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86" r:id="rId39"/>
    <p:sldId id="294" r:id="rId40"/>
    <p:sldId id="295" r:id="rId41"/>
    <p:sldId id="296" r:id="rId42"/>
    <p:sldId id="305" r:id="rId43"/>
    <p:sldId id="306" r:id="rId44"/>
    <p:sldId id="307" r:id="rId45"/>
    <p:sldId id="308" r:id="rId46"/>
    <p:sldId id="297" r:id="rId47"/>
    <p:sldId id="298" r:id="rId48"/>
    <p:sldId id="299" r:id="rId49"/>
    <p:sldId id="300" r:id="rId50"/>
    <p:sldId id="301" r:id="rId51"/>
    <p:sldId id="302" r:id="rId52"/>
    <p:sldId id="303" r:id="rId53"/>
    <p:sldId id="304" r:id="rId54"/>
    <p:sldId id="309" r:id="rId55"/>
    <p:sldId id="310" r:id="rId56"/>
    <p:sldId id="311" r:id="rId57"/>
    <p:sldId id="31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68" d="100"/>
          <a:sy n="68" d="100"/>
        </p:scale>
        <p:origin x="8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74A3-F634-38F1-140D-4FE7EF9F01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854B5F-097C-A371-B43A-8A50E70525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3835BD-CE8E-0354-C2D5-4A8031DDC9DA}"/>
              </a:ext>
            </a:extLst>
          </p:cNvPr>
          <p:cNvSpPr>
            <a:spLocks noGrp="1"/>
          </p:cNvSpPr>
          <p:nvPr>
            <p:ph type="dt" sz="half" idx="10"/>
          </p:nvPr>
        </p:nvSpPr>
        <p:spPr/>
        <p:txBody>
          <a:bodyPr/>
          <a:lstStyle/>
          <a:p>
            <a:fld id="{315EFFF7-8067-420A-BA2E-3631FAACF8D2}" type="datetimeFigureOut">
              <a:rPr lang="en-IN" smtClean="0"/>
              <a:t>22-09-2024</a:t>
            </a:fld>
            <a:endParaRPr lang="en-IN"/>
          </a:p>
        </p:txBody>
      </p:sp>
      <p:sp>
        <p:nvSpPr>
          <p:cNvPr id="5" name="Footer Placeholder 4">
            <a:extLst>
              <a:ext uri="{FF2B5EF4-FFF2-40B4-BE49-F238E27FC236}">
                <a16:creationId xmlns:a16="http://schemas.microsoft.com/office/drawing/2014/main" id="{F82E98E7-754B-7028-7A2B-BDA5FA35C6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3C974-38D4-4B67-3FA6-ED4B8C97E226}"/>
              </a:ext>
            </a:extLst>
          </p:cNvPr>
          <p:cNvSpPr>
            <a:spLocks noGrp="1"/>
          </p:cNvSpPr>
          <p:nvPr>
            <p:ph type="sldNum" sz="quarter" idx="12"/>
          </p:nvPr>
        </p:nvSpPr>
        <p:spPr/>
        <p:txBody>
          <a:bodyPr/>
          <a:lstStyle/>
          <a:p>
            <a:fld id="{0A99C537-0C63-4A1C-9FA1-87FC30E80A19}" type="slidenum">
              <a:rPr lang="en-IN" smtClean="0"/>
              <a:t>‹#›</a:t>
            </a:fld>
            <a:endParaRPr lang="en-IN"/>
          </a:p>
        </p:txBody>
      </p:sp>
    </p:spTree>
    <p:extLst>
      <p:ext uri="{BB962C8B-B14F-4D97-AF65-F5344CB8AC3E}">
        <p14:creationId xmlns:p14="http://schemas.microsoft.com/office/powerpoint/2010/main" val="1084499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4B18-EA58-D89F-8A0E-93126328D4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38B59E-2F43-2E58-55FE-9C16A4F08C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03C16A-AC49-3C7A-046E-83AC08ABB95B}"/>
              </a:ext>
            </a:extLst>
          </p:cNvPr>
          <p:cNvSpPr>
            <a:spLocks noGrp="1"/>
          </p:cNvSpPr>
          <p:nvPr>
            <p:ph type="dt" sz="half" idx="10"/>
          </p:nvPr>
        </p:nvSpPr>
        <p:spPr/>
        <p:txBody>
          <a:bodyPr/>
          <a:lstStyle/>
          <a:p>
            <a:fld id="{315EFFF7-8067-420A-BA2E-3631FAACF8D2}" type="datetimeFigureOut">
              <a:rPr lang="en-IN" smtClean="0"/>
              <a:t>22-09-2024</a:t>
            </a:fld>
            <a:endParaRPr lang="en-IN"/>
          </a:p>
        </p:txBody>
      </p:sp>
      <p:sp>
        <p:nvSpPr>
          <p:cNvPr id="5" name="Footer Placeholder 4">
            <a:extLst>
              <a:ext uri="{FF2B5EF4-FFF2-40B4-BE49-F238E27FC236}">
                <a16:creationId xmlns:a16="http://schemas.microsoft.com/office/drawing/2014/main" id="{23770151-01ED-BC72-D23D-A7A6BBBC02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8A72C1-E341-78A5-F4E3-828A07D94B2C}"/>
              </a:ext>
            </a:extLst>
          </p:cNvPr>
          <p:cNvSpPr>
            <a:spLocks noGrp="1"/>
          </p:cNvSpPr>
          <p:nvPr>
            <p:ph type="sldNum" sz="quarter" idx="12"/>
          </p:nvPr>
        </p:nvSpPr>
        <p:spPr/>
        <p:txBody>
          <a:bodyPr/>
          <a:lstStyle/>
          <a:p>
            <a:fld id="{0A99C537-0C63-4A1C-9FA1-87FC30E80A19}" type="slidenum">
              <a:rPr lang="en-IN" smtClean="0"/>
              <a:t>‹#›</a:t>
            </a:fld>
            <a:endParaRPr lang="en-IN"/>
          </a:p>
        </p:txBody>
      </p:sp>
    </p:spTree>
    <p:extLst>
      <p:ext uri="{BB962C8B-B14F-4D97-AF65-F5344CB8AC3E}">
        <p14:creationId xmlns:p14="http://schemas.microsoft.com/office/powerpoint/2010/main" val="636675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E3CFE1-D577-9082-CF37-15A571A1DF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CAFB3F-88D4-3EE0-6142-BF0CBDE261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D5B2D-6297-DE95-B331-369575E17047}"/>
              </a:ext>
            </a:extLst>
          </p:cNvPr>
          <p:cNvSpPr>
            <a:spLocks noGrp="1"/>
          </p:cNvSpPr>
          <p:nvPr>
            <p:ph type="dt" sz="half" idx="10"/>
          </p:nvPr>
        </p:nvSpPr>
        <p:spPr/>
        <p:txBody>
          <a:bodyPr/>
          <a:lstStyle/>
          <a:p>
            <a:fld id="{315EFFF7-8067-420A-BA2E-3631FAACF8D2}" type="datetimeFigureOut">
              <a:rPr lang="en-IN" smtClean="0"/>
              <a:t>22-09-2024</a:t>
            </a:fld>
            <a:endParaRPr lang="en-IN"/>
          </a:p>
        </p:txBody>
      </p:sp>
      <p:sp>
        <p:nvSpPr>
          <p:cNvPr id="5" name="Footer Placeholder 4">
            <a:extLst>
              <a:ext uri="{FF2B5EF4-FFF2-40B4-BE49-F238E27FC236}">
                <a16:creationId xmlns:a16="http://schemas.microsoft.com/office/drawing/2014/main" id="{8827B5A7-AA6E-6511-D49D-522D85F2EA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6DD12-FB1E-8C68-3C14-1CD8734FBEB0}"/>
              </a:ext>
            </a:extLst>
          </p:cNvPr>
          <p:cNvSpPr>
            <a:spLocks noGrp="1"/>
          </p:cNvSpPr>
          <p:nvPr>
            <p:ph type="sldNum" sz="quarter" idx="12"/>
          </p:nvPr>
        </p:nvSpPr>
        <p:spPr/>
        <p:txBody>
          <a:bodyPr/>
          <a:lstStyle/>
          <a:p>
            <a:fld id="{0A99C537-0C63-4A1C-9FA1-87FC30E80A19}" type="slidenum">
              <a:rPr lang="en-IN" smtClean="0"/>
              <a:t>‹#›</a:t>
            </a:fld>
            <a:endParaRPr lang="en-IN"/>
          </a:p>
        </p:txBody>
      </p:sp>
    </p:spTree>
    <p:extLst>
      <p:ext uri="{BB962C8B-B14F-4D97-AF65-F5344CB8AC3E}">
        <p14:creationId xmlns:p14="http://schemas.microsoft.com/office/powerpoint/2010/main" val="283281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C147-D058-276E-CDA3-C0E7483549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B2E91-10DE-58E7-A3A5-B2B078C9E5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30D6E6-2A4E-DEF9-C91F-79BCDE713480}"/>
              </a:ext>
            </a:extLst>
          </p:cNvPr>
          <p:cNvSpPr>
            <a:spLocks noGrp="1"/>
          </p:cNvSpPr>
          <p:nvPr>
            <p:ph type="dt" sz="half" idx="10"/>
          </p:nvPr>
        </p:nvSpPr>
        <p:spPr/>
        <p:txBody>
          <a:bodyPr/>
          <a:lstStyle/>
          <a:p>
            <a:fld id="{315EFFF7-8067-420A-BA2E-3631FAACF8D2}" type="datetimeFigureOut">
              <a:rPr lang="en-IN" smtClean="0"/>
              <a:t>22-09-2024</a:t>
            </a:fld>
            <a:endParaRPr lang="en-IN"/>
          </a:p>
        </p:txBody>
      </p:sp>
      <p:sp>
        <p:nvSpPr>
          <p:cNvPr id="5" name="Footer Placeholder 4">
            <a:extLst>
              <a:ext uri="{FF2B5EF4-FFF2-40B4-BE49-F238E27FC236}">
                <a16:creationId xmlns:a16="http://schemas.microsoft.com/office/drawing/2014/main" id="{924369C0-7C99-AAB6-7113-9BE295B55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204A08-D73C-7EFA-3145-62DAC343B939}"/>
              </a:ext>
            </a:extLst>
          </p:cNvPr>
          <p:cNvSpPr>
            <a:spLocks noGrp="1"/>
          </p:cNvSpPr>
          <p:nvPr>
            <p:ph type="sldNum" sz="quarter" idx="12"/>
          </p:nvPr>
        </p:nvSpPr>
        <p:spPr/>
        <p:txBody>
          <a:bodyPr/>
          <a:lstStyle/>
          <a:p>
            <a:fld id="{0A99C537-0C63-4A1C-9FA1-87FC30E80A19}" type="slidenum">
              <a:rPr lang="en-IN" smtClean="0"/>
              <a:t>‹#›</a:t>
            </a:fld>
            <a:endParaRPr lang="en-IN"/>
          </a:p>
        </p:txBody>
      </p:sp>
    </p:spTree>
    <p:extLst>
      <p:ext uri="{BB962C8B-B14F-4D97-AF65-F5344CB8AC3E}">
        <p14:creationId xmlns:p14="http://schemas.microsoft.com/office/powerpoint/2010/main" val="126407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63C3-B213-FBAE-B139-A49F21989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44CDCD-583F-7DE5-30C7-371E6CCA05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FBDE0F-3ECA-0752-5B15-FCBE12E1F3B5}"/>
              </a:ext>
            </a:extLst>
          </p:cNvPr>
          <p:cNvSpPr>
            <a:spLocks noGrp="1"/>
          </p:cNvSpPr>
          <p:nvPr>
            <p:ph type="dt" sz="half" idx="10"/>
          </p:nvPr>
        </p:nvSpPr>
        <p:spPr/>
        <p:txBody>
          <a:bodyPr/>
          <a:lstStyle/>
          <a:p>
            <a:fld id="{315EFFF7-8067-420A-BA2E-3631FAACF8D2}" type="datetimeFigureOut">
              <a:rPr lang="en-IN" smtClean="0"/>
              <a:t>22-09-2024</a:t>
            </a:fld>
            <a:endParaRPr lang="en-IN"/>
          </a:p>
        </p:txBody>
      </p:sp>
      <p:sp>
        <p:nvSpPr>
          <p:cNvPr id="5" name="Footer Placeholder 4">
            <a:extLst>
              <a:ext uri="{FF2B5EF4-FFF2-40B4-BE49-F238E27FC236}">
                <a16:creationId xmlns:a16="http://schemas.microsoft.com/office/drawing/2014/main" id="{5170C93B-A7CE-9B03-954E-BE6D130F53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66886-8475-8446-F880-F60736D1DA1E}"/>
              </a:ext>
            </a:extLst>
          </p:cNvPr>
          <p:cNvSpPr>
            <a:spLocks noGrp="1"/>
          </p:cNvSpPr>
          <p:nvPr>
            <p:ph type="sldNum" sz="quarter" idx="12"/>
          </p:nvPr>
        </p:nvSpPr>
        <p:spPr/>
        <p:txBody>
          <a:bodyPr/>
          <a:lstStyle/>
          <a:p>
            <a:fld id="{0A99C537-0C63-4A1C-9FA1-87FC30E80A19}" type="slidenum">
              <a:rPr lang="en-IN" smtClean="0"/>
              <a:t>‹#›</a:t>
            </a:fld>
            <a:endParaRPr lang="en-IN"/>
          </a:p>
        </p:txBody>
      </p:sp>
    </p:spTree>
    <p:extLst>
      <p:ext uri="{BB962C8B-B14F-4D97-AF65-F5344CB8AC3E}">
        <p14:creationId xmlns:p14="http://schemas.microsoft.com/office/powerpoint/2010/main" val="94262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F0D05-757D-E960-E8DB-35763DCC80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ABA0B5-9999-A26E-2564-A29EBFD952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977CCC-90C0-11B6-0BB0-4CD48994F9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8E46BE-294D-6645-8344-E6546C6992E6}"/>
              </a:ext>
            </a:extLst>
          </p:cNvPr>
          <p:cNvSpPr>
            <a:spLocks noGrp="1"/>
          </p:cNvSpPr>
          <p:nvPr>
            <p:ph type="dt" sz="half" idx="10"/>
          </p:nvPr>
        </p:nvSpPr>
        <p:spPr/>
        <p:txBody>
          <a:bodyPr/>
          <a:lstStyle/>
          <a:p>
            <a:fld id="{315EFFF7-8067-420A-BA2E-3631FAACF8D2}" type="datetimeFigureOut">
              <a:rPr lang="en-IN" smtClean="0"/>
              <a:t>22-09-2024</a:t>
            </a:fld>
            <a:endParaRPr lang="en-IN"/>
          </a:p>
        </p:txBody>
      </p:sp>
      <p:sp>
        <p:nvSpPr>
          <p:cNvPr id="6" name="Footer Placeholder 5">
            <a:extLst>
              <a:ext uri="{FF2B5EF4-FFF2-40B4-BE49-F238E27FC236}">
                <a16:creationId xmlns:a16="http://schemas.microsoft.com/office/drawing/2014/main" id="{762740B2-586D-448A-CAAC-B482341C23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D11AC7-20FF-DA93-0F48-1039ECECE938}"/>
              </a:ext>
            </a:extLst>
          </p:cNvPr>
          <p:cNvSpPr>
            <a:spLocks noGrp="1"/>
          </p:cNvSpPr>
          <p:nvPr>
            <p:ph type="sldNum" sz="quarter" idx="12"/>
          </p:nvPr>
        </p:nvSpPr>
        <p:spPr/>
        <p:txBody>
          <a:bodyPr/>
          <a:lstStyle/>
          <a:p>
            <a:fld id="{0A99C537-0C63-4A1C-9FA1-87FC30E80A19}" type="slidenum">
              <a:rPr lang="en-IN" smtClean="0"/>
              <a:t>‹#›</a:t>
            </a:fld>
            <a:endParaRPr lang="en-IN"/>
          </a:p>
        </p:txBody>
      </p:sp>
    </p:spTree>
    <p:extLst>
      <p:ext uri="{BB962C8B-B14F-4D97-AF65-F5344CB8AC3E}">
        <p14:creationId xmlns:p14="http://schemas.microsoft.com/office/powerpoint/2010/main" val="258234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1DE3-31F8-5F5F-116D-45A232C900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98F6EA-5903-416B-DC7A-B67DCB0300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1DDB18-000C-FD5F-A31C-1FAB355697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F5682D-A273-C0EF-050B-308D505CE9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7E9A64-F706-696B-DDF3-A44BEDD2DD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4BF829-D6FB-881D-CA92-947FACA6C409}"/>
              </a:ext>
            </a:extLst>
          </p:cNvPr>
          <p:cNvSpPr>
            <a:spLocks noGrp="1"/>
          </p:cNvSpPr>
          <p:nvPr>
            <p:ph type="dt" sz="half" idx="10"/>
          </p:nvPr>
        </p:nvSpPr>
        <p:spPr/>
        <p:txBody>
          <a:bodyPr/>
          <a:lstStyle/>
          <a:p>
            <a:fld id="{315EFFF7-8067-420A-BA2E-3631FAACF8D2}" type="datetimeFigureOut">
              <a:rPr lang="en-IN" smtClean="0"/>
              <a:t>22-09-2024</a:t>
            </a:fld>
            <a:endParaRPr lang="en-IN"/>
          </a:p>
        </p:txBody>
      </p:sp>
      <p:sp>
        <p:nvSpPr>
          <p:cNvPr id="8" name="Footer Placeholder 7">
            <a:extLst>
              <a:ext uri="{FF2B5EF4-FFF2-40B4-BE49-F238E27FC236}">
                <a16:creationId xmlns:a16="http://schemas.microsoft.com/office/drawing/2014/main" id="{E74768DA-173E-AB14-7799-43366F3DFA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F509F5-22F6-7A01-8F29-1D4F501740F8}"/>
              </a:ext>
            </a:extLst>
          </p:cNvPr>
          <p:cNvSpPr>
            <a:spLocks noGrp="1"/>
          </p:cNvSpPr>
          <p:nvPr>
            <p:ph type="sldNum" sz="quarter" idx="12"/>
          </p:nvPr>
        </p:nvSpPr>
        <p:spPr/>
        <p:txBody>
          <a:bodyPr/>
          <a:lstStyle/>
          <a:p>
            <a:fld id="{0A99C537-0C63-4A1C-9FA1-87FC30E80A19}" type="slidenum">
              <a:rPr lang="en-IN" smtClean="0"/>
              <a:t>‹#›</a:t>
            </a:fld>
            <a:endParaRPr lang="en-IN"/>
          </a:p>
        </p:txBody>
      </p:sp>
    </p:spTree>
    <p:extLst>
      <p:ext uri="{BB962C8B-B14F-4D97-AF65-F5344CB8AC3E}">
        <p14:creationId xmlns:p14="http://schemas.microsoft.com/office/powerpoint/2010/main" val="2211516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6CF73-A938-F773-217F-BB99C5B467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E17DF4-6110-78C6-93B4-522CE9A4B8EB}"/>
              </a:ext>
            </a:extLst>
          </p:cNvPr>
          <p:cNvSpPr>
            <a:spLocks noGrp="1"/>
          </p:cNvSpPr>
          <p:nvPr>
            <p:ph type="dt" sz="half" idx="10"/>
          </p:nvPr>
        </p:nvSpPr>
        <p:spPr/>
        <p:txBody>
          <a:bodyPr/>
          <a:lstStyle/>
          <a:p>
            <a:fld id="{315EFFF7-8067-420A-BA2E-3631FAACF8D2}" type="datetimeFigureOut">
              <a:rPr lang="en-IN" smtClean="0"/>
              <a:t>22-09-2024</a:t>
            </a:fld>
            <a:endParaRPr lang="en-IN"/>
          </a:p>
        </p:txBody>
      </p:sp>
      <p:sp>
        <p:nvSpPr>
          <p:cNvPr id="4" name="Footer Placeholder 3">
            <a:extLst>
              <a:ext uri="{FF2B5EF4-FFF2-40B4-BE49-F238E27FC236}">
                <a16:creationId xmlns:a16="http://schemas.microsoft.com/office/drawing/2014/main" id="{FE0F6E16-2721-0CF6-4517-A14455BA50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518DC2-E5A1-CBFD-077B-72683C158919}"/>
              </a:ext>
            </a:extLst>
          </p:cNvPr>
          <p:cNvSpPr>
            <a:spLocks noGrp="1"/>
          </p:cNvSpPr>
          <p:nvPr>
            <p:ph type="sldNum" sz="quarter" idx="12"/>
          </p:nvPr>
        </p:nvSpPr>
        <p:spPr/>
        <p:txBody>
          <a:bodyPr/>
          <a:lstStyle/>
          <a:p>
            <a:fld id="{0A99C537-0C63-4A1C-9FA1-87FC30E80A19}" type="slidenum">
              <a:rPr lang="en-IN" smtClean="0"/>
              <a:t>‹#›</a:t>
            </a:fld>
            <a:endParaRPr lang="en-IN"/>
          </a:p>
        </p:txBody>
      </p:sp>
    </p:spTree>
    <p:extLst>
      <p:ext uri="{BB962C8B-B14F-4D97-AF65-F5344CB8AC3E}">
        <p14:creationId xmlns:p14="http://schemas.microsoft.com/office/powerpoint/2010/main" val="837342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BA43C8-534A-9DC5-1D20-899E8BB45ACB}"/>
              </a:ext>
            </a:extLst>
          </p:cNvPr>
          <p:cNvSpPr>
            <a:spLocks noGrp="1"/>
          </p:cNvSpPr>
          <p:nvPr>
            <p:ph type="dt" sz="half" idx="10"/>
          </p:nvPr>
        </p:nvSpPr>
        <p:spPr/>
        <p:txBody>
          <a:bodyPr/>
          <a:lstStyle/>
          <a:p>
            <a:fld id="{315EFFF7-8067-420A-BA2E-3631FAACF8D2}" type="datetimeFigureOut">
              <a:rPr lang="en-IN" smtClean="0"/>
              <a:t>22-09-2024</a:t>
            </a:fld>
            <a:endParaRPr lang="en-IN"/>
          </a:p>
        </p:txBody>
      </p:sp>
      <p:sp>
        <p:nvSpPr>
          <p:cNvPr id="3" name="Footer Placeholder 2">
            <a:extLst>
              <a:ext uri="{FF2B5EF4-FFF2-40B4-BE49-F238E27FC236}">
                <a16:creationId xmlns:a16="http://schemas.microsoft.com/office/drawing/2014/main" id="{B1416FB4-3AA3-F7FA-AC40-3F996B989C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7544F6-E0A5-7BF4-38EF-285C9B1623A0}"/>
              </a:ext>
            </a:extLst>
          </p:cNvPr>
          <p:cNvSpPr>
            <a:spLocks noGrp="1"/>
          </p:cNvSpPr>
          <p:nvPr>
            <p:ph type="sldNum" sz="quarter" idx="12"/>
          </p:nvPr>
        </p:nvSpPr>
        <p:spPr/>
        <p:txBody>
          <a:bodyPr/>
          <a:lstStyle/>
          <a:p>
            <a:fld id="{0A99C537-0C63-4A1C-9FA1-87FC30E80A19}" type="slidenum">
              <a:rPr lang="en-IN" smtClean="0"/>
              <a:t>‹#›</a:t>
            </a:fld>
            <a:endParaRPr lang="en-IN"/>
          </a:p>
        </p:txBody>
      </p:sp>
    </p:spTree>
    <p:extLst>
      <p:ext uri="{BB962C8B-B14F-4D97-AF65-F5344CB8AC3E}">
        <p14:creationId xmlns:p14="http://schemas.microsoft.com/office/powerpoint/2010/main" val="224987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9343C-F319-53F7-8AFE-4819D7BD8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7BA201-BBD9-72FC-CFD1-CBD0276FDA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E5E2D3-ED4A-BD6E-F12F-110531FB5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FFA8FE-D3AE-5184-B079-528BEA2DAF92}"/>
              </a:ext>
            </a:extLst>
          </p:cNvPr>
          <p:cNvSpPr>
            <a:spLocks noGrp="1"/>
          </p:cNvSpPr>
          <p:nvPr>
            <p:ph type="dt" sz="half" idx="10"/>
          </p:nvPr>
        </p:nvSpPr>
        <p:spPr/>
        <p:txBody>
          <a:bodyPr/>
          <a:lstStyle/>
          <a:p>
            <a:fld id="{315EFFF7-8067-420A-BA2E-3631FAACF8D2}" type="datetimeFigureOut">
              <a:rPr lang="en-IN" smtClean="0"/>
              <a:t>22-09-2024</a:t>
            </a:fld>
            <a:endParaRPr lang="en-IN"/>
          </a:p>
        </p:txBody>
      </p:sp>
      <p:sp>
        <p:nvSpPr>
          <p:cNvPr id="6" name="Footer Placeholder 5">
            <a:extLst>
              <a:ext uri="{FF2B5EF4-FFF2-40B4-BE49-F238E27FC236}">
                <a16:creationId xmlns:a16="http://schemas.microsoft.com/office/drawing/2014/main" id="{62256247-40A0-DA3A-63A3-715E993B67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E1CD2B-CFD5-8817-4C36-B4D7DE26D22C}"/>
              </a:ext>
            </a:extLst>
          </p:cNvPr>
          <p:cNvSpPr>
            <a:spLocks noGrp="1"/>
          </p:cNvSpPr>
          <p:nvPr>
            <p:ph type="sldNum" sz="quarter" idx="12"/>
          </p:nvPr>
        </p:nvSpPr>
        <p:spPr/>
        <p:txBody>
          <a:bodyPr/>
          <a:lstStyle/>
          <a:p>
            <a:fld id="{0A99C537-0C63-4A1C-9FA1-87FC30E80A19}" type="slidenum">
              <a:rPr lang="en-IN" smtClean="0"/>
              <a:t>‹#›</a:t>
            </a:fld>
            <a:endParaRPr lang="en-IN"/>
          </a:p>
        </p:txBody>
      </p:sp>
    </p:spTree>
    <p:extLst>
      <p:ext uri="{BB962C8B-B14F-4D97-AF65-F5344CB8AC3E}">
        <p14:creationId xmlns:p14="http://schemas.microsoft.com/office/powerpoint/2010/main" val="1155251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3AE6-C352-1E10-12E5-32FFD80A85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911E5C-FCAA-E943-A699-C1CDA18269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08C7F4-671F-59E4-5BF4-13F08AEE4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A5E05C-9845-CCE6-FAA6-1D1BA0ED644A}"/>
              </a:ext>
            </a:extLst>
          </p:cNvPr>
          <p:cNvSpPr>
            <a:spLocks noGrp="1"/>
          </p:cNvSpPr>
          <p:nvPr>
            <p:ph type="dt" sz="half" idx="10"/>
          </p:nvPr>
        </p:nvSpPr>
        <p:spPr/>
        <p:txBody>
          <a:bodyPr/>
          <a:lstStyle/>
          <a:p>
            <a:fld id="{315EFFF7-8067-420A-BA2E-3631FAACF8D2}" type="datetimeFigureOut">
              <a:rPr lang="en-IN" smtClean="0"/>
              <a:t>22-09-2024</a:t>
            </a:fld>
            <a:endParaRPr lang="en-IN"/>
          </a:p>
        </p:txBody>
      </p:sp>
      <p:sp>
        <p:nvSpPr>
          <p:cNvPr id="6" name="Footer Placeholder 5">
            <a:extLst>
              <a:ext uri="{FF2B5EF4-FFF2-40B4-BE49-F238E27FC236}">
                <a16:creationId xmlns:a16="http://schemas.microsoft.com/office/drawing/2014/main" id="{8ED915A9-C675-0592-FCA0-72EB5DD153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9181A2-D57D-7CBB-2297-EBDDDF899BFF}"/>
              </a:ext>
            </a:extLst>
          </p:cNvPr>
          <p:cNvSpPr>
            <a:spLocks noGrp="1"/>
          </p:cNvSpPr>
          <p:nvPr>
            <p:ph type="sldNum" sz="quarter" idx="12"/>
          </p:nvPr>
        </p:nvSpPr>
        <p:spPr/>
        <p:txBody>
          <a:bodyPr/>
          <a:lstStyle/>
          <a:p>
            <a:fld id="{0A99C537-0C63-4A1C-9FA1-87FC30E80A19}" type="slidenum">
              <a:rPr lang="en-IN" smtClean="0"/>
              <a:t>‹#›</a:t>
            </a:fld>
            <a:endParaRPr lang="en-IN"/>
          </a:p>
        </p:txBody>
      </p:sp>
    </p:spTree>
    <p:extLst>
      <p:ext uri="{BB962C8B-B14F-4D97-AF65-F5344CB8AC3E}">
        <p14:creationId xmlns:p14="http://schemas.microsoft.com/office/powerpoint/2010/main" val="646576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339CBF-9E1D-1561-7DD1-D3508662D8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BC54AF-E2B1-C4B1-3C30-B4B538FE9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066D47-2C53-AC24-B965-70C88E2F9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EFFF7-8067-420A-BA2E-3631FAACF8D2}" type="datetimeFigureOut">
              <a:rPr lang="en-IN" smtClean="0"/>
              <a:t>22-09-2024</a:t>
            </a:fld>
            <a:endParaRPr lang="en-IN"/>
          </a:p>
        </p:txBody>
      </p:sp>
      <p:sp>
        <p:nvSpPr>
          <p:cNvPr id="5" name="Footer Placeholder 4">
            <a:extLst>
              <a:ext uri="{FF2B5EF4-FFF2-40B4-BE49-F238E27FC236}">
                <a16:creationId xmlns:a16="http://schemas.microsoft.com/office/drawing/2014/main" id="{06A92F2F-E0A9-16C4-55B2-763ED71E3F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0E2E32-8999-CB81-9E40-4866684FA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9C537-0C63-4A1C-9FA1-87FC30E80A19}" type="slidenum">
              <a:rPr lang="en-IN" smtClean="0"/>
              <a:t>‹#›</a:t>
            </a:fld>
            <a:endParaRPr lang="en-IN"/>
          </a:p>
        </p:txBody>
      </p:sp>
    </p:spTree>
    <p:extLst>
      <p:ext uri="{BB962C8B-B14F-4D97-AF65-F5344CB8AC3E}">
        <p14:creationId xmlns:p14="http://schemas.microsoft.com/office/powerpoint/2010/main" val="3706195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5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47C5-218E-E160-246D-0B7BFE0613D5}"/>
              </a:ext>
            </a:extLst>
          </p:cNvPr>
          <p:cNvSpPr>
            <a:spLocks noGrp="1"/>
          </p:cNvSpPr>
          <p:nvPr>
            <p:ph type="ctrTitle"/>
          </p:nvPr>
        </p:nvSpPr>
        <p:spPr>
          <a:xfrm>
            <a:off x="1524000" y="1122363"/>
            <a:ext cx="9144000" cy="1872628"/>
          </a:xfrm>
        </p:spPr>
        <p:txBody>
          <a:bodyPr/>
          <a:lstStyle/>
          <a:p>
            <a:r>
              <a:rPr lang="en-US" b="1" dirty="0">
                <a:latin typeface="Times New Roman" panose="02020603050405020304" pitchFamily="18" charset="0"/>
                <a:cs typeface="Times New Roman" panose="02020603050405020304" pitchFamily="18" charset="0"/>
              </a:rPr>
              <a:t>Machine Learning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DA1F453-9C61-7A09-D110-49F2AF7D3327}"/>
              </a:ext>
            </a:extLst>
          </p:cNvPr>
          <p:cNvSpPr>
            <a:spLocks noGrp="1"/>
          </p:cNvSpPr>
          <p:nvPr>
            <p:ph type="subTitle" idx="1"/>
          </p:nvPr>
        </p:nvSpPr>
        <p:spPr/>
        <p:txBody>
          <a:bodyPr/>
          <a:lstStyle/>
          <a:p>
            <a:endParaRPr lang="en-US" dirty="0"/>
          </a:p>
          <a:p>
            <a:r>
              <a:rPr lang="en-IN" b="1" dirty="0">
                <a:latin typeface="Times New Roman" panose="02020603050405020304" pitchFamily="18" charset="0"/>
                <a:cs typeface="Times New Roman" panose="02020603050405020304" pitchFamily="18" charset="0"/>
              </a:rPr>
              <a:t>Unit-4</a:t>
            </a:r>
          </a:p>
        </p:txBody>
      </p:sp>
    </p:spTree>
    <p:extLst>
      <p:ext uri="{BB962C8B-B14F-4D97-AF65-F5344CB8AC3E}">
        <p14:creationId xmlns:p14="http://schemas.microsoft.com/office/powerpoint/2010/main" val="3849839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9640-7D14-13C1-0990-20C26E008A1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7FFA8B8-0F50-52E4-8440-040E88893F42}"/>
              </a:ext>
            </a:extLst>
          </p:cNvPr>
          <p:cNvSpPr>
            <a:spLocks noGrp="1"/>
          </p:cNvSpPr>
          <p:nvPr>
            <p:ph idx="1"/>
          </p:nvPr>
        </p:nvSpPr>
        <p:spPr/>
        <p:txBody>
          <a:bodyPr/>
          <a:lstStyle/>
          <a:p>
            <a:pPr marL="0" indent="0">
              <a:buNone/>
            </a:pPr>
            <a:r>
              <a:rPr lang="en-US" dirty="0"/>
              <a:t> </a:t>
            </a:r>
            <a:endParaRPr lang="en-IN" dirty="0"/>
          </a:p>
        </p:txBody>
      </p:sp>
      <p:pic>
        <p:nvPicPr>
          <p:cNvPr id="4" name="Content Placeholder 4">
            <a:extLst>
              <a:ext uri="{FF2B5EF4-FFF2-40B4-BE49-F238E27FC236}">
                <a16:creationId xmlns:a16="http://schemas.microsoft.com/office/drawing/2014/main" id="{C9280CEE-46D7-094D-D096-CF6A28F3A2B8}"/>
              </a:ext>
            </a:extLst>
          </p:cNvPr>
          <p:cNvPicPr>
            <a:picLocks noGrp="1" noChangeAspect="1"/>
          </p:cNvPicPr>
          <p:nvPr/>
        </p:nvPicPr>
        <p:blipFill>
          <a:blip r:embed="rId2"/>
          <a:stretch>
            <a:fillRect/>
          </a:stretch>
        </p:blipFill>
        <p:spPr>
          <a:xfrm>
            <a:off x="2229658" y="811696"/>
            <a:ext cx="7732684" cy="5234609"/>
          </a:xfrm>
          <a:prstGeom prst="rect">
            <a:avLst/>
          </a:prstGeom>
        </p:spPr>
      </p:pic>
    </p:spTree>
    <p:extLst>
      <p:ext uri="{BB962C8B-B14F-4D97-AF65-F5344CB8AC3E}">
        <p14:creationId xmlns:p14="http://schemas.microsoft.com/office/powerpoint/2010/main" val="753234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AE32B-1E69-A714-5E8B-BB70A1FA12D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B5B46C5-CB80-5DCB-0AF5-41FE311A7345}"/>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68262C9-6690-C432-4DEC-6FD29B0BBAC8}"/>
              </a:ext>
            </a:extLst>
          </p:cNvPr>
          <p:cNvPicPr>
            <a:picLocks noChangeAspect="1"/>
          </p:cNvPicPr>
          <p:nvPr/>
        </p:nvPicPr>
        <p:blipFill>
          <a:blip r:embed="rId2"/>
          <a:stretch>
            <a:fillRect/>
          </a:stretch>
        </p:blipFill>
        <p:spPr>
          <a:xfrm>
            <a:off x="0" y="0"/>
            <a:ext cx="9343716" cy="4349750"/>
          </a:xfrm>
          <a:prstGeom prst="rect">
            <a:avLst/>
          </a:prstGeom>
        </p:spPr>
      </p:pic>
      <p:pic>
        <p:nvPicPr>
          <p:cNvPr id="6" name="Picture 5">
            <a:extLst>
              <a:ext uri="{FF2B5EF4-FFF2-40B4-BE49-F238E27FC236}">
                <a16:creationId xmlns:a16="http://schemas.microsoft.com/office/drawing/2014/main" id="{51FC3601-39E5-1359-0E3C-9F12FEF071A6}"/>
              </a:ext>
            </a:extLst>
          </p:cNvPr>
          <p:cNvPicPr>
            <a:picLocks noChangeAspect="1"/>
          </p:cNvPicPr>
          <p:nvPr/>
        </p:nvPicPr>
        <p:blipFill>
          <a:blip r:embed="rId3"/>
          <a:stretch>
            <a:fillRect/>
          </a:stretch>
        </p:blipFill>
        <p:spPr>
          <a:xfrm>
            <a:off x="0" y="4349750"/>
            <a:ext cx="6613859" cy="2508250"/>
          </a:xfrm>
          <a:prstGeom prst="rect">
            <a:avLst/>
          </a:prstGeom>
        </p:spPr>
      </p:pic>
    </p:spTree>
    <p:extLst>
      <p:ext uri="{BB962C8B-B14F-4D97-AF65-F5344CB8AC3E}">
        <p14:creationId xmlns:p14="http://schemas.microsoft.com/office/powerpoint/2010/main" val="1578087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EEAA-3A19-BAF3-3934-9E5969AEFC8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E7C4D3C-4291-F550-B8AF-AC0BF6EC3F29}"/>
              </a:ext>
            </a:extLst>
          </p:cNvPr>
          <p:cNvSpPr>
            <a:spLocks noGrp="1"/>
          </p:cNvSpPr>
          <p:nvPr>
            <p:ph idx="1"/>
          </p:nvPr>
        </p:nvSpPr>
        <p:spPr/>
        <p:txBody>
          <a:bodyPr/>
          <a:lstStyle/>
          <a:p>
            <a:pPr marL="0" indent="0">
              <a:buNone/>
            </a:pPr>
            <a:r>
              <a:rPr lang="en-US" dirty="0"/>
              <a:t> </a:t>
            </a:r>
            <a:endParaRPr lang="en-IN" dirty="0"/>
          </a:p>
        </p:txBody>
      </p:sp>
      <p:pic>
        <p:nvPicPr>
          <p:cNvPr id="9" name="Picture 8">
            <a:extLst>
              <a:ext uri="{FF2B5EF4-FFF2-40B4-BE49-F238E27FC236}">
                <a16:creationId xmlns:a16="http://schemas.microsoft.com/office/drawing/2014/main" id="{C475C260-3C19-98C4-EC33-5BBAB709B977}"/>
              </a:ext>
            </a:extLst>
          </p:cNvPr>
          <p:cNvPicPr>
            <a:picLocks noChangeAspect="1"/>
          </p:cNvPicPr>
          <p:nvPr/>
        </p:nvPicPr>
        <p:blipFill>
          <a:blip r:embed="rId2"/>
          <a:stretch>
            <a:fillRect/>
          </a:stretch>
        </p:blipFill>
        <p:spPr>
          <a:xfrm>
            <a:off x="-1" y="-1"/>
            <a:ext cx="7159269" cy="3713871"/>
          </a:xfrm>
          <a:prstGeom prst="rect">
            <a:avLst/>
          </a:prstGeom>
        </p:spPr>
      </p:pic>
      <p:pic>
        <p:nvPicPr>
          <p:cNvPr id="11" name="Picture 10">
            <a:extLst>
              <a:ext uri="{FF2B5EF4-FFF2-40B4-BE49-F238E27FC236}">
                <a16:creationId xmlns:a16="http://schemas.microsoft.com/office/drawing/2014/main" id="{2A0EAB64-E5A4-3753-9E92-A70933A36CEB}"/>
              </a:ext>
            </a:extLst>
          </p:cNvPr>
          <p:cNvPicPr>
            <a:picLocks noChangeAspect="1"/>
          </p:cNvPicPr>
          <p:nvPr/>
        </p:nvPicPr>
        <p:blipFill>
          <a:blip r:embed="rId3"/>
          <a:stretch>
            <a:fillRect/>
          </a:stretch>
        </p:blipFill>
        <p:spPr>
          <a:xfrm>
            <a:off x="6096000" y="2765767"/>
            <a:ext cx="6096000" cy="4104438"/>
          </a:xfrm>
          <a:prstGeom prst="rect">
            <a:avLst/>
          </a:prstGeom>
        </p:spPr>
      </p:pic>
    </p:spTree>
    <p:extLst>
      <p:ext uri="{BB962C8B-B14F-4D97-AF65-F5344CB8AC3E}">
        <p14:creationId xmlns:p14="http://schemas.microsoft.com/office/powerpoint/2010/main" val="3434570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2990-83B3-1BDE-7A6C-39A139AACB4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E2C9C8F-8CF8-32C2-FF2A-30BBB886D6D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2049B921-3751-1167-BC71-81875ADE5777}"/>
              </a:ext>
            </a:extLst>
          </p:cNvPr>
          <p:cNvPicPr>
            <a:picLocks noChangeAspect="1"/>
          </p:cNvPicPr>
          <p:nvPr/>
        </p:nvPicPr>
        <p:blipFill>
          <a:blip r:embed="rId2"/>
          <a:stretch>
            <a:fillRect/>
          </a:stretch>
        </p:blipFill>
        <p:spPr>
          <a:xfrm>
            <a:off x="-1" y="0"/>
            <a:ext cx="5373859" cy="5145724"/>
          </a:xfrm>
          <a:prstGeom prst="rect">
            <a:avLst/>
          </a:prstGeom>
        </p:spPr>
      </p:pic>
      <p:pic>
        <p:nvPicPr>
          <p:cNvPr id="7" name="Picture 6">
            <a:extLst>
              <a:ext uri="{FF2B5EF4-FFF2-40B4-BE49-F238E27FC236}">
                <a16:creationId xmlns:a16="http://schemas.microsoft.com/office/drawing/2014/main" id="{ED69E6D8-C0E1-5C61-DBB6-8D52329DD82C}"/>
              </a:ext>
            </a:extLst>
          </p:cNvPr>
          <p:cNvPicPr>
            <a:picLocks noChangeAspect="1"/>
          </p:cNvPicPr>
          <p:nvPr/>
        </p:nvPicPr>
        <p:blipFill>
          <a:blip r:embed="rId3"/>
          <a:stretch>
            <a:fillRect/>
          </a:stretch>
        </p:blipFill>
        <p:spPr>
          <a:xfrm>
            <a:off x="4587680" y="2201581"/>
            <a:ext cx="7604320" cy="3011612"/>
          </a:xfrm>
          <a:prstGeom prst="rect">
            <a:avLst/>
          </a:prstGeom>
        </p:spPr>
      </p:pic>
      <p:pic>
        <p:nvPicPr>
          <p:cNvPr id="9" name="Picture 8">
            <a:extLst>
              <a:ext uri="{FF2B5EF4-FFF2-40B4-BE49-F238E27FC236}">
                <a16:creationId xmlns:a16="http://schemas.microsoft.com/office/drawing/2014/main" id="{785FBF17-F7B6-0568-837D-BDD82C3A4BDB}"/>
              </a:ext>
            </a:extLst>
          </p:cNvPr>
          <p:cNvPicPr>
            <a:picLocks noChangeAspect="1"/>
          </p:cNvPicPr>
          <p:nvPr/>
        </p:nvPicPr>
        <p:blipFill>
          <a:blip r:embed="rId4"/>
          <a:stretch>
            <a:fillRect/>
          </a:stretch>
        </p:blipFill>
        <p:spPr>
          <a:xfrm>
            <a:off x="104775" y="5473700"/>
            <a:ext cx="7604320" cy="1293581"/>
          </a:xfrm>
          <a:prstGeom prst="rect">
            <a:avLst/>
          </a:prstGeom>
        </p:spPr>
      </p:pic>
    </p:spTree>
    <p:extLst>
      <p:ext uri="{BB962C8B-B14F-4D97-AF65-F5344CB8AC3E}">
        <p14:creationId xmlns:p14="http://schemas.microsoft.com/office/powerpoint/2010/main" val="4103262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79547-6A80-000D-F63A-C059A65A8DAE}"/>
              </a:ext>
            </a:extLst>
          </p:cNvPr>
          <p:cNvSpPr>
            <a:spLocks noGrp="1"/>
          </p:cNvSpPr>
          <p:nvPr>
            <p:ph type="title"/>
          </p:nvPr>
        </p:nvSpPr>
        <p:spPr>
          <a:xfrm>
            <a:off x="838200" y="1"/>
            <a:ext cx="10515600" cy="1037430"/>
          </a:xfrm>
        </p:spPr>
        <p:txBody>
          <a:bodyPr>
            <a:normAutofit/>
          </a:bodyPr>
          <a:lstStyle/>
          <a:p>
            <a:r>
              <a:rPr lang="en-US" sz="4000" b="1" dirty="0">
                <a:latin typeface="Times New Roman" panose="02020603050405020304" pitchFamily="18" charset="0"/>
                <a:cs typeface="Times New Roman" panose="02020603050405020304" pitchFamily="18" charset="0"/>
              </a:rPr>
              <a:t>Distance based K-Means Clustering Algorithm</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CC28558-247F-D4A8-A55C-3A671E7DCDE4}"/>
              </a:ext>
            </a:extLst>
          </p:cNvPr>
          <p:cNvPicPr>
            <a:picLocks noGrp="1" noChangeAspect="1"/>
          </p:cNvPicPr>
          <p:nvPr>
            <p:ph idx="1"/>
          </p:nvPr>
        </p:nvPicPr>
        <p:blipFill>
          <a:blip r:embed="rId2"/>
          <a:stretch>
            <a:fillRect/>
          </a:stretch>
        </p:blipFill>
        <p:spPr>
          <a:xfrm>
            <a:off x="267286" y="2074862"/>
            <a:ext cx="10663310" cy="4783138"/>
          </a:xfrm>
        </p:spPr>
      </p:pic>
      <p:sp>
        <p:nvSpPr>
          <p:cNvPr id="7" name="TextBox 6">
            <a:extLst>
              <a:ext uri="{FF2B5EF4-FFF2-40B4-BE49-F238E27FC236}">
                <a16:creationId xmlns:a16="http://schemas.microsoft.com/office/drawing/2014/main" id="{B222C9A5-ADC0-9FBE-BDF3-B16C46DE7F0A}"/>
              </a:ext>
            </a:extLst>
          </p:cNvPr>
          <p:cNvSpPr txBox="1"/>
          <p:nvPr/>
        </p:nvSpPr>
        <p:spPr>
          <a:xfrm>
            <a:off x="267287" y="1037431"/>
            <a:ext cx="10663309" cy="800219"/>
          </a:xfrm>
          <a:prstGeom prst="rect">
            <a:avLst/>
          </a:prstGeom>
          <a:noFill/>
        </p:spPr>
        <p:txBody>
          <a:bodyPr wrap="square">
            <a:spAutoFit/>
          </a:bodyPr>
          <a:lstStyle/>
          <a:p>
            <a:r>
              <a:rPr lang="en-US" sz="2300" dirty="0">
                <a:latin typeface="Times New Roman" panose="02020603050405020304" pitchFamily="18" charset="0"/>
                <a:cs typeface="Times New Roman" panose="02020603050405020304" pitchFamily="18" charset="0"/>
              </a:rPr>
              <a:t>Since the </a:t>
            </a:r>
            <a:r>
              <a:rPr lang="en-US" sz="2300" b="1" dirty="0">
                <a:latin typeface="Times New Roman" panose="02020603050405020304" pitchFamily="18" charset="0"/>
                <a:cs typeface="Times New Roman" panose="02020603050405020304" pitchFamily="18" charset="0"/>
              </a:rPr>
              <a:t>K-Means Clustering algorithm</a:t>
            </a:r>
            <a:r>
              <a:rPr lang="en-US" sz="2300" dirty="0">
                <a:latin typeface="Times New Roman" panose="02020603050405020304" pitchFamily="18" charset="0"/>
                <a:cs typeface="Times New Roman" panose="02020603050405020304" pitchFamily="18" charset="0"/>
              </a:rPr>
              <a:t> always involves calculating distances between points and centroids, it is often described as a distance-based clustering method.</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669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54214-D3BB-D0B9-BE90-9DF9F5705A0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23C3FAF-9FF8-A4A2-6FE5-C8856BBEF66C}"/>
              </a:ext>
            </a:extLst>
          </p:cNvPr>
          <p:cNvSpPr>
            <a:spLocks noGrp="1"/>
          </p:cNvSpPr>
          <p:nvPr>
            <p:ph idx="1"/>
          </p:nvPr>
        </p:nvSpPr>
        <p:spPr/>
        <p:txBody>
          <a:bodyPr/>
          <a:lstStyle/>
          <a:p>
            <a:pPr marL="0" indent="0">
              <a:buNone/>
            </a:pPr>
            <a:r>
              <a:rPr lang="en-US" dirty="0"/>
              <a:t> </a:t>
            </a:r>
            <a:endParaRPr lang="en-IN" dirty="0"/>
          </a:p>
        </p:txBody>
      </p:sp>
      <p:pic>
        <p:nvPicPr>
          <p:cNvPr id="4" name="Content Placeholder 4">
            <a:extLst>
              <a:ext uri="{FF2B5EF4-FFF2-40B4-BE49-F238E27FC236}">
                <a16:creationId xmlns:a16="http://schemas.microsoft.com/office/drawing/2014/main" id="{634CACA3-0742-C700-6DAB-FF180BB35E59}"/>
              </a:ext>
            </a:extLst>
          </p:cNvPr>
          <p:cNvPicPr>
            <a:picLocks noGrp="1" noChangeAspect="1"/>
          </p:cNvPicPr>
          <p:nvPr/>
        </p:nvPicPr>
        <p:blipFill>
          <a:blip r:embed="rId2"/>
          <a:stretch>
            <a:fillRect/>
          </a:stretch>
        </p:blipFill>
        <p:spPr>
          <a:xfrm>
            <a:off x="0" y="0"/>
            <a:ext cx="5804098" cy="6858000"/>
          </a:xfrm>
          <a:prstGeom prst="rect">
            <a:avLst/>
          </a:prstGeom>
        </p:spPr>
      </p:pic>
      <p:pic>
        <p:nvPicPr>
          <p:cNvPr id="5" name="Content Placeholder 4">
            <a:extLst>
              <a:ext uri="{FF2B5EF4-FFF2-40B4-BE49-F238E27FC236}">
                <a16:creationId xmlns:a16="http://schemas.microsoft.com/office/drawing/2014/main" id="{808CA51A-C31D-6F24-3AA7-322A8712D7A1}"/>
              </a:ext>
            </a:extLst>
          </p:cNvPr>
          <p:cNvPicPr>
            <a:picLocks noChangeAspect="1"/>
          </p:cNvPicPr>
          <p:nvPr/>
        </p:nvPicPr>
        <p:blipFill>
          <a:blip r:embed="rId3"/>
          <a:stretch>
            <a:fillRect/>
          </a:stretch>
        </p:blipFill>
        <p:spPr>
          <a:xfrm>
            <a:off x="6387904" y="0"/>
            <a:ext cx="5804096" cy="6858000"/>
          </a:xfrm>
          <a:prstGeom prst="rect">
            <a:avLst/>
          </a:prstGeom>
        </p:spPr>
      </p:pic>
    </p:spTree>
    <p:extLst>
      <p:ext uri="{BB962C8B-B14F-4D97-AF65-F5344CB8AC3E}">
        <p14:creationId xmlns:p14="http://schemas.microsoft.com/office/powerpoint/2010/main" val="4056994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F19A-7278-45E3-160F-99156B3C357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5C4B567-EBBA-3BF3-4745-78EC049354A7}"/>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CB089C43-E70B-7DC9-366E-8A99188AAA49}"/>
              </a:ext>
            </a:extLst>
          </p:cNvPr>
          <p:cNvPicPr>
            <a:picLocks noChangeAspect="1"/>
          </p:cNvPicPr>
          <p:nvPr/>
        </p:nvPicPr>
        <p:blipFill rotWithShape="1">
          <a:blip r:embed="rId2"/>
          <a:srcRect r="8385"/>
          <a:stretch/>
        </p:blipFill>
        <p:spPr>
          <a:xfrm>
            <a:off x="-1" y="0"/>
            <a:ext cx="5255457" cy="6858000"/>
          </a:xfrm>
          <a:prstGeom prst="rect">
            <a:avLst/>
          </a:prstGeom>
        </p:spPr>
      </p:pic>
      <p:sp>
        <p:nvSpPr>
          <p:cNvPr id="6" name="TextBox 5">
            <a:extLst>
              <a:ext uri="{FF2B5EF4-FFF2-40B4-BE49-F238E27FC236}">
                <a16:creationId xmlns:a16="http://schemas.microsoft.com/office/drawing/2014/main" id="{03A0D1AD-1CD1-4EE4-B873-06EAAD22111A}"/>
              </a:ext>
            </a:extLst>
          </p:cNvPr>
          <p:cNvSpPr txBox="1"/>
          <p:nvPr/>
        </p:nvSpPr>
        <p:spPr>
          <a:xfrm>
            <a:off x="6199166" y="5576798"/>
            <a:ext cx="6098344"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At this point, if the assignments of points to clusters do not change, the algorithm has converged, and these are the final clusters. Otherwise, you would continue iterating, recalculating means, and reassigning points until convergence.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157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3492F-CC6F-36AA-26D9-214B431CC2B8}"/>
              </a:ext>
            </a:extLst>
          </p:cNvPr>
          <p:cNvSpPr>
            <a:spLocks noGrp="1"/>
          </p:cNvSpPr>
          <p:nvPr>
            <p:ph type="title"/>
          </p:nvPr>
        </p:nvSpPr>
        <p:spPr>
          <a:xfrm>
            <a:off x="838200" y="1"/>
            <a:ext cx="10515600" cy="681036"/>
          </a:xfrm>
        </p:spPr>
        <p:txBody>
          <a:bodyPr>
            <a:normAutofit/>
          </a:bodyPr>
          <a:lstStyle/>
          <a:p>
            <a:pPr algn="ctr"/>
            <a:r>
              <a:rPr lang="en-IN" sz="4000" b="1" dirty="0">
                <a:latin typeface="Times New Roman" panose="02020603050405020304" pitchFamily="18" charset="0"/>
                <a:cs typeface="Times New Roman" panose="02020603050405020304" pitchFamily="18" charset="0"/>
              </a:rPr>
              <a:t>Hierarchical clustering</a:t>
            </a:r>
          </a:p>
        </p:txBody>
      </p:sp>
      <p:sp>
        <p:nvSpPr>
          <p:cNvPr id="3" name="Content Placeholder 2">
            <a:extLst>
              <a:ext uri="{FF2B5EF4-FFF2-40B4-BE49-F238E27FC236}">
                <a16:creationId xmlns:a16="http://schemas.microsoft.com/office/drawing/2014/main" id="{F0FD02CB-CFCF-1F5E-2384-FF97D31356DE}"/>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233EF12-7C81-8B42-D1F1-7D2B2C92903E}"/>
              </a:ext>
            </a:extLst>
          </p:cNvPr>
          <p:cNvPicPr>
            <a:picLocks noChangeAspect="1"/>
          </p:cNvPicPr>
          <p:nvPr/>
        </p:nvPicPr>
        <p:blipFill>
          <a:blip r:embed="rId2"/>
          <a:stretch>
            <a:fillRect/>
          </a:stretch>
        </p:blipFill>
        <p:spPr>
          <a:xfrm>
            <a:off x="705760" y="681037"/>
            <a:ext cx="10657319" cy="6176963"/>
          </a:xfrm>
          <a:prstGeom prst="rect">
            <a:avLst/>
          </a:prstGeom>
        </p:spPr>
      </p:pic>
    </p:spTree>
    <p:extLst>
      <p:ext uri="{BB962C8B-B14F-4D97-AF65-F5344CB8AC3E}">
        <p14:creationId xmlns:p14="http://schemas.microsoft.com/office/powerpoint/2010/main" val="304798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494B-B3A8-A33A-2832-E58EE689FF7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66B1244-EBD9-3F39-C118-98F77B0D6372}"/>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D364643C-65B3-8F4B-28FA-962F29782C2E}"/>
              </a:ext>
            </a:extLst>
          </p:cNvPr>
          <p:cNvPicPr>
            <a:picLocks noChangeAspect="1"/>
          </p:cNvPicPr>
          <p:nvPr/>
        </p:nvPicPr>
        <p:blipFill>
          <a:blip r:embed="rId2"/>
          <a:stretch>
            <a:fillRect/>
          </a:stretch>
        </p:blipFill>
        <p:spPr>
          <a:xfrm>
            <a:off x="225083" y="45132"/>
            <a:ext cx="11408899" cy="6575839"/>
          </a:xfrm>
          <a:prstGeom prst="rect">
            <a:avLst/>
          </a:prstGeom>
        </p:spPr>
      </p:pic>
    </p:spTree>
    <p:extLst>
      <p:ext uri="{BB962C8B-B14F-4D97-AF65-F5344CB8AC3E}">
        <p14:creationId xmlns:p14="http://schemas.microsoft.com/office/powerpoint/2010/main" val="798070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3C26-4572-D4B5-FA46-8C308AE5524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C9FEC7D-BFF9-1BCC-F682-DE1CEC3CF042}"/>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B302AF13-507F-7AC9-1468-8BC5A3384282}"/>
              </a:ext>
            </a:extLst>
          </p:cNvPr>
          <p:cNvPicPr>
            <a:picLocks noChangeAspect="1"/>
          </p:cNvPicPr>
          <p:nvPr/>
        </p:nvPicPr>
        <p:blipFill>
          <a:blip r:embed="rId2"/>
          <a:stretch>
            <a:fillRect/>
          </a:stretch>
        </p:blipFill>
        <p:spPr>
          <a:xfrm>
            <a:off x="351693" y="248950"/>
            <a:ext cx="11310424" cy="6261451"/>
          </a:xfrm>
          <a:prstGeom prst="rect">
            <a:avLst/>
          </a:prstGeom>
        </p:spPr>
      </p:pic>
    </p:spTree>
    <p:extLst>
      <p:ext uri="{BB962C8B-B14F-4D97-AF65-F5344CB8AC3E}">
        <p14:creationId xmlns:p14="http://schemas.microsoft.com/office/powerpoint/2010/main" val="362364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FB88-576C-BF04-1FC2-E6D96A7DE178}"/>
              </a:ext>
            </a:extLst>
          </p:cNvPr>
          <p:cNvSpPr>
            <a:spLocks noGrp="1"/>
          </p:cNvSpPr>
          <p:nvPr>
            <p:ph type="title"/>
          </p:nvPr>
        </p:nvSpPr>
        <p:spPr>
          <a:xfrm>
            <a:off x="838200" y="1"/>
            <a:ext cx="10515600" cy="858128"/>
          </a:xfrm>
        </p:spPr>
        <p:txBody>
          <a:bodyPr/>
          <a:lstStyle/>
          <a:p>
            <a:r>
              <a:rPr lang="en-IN" b="1" dirty="0">
                <a:latin typeface="Times New Roman" panose="02020603050405020304" pitchFamily="18" charset="0"/>
                <a:cs typeface="Times New Roman" panose="02020603050405020304" pitchFamily="18" charset="0"/>
              </a:rPr>
              <a:t>Logic-based and algebraic model</a:t>
            </a:r>
          </a:p>
        </p:txBody>
      </p:sp>
      <p:sp>
        <p:nvSpPr>
          <p:cNvPr id="3" name="Content Placeholder 2">
            <a:extLst>
              <a:ext uri="{FF2B5EF4-FFF2-40B4-BE49-F238E27FC236}">
                <a16:creationId xmlns:a16="http://schemas.microsoft.com/office/drawing/2014/main" id="{8FCC4AEF-9A35-F04A-7DD0-B536FD26EAB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C1825E8-0D96-0576-4672-7E4EFFB97EF5}"/>
              </a:ext>
            </a:extLst>
          </p:cNvPr>
          <p:cNvPicPr>
            <a:picLocks noChangeAspect="1"/>
          </p:cNvPicPr>
          <p:nvPr/>
        </p:nvPicPr>
        <p:blipFill>
          <a:blip r:embed="rId2"/>
          <a:stretch>
            <a:fillRect/>
          </a:stretch>
        </p:blipFill>
        <p:spPr>
          <a:xfrm>
            <a:off x="106680" y="858129"/>
            <a:ext cx="7538228" cy="4116030"/>
          </a:xfrm>
          <a:prstGeom prst="rect">
            <a:avLst/>
          </a:prstGeom>
        </p:spPr>
      </p:pic>
      <p:pic>
        <p:nvPicPr>
          <p:cNvPr id="6" name="Picture 5">
            <a:extLst>
              <a:ext uri="{FF2B5EF4-FFF2-40B4-BE49-F238E27FC236}">
                <a16:creationId xmlns:a16="http://schemas.microsoft.com/office/drawing/2014/main" id="{B266E5D2-3DFC-F7AE-B8F0-C1F773EA71E2}"/>
              </a:ext>
            </a:extLst>
          </p:cNvPr>
          <p:cNvPicPr>
            <a:picLocks noChangeAspect="1"/>
          </p:cNvPicPr>
          <p:nvPr/>
        </p:nvPicPr>
        <p:blipFill>
          <a:blip r:embed="rId3"/>
          <a:stretch>
            <a:fillRect/>
          </a:stretch>
        </p:blipFill>
        <p:spPr>
          <a:xfrm>
            <a:off x="5503985" y="4935301"/>
            <a:ext cx="6688015" cy="1922699"/>
          </a:xfrm>
          <a:prstGeom prst="rect">
            <a:avLst/>
          </a:prstGeom>
        </p:spPr>
      </p:pic>
    </p:spTree>
    <p:extLst>
      <p:ext uri="{BB962C8B-B14F-4D97-AF65-F5344CB8AC3E}">
        <p14:creationId xmlns:p14="http://schemas.microsoft.com/office/powerpoint/2010/main" val="33296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814B-23D2-9C67-47D1-156D6B02750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6847953-F726-D734-CCDB-D907C470193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C12D3446-1503-E739-4D21-A0BD73E52058}"/>
              </a:ext>
            </a:extLst>
          </p:cNvPr>
          <p:cNvPicPr>
            <a:picLocks noChangeAspect="1"/>
          </p:cNvPicPr>
          <p:nvPr/>
        </p:nvPicPr>
        <p:blipFill>
          <a:blip r:embed="rId2"/>
          <a:stretch>
            <a:fillRect/>
          </a:stretch>
        </p:blipFill>
        <p:spPr>
          <a:xfrm>
            <a:off x="0" y="144045"/>
            <a:ext cx="9328024" cy="2663071"/>
          </a:xfrm>
          <a:prstGeom prst="rect">
            <a:avLst/>
          </a:prstGeom>
        </p:spPr>
      </p:pic>
      <p:pic>
        <p:nvPicPr>
          <p:cNvPr id="7" name="Picture 6">
            <a:extLst>
              <a:ext uri="{FF2B5EF4-FFF2-40B4-BE49-F238E27FC236}">
                <a16:creationId xmlns:a16="http://schemas.microsoft.com/office/drawing/2014/main" id="{87FE3D5C-5114-2BA0-037A-87047F533C26}"/>
              </a:ext>
            </a:extLst>
          </p:cNvPr>
          <p:cNvPicPr>
            <a:picLocks noChangeAspect="1"/>
          </p:cNvPicPr>
          <p:nvPr/>
        </p:nvPicPr>
        <p:blipFill>
          <a:blip r:embed="rId3"/>
          <a:stretch>
            <a:fillRect/>
          </a:stretch>
        </p:blipFill>
        <p:spPr>
          <a:xfrm>
            <a:off x="0" y="3028196"/>
            <a:ext cx="9481625" cy="3498811"/>
          </a:xfrm>
          <a:prstGeom prst="rect">
            <a:avLst/>
          </a:prstGeom>
        </p:spPr>
      </p:pic>
    </p:spTree>
    <p:extLst>
      <p:ext uri="{BB962C8B-B14F-4D97-AF65-F5344CB8AC3E}">
        <p14:creationId xmlns:p14="http://schemas.microsoft.com/office/powerpoint/2010/main" val="3454987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B76B-BB28-E605-6757-2152F01D5FF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6B803AD-FEEB-164A-998C-EC3CBF1799A7}"/>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27C88975-F1BF-9E0D-073A-507156E7CECD}"/>
              </a:ext>
            </a:extLst>
          </p:cNvPr>
          <p:cNvPicPr>
            <a:picLocks noChangeAspect="1"/>
          </p:cNvPicPr>
          <p:nvPr/>
        </p:nvPicPr>
        <p:blipFill>
          <a:blip r:embed="rId2"/>
          <a:stretch>
            <a:fillRect/>
          </a:stretch>
        </p:blipFill>
        <p:spPr>
          <a:xfrm>
            <a:off x="0" y="0"/>
            <a:ext cx="9081732" cy="4647174"/>
          </a:xfrm>
          <a:prstGeom prst="rect">
            <a:avLst/>
          </a:prstGeom>
        </p:spPr>
      </p:pic>
      <p:pic>
        <p:nvPicPr>
          <p:cNvPr id="7" name="Picture 6">
            <a:extLst>
              <a:ext uri="{FF2B5EF4-FFF2-40B4-BE49-F238E27FC236}">
                <a16:creationId xmlns:a16="http://schemas.microsoft.com/office/drawing/2014/main" id="{C2E21B89-8C57-739A-3C64-A85B8C85E5C7}"/>
              </a:ext>
            </a:extLst>
          </p:cNvPr>
          <p:cNvPicPr>
            <a:picLocks noChangeAspect="1"/>
          </p:cNvPicPr>
          <p:nvPr/>
        </p:nvPicPr>
        <p:blipFill>
          <a:blip r:embed="rId3"/>
          <a:stretch>
            <a:fillRect/>
          </a:stretch>
        </p:blipFill>
        <p:spPr>
          <a:xfrm>
            <a:off x="140677" y="4672412"/>
            <a:ext cx="10846191" cy="1787834"/>
          </a:xfrm>
          <a:prstGeom prst="rect">
            <a:avLst/>
          </a:prstGeom>
        </p:spPr>
      </p:pic>
    </p:spTree>
    <p:extLst>
      <p:ext uri="{BB962C8B-B14F-4D97-AF65-F5344CB8AC3E}">
        <p14:creationId xmlns:p14="http://schemas.microsoft.com/office/powerpoint/2010/main" val="283706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1A30-7325-8452-BE71-52C7AB30C89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D31B434-7C51-9473-8E14-F1F0C4D50A58}"/>
              </a:ext>
            </a:extLst>
          </p:cNvPr>
          <p:cNvSpPr>
            <a:spLocks noGrp="1"/>
          </p:cNvSpPr>
          <p:nvPr>
            <p:ph idx="1"/>
          </p:nvPr>
        </p:nvSpPr>
        <p:spPr>
          <a:xfrm>
            <a:off x="295422" y="182880"/>
            <a:ext cx="5527429" cy="5994083"/>
          </a:xfrm>
        </p:spPr>
        <p:txBody>
          <a:bodyPr/>
          <a:lstStyle/>
          <a:p>
            <a:pPr marL="0" indent="0">
              <a:buNone/>
            </a:pPr>
            <a:r>
              <a:rPr lang="en-US" b="0" i="0" dirty="0">
                <a:effectLst/>
                <a:latin typeface="Times New Roman" panose="02020603050405020304" pitchFamily="18" charset="0"/>
                <a:cs typeface="Times New Roman" panose="02020603050405020304" pitchFamily="18" charset="0"/>
              </a:rPr>
              <a:t>A </a:t>
            </a:r>
            <a:r>
              <a:rPr lang="en-US" b="1" i="0" dirty="0">
                <a:effectLst/>
                <a:latin typeface="Times New Roman" panose="02020603050405020304" pitchFamily="18" charset="0"/>
                <a:cs typeface="Times New Roman" panose="02020603050405020304" pitchFamily="18" charset="0"/>
              </a:rPr>
              <a:t>dendrogram</a:t>
            </a:r>
            <a:r>
              <a:rPr lang="en-US" b="0" i="0" dirty="0">
                <a:effectLst/>
                <a:latin typeface="Times New Roman" panose="02020603050405020304" pitchFamily="18" charset="0"/>
                <a:cs typeface="Times New Roman" panose="02020603050405020304" pitchFamily="18" charset="0"/>
              </a:rPr>
              <a:t> is a tree diagram frequently used to illustrate the arrangement of the clusters produced by </a:t>
            </a:r>
            <a:r>
              <a:rPr lang="en-US" b="1" i="0" dirty="0">
                <a:effectLst/>
                <a:latin typeface="Times New Roman" panose="02020603050405020304" pitchFamily="18" charset="0"/>
                <a:cs typeface="Times New Roman" panose="02020603050405020304" pitchFamily="18" charset="0"/>
              </a:rPr>
              <a:t>hierarchical clustering.</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BFA9CEA-D5D5-FD80-591D-06885712ACC5}"/>
              </a:ext>
            </a:extLst>
          </p:cNvPr>
          <p:cNvPicPr>
            <a:picLocks noChangeAspect="1"/>
          </p:cNvPicPr>
          <p:nvPr/>
        </p:nvPicPr>
        <p:blipFill>
          <a:blip r:embed="rId2"/>
          <a:stretch>
            <a:fillRect/>
          </a:stretch>
        </p:blipFill>
        <p:spPr>
          <a:xfrm>
            <a:off x="4912208" y="1362075"/>
            <a:ext cx="6581775" cy="5495925"/>
          </a:xfrm>
          <a:prstGeom prst="rect">
            <a:avLst/>
          </a:prstGeom>
        </p:spPr>
      </p:pic>
    </p:spTree>
    <p:extLst>
      <p:ext uri="{BB962C8B-B14F-4D97-AF65-F5344CB8AC3E}">
        <p14:creationId xmlns:p14="http://schemas.microsoft.com/office/powerpoint/2010/main" val="3033996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001A-CC86-D36E-BEE4-6331D35ED23C}"/>
              </a:ext>
            </a:extLst>
          </p:cNvPr>
          <p:cNvSpPr>
            <a:spLocks noGrp="1"/>
          </p:cNvSpPr>
          <p:nvPr>
            <p:ph type="title"/>
          </p:nvPr>
        </p:nvSpPr>
        <p:spPr>
          <a:xfrm>
            <a:off x="838200" y="1"/>
            <a:ext cx="10515600" cy="942534"/>
          </a:xfrm>
        </p:spPr>
        <p:txBody>
          <a:bodyPr>
            <a:normAutofit fontScale="90000"/>
          </a:bodyPr>
          <a:lstStyle/>
          <a:p>
            <a:pPr algn="ctr"/>
            <a:r>
              <a:rPr lang="en-US" sz="3200" b="1" dirty="0">
                <a:latin typeface="Times New Roman" panose="02020603050405020304" pitchFamily="18" charset="0"/>
                <a:cs typeface="Times New Roman" panose="02020603050405020304" pitchFamily="18" charset="0"/>
              </a:rPr>
              <a:t>Difference between H</a:t>
            </a:r>
            <a:r>
              <a:rPr lang="en-US" sz="3200" b="1" i="0" dirty="0">
                <a:effectLst/>
                <a:latin typeface="Times New Roman" panose="02020603050405020304" pitchFamily="18" charset="0"/>
                <a:cs typeface="Times New Roman" panose="02020603050405020304" pitchFamily="18" charset="0"/>
              </a:rPr>
              <a:t>ierarchical clustering and </a:t>
            </a:r>
            <a:r>
              <a:rPr lang="en-US" sz="3200" b="1" dirty="0">
                <a:latin typeface="Times New Roman" panose="02020603050405020304" pitchFamily="18" charset="0"/>
                <a:cs typeface="Times New Roman" panose="02020603050405020304" pitchFamily="18" charset="0"/>
              </a:rPr>
              <a:t>Distance based K-Means Clustering Algorithm.</a:t>
            </a:r>
            <a:endParaRPr lang="en-IN" sz="3200" dirty="0"/>
          </a:p>
        </p:txBody>
      </p:sp>
      <p:sp>
        <p:nvSpPr>
          <p:cNvPr id="3" name="Content Placeholder 2">
            <a:extLst>
              <a:ext uri="{FF2B5EF4-FFF2-40B4-BE49-F238E27FC236}">
                <a16:creationId xmlns:a16="http://schemas.microsoft.com/office/drawing/2014/main" id="{83F130B4-1959-F093-3948-0FD2E543004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91BBC658-6801-3165-6EE7-55E97FB114F0}"/>
              </a:ext>
            </a:extLst>
          </p:cNvPr>
          <p:cNvPicPr>
            <a:picLocks noChangeAspect="1"/>
          </p:cNvPicPr>
          <p:nvPr/>
        </p:nvPicPr>
        <p:blipFill>
          <a:blip r:embed="rId2"/>
          <a:stretch>
            <a:fillRect/>
          </a:stretch>
        </p:blipFill>
        <p:spPr>
          <a:xfrm>
            <a:off x="1364566" y="942535"/>
            <a:ext cx="9481930" cy="5915464"/>
          </a:xfrm>
          <a:prstGeom prst="rect">
            <a:avLst/>
          </a:prstGeom>
        </p:spPr>
      </p:pic>
    </p:spTree>
    <p:extLst>
      <p:ext uri="{BB962C8B-B14F-4D97-AF65-F5344CB8AC3E}">
        <p14:creationId xmlns:p14="http://schemas.microsoft.com/office/powerpoint/2010/main" val="610786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998D-EE5A-18E0-A10F-F3B6D4705226}"/>
              </a:ext>
            </a:extLst>
          </p:cNvPr>
          <p:cNvSpPr>
            <a:spLocks noGrp="1"/>
          </p:cNvSpPr>
          <p:nvPr>
            <p:ph type="title"/>
          </p:nvPr>
        </p:nvSpPr>
        <p:spPr>
          <a:xfrm>
            <a:off x="838200" y="1"/>
            <a:ext cx="10515600" cy="681036"/>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Rule Based Models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51109D-32CD-AE76-09E3-D2DD48EF18F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170814B3-4CA8-4B02-A50A-DA104A4E6A26}"/>
              </a:ext>
            </a:extLst>
          </p:cNvPr>
          <p:cNvPicPr>
            <a:picLocks noChangeAspect="1"/>
          </p:cNvPicPr>
          <p:nvPr/>
        </p:nvPicPr>
        <p:blipFill>
          <a:blip r:embed="rId2"/>
          <a:stretch>
            <a:fillRect/>
          </a:stretch>
        </p:blipFill>
        <p:spPr>
          <a:xfrm>
            <a:off x="838200" y="873222"/>
            <a:ext cx="10837985" cy="5770293"/>
          </a:xfrm>
          <a:prstGeom prst="rect">
            <a:avLst/>
          </a:prstGeom>
        </p:spPr>
      </p:pic>
    </p:spTree>
    <p:extLst>
      <p:ext uri="{BB962C8B-B14F-4D97-AF65-F5344CB8AC3E}">
        <p14:creationId xmlns:p14="http://schemas.microsoft.com/office/powerpoint/2010/main" val="1401578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6CB9-A636-BC86-1EB2-7E964EF36253}"/>
              </a:ext>
            </a:extLst>
          </p:cNvPr>
          <p:cNvSpPr>
            <a:spLocks noGrp="1"/>
          </p:cNvSpPr>
          <p:nvPr>
            <p:ph type="title"/>
          </p:nvPr>
        </p:nvSpPr>
        <p:spPr>
          <a:xfrm>
            <a:off x="838200" y="1"/>
            <a:ext cx="10515600" cy="900331"/>
          </a:xfrm>
        </p:spPr>
        <p:txBody>
          <a:bodyPr/>
          <a:lstStyle/>
          <a:p>
            <a:pPr algn="ctr"/>
            <a:r>
              <a:rPr lang="en-US" b="1" dirty="0">
                <a:latin typeface="Times New Roman" panose="02020603050405020304" pitchFamily="18" charset="0"/>
                <a:cs typeface="Times New Roman" panose="02020603050405020304" pitchFamily="18" charset="0"/>
              </a:rPr>
              <a:t>Rule learning for subgroup discovery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A31511-551D-50A9-CE2A-FD6F1CDC6D65}"/>
              </a:ext>
            </a:extLst>
          </p:cNvPr>
          <p:cNvSpPr>
            <a:spLocks noGrp="1"/>
          </p:cNvSpPr>
          <p:nvPr>
            <p:ph idx="1"/>
          </p:nvPr>
        </p:nvSpPr>
        <p:spPr>
          <a:xfrm>
            <a:off x="838200" y="1867828"/>
            <a:ext cx="10515600" cy="4351338"/>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FB7EE3B-D312-A240-A8F0-309179B8B538}"/>
              </a:ext>
            </a:extLst>
          </p:cNvPr>
          <p:cNvPicPr>
            <a:picLocks noChangeAspect="1"/>
          </p:cNvPicPr>
          <p:nvPr/>
        </p:nvPicPr>
        <p:blipFill>
          <a:blip r:embed="rId2"/>
          <a:stretch>
            <a:fillRect/>
          </a:stretch>
        </p:blipFill>
        <p:spPr>
          <a:xfrm>
            <a:off x="141996" y="1174935"/>
            <a:ext cx="8031333" cy="4846897"/>
          </a:xfrm>
          <a:prstGeom prst="rect">
            <a:avLst/>
          </a:prstGeom>
        </p:spPr>
      </p:pic>
      <p:pic>
        <p:nvPicPr>
          <p:cNvPr id="7" name="Picture 6">
            <a:extLst>
              <a:ext uri="{FF2B5EF4-FFF2-40B4-BE49-F238E27FC236}">
                <a16:creationId xmlns:a16="http://schemas.microsoft.com/office/drawing/2014/main" id="{B9D72D10-72DE-4CCC-AABE-A506A42079E4}"/>
              </a:ext>
            </a:extLst>
          </p:cNvPr>
          <p:cNvPicPr>
            <a:picLocks noChangeAspect="1"/>
          </p:cNvPicPr>
          <p:nvPr/>
        </p:nvPicPr>
        <p:blipFill>
          <a:blip r:embed="rId3"/>
          <a:stretch>
            <a:fillRect/>
          </a:stretch>
        </p:blipFill>
        <p:spPr>
          <a:xfrm>
            <a:off x="141996" y="6135558"/>
            <a:ext cx="6554226" cy="321753"/>
          </a:xfrm>
          <a:prstGeom prst="rect">
            <a:avLst/>
          </a:prstGeom>
        </p:spPr>
      </p:pic>
    </p:spTree>
    <p:extLst>
      <p:ext uri="{BB962C8B-B14F-4D97-AF65-F5344CB8AC3E}">
        <p14:creationId xmlns:p14="http://schemas.microsoft.com/office/powerpoint/2010/main" val="3622689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2F90-8B77-00BD-4ED8-96C08CFD515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DD6984E-932F-08C1-2F59-867F4EF2281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5B221A19-D5C2-D4B3-8B24-AC6123BF9BA1}"/>
              </a:ext>
            </a:extLst>
          </p:cNvPr>
          <p:cNvPicPr>
            <a:picLocks noChangeAspect="1"/>
          </p:cNvPicPr>
          <p:nvPr/>
        </p:nvPicPr>
        <p:blipFill>
          <a:blip r:embed="rId2"/>
          <a:stretch>
            <a:fillRect/>
          </a:stretch>
        </p:blipFill>
        <p:spPr>
          <a:xfrm>
            <a:off x="0" y="1"/>
            <a:ext cx="6096000" cy="2161755"/>
          </a:xfrm>
          <a:prstGeom prst="rect">
            <a:avLst/>
          </a:prstGeom>
        </p:spPr>
      </p:pic>
      <p:pic>
        <p:nvPicPr>
          <p:cNvPr id="7" name="Picture 6">
            <a:extLst>
              <a:ext uri="{FF2B5EF4-FFF2-40B4-BE49-F238E27FC236}">
                <a16:creationId xmlns:a16="http://schemas.microsoft.com/office/drawing/2014/main" id="{D5A980D8-D480-00D1-CC18-B18712BE21A0}"/>
              </a:ext>
            </a:extLst>
          </p:cNvPr>
          <p:cNvPicPr>
            <a:picLocks noChangeAspect="1"/>
          </p:cNvPicPr>
          <p:nvPr/>
        </p:nvPicPr>
        <p:blipFill>
          <a:blip r:embed="rId3"/>
          <a:stretch>
            <a:fillRect/>
          </a:stretch>
        </p:blipFill>
        <p:spPr>
          <a:xfrm>
            <a:off x="0" y="2161757"/>
            <a:ext cx="6096000" cy="3709954"/>
          </a:xfrm>
          <a:prstGeom prst="rect">
            <a:avLst/>
          </a:prstGeom>
        </p:spPr>
      </p:pic>
      <p:pic>
        <p:nvPicPr>
          <p:cNvPr id="9" name="Picture 8">
            <a:extLst>
              <a:ext uri="{FF2B5EF4-FFF2-40B4-BE49-F238E27FC236}">
                <a16:creationId xmlns:a16="http://schemas.microsoft.com/office/drawing/2014/main" id="{9D3BC87E-FC27-079B-007E-207208609D88}"/>
              </a:ext>
            </a:extLst>
          </p:cNvPr>
          <p:cNvPicPr>
            <a:picLocks noChangeAspect="1"/>
          </p:cNvPicPr>
          <p:nvPr/>
        </p:nvPicPr>
        <p:blipFill>
          <a:blip r:embed="rId4"/>
          <a:stretch>
            <a:fillRect/>
          </a:stretch>
        </p:blipFill>
        <p:spPr>
          <a:xfrm>
            <a:off x="5391150" y="5725551"/>
            <a:ext cx="6800850" cy="1132449"/>
          </a:xfrm>
          <a:prstGeom prst="rect">
            <a:avLst/>
          </a:prstGeom>
        </p:spPr>
      </p:pic>
    </p:spTree>
    <p:extLst>
      <p:ext uri="{BB962C8B-B14F-4D97-AF65-F5344CB8AC3E}">
        <p14:creationId xmlns:p14="http://schemas.microsoft.com/office/powerpoint/2010/main" val="1478460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D8B5-BFDD-55F2-2F0F-41F23D2C827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B27777B-E4B6-C23D-9425-F1D17F59EB95}"/>
              </a:ext>
            </a:extLst>
          </p:cNvPr>
          <p:cNvSpPr>
            <a:spLocks noGrp="1"/>
          </p:cNvSpPr>
          <p:nvPr>
            <p:ph idx="1"/>
          </p:nvPr>
        </p:nvSpPr>
        <p:spPr/>
        <p:txBody>
          <a:bodyPr/>
          <a:lstStyle/>
          <a:p>
            <a:pPr marL="0" indent="0">
              <a:buNone/>
            </a:pPr>
            <a:r>
              <a:rPr lang="en-US" dirty="0"/>
              <a:t> </a:t>
            </a:r>
            <a:endParaRPr lang="en-IN" dirty="0"/>
          </a:p>
        </p:txBody>
      </p:sp>
      <p:sp>
        <p:nvSpPr>
          <p:cNvPr id="5" name="TextBox 4">
            <a:extLst>
              <a:ext uri="{FF2B5EF4-FFF2-40B4-BE49-F238E27FC236}">
                <a16:creationId xmlns:a16="http://schemas.microsoft.com/office/drawing/2014/main" id="{0C6BC0F8-CC15-1BED-A186-8507054B15BC}"/>
              </a:ext>
            </a:extLst>
          </p:cNvPr>
          <p:cNvSpPr txBox="1"/>
          <p:nvPr/>
        </p:nvSpPr>
        <p:spPr>
          <a:xfrm>
            <a:off x="2894427" y="0"/>
            <a:ext cx="6098344" cy="769441"/>
          </a:xfrm>
          <a:prstGeom prst="rect">
            <a:avLst/>
          </a:prstGeom>
          <a:noFill/>
        </p:spPr>
        <p:txBody>
          <a:bodyPr wrap="square">
            <a:spAutoFit/>
          </a:bodyPr>
          <a:lstStyle/>
          <a:p>
            <a:pPr algn="ctr"/>
            <a:r>
              <a:rPr lang="en-IN" sz="4400" b="1" dirty="0">
                <a:latin typeface="Times New Roman" panose="02020603050405020304" pitchFamily="18" charset="0"/>
                <a:cs typeface="Times New Roman" panose="02020603050405020304" pitchFamily="18" charset="0"/>
              </a:rPr>
              <a:t>Association Rule Mining</a:t>
            </a:r>
          </a:p>
        </p:txBody>
      </p:sp>
      <p:pic>
        <p:nvPicPr>
          <p:cNvPr id="7" name="Picture 6">
            <a:extLst>
              <a:ext uri="{FF2B5EF4-FFF2-40B4-BE49-F238E27FC236}">
                <a16:creationId xmlns:a16="http://schemas.microsoft.com/office/drawing/2014/main" id="{46FB37C2-6B5E-05AE-AF43-AD944FFE2484}"/>
              </a:ext>
            </a:extLst>
          </p:cNvPr>
          <p:cNvPicPr>
            <a:picLocks noChangeAspect="1"/>
          </p:cNvPicPr>
          <p:nvPr/>
        </p:nvPicPr>
        <p:blipFill>
          <a:blip r:embed="rId2"/>
          <a:stretch>
            <a:fillRect/>
          </a:stretch>
        </p:blipFill>
        <p:spPr>
          <a:xfrm>
            <a:off x="92842" y="769440"/>
            <a:ext cx="9360647" cy="2659559"/>
          </a:xfrm>
          <a:prstGeom prst="rect">
            <a:avLst/>
          </a:prstGeom>
        </p:spPr>
      </p:pic>
      <p:pic>
        <p:nvPicPr>
          <p:cNvPr id="9" name="Picture 8">
            <a:extLst>
              <a:ext uri="{FF2B5EF4-FFF2-40B4-BE49-F238E27FC236}">
                <a16:creationId xmlns:a16="http://schemas.microsoft.com/office/drawing/2014/main" id="{189B93EF-1A9D-5185-270A-E765E5829EAD}"/>
              </a:ext>
            </a:extLst>
          </p:cNvPr>
          <p:cNvPicPr>
            <a:picLocks noChangeAspect="1"/>
          </p:cNvPicPr>
          <p:nvPr/>
        </p:nvPicPr>
        <p:blipFill>
          <a:blip r:embed="rId3"/>
          <a:stretch>
            <a:fillRect/>
          </a:stretch>
        </p:blipFill>
        <p:spPr>
          <a:xfrm>
            <a:off x="127631" y="3690546"/>
            <a:ext cx="9797634" cy="3167454"/>
          </a:xfrm>
          <a:prstGeom prst="rect">
            <a:avLst/>
          </a:prstGeom>
        </p:spPr>
      </p:pic>
    </p:spTree>
    <p:extLst>
      <p:ext uri="{BB962C8B-B14F-4D97-AF65-F5344CB8AC3E}">
        <p14:creationId xmlns:p14="http://schemas.microsoft.com/office/powerpoint/2010/main" val="2795782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4C56-05AF-6B2D-08C5-6B68A415982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7758693-6FB9-6E0A-09E5-A5C6D43DB61F}"/>
              </a:ext>
            </a:extLst>
          </p:cNvPr>
          <p:cNvSpPr>
            <a:spLocks noGrp="1"/>
          </p:cNvSpPr>
          <p:nvPr>
            <p:ph idx="1"/>
          </p:nvPr>
        </p:nvSpPr>
        <p:spPr/>
        <p:txBody>
          <a:bodyPr/>
          <a:lstStyle/>
          <a:p>
            <a:pPr marL="0" indent="0">
              <a:buNone/>
            </a:pPr>
            <a:r>
              <a:rPr lang="en-US" dirty="0"/>
              <a:t> </a:t>
            </a:r>
            <a:endParaRPr lang="en-IN" dirty="0"/>
          </a:p>
        </p:txBody>
      </p:sp>
      <p:sp>
        <p:nvSpPr>
          <p:cNvPr id="5" name="TextBox 4">
            <a:extLst>
              <a:ext uri="{FF2B5EF4-FFF2-40B4-BE49-F238E27FC236}">
                <a16:creationId xmlns:a16="http://schemas.microsoft.com/office/drawing/2014/main" id="{D563B029-E823-A905-59C0-6FDEC3D10571}"/>
              </a:ext>
            </a:extLst>
          </p:cNvPr>
          <p:cNvSpPr txBox="1"/>
          <p:nvPr/>
        </p:nvSpPr>
        <p:spPr>
          <a:xfrm>
            <a:off x="-50789" y="704436"/>
            <a:ext cx="11404589" cy="461665"/>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Apriori</a:t>
            </a:r>
            <a:r>
              <a:rPr lang="en-US" sz="2400" b="1" dirty="0">
                <a:latin typeface="Times New Roman" panose="02020603050405020304" pitchFamily="18" charset="0"/>
                <a:cs typeface="Times New Roman" panose="02020603050405020304" pitchFamily="18" charset="0"/>
              </a:rPr>
              <a:t> Algorithm</a:t>
            </a:r>
            <a:r>
              <a:rPr lang="en-US" sz="2400" dirty="0">
                <a:latin typeface="Times New Roman" panose="02020603050405020304" pitchFamily="18" charset="0"/>
                <a:cs typeface="Times New Roman" panose="02020603050405020304" pitchFamily="18" charset="0"/>
              </a:rPr>
              <a:t> is a method that falls under </a:t>
            </a:r>
            <a:r>
              <a:rPr lang="en-US" sz="2400" b="1" dirty="0">
                <a:latin typeface="Times New Roman" panose="02020603050405020304" pitchFamily="18" charset="0"/>
                <a:cs typeface="Times New Roman" panose="02020603050405020304" pitchFamily="18" charset="0"/>
              </a:rPr>
              <a:t>Association Rule Mining</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17256BE-AFFE-EA78-DDD7-0569E640F51F}"/>
              </a:ext>
            </a:extLst>
          </p:cNvPr>
          <p:cNvPicPr>
            <a:picLocks noChangeAspect="1"/>
          </p:cNvPicPr>
          <p:nvPr/>
        </p:nvPicPr>
        <p:blipFill>
          <a:blip r:embed="rId2"/>
          <a:stretch>
            <a:fillRect/>
          </a:stretch>
        </p:blipFill>
        <p:spPr>
          <a:xfrm>
            <a:off x="0" y="1458614"/>
            <a:ext cx="12192000" cy="4718349"/>
          </a:xfrm>
          <a:prstGeom prst="rect">
            <a:avLst/>
          </a:prstGeom>
        </p:spPr>
      </p:pic>
    </p:spTree>
    <p:extLst>
      <p:ext uri="{BB962C8B-B14F-4D97-AF65-F5344CB8AC3E}">
        <p14:creationId xmlns:p14="http://schemas.microsoft.com/office/powerpoint/2010/main" val="2685201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76D1-21CA-848C-5764-3151F955294B}"/>
              </a:ext>
            </a:extLst>
          </p:cNvPr>
          <p:cNvSpPr>
            <a:spLocks noGrp="1"/>
          </p:cNvSpPr>
          <p:nvPr>
            <p:ph type="title"/>
          </p:nvPr>
        </p:nvSpPr>
        <p:spPr>
          <a:xfrm>
            <a:off x="365760" y="0"/>
            <a:ext cx="10988040" cy="681038"/>
          </a:xfrm>
        </p:spPr>
        <p:txBody>
          <a:bodyPr>
            <a:normAutofit/>
          </a:bodyPr>
          <a:lstStyle/>
          <a:p>
            <a:r>
              <a:rPr lang="en-US" sz="2800" b="1" dirty="0">
                <a:latin typeface="Times New Roman" panose="02020603050405020304" pitchFamily="18" charset="0"/>
                <a:cs typeface="Times New Roman" panose="02020603050405020304" pitchFamily="18" charset="0"/>
              </a:rPr>
              <a:t>Example of </a:t>
            </a:r>
            <a:r>
              <a:rPr lang="en-US" sz="2800" b="1" dirty="0" err="1">
                <a:latin typeface="Times New Roman" panose="02020603050405020304" pitchFamily="18" charset="0"/>
                <a:cs typeface="Times New Roman" panose="02020603050405020304" pitchFamily="18" charset="0"/>
              </a:rPr>
              <a:t>Apriori</a:t>
            </a:r>
            <a:r>
              <a:rPr lang="en-US" sz="2800" b="1" dirty="0">
                <a:latin typeface="Times New Roman" panose="02020603050405020304" pitchFamily="18" charset="0"/>
                <a:cs typeface="Times New Roman" panose="02020603050405020304" pitchFamily="18" charset="0"/>
              </a:rPr>
              <a:t> Algorithm:-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50BFA0-F187-A1A6-2EAE-07E5E040753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891B1E5-871D-B295-6D14-CED30B2E0603}"/>
              </a:ext>
            </a:extLst>
          </p:cNvPr>
          <p:cNvPicPr>
            <a:picLocks noChangeAspect="1"/>
          </p:cNvPicPr>
          <p:nvPr/>
        </p:nvPicPr>
        <p:blipFill rotWithShape="1">
          <a:blip r:embed="rId2"/>
          <a:srcRect b="61256"/>
          <a:stretch/>
        </p:blipFill>
        <p:spPr>
          <a:xfrm>
            <a:off x="406072" y="842302"/>
            <a:ext cx="11578445" cy="2224455"/>
          </a:xfrm>
          <a:prstGeom prst="rect">
            <a:avLst/>
          </a:prstGeom>
        </p:spPr>
      </p:pic>
      <p:pic>
        <p:nvPicPr>
          <p:cNvPr id="7" name="Picture 6">
            <a:extLst>
              <a:ext uri="{FF2B5EF4-FFF2-40B4-BE49-F238E27FC236}">
                <a16:creationId xmlns:a16="http://schemas.microsoft.com/office/drawing/2014/main" id="{8DE3034A-65BD-CDAF-2BFE-049B4ED6FA5D}"/>
              </a:ext>
            </a:extLst>
          </p:cNvPr>
          <p:cNvPicPr>
            <a:picLocks noChangeAspect="1"/>
          </p:cNvPicPr>
          <p:nvPr/>
        </p:nvPicPr>
        <p:blipFill rotWithShape="1">
          <a:blip r:embed="rId3"/>
          <a:srcRect t="4698"/>
          <a:stretch/>
        </p:blipFill>
        <p:spPr>
          <a:xfrm>
            <a:off x="406071" y="3228021"/>
            <a:ext cx="11578445" cy="3432516"/>
          </a:xfrm>
          <a:prstGeom prst="rect">
            <a:avLst/>
          </a:prstGeom>
        </p:spPr>
      </p:pic>
    </p:spTree>
    <p:extLst>
      <p:ext uri="{BB962C8B-B14F-4D97-AF65-F5344CB8AC3E}">
        <p14:creationId xmlns:p14="http://schemas.microsoft.com/office/powerpoint/2010/main" val="69897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DFF4-B9F7-B36E-EB39-4FF315067508}"/>
              </a:ext>
            </a:extLst>
          </p:cNvPr>
          <p:cNvSpPr>
            <a:spLocks noGrp="1"/>
          </p:cNvSpPr>
          <p:nvPr>
            <p:ph type="title"/>
          </p:nvPr>
        </p:nvSpPr>
        <p:spPr>
          <a:xfrm>
            <a:off x="838200" y="1"/>
            <a:ext cx="10515600" cy="970670"/>
          </a:xfrm>
        </p:spPr>
        <p:txBody>
          <a:bodyPr/>
          <a:lstStyle/>
          <a:p>
            <a:pPr algn="ctr"/>
            <a:r>
              <a:rPr lang="en-IN" b="1" dirty="0">
                <a:latin typeface="Times New Roman" panose="02020603050405020304" pitchFamily="18" charset="0"/>
                <a:cs typeface="Times New Roman" panose="02020603050405020304" pitchFamily="18" charset="0"/>
              </a:rPr>
              <a:t>Distance-based model</a:t>
            </a:r>
          </a:p>
        </p:txBody>
      </p:sp>
      <p:sp>
        <p:nvSpPr>
          <p:cNvPr id="3" name="Content Placeholder 2">
            <a:extLst>
              <a:ext uri="{FF2B5EF4-FFF2-40B4-BE49-F238E27FC236}">
                <a16:creationId xmlns:a16="http://schemas.microsoft.com/office/drawing/2014/main" id="{32F70A84-C072-9727-84D9-1CC4D38F4EE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5BB8468-7232-2974-7712-68F444569AC6}"/>
              </a:ext>
            </a:extLst>
          </p:cNvPr>
          <p:cNvPicPr>
            <a:picLocks noChangeAspect="1"/>
          </p:cNvPicPr>
          <p:nvPr/>
        </p:nvPicPr>
        <p:blipFill>
          <a:blip r:embed="rId2"/>
          <a:stretch>
            <a:fillRect/>
          </a:stretch>
        </p:blipFill>
        <p:spPr>
          <a:xfrm>
            <a:off x="126756" y="953558"/>
            <a:ext cx="9177999" cy="3808941"/>
          </a:xfrm>
          <a:prstGeom prst="rect">
            <a:avLst/>
          </a:prstGeom>
        </p:spPr>
      </p:pic>
      <p:pic>
        <p:nvPicPr>
          <p:cNvPr id="9" name="Picture 8">
            <a:extLst>
              <a:ext uri="{FF2B5EF4-FFF2-40B4-BE49-F238E27FC236}">
                <a16:creationId xmlns:a16="http://schemas.microsoft.com/office/drawing/2014/main" id="{8A46A65E-3E51-9472-2C70-A77F70D2F0BB}"/>
              </a:ext>
            </a:extLst>
          </p:cNvPr>
          <p:cNvPicPr>
            <a:picLocks noChangeAspect="1"/>
          </p:cNvPicPr>
          <p:nvPr/>
        </p:nvPicPr>
        <p:blipFill>
          <a:blip r:embed="rId3"/>
          <a:stretch>
            <a:fillRect/>
          </a:stretch>
        </p:blipFill>
        <p:spPr>
          <a:xfrm>
            <a:off x="6574302" y="4762499"/>
            <a:ext cx="5617698" cy="2095500"/>
          </a:xfrm>
          <a:prstGeom prst="rect">
            <a:avLst/>
          </a:prstGeom>
        </p:spPr>
      </p:pic>
    </p:spTree>
    <p:extLst>
      <p:ext uri="{BB962C8B-B14F-4D97-AF65-F5344CB8AC3E}">
        <p14:creationId xmlns:p14="http://schemas.microsoft.com/office/powerpoint/2010/main" val="1810190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DBBC7-4F01-CBAB-40E2-5677CF1B82D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0D479CC-3D38-4D04-018D-542F3F9B350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1777E749-DC6E-B394-4EA2-E387F1060394}"/>
              </a:ext>
            </a:extLst>
          </p:cNvPr>
          <p:cNvPicPr>
            <a:picLocks noChangeAspect="1"/>
          </p:cNvPicPr>
          <p:nvPr/>
        </p:nvPicPr>
        <p:blipFill rotWithShape="1">
          <a:blip r:embed="rId2"/>
          <a:srcRect b="83924"/>
          <a:stretch/>
        </p:blipFill>
        <p:spPr>
          <a:xfrm>
            <a:off x="156062" y="172244"/>
            <a:ext cx="9371442" cy="882833"/>
          </a:xfrm>
          <a:prstGeom prst="rect">
            <a:avLst/>
          </a:prstGeom>
        </p:spPr>
      </p:pic>
      <p:pic>
        <p:nvPicPr>
          <p:cNvPr id="9" name="Picture 8">
            <a:extLst>
              <a:ext uri="{FF2B5EF4-FFF2-40B4-BE49-F238E27FC236}">
                <a16:creationId xmlns:a16="http://schemas.microsoft.com/office/drawing/2014/main" id="{9102AC2E-1657-1B4A-6959-63BA6C513C8D}"/>
              </a:ext>
            </a:extLst>
          </p:cNvPr>
          <p:cNvPicPr>
            <a:picLocks noChangeAspect="1"/>
          </p:cNvPicPr>
          <p:nvPr/>
        </p:nvPicPr>
        <p:blipFill>
          <a:blip r:embed="rId3"/>
          <a:stretch>
            <a:fillRect/>
          </a:stretch>
        </p:blipFill>
        <p:spPr>
          <a:xfrm>
            <a:off x="156062" y="2425065"/>
            <a:ext cx="11717070" cy="4260691"/>
          </a:xfrm>
          <a:prstGeom prst="rect">
            <a:avLst/>
          </a:prstGeom>
        </p:spPr>
      </p:pic>
      <p:pic>
        <p:nvPicPr>
          <p:cNvPr id="11" name="Picture 10">
            <a:extLst>
              <a:ext uri="{FF2B5EF4-FFF2-40B4-BE49-F238E27FC236}">
                <a16:creationId xmlns:a16="http://schemas.microsoft.com/office/drawing/2014/main" id="{622301CA-7B8B-338F-0744-610132AA45E5}"/>
              </a:ext>
            </a:extLst>
          </p:cNvPr>
          <p:cNvPicPr>
            <a:picLocks noChangeAspect="1"/>
          </p:cNvPicPr>
          <p:nvPr/>
        </p:nvPicPr>
        <p:blipFill>
          <a:blip r:embed="rId4"/>
          <a:stretch>
            <a:fillRect/>
          </a:stretch>
        </p:blipFill>
        <p:spPr>
          <a:xfrm>
            <a:off x="374771" y="1171452"/>
            <a:ext cx="8281883" cy="1097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A1138216-C5D4-6E8F-333B-14AC5FE5FFFA}"/>
              </a:ext>
            </a:extLst>
          </p:cNvPr>
          <p:cNvSpPr txBox="1"/>
          <p:nvPr/>
        </p:nvSpPr>
        <p:spPr>
          <a:xfrm>
            <a:off x="1937823" y="613660"/>
            <a:ext cx="5053819"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Given Minimum Support Threshold: 50%</a:t>
            </a:r>
          </a:p>
        </p:txBody>
      </p:sp>
    </p:spTree>
    <p:extLst>
      <p:ext uri="{BB962C8B-B14F-4D97-AF65-F5344CB8AC3E}">
        <p14:creationId xmlns:p14="http://schemas.microsoft.com/office/powerpoint/2010/main" val="840533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ABDD-CA75-77E3-C19C-C801EA2E1FA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F1FF5B5-F2E3-820D-D68B-24417C9AB55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3A891D46-384C-A18D-9BC6-240EE40E797E}"/>
              </a:ext>
            </a:extLst>
          </p:cNvPr>
          <p:cNvPicPr>
            <a:picLocks noChangeAspect="1"/>
          </p:cNvPicPr>
          <p:nvPr/>
        </p:nvPicPr>
        <p:blipFill>
          <a:blip r:embed="rId2"/>
          <a:stretch>
            <a:fillRect/>
          </a:stretch>
        </p:blipFill>
        <p:spPr>
          <a:xfrm>
            <a:off x="0" y="-1"/>
            <a:ext cx="9575377" cy="3798277"/>
          </a:xfrm>
          <a:prstGeom prst="rect">
            <a:avLst/>
          </a:prstGeom>
        </p:spPr>
      </p:pic>
      <p:pic>
        <p:nvPicPr>
          <p:cNvPr id="7" name="Picture 6">
            <a:extLst>
              <a:ext uri="{FF2B5EF4-FFF2-40B4-BE49-F238E27FC236}">
                <a16:creationId xmlns:a16="http://schemas.microsoft.com/office/drawing/2014/main" id="{DD70F71F-CE8B-8345-6449-5D68F1262A53}"/>
              </a:ext>
            </a:extLst>
          </p:cNvPr>
          <p:cNvPicPr>
            <a:picLocks noChangeAspect="1"/>
          </p:cNvPicPr>
          <p:nvPr/>
        </p:nvPicPr>
        <p:blipFill>
          <a:blip r:embed="rId3"/>
          <a:stretch>
            <a:fillRect/>
          </a:stretch>
        </p:blipFill>
        <p:spPr>
          <a:xfrm>
            <a:off x="3020809" y="3748088"/>
            <a:ext cx="9171191" cy="3109912"/>
          </a:xfrm>
          <a:prstGeom prst="rect">
            <a:avLst/>
          </a:prstGeom>
        </p:spPr>
      </p:pic>
    </p:spTree>
    <p:extLst>
      <p:ext uri="{BB962C8B-B14F-4D97-AF65-F5344CB8AC3E}">
        <p14:creationId xmlns:p14="http://schemas.microsoft.com/office/powerpoint/2010/main" val="3393669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03F75-0945-5624-011C-BE324D80033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D48A4AB-007A-CCAE-319B-4375E2C888F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9BA52006-A15F-92B1-3C3E-83A8D1998D98}"/>
              </a:ext>
            </a:extLst>
          </p:cNvPr>
          <p:cNvPicPr>
            <a:picLocks noChangeAspect="1"/>
          </p:cNvPicPr>
          <p:nvPr/>
        </p:nvPicPr>
        <p:blipFill>
          <a:blip r:embed="rId2"/>
          <a:stretch>
            <a:fillRect/>
          </a:stretch>
        </p:blipFill>
        <p:spPr>
          <a:xfrm>
            <a:off x="166614" y="154744"/>
            <a:ext cx="9707600" cy="3756074"/>
          </a:xfrm>
          <a:prstGeom prst="rect">
            <a:avLst/>
          </a:prstGeom>
        </p:spPr>
      </p:pic>
      <p:pic>
        <p:nvPicPr>
          <p:cNvPr id="7" name="Picture 6">
            <a:extLst>
              <a:ext uri="{FF2B5EF4-FFF2-40B4-BE49-F238E27FC236}">
                <a16:creationId xmlns:a16="http://schemas.microsoft.com/office/drawing/2014/main" id="{0DDC80B0-D581-FBFB-E983-2E41D9B32E5A}"/>
              </a:ext>
            </a:extLst>
          </p:cNvPr>
          <p:cNvPicPr>
            <a:picLocks noChangeAspect="1"/>
          </p:cNvPicPr>
          <p:nvPr/>
        </p:nvPicPr>
        <p:blipFill>
          <a:blip r:embed="rId3"/>
          <a:stretch>
            <a:fillRect/>
          </a:stretch>
        </p:blipFill>
        <p:spPr>
          <a:xfrm>
            <a:off x="166614" y="4045755"/>
            <a:ext cx="11804992" cy="2536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33329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6070-D2A7-D257-2527-3D5C0F94DA7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A42C6A0-2B19-2F6D-6CAC-49627C644CE3}"/>
              </a:ext>
            </a:extLst>
          </p:cNvPr>
          <p:cNvSpPr>
            <a:spLocks noGrp="1"/>
          </p:cNvSpPr>
          <p:nvPr>
            <p:ph idx="1"/>
          </p:nvPr>
        </p:nvSpPr>
        <p:spPr/>
        <p:txBody>
          <a:bodyPr/>
          <a:lstStyle/>
          <a:p>
            <a:pPr marL="0" indent="0">
              <a:buNone/>
            </a:pPr>
            <a:r>
              <a:rPr lang="en-US" dirty="0"/>
              <a:t> </a:t>
            </a:r>
            <a:endParaRPr lang="en-IN" dirty="0"/>
          </a:p>
        </p:txBody>
      </p:sp>
      <p:pic>
        <p:nvPicPr>
          <p:cNvPr id="9" name="Picture 8">
            <a:extLst>
              <a:ext uri="{FF2B5EF4-FFF2-40B4-BE49-F238E27FC236}">
                <a16:creationId xmlns:a16="http://schemas.microsoft.com/office/drawing/2014/main" id="{777B25E1-D343-BBBD-8082-7A2C5ED3D6FE}"/>
              </a:ext>
            </a:extLst>
          </p:cNvPr>
          <p:cNvPicPr>
            <a:picLocks noChangeAspect="1"/>
          </p:cNvPicPr>
          <p:nvPr/>
        </p:nvPicPr>
        <p:blipFill>
          <a:blip r:embed="rId2"/>
          <a:stretch>
            <a:fillRect/>
          </a:stretch>
        </p:blipFill>
        <p:spPr>
          <a:xfrm>
            <a:off x="3950163" y="3563937"/>
            <a:ext cx="8241837" cy="3287665"/>
          </a:xfrm>
          <a:prstGeom prst="rect">
            <a:avLst/>
          </a:prstGeom>
        </p:spPr>
      </p:pic>
      <p:pic>
        <p:nvPicPr>
          <p:cNvPr id="11" name="Picture 10">
            <a:extLst>
              <a:ext uri="{FF2B5EF4-FFF2-40B4-BE49-F238E27FC236}">
                <a16:creationId xmlns:a16="http://schemas.microsoft.com/office/drawing/2014/main" id="{5C0CE00D-53B1-9506-8328-5525DEFF6500}"/>
              </a:ext>
            </a:extLst>
          </p:cNvPr>
          <p:cNvPicPr>
            <a:picLocks noChangeAspect="1"/>
          </p:cNvPicPr>
          <p:nvPr/>
        </p:nvPicPr>
        <p:blipFill>
          <a:blip r:embed="rId3"/>
          <a:stretch>
            <a:fillRect/>
          </a:stretch>
        </p:blipFill>
        <p:spPr>
          <a:xfrm>
            <a:off x="98474" y="87312"/>
            <a:ext cx="7391400" cy="3476625"/>
          </a:xfrm>
          <a:prstGeom prst="rect">
            <a:avLst/>
          </a:prstGeom>
        </p:spPr>
      </p:pic>
    </p:spTree>
    <p:extLst>
      <p:ext uri="{BB962C8B-B14F-4D97-AF65-F5344CB8AC3E}">
        <p14:creationId xmlns:p14="http://schemas.microsoft.com/office/powerpoint/2010/main" val="1829507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61D0E-4852-4F87-F0C7-741FDE2EFB5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527DA48-F0AD-FE98-3CF4-ED9AF6A480E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5C529B52-FD70-0876-D83E-6FB682431281}"/>
              </a:ext>
            </a:extLst>
          </p:cNvPr>
          <p:cNvPicPr>
            <a:picLocks noChangeAspect="1"/>
          </p:cNvPicPr>
          <p:nvPr/>
        </p:nvPicPr>
        <p:blipFill>
          <a:blip r:embed="rId2"/>
          <a:stretch>
            <a:fillRect/>
          </a:stretch>
        </p:blipFill>
        <p:spPr>
          <a:xfrm>
            <a:off x="0" y="0"/>
            <a:ext cx="10587656" cy="3108960"/>
          </a:xfrm>
          <a:prstGeom prst="rect">
            <a:avLst/>
          </a:prstGeom>
        </p:spPr>
      </p:pic>
      <p:pic>
        <p:nvPicPr>
          <p:cNvPr id="7" name="Picture 6">
            <a:extLst>
              <a:ext uri="{FF2B5EF4-FFF2-40B4-BE49-F238E27FC236}">
                <a16:creationId xmlns:a16="http://schemas.microsoft.com/office/drawing/2014/main" id="{E5BD6351-F3B6-234E-F1E4-AE46A615DCC5}"/>
              </a:ext>
            </a:extLst>
          </p:cNvPr>
          <p:cNvPicPr>
            <a:picLocks noChangeAspect="1"/>
          </p:cNvPicPr>
          <p:nvPr/>
        </p:nvPicPr>
        <p:blipFill>
          <a:blip r:embed="rId3"/>
          <a:stretch>
            <a:fillRect/>
          </a:stretch>
        </p:blipFill>
        <p:spPr>
          <a:xfrm>
            <a:off x="0" y="3474085"/>
            <a:ext cx="8244840" cy="3108960"/>
          </a:xfrm>
          <a:prstGeom prst="rect">
            <a:avLst/>
          </a:prstGeom>
        </p:spPr>
      </p:pic>
    </p:spTree>
    <p:extLst>
      <p:ext uri="{BB962C8B-B14F-4D97-AF65-F5344CB8AC3E}">
        <p14:creationId xmlns:p14="http://schemas.microsoft.com/office/powerpoint/2010/main" val="2108552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6B7C-FA3E-54DE-0C64-EF1440AD857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1B69189-13F1-0EC3-7243-85385227174A}"/>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3F99DE4A-7900-EB07-7DD5-34C0D5D496D7}"/>
              </a:ext>
            </a:extLst>
          </p:cNvPr>
          <p:cNvPicPr>
            <a:picLocks noChangeAspect="1"/>
          </p:cNvPicPr>
          <p:nvPr/>
        </p:nvPicPr>
        <p:blipFill>
          <a:blip r:embed="rId2"/>
          <a:stretch>
            <a:fillRect/>
          </a:stretch>
        </p:blipFill>
        <p:spPr>
          <a:xfrm>
            <a:off x="119502" y="167860"/>
            <a:ext cx="7758406" cy="6661584"/>
          </a:xfrm>
          <a:prstGeom prst="rect">
            <a:avLst/>
          </a:prstGeom>
        </p:spPr>
      </p:pic>
    </p:spTree>
    <p:extLst>
      <p:ext uri="{BB962C8B-B14F-4D97-AF65-F5344CB8AC3E}">
        <p14:creationId xmlns:p14="http://schemas.microsoft.com/office/powerpoint/2010/main" val="19370417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05C7-AB6B-89AC-6ADB-196C6214E58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8F5A8B9-E761-3501-5B39-675C6BA6322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A2C19159-F8CA-9CB8-AF9D-235AA36F115C}"/>
              </a:ext>
            </a:extLst>
          </p:cNvPr>
          <p:cNvPicPr>
            <a:picLocks noChangeAspect="1"/>
          </p:cNvPicPr>
          <p:nvPr/>
        </p:nvPicPr>
        <p:blipFill>
          <a:blip r:embed="rId2"/>
          <a:stretch>
            <a:fillRect/>
          </a:stretch>
        </p:blipFill>
        <p:spPr>
          <a:xfrm>
            <a:off x="98474" y="0"/>
            <a:ext cx="8201464" cy="4304714"/>
          </a:xfrm>
          <a:prstGeom prst="rect">
            <a:avLst/>
          </a:prstGeom>
        </p:spPr>
      </p:pic>
      <p:pic>
        <p:nvPicPr>
          <p:cNvPr id="6" name="Picture 5">
            <a:extLst>
              <a:ext uri="{FF2B5EF4-FFF2-40B4-BE49-F238E27FC236}">
                <a16:creationId xmlns:a16="http://schemas.microsoft.com/office/drawing/2014/main" id="{E7EB055C-733F-2442-F5EA-A2E125B52508}"/>
              </a:ext>
            </a:extLst>
          </p:cNvPr>
          <p:cNvPicPr>
            <a:picLocks noChangeAspect="1"/>
          </p:cNvPicPr>
          <p:nvPr/>
        </p:nvPicPr>
        <p:blipFill rotWithShape="1">
          <a:blip r:embed="rId3"/>
          <a:srcRect t="16892"/>
          <a:stretch/>
        </p:blipFill>
        <p:spPr>
          <a:xfrm>
            <a:off x="0" y="4304714"/>
            <a:ext cx="10395157" cy="2553286"/>
          </a:xfrm>
          <a:prstGeom prst="rect">
            <a:avLst/>
          </a:prstGeom>
        </p:spPr>
      </p:pic>
    </p:spTree>
    <p:extLst>
      <p:ext uri="{BB962C8B-B14F-4D97-AF65-F5344CB8AC3E}">
        <p14:creationId xmlns:p14="http://schemas.microsoft.com/office/powerpoint/2010/main" val="2002313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D1E6-0607-C4A6-CF54-240AA9ECA21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6AD8098-3FC6-3A16-30BB-9E10F4DD8450}"/>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473A2B8E-8B93-4ABE-6883-CD8A8BF06EFB}"/>
              </a:ext>
            </a:extLst>
          </p:cNvPr>
          <p:cNvPicPr>
            <a:picLocks noChangeAspect="1"/>
          </p:cNvPicPr>
          <p:nvPr/>
        </p:nvPicPr>
        <p:blipFill>
          <a:blip r:embed="rId2"/>
          <a:stretch>
            <a:fillRect/>
          </a:stretch>
        </p:blipFill>
        <p:spPr>
          <a:xfrm>
            <a:off x="0" y="0"/>
            <a:ext cx="10515599" cy="3930175"/>
          </a:xfrm>
          <a:prstGeom prst="rect">
            <a:avLst/>
          </a:prstGeom>
        </p:spPr>
      </p:pic>
      <p:pic>
        <p:nvPicPr>
          <p:cNvPr id="9" name="Picture 8">
            <a:extLst>
              <a:ext uri="{FF2B5EF4-FFF2-40B4-BE49-F238E27FC236}">
                <a16:creationId xmlns:a16="http://schemas.microsoft.com/office/drawing/2014/main" id="{4F7E261B-0304-7680-4B11-479660EE02F8}"/>
              </a:ext>
            </a:extLst>
          </p:cNvPr>
          <p:cNvPicPr>
            <a:picLocks noChangeAspect="1"/>
          </p:cNvPicPr>
          <p:nvPr/>
        </p:nvPicPr>
        <p:blipFill>
          <a:blip r:embed="rId3"/>
          <a:stretch>
            <a:fillRect/>
          </a:stretch>
        </p:blipFill>
        <p:spPr>
          <a:xfrm>
            <a:off x="252338" y="4001294"/>
            <a:ext cx="9327759" cy="26432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1348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2AF3-745E-1A93-5DED-E05067BEB4F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1EC1078-300F-89FB-8E4F-99F280CB74C7}"/>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D093C9E-7A04-6F41-3B26-66C5990B3A1E}"/>
              </a:ext>
            </a:extLst>
          </p:cNvPr>
          <p:cNvPicPr>
            <a:picLocks noChangeAspect="1"/>
          </p:cNvPicPr>
          <p:nvPr/>
        </p:nvPicPr>
        <p:blipFill>
          <a:blip r:embed="rId2"/>
          <a:stretch>
            <a:fillRect/>
          </a:stretch>
        </p:blipFill>
        <p:spPr>
          <a:xfrm>
            <a:off x="0" y="1111349"/>
            <a:ext cx="12192000" cy="5218466"/>
          </a:xfrm>
          <a:prstGeom prst="rect">
            <a:avLst/>
          </a:prstGeom>
        </p:spPr>
      </p:pic>
      <p:pic>
        <p:nvPicPr>
          <p:cNvPr id="7" name="Picture 6">
            <a:extLst>
              <a:ext uri="{FF2B5EF4-FFF2-40B4-BE49-F238E27FC236}">
                <a16:creationId xmlns:a16="http://schemas.microsoft.com/office/drawing/2014/main" id="{B7C08D32-FCB9-B9AD-B78C-56D82AECDA9B}"/>
              </a:ext>
            </a:extLst>
          </p:cNvPr>
          <p:cNvPicPr>
            <a:picLocks noChangeAspect="1"/>
          </p:cNvPicPr>
          <p:nvPr/>
        </p:nvPicPr>
        <p:blipFill>
          <a:blip r:embed="rId3"/>
          <a:stretch>
            <a:fillRect/>
          </a:stretch>
        </p:blipFill>
        <p:spPr>
          <a:xfrm>
            <a:off x="0" y="370913"/>
            <a:ext cx="2306222" cy="520306"/>
          </a:xfrm>
          <a:prstGeom prst="rect">
            <a:avLst/>
          </a:prstGeom>
        </p:spPr>
      </p:pic>
    </p:spTree>
    <p:extLst>
      <p:ext uri="{BB962C8B-B14F-4D97-AF65-F5344CB8AC3E}">
        <p14:creationId xmlns:p14="http://schemas.microsoft.com/office/powerpoint/2010/main" val="4284878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F2A8-C6A0-0C2E-FF80-8EEA9C8C89FC}"/>
              </a:ext>
            </a:extLst>
          </p:cNvPr>
          <p:cNvSpPr>
            <a:spLocks noGrp="1"/>
          </p:cNvSpPr>
          <p:nvPr>
            <p:ph type="title"/>
          </p:nvPr>
        </p:nvSpPr>
        <p:spPr>
          <a:xfrm>
            <a:off x="838200" y="1"/>
            <a:ext cx="10515600" cy="829993"/>
          </a:xfrm>
        </p:spPr>
        <p:txBody>
          <a:bodyPr/>
          <a:lstStyle/>
          <a:p>
            <a:pPr algn="ctr"/>
            <a:r>
              <a:rPr lang="en-IN" b="1" dirty="0">
                <a:latin typeface="Times New Roman" panose="02020603050405020304" pitchFamily="18" charset="0"/>
                <a:cs typeface="Times New Roman" panose="02020603050405020304" pitchFamily="18" charset="0"/>
              </a:rPr>
              <a:t>Tree-based model</a:t>
            </a:r>
          </a:p>
        </p:txBody>
      </p:sp>
      <p:sp>
        <p:nvSpPr>
          <p:cNvPr id="3" name="Content Placeholder 2">
            <a:extLst>
              <a:ext uri="{FF2B5EF4-FFF2-40B4-BE49-F238E27FC236}">
                <a16:creationId xmlns:a16="http://schemas.microsoft.com/office/drawing/2014/main" id="{5ACCDDC1-F442-E050-09DD-B7180E3D6132}"/>
              </a:ext>
            </a:extLst>
          </p:cNvPr>
          <p:cNvSpPr>
            <a:spLocks noGrp="1"/>
          </p:cNvSpPr>
          <p:nvPr>
            <p:ph idx="1"/>
          </p:nvPr>
        </p:nvSpPr>
        <p:spPr>
          <a:xfrm>
            <a:off x="838200" y="829994"/>
            <a:ext cx="10515600" cy="534696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Tree-based models are a type of supervised machine learning algorithm used for both classification and regression tasks. </a:t>
            </a:r>
          </a:p>
          <a:p>
            <a:pPr marL="0" indent="0">
              <a:buNone/>
            </a:pPr>
            <a:r>
              <a:rPr lang="en-US" sz="2000" dirty="0">
                <a:latin typeface="Times New Roman" panose="02020603050405020304" pitchFamily="18" charset="0"/>
                <a:cs typeface="Times New Roman" panose="02020603050405020304" pitchFamily="18" charset="0"/>
              </a:rPr>
              <a:t>These models work by splitting the dataset into smaller subsets based on specific criteria, typically using decision rules, to form a tree-like structure. </a:t>
            </a:r>
          </a:p>
          <a:p>
            <a:pPr marL="0" indent="0">
              <a:buNone/>
            </a:pPr>
            <a:r>
              <a:rPr lang="en-US" sz="2000" dirty="0">
                <a:latin typeface="Times New Roman" panose="02020603050405020304" pitchFamily="18" charset="0"/>
                <a:cs typeface="Times New Roman" panose="02020603050405020304" pitchFamily="18" charset="0"/>
              </a:rPr>
              <a:t>Some of the most popular tree-based models include </a:t>
            </a:r>
            <a:r>
              <a:rPr lang="en-US" sz="2000" b="1" dirty="0">
                <a:latin typeface="Times New Roman" panose="02020603050405020304" pitchFamily="18" charset="0"/>
                <a:cs typeface="Times New Roman" panose="02020603050405020304" pitchFamily="18" charset="0"/>
              </a:rPr>
              <a:t>Decision Trees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Random Forests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Gradient Boosting Machines (GBM)</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637C1E5-2A5B-E2E5-9166-5A96AD0AFC7D}"/>
              </a:ext>
            </a:extLst>
          </p:cNvPr>
          <p:cNvPicPr>
            <a:picLocks noChangeAspect="1"/>
          </p:cNvPicPr>
          <p:nvPr/>
        </p:nvPicPr>
        <p:blipFill>
          <a:blip r:embed="rId2"/>
          <a:stretch>
            <a:fillRect/>
          </a:stretch>
        </p:blipFill>
        <p:spPr>
          <a:xfrm>
            <a:off x="0" y="3251511"/>
            <a:ext cx="12192000" cy="3224787"/>
          </a:xfrm>
          <a:prstGeom prst="rect">
            <a:avLst/>
          </a:prstGeom>
        </p:spPr>
      </p:pic>
    </p:spTree>
    <p:extLst>
      <p:ext uri="{BB962C8B-B14F-4D97-AF65-F5344CB8AC3E}">
        <p14:creationId xmlns:p14="http://schemas.microsoft.com/office/powerpoint/2010/main" val="2297417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9737-AA49-25D4-D3D7-4DCC57E9473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59BB7AB-39F3-E97F-B34E-1A9CCC23B7C9}"/>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EF8720D-03A1-3609-FF23-69CF20C00DA6}"/>
              </a:ext>
            </a:extLst>
          </p:cNvPr>
          <p:cNvPicPr>
            <a:picLocks noChangeAspect="1"/>
          </p:cNvPicPr>
          <p:nvPr/>
        </p:nvPicPr>
        <p:blipFill>
          <a:blip r:embed="rId2"/>
          <a:stretch>
            <a:fillRect/>
          </a:stretch>
        </p:blipFill>
        <p:spPr>
          <a:xfrm>
            <a:off x="0" y="545123"/>
            <a:ext cx="12011732" cy="6097750"/>
          </a:xfrm>
          <a:prstGeom prst="rect">
            <a:avLst/>
          </a:prstGeom>
        </p:spPr>
      </p:pic>
    </p:spTree>
    <p:extLst>
      <p:ext uri="{BB962C8B-B14F-4D97-AF65-F5344CB8AC3E}">
        <p14:creationId xmlns:p14="http://schemas.microsoft.com/office/powerpoint/2010/main" val="22652240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D452-5AD3-264D-E1A1-C779D681B306}"/>
              </a:ext>
            </a:extLst>
          </p:cNvPr>
          <p:cNvSpPr>
            <a:spLocks noGrp="1"/>
          </p:cNvSpPr>
          <p:nvPr>
            <p:ph type="title"/>
          </p:nvPr>
        </p:nvSpPr>
        <p:spPr>
          <a:xfrm>
            <a:off x="838200" y="1"/>
            <a:ext cx="10515600" cy="787790"/>
          </a:xfrm>
        </p:spPr>
        <p:txBody>
          <a:bodyPr/>
          <a:lstStyle/>
          <a:p>
            <a:pPr algn="ctr"/>
            <a:r>
              <a:rPr lang="en-US" b="1" dirty="0">
                <a:latin typeface="Times New Roman" panose="02020603050405020304" pitchFamily="18" charset="0"/>
                <a:cs typeface="Times New Roman" panose="02020603050405020304" pitchFamily="18" charset="0"/>
              </a:rPr>
              <a:t>Decision Trees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308DEA-F2C9-6B1C-4079-669F9CA201F1}"/>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6D1B39FB-9717-FEC2-145C-524A12FF8858}"/>
              </a:ext>
            </a:extLst>
          </p:cNvPr>
          <p:cNvPicPr>
            <a:picLocks noChangeAspect="1"/>
          </p:cNvPicPr>
          <p:nvPr/>
        </p:nvPicPr>
        <p:blipFill>
          <a:blip r:embed="rId2"/>
          <a:stretch>
            <a:fillRect/>
          </a:stretch>
        </p:blipFill>
        <p:spPr>
          <a:xfrm>
            <a:off x="0" y="791331"/>
            <a:ext cx="7733966" cy="3018669"/>
          </a:xfrm>
          <a:prstGeom prst="rect">
            <a:avLst/>
          </a:prstGeom>
        </p:spPr>
      </p:pic>
      <p:pic>
        <p:nvPicPr>
          <p:cNvPr id="9" name="Picture 8">
            <a:extLst>
              <a:ext uri="{FF2B5EF4-FFF2-40B4-BE49-F238E27FC236}">
                <a16:creationId xmlns:a16="http://schemas.microsoft.com/office/drawing/2014/main" id="{AE85D6DE-35CC-54CE-4CC4-25DC47DC6290}"/>
              </a:ext>
            </a:extLst>
          </p:cNvPr>
          <p:cNvPicPr>
            <a:picLocks noChangeAspect="1"/>
          </p:cNvPicPr>
          <p:nvPr/>
        </p:nvPicPr>
        <p:blipFill>
          <a:blip r:embed="rId3"/>
          <a:stretch>
            <a:fillRect/>
          </a:stretch>
        </p:blipFill>
        <p:spPr>
          <a:xfrm>
            <a:off x="0" y="4023361"/>
            <a:ext cx="5343525" cy="2834639"/>
          </a:xfrm>
          <a:prstGeom prst="rect">
            <a:avLst/>
          </a:prstGeom>
        </p:spPr>
      </p:pic>
      <p:pic>
        <p:nvPicPr>
          <p:cNvPr id="11" name="Picture 10">
            <a:extLst>
              <a:ext uri="{FF2B5EF4-FFF2-40B4-BE49-F238E27FC236}">
                <a16:creationId xmlns:a16="http://schemas.microsoft.com/office/drawing/2014/main" id="{B1F8EA4F-9360-740F-9DD6-1E4404CF9A8E}"/>
              </a:ext>
            </a:extLst>
          </p:cNvPr>
          <p:cNvPicPr>
            <a:picLocks noChangeAspect="1"/>
          </p:cNvPicPr>
          <p:nvPr/>
        </p:nvPicPr>
        <p:blipFill>
          <a:blip r:embed="rId4"/>
          <a:stretch>
            <a:fillRect/>
          </a:stretch>
        </p:blipFill>
        <p:spPr>
          <a:xfrm>
            <a:off x="5343525" y="3697459"/>
            <a:ext cx="6656217" cy="2984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56455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7EE4-92AC-517C-681D-556D91BF8EF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C0C27C0-A13E-D97B-0C81-CD4231F775E7}"/>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CD0CE81-B65D-2C2B-65B4-5532B6A7C4EA}"/>
              </a:ext>
            </a:extLst>
          </p:cNvPr>
          <p:cNvPicPr>
            <a:picLocks noChangeAspect="1"/>
          </p:cNvPicPr>
          <p:nvPr/>
        </p:nvPicPr>
        <p:blipFill>
          <a:blip r:embed="rId2"/>
          <a:stretch>
            <a:fillRect/>
          </a:stretch>
        </p:blipFill>
        <p:spPr>
          <a:xfrm>
            <a:off x="731521" y="138830"/>
            <a:ext cx="11460480" cy="6719170"/>
          </a:xfrm>
          <a:prstGeom prst="rect">
            <a:avLst/>
          </a:prstGeom>
        </p:spPr>
      </p:pic>
      <p:sp>
        <p:nvSpPr>
          <p:cNvPr id="7" name="TextBox 6">
            <a:extLst>
              <a:ext uri="{FF2B5EF4-FFF2-40B4-BE49-F238E27FC236}">
                <a16:creationId xmlns:a16="http://schemas.microsoft.com/office/drawing/2014/main" id="{93900CBE-2F92-8DA7-8CE5-4E2F797E248E}"/>
              </a:ext>
            </a:extLst>
          </p:cNvPr>
          <p:cNvSpPr txBox="1"/>
          <p:nvPr/>
        </p:nvSpPr>
        <p:spPr>
          <a:xfrm>
            <a:off x="243840" y="308132"/>
            <a:ext cx="6098344" cy="523220"/>
          </a:xfrm>
          <a:prstGeom prst="rect">
            <a:avLst/>
          </a:prstGeom>
          <a:noFill/>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Decision Tree example:-</a:t>
            </a:r>
            <a:endParaRPr lang="en-IN" sz="2800" dirty="0">
              <a:solidFill>
                <a:srgbClr val="FF0000"/>
              </a:solidFill>
            </a:endParaRPr>
          </a:p>
        </p:txBody>
      </p:sp>
    </p:spTree>
    <p:extLst>
      <p:ext uri="{BB962C8B-B14F-4D97-AF65-F5344CB8AC3E}">
        <p14:creationId xmlns:p14="http://schemas.microsoft.com/office/powerpoint/2010/main" val="939564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6D8D-A737-AE9B-6254-DC319E4AED53}"/>
              </a:ext>
            </a:extLst>
          </p:cNvPr>
          <p:cNvSpPr>
            <a:spLocks noGrp="1"/>
          </p:cNvSpPr>
          <p:nvPr>
            <p:ph type="title"/>
          </p:nvPr>
        </p:nvSpPr>
        <p:spPr>
          <a:xfrm>
            <a:off x="838200" y="1"/>
            <a:ext cx="10515600" cy="795129"/>
          </a:xfrm>
        </p:spPr>
        <p:txBody>
          <a:bodyPr>
            <a:normAutofit/>
          </a:bodyPr>
          <a:lstStyle/>
          <a:p>
            <a:r>
              <a:rPr lang="en-US" sz="4000" b="1" dirty="0">
                <a:latin typeface="Times New Roman" panose="02020603050405020304" pitchFamily="18" charset="0"/>
                <a:cs typeface="Times New Roman" panose="02020603050405020304" pitchFamily="18" charset="0"/>
              </a:rPr>
              <a:t>Ranking and Probability Estimation Trees</a:t>
            </a:r>
            <a:endParaRPr lang="en-IN" sz="4000" dirty="0"/>
          </a:p>
        </p:txBody>
      </p:sp>
      <p:sp>
        <p:nvSpPr>
          <p:cNvPr id="3" name="Content Placeholder 2">
            <a:extLst>
              <a:ext uri="{FF2B5EF4-FFF2-40B4-BE49-F238E27FC236}">
                <a16:creationId xmlns:a16="http://schemas.microsoft.com/office/drawing/2014/main" id="{122E603B-49E8-6F70-881C-BE511D859456}"/>
              </a:ext>
            </a:extLst>
          </p:cNvPr>
          <p:cNvSpPr>
            <a:spLocks noGrp="1"/>
          </p:cNvSpPr>
          <p:nvPr>
            <p:ph idx="1"/>
          </p:nvPr>
        </p:nvSpPr>
        <p:spPr>
          <a:xfrm>
            <a:off x="228600" y="1577008"/>
            <a:ext cx="10515600" cy="3712059"/>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Example of Ranking Tree:-</a:t>
            </a:r>
            <a:endParaRPr lang="en-IN" sz="2400" dirty="0"/>
          </a:p>
        </p:txBody>
      </p:sp>
      <p:pic>
        <p:nvPicPr>
          <p:cNvPr id="5" name="Picture 4">
            <a:extLst>
              <a:ext uri="{FF2B5EF4-FFF2-40B4-BE49-F238E27FC236}">
                <a16:creationId xmlns:a16="http://schemas.microsoft.com/office/drawing/2014/main" id="{B1CC2345-20EA-ED6C-AE9F-782D85FDB564}"/>
              </a:ext>
            </a:extLst>
          </p:cNvPr>
          <p:cNvPicPr>
            <a:picLocks noChangeAspect="1"/>
          </p:cNvPicPr>
          <p:nvPr/>
        </p:nvPicPr>
        <p:blipFill>
          <a:blip r:embed="rId2"/>
          <a:stretch>
            <a:fillRect/>
          </a:stretch>
        </p:blipFill>
        <p:spPr>
          <a:xfrm>
            <a:off x="271623" y="2296078"/>
            <a:ext cx="11691777" cy="3468617"/>
          </a:xfrm>
          <a:prstGeom prst="rect">
            <a:avLst/>
          </a:prstGeom>
        </p:spPr>
      </p:pic>
    </p:spTree>
    <p:extLst>
      <p:ext uri="{BB962C8B-B14F-4D97-AF65-F5344CB8AC3E}">
        <p14:creationId xmlns:p14="http://schemas.microsoft.com/office/powerpoint/2010/main" val="3956873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5580-9596-E76E-6736-C12C5FB2237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61C5FEC-A8F4-7B36-5A02-B05D9865B3C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A726D5EC-8494-7CB9-6E90-8C7610AB5221}"/>
              </a:ext>
            </a:extLst>
          </p:cNvPr>
          <p:cNvPicPr>
            <a:picLocks noChangeAspect="1"/>
          </p:cNvPicPr>
          <p:nvPr/>
        </p:nvPicPr>
        <p:blipFill>
          <a:blip r:embed="rId2"/>
          <a:stretch>
            <a:fillRect/>
          </a:stretch>
        </p:blipFill>
        <p:spPr>
          <a:xfrm>
            <a:off x="295275" y="4916132"/>
            <a:ext cx="7780773" cy="1814236"/>
          </a:xfrm>
          <a:prstGeom prst="rect">
            <a:avLst/>
          </a:prstGeom>
        </p:spPr>
      </p:pic>
      <p:pic>
        <p:nvPicPr>
          <p:cNvPr id="6" name="Picture 5">
            <a:extLst>
              <a:ext uri="{FF2B5EF4-FFF2-40B4-BE49-F238E27FC236}">
                <a16:creationId xmlns:a16="http://schemas.microsoft.com/office/drawing/2014/main" id="{79901AAB-3477-28E1-B385-1ADACB1162BC}"/>
              </a:ext>
            </a:extLst>
          </p:cNvPr>
          <p:cNvPicPr>
            <a:picLocks noChangeAspect="1"/>
          </p:cNvPicPr>
          <p:nvPr/>
        </p:nvPicPr>
        <p:blipFill>
          <a:blip r:embed="rId3"/>
          <a:stretch>
            <a:fillRect/>
          </a:stretch>
        </p:blipFill>
        <p:spPr>
          <a:xfrm>
            <a:off x="172278" y="121163"/>
            <a:ext cx="7248939" cy="4660032"/>
          </a:xfrm>
          <a:prstGeom prst="rect">
            <a:avLst/>
          </a:prstGeom>
        </p:spPr>
      </p:pic>
    </p:spTree>
    <p:extLst>
      <p:ext uri="{BB962C8B-B14F-4D97-AF65-F5344CB8AC3E}">
        <p14:creationId xmlns:p14="http://schemas.microsoft.com/office/powerpoint/2010/main" val="4104443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5B6A-2CE3-B3E1-85DF-602812DF8708}"/>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54BC8A6-9171-2E89-99D2-216D79108EEB}"/>
              </a:ext>
            </a:extLst>
          </p:cNvPr>
          <p:cNvSpPr>
            <a:spLocks noGrp="1"/>
          </p:cNvSpPr>
          <p:nvPr>
            <p:ph idx="1"/>
          </p:nvPr>
        </p:nvSpPr>
        <p:spPr>
          <a:xfrm>
            <a:off x="331303" y="119270"/>
            <a:ext cx="11635409" cy="6573077"/>
          </a:xfrm>
        </p:spPr>
        <p:txBody>
          <a:bodyPr/>
          <a:lstStyle/>
          <a:p>
            <a:pPr marL="0" indent="0">
              <a:buNone/>
            </a:pPr>
            <a:r>
              <a:rPr lang="en-US" dirty="0"/>
              <a:t> </a:t>
            </a:r>
            <a:r>
              <a:rPr lang="en-US" sz="2400" b="1" dirty="0">
                <a:latin typeface="Times New Roman" panose="02020603050405020304" pitchFamily="18" charset="0"/>
                <a:cs typeface="Times New Roman" panose="02020603050405020304" pitchFamily="18" charset="0"/>
              </a:rPr>
              <a:t>Example of a Ranking Tree:-</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BF30EE-A427-5576-4B97-76DF80A61911}"/>
              </a:ext>
            </a:extLst>
          </p:cNvPr>
          <p:cNvPicPr>
            <a:picLocks noChangeAspect="1"/>
          </p:cNvPicPr>
          <p:nvPr/>
        </p:nvPicPr>
        <p:blipFill rotWithShape="1">
          <a:blip r:embed="rId2"/>
          <a:srcRect l="-1" r="275"/>
          <a:stretch/>
        </p:blipFill>
        <p:spPr>
          <a:xfrm>
            <a:off x="434419" y="663852"/>
            <a:ext cx="4813442" cy="2428984"/>
          </a:xfrm>
          <a:prstGeom prst="rect">
            <a:avLst/>
          </a:prstGeom>
        </p:spPr>
      </p:pic>
      <p:pic>
        <p:nvPicPr>
          <p:cNvPr id="7" name="Picture 6">
            <a:extLst>
              <a:ext uri="{FF2B5EF4-FFF2-40B4-BE49-F238E27FC236}">
                <a16:creationId xmlns:a16="http://schemas.microsoft.com/office/drawing/2014/main" id="{9128565F-2DAC-B2FA-7746-39F69AC6D178}"/>
              </a:ext>
            </a:extLst>
          </p:cNvPr>
          <p:cNvPicPr>
            <a:picLocks noChangeAspect="1"/>
          </p:cNvPicPr>
          <p:nvPr/>
        </p:nvPicPr>
        <p:blipFill>
          <a:blip r:embed="rId3"/>
          <a:stretch>
            <a:fillRect/>
          </a:stretch>
        </p:blipFill>
        <p:spPr>
          <a:xfrm>
            <a:off x="434419" y="3207027"/>
            <a:ext cx="6828479" cy="3650974"/>
          </a:xfrm>
          <a:prstGeom prst="rect">
            <a:avLst/>
          </a:prstGeom>
        </p:spPr>
      </p:pic>
    </p:spTree>
    <p:extLst>
      <p:ext uri="{BB962C8B-B14F-4D97-AF65-F5344CB8AC3E}">
        <p14:creationId xmlns:p14="http://schemas.microsoft.com/office/powerpoint/2010/main" val="1695659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3265A-A951-AF69-DF00-2C43246CBAE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DF47DDF-B967-0286-8788-983744D7C142}"/>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F538E2C8-CAAA-53D1-5339-AF6702F26ABA}"/>
              </a:ext>
            </a:extLst>
          </p:cNvPr>
          <p:cNvPicPr>
            <a:picLocks noChangeAspect="1"/>
          </p:cNvPicPr>
          <p:nvPr/>
        </p:nvPicPr>
        <p:blipFill>
          <a:blip r:embed="rId2"/>
          <a:stretch>
            <a:fillRect/>
          </a:stretch>
        </p:blipFill>
        <p:spPr>
          <a:xfrm>
            <a:off x="136041" y="123031"/>
            <a:ext cx="5267325" cy="1809750"/>
          </a:xfrm>
          <a:prstGeom prst="rect">
            <a:avLst/>
          </a:prstGeom>
        </p:spPr>
      </p:pic>
      <p:pic>
        <p:nvPicPr>
          <p:cNvPr id="7" name="Picture 6">
            <a:extLst>
              <a:ext uri="{FF2B5EF4-FFF2-40B4-BE49-F238E27FC236}">
                <a16:creationId xmlns:a16="http://schemas.microsoft.com/office/drawing/2014/main" id="{4ABFF5B4-B3EF-1617-F355-7A9F321F9AA1}"/>
              </a:ext>
            </a:extLst>
          </p:cNvPr>
          <p:cNvPicPr>
            <a:picLocks noChangeAspect="1"/>
          </p:cNvPicPr>
          <p:nvPr/>
        </p:nvPicPr>
        <p:blipFill>
          <a:blip r:embed="rId3"/>
          <a:stretch>
            <a:fillRect/>
          </a:stretch>
        </p:blipFill>
        <p:spPr>
          <a:xfrm>
            <a:off x="136041" y="2000250"/>
            <a:ext cx="5959959" cy="2260306"/>
          </a:xfrm>
          <a:prstGeom prst="rect">
            <a:avLst/>
          </a:prstGeom>
        </p:spPr>
      </p:pic>
      <p:pic>
        <p:nvPicPr>
          <p:cNvPr id="9" name="Picture 8">
            <a:extLst>
              <a:ext uri="{FF2B5EF4-FFF2-40B4-BE49-F238E27FC236}">
                <a16:creationId xmlns:a16="http://schemas.microsoft.com/office/drawing/2014/main" id="{13172105-6E31-636C-6D06-D7B667CA26EB}"/>
              </a:ext>
            </a:extLst>
          </p:cNvPr>
          <p:cNvPicPr>
            <a:picLocks noChangeAspect="1"/>
          </p:cNvPicPr>
          <p:nvPr/>
        </p:nvPicPr>
        <p:blipFill>
          <a:blip r:embed="rId4"/>
          <a:stretch>
            <a:fillRect/>
          </a:stretch>
        </p:blipFill>
        <p:spPr>
          <a:xfrm>
            <a:off x="136040" y="4260557"/>
            <a:ext cx="8517629" cy="2597444"/>
          </a:xfrm>
          <a:prstGeom prst="rect">
            <a:avLst/>
          </a:prstGeom>
        </p:spPr>
      </p:pic>
    </p:spTree>
    <p:extLst>
      <p:ext uri="{BB962C8B-B14F-4D97-AF65-F5344CB8AC3E}">
        <p14:creationId xmlns:p14="http://schemas.microsoft.com/office/powerpoint/2010/main" val="1106626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EB21-2943-E186-0F8D-24F8F6C7C851}"/>
              </a:ext>
            </a:extLst>
          </p:cNvPr>
          <p:cNvSpPr>
            <a:spLocks noGrp="1"/>
          </p:cNvSpPr>
          <p:nvPr>
            <p:ph type="title"/>
          </p:nvPr>
        </p:nvSpPr>
        <p:spPr>
          <a:xfrm>
            <a:off x="838200" y="1"/>
            <a:ext cx="10515600" cy="1229552"/>
          </a:xfrm>
        </p:spPr>
        <p:txBody>
          <a:bodyPr>
            <a:normAutofit/>
          </a:bodyPr>
          <a:lstStyle/>
          <a:p>
            <a:pPr algn="ct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A640C2-900F-EF97-DF04-CD9ED5D4E36D}"/>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4A40AD1-B9F1-08A8-A800-9F5321B05AC7}"/>
              </a:ext>
            </a:extLst>
          </p:cNvPr>
          <p:cNvPicPr>
            <a:picLocks noChangeAspect="1"/>
          </p:cNvPicPr>
          <p:nvPr/>
        </p:nvPicPr>
        <p:blipFill>
          <a:blip r:embed="rId2"/>
          <a:stretch>
            <a:fillRect/>
          </a:stretch>
        </p:blipFill>
        <p:spPr>
          <a:xfrm>
            <a:off x="92765" y="681037"/>
            <a:ext cx="7203298" cy="2545866"/>
          </a:xfrm>
          <a:prstGeom prst="rect">
            <a:avLst/>
          </a:prstGeom>
        </p:spPr>
      </p:pic>
      <p:pic>
        <p:nvPicPr>
          <p:cNvPr id="7" name="Picture 6">
            <a:extLst>
              <a:ext uri="{FF2B5EF4-FFF2-40B4-BE49-F238E27FC236}">
                <a16:creationId xmlns:a16="http://schemas.microsoft.com/office/drawing/2014/main" id="{25C3CBEB-A0AC-ED5E-036B-097CAA814AC3}"/>
              </a:ext>
            </a:extLst>
          </p:cNvPr>
          <p:cNvPicPr>
            <a:picLocks noChangeAspect="1"/>
          </p:cNvPicPr>
          <p:nvPr/>
        </p:nvPicPr>
        <p:blipFill>
          <a:blip r:embed="rId3"/>
          <a:stretch>
            <a:fillRect/>
          </a:stretch>
        </p:blipFill>
        <p:spPr>
          <a:xfrm>
            <a:off x="-1" y="3422865"/>
            <a:ext cx="9255453" cy="3350170"/>
          </a:xfrm>
          <a:prstGeom prst="rect">
            <a:avLst/>
          </a:prstGeom>
        </p:spPr>
      </p:pic>
      <p:sp>
        <p:nvSpPr>
          <p:cNvPr id="9" name="TextBox 8">
            <a:extLst>
              <a:ext uri="{FF2B5EF4-FFF2-40B4-BE49-F238E27FC236}">
                <a16:creationId xmlns:a16="http://schemas.microsoft.com/office/drawing/2014/main" id="{871E9AE3-A1C2-8E89-D696-1EBBFBAD41B1}"/>
              </a:ext>
            </a:extLst>
          </p:cNvPr>
          <p:cNvSpPr txBox="1"/>
          <p:nvPr/>
        </p:nvSpPr>
        <p:spPr>
          <a:xfrm>
            <a:off x="92765" y="84965"/>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Probability Estimation Tree Example:-</a:t>
            </a:r>
          </a:p>
        </p:txBody>
      </p:sp>
    </p:spTree>
    <p:extLst>
      <p:ext uri="{BB962C8B-B14F-4D97-AF65-F5344CB8AC3E}">
        <p14:creationId xmlns:p14="http://schemas.microsoft.com/office/powerpoint/2010/main" val="31852674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711D-1B22-F21F-FA8C-5DB1A93798B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F44D25F-6D68-53D8-0662-0FACE9EACE77}"/>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C7C28A8F-C5F1-D60C-3150-9933CC8FDE2F}"/>
              </a:ext>
            </a:extLst>
          </p:cNvPr>
          <p:cNvPicPr>
            <a:picLocks noChangeAspect="1"/>
          </p:cNvPicPr>
          <p:nvPr/>
        </p:nvPicPr>
        <p:blipFill>
          <a:blip r:embed="rId2"/>
          <a:stretch>
            <a:fillRect/>
          </a:stretch>
        </p:blipFill>
        <p:spPr>
          <a:xfrm>
            <a:off x="114713" y="158817"/>
            <a:ext cx="8745780" cy="4492695"/>
          </a:xfrm>
          <a:prstGeom prst="rect">
            <a:avLst/>
          </a:prstGeom>
        </p:spPr>
      </p:pic>
      <p:pic>
        <p:nvPicPr>
          <p:cNvPr id="7" name="Picture 6">
            <a:extLst>
              <a:ext uri="{FF2B5EF4-FFF2-40B4-BE49-F238E27FC236}">
                <a16:creationId xmlns:a16="http://schemas.microsoft.com/office/drawing/2014/main" id="{73FF5679-74B6-19AA-3BAD-BB36999BF096}"/>
              </a:ext>
            </a:extLst>
          </p:cNvPr>
          <p:cNvPicPr>
            <a:picLocks noChangeAspect="1"/>
          </p:cNvPicPr>
          <p:nvPr/>
        </p:nvPicPr>
        <p:blipFill>
          <a:blip r:embed="rId3"/>
          <a:stretch>
            <a:fillRect/>
          </a:stretch>
        </p:blipFill>
        <p:spPr>
          <a:xfrm>
            <a:off x="114713" y="4786449"/>
            <a:ext cx="6133227" cy="1782625"/>
          </a:xfrm>
          <a:prstGeom prst="rect">
            <a:avLst/>
          </a:prstGeom>
        </p:spPr>
      </p:pic>
    </p:spTree>
    <p:extLst>
      <p:ext uri="{BB962C8B-B14F-4D97-AF65-F5344CB8AC3E}">
        <p14:creationId xmlns:p14="http://schemas.microsoft.com/office/powerpoint/2010/main" val="2202639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9C8F9-720B-0B89-0ADF-8485E176A63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C7A5356-ED6E-7716-207C-3F5113BF848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D71CA7D6-0C8B-CEFF-DE28-BC8B1B6D564E}"/>
              </a:ext>
            </a:extLst>
          </p:cNvPr>
          <p:cNvPicPr>
            <a:picLocks noChangeAspect="1"/>
          </p:cNvPicPr>
          <p:nvPr/>
        </p:nvPicPr>
        <p:blipFill>
          <a:blip r:embed="rId2"/>
          <a:stretch>
            <a:fillRect/>
          </a:stretch>
        </p:blipFill>
        <p:spPr>
          <a:xfrm>
            <a:off x="-1" y="18427"/>
            <a:ext cx="8322365" cy="4036737"/>
          </a:xfrm>
          <a:prstGeom prst="rect">
            <a:avLst/>
          </a:prstGeom>
        </p:spPr>
      </p:pic>
      <p:pic>
        <p:nvPicPr>
          <p:cNvPr id="7" name="Picture 6">
            <a:extLst>
              <a:ext uri="{FF2B5EF4-FFF2-40B4-BE49-F238E27FC236}">
                <a16:creationId xmlns:a16="http://schemas.microsoft.com/office/drawing/2014/main" id="{2252D541-D0F1-5D83-B094-4DDD2A7B1AA0}"/>
              </a:ext>
            </a:extLst>
          </p:cNvPr>
          <p:cNvPicPr>
            <a:picLocks noChangeAspect="1"/>
          </p:cNvPicPr>
          <p:nvPr/>
        </p:nvPicPr>
        <p:blipFill>
          <a:blip r:embed="rId3"/>
          <a:stretch>
            <a:fillRect/>
          </a:stretch>
        </p:blipFill>
        <p:spPr>
          <a:xfrm>
            <a:off x="0" y="4180198"/>
            <a:ext cx="6062729" cy="2677802"/>
          </a:xfrm>
          <a:prstGeom prst="rect">
            <a:avLst/>
          </a:prstGeom>
        </p:spPr>
      </p:pic>
    </p:spTree>
    <p:extLst>
      <p:ext uri="{BB962C8B-B14F-4D97-AF65-F5344CB8AC3E}">
        <p14:creationId xmlns:p14="http://schemas.microsoft.com/office/powerpoint/2010/main" val="1560328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0281-539D-8EF4-47B4-0462D405750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09D74EA-46C5-5985-DC9B-5F1C62DE7147}"/>
              </a:ext>
            </a:extLst>
          </p:cNvPr>
          <p:cNvSpPr>
            <a:spLocks noGrp="1"/>
          </p:cNvSpPr>
          <p:nvPr>
            <p:ph idx="1"/>
          </p:nvPr>
        </p:nvSpPr>
        <p:spPr>
          <a:xfrm>
            <a:off x="145773" y="225287"/>
            <a:ext cx="11847443" cy="6427304"/>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Another example of Probability Estimation Tree:-</a:t>
            </a:r>
          </a:p>
        </p:txBody>
      </p:sp>
      <p:pic>
        <p:nvPicPr>
          <p:cNvPr id="5" name="Picture 4">
            <a:extLst>
              <a:ext uri="{FF2B5EF4-FFF2-40B4-BE49-F238E27FC236}">
                <a16:creationId xmlns:a16="http://schemas.microsoft.com/office/drawing/2014/main" id="{577A06FF-275B-0CD2-EB0E-6294EEAF9191}"/>
              </a:ext>
            </a:extLst>
          </p:cNvPr>
          <p:cNvPicPr>
            <a:picLocks noChangeAspect="1"/>
          </p:cNvPicPr>
          <p:nvPr/>
        </p:nvPicPr>
        <p:blipFill>
          <a:blip r:embed="rId2"/>
          <a:stretch>
            <a:fillRect/>
          </a:stretch>
        </p:blipFill>
        <p:spPr>
          <a:xfrm>
            <a:off x="145773" y="642731"/>
            <a:ext cx="10246752" cy="5989982"/>
          </a:xfrm>
          <a:prstGeom prst="rect">
            <a:avLst/>
          </a:prstGeom>
        </p:spPr>
      </p:pic>
    </p:spTree>
    <p:extLst>
      <p:ext uri="{BB962C8B-B14F-4D97-AF65-F5344CB8AC3E}">
        <p14:creationId xmlns:p14="http://schemas.microsoft.com/office/powerpoint/2010/main" val="136361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D072-B38F-DE9F-1A74-7A67BF1FDF5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D313FF4-EA66-8094-0573-B403239567A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82455835-F8CE-B3A9-4A7D-ED1C2A7FD3CD}"/>
              </a:ext>
            </a:extLst>
          </p:cNvPr>
          <p:cNvPicPr>
            <a:picLocks noChangeAspect="1"/>
          </p:cNvPicPr>
          <p:nvPr/>
        </p:nvPicPr>
        <p:blipFill>
          <a:blip r:embed="rId2"/>
          <a:stretch>
            <a:fillRect/>
          </a:stretch>
        </p:blipFill>
        <p:spPr>
          <a:xfrm>
            <a:off x="139578" y="365125"/>
            <a:ext cx="11930502" cy="6172666"/>
          </a:xfrm>
          <a:prstGeom prst="rect">
            <a:avLst/>
          </a:prstGeom>
        </p:spPr>
      </p:pic>
    </p:spTree>
    <p:extLst>
      <p:ext uri="{BB962C8B-B14F-4D97-AF65-F5344CB8AC3E}">
        <p14:creationId xmlns:p14="http://schemas.microsoft.com/office/powerpoint/2010/main" val="20104118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E528-291D-8EFC-89B9-ADED5DE04B4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C173663A-CA2A-4B60-6CA6-48738B19EB31}"/>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B531EAB2-86C4-9825-FDAA-03AE3C71CA5B}"/>
              </a:ext>
            </a:extLst>
          </p:cNvPr>
          <p:cNvPicPr>
            <a:picLocks noChangeAspect="1"/>
          </p:cNvPicPr>
          <p:nvPr/>
        </p:nvPicPr>
        <p:blipFill>
          <a:blip r:embed="rId2"/>
          <a:stretch>
            <a:fillRect/>
          </a:stretch>
        </p:blipFill>
        <p:spPr>
          <a:xfrm>
            <a:off x="1" y="0"/>
            <a:ext cx="7885042" cy="3587004"/>
          </a:xfrm>
          <a:prstGeom prst="rect">
            <a:avLst/>
          </a:prstGeom>
        </p:spPr>
      </p:pic>
      <p:pic>
        <p:nvPicPr>
          <p:cNvPr id="6" name="Picture 5">
            <a:extLst>
              <a:ext uri="{FF2B5EF4-FFF2-40B4-BE49-F238E27FC236}">
                <a16:creationId xmlns:a16="http://schemas.microsoft.com/office/drawing/2014/main" id="{900D73F9-FCDD-DA99-5CBC-859331C84767}"/>
              </a:ext>
            </a:extLst>
          </p:cNvPr>
          <p:cNvPicPr>
            <a:picLocks noChangeAspect="1"/>
          </p:cNvPicPr>
          <p:nvPr/>
        </p:nvPicPr>
        <p:blipFill>
          <a:blip r:embed="rId3"/>
          <a:stretch>
            <a:fillRect/>
          </a:stretch>
        </p:blipFill>
        <p:spPr>
          <a:xfrm>
            <a:off x="0" y="3889250"/>
            <a:ext cx="7315200" cy="2641878"/>
          </a:xfrm>
          <a:prstGeom prst="rect">
            <a:avLst/>
          </a:prstGeom>
        </p:spPr>
      </p:pic>
    </p:spTree>
    <p:extLst>
      <p:ext uri="{BB962C8B-B14F-4D97-AF65-F5344CB8AC3E}">
        <p14:creationId xmlns:p14="http://schemas.microsoft.com/office/powerpoint/2010/main" val="3970860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F282B-1D46-7FEA-3E8A-62E52C63AF28}"/>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8ADCD9D-8EA3-AB14-E815-39CFD4006A35}"/>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486A5D1E-0B27-9A67-A913-5CFFFA0F2AD1}"/>
              </a:ext>
            </a:extLst>
          </p:cNvPr>
          <p:cNvPicPr>
            <a:picLocks noChangeAspect="1"/>
          </p:cNvPicPr>
          <p:nvPr/>
        </p:nvPicPr>
        <p:blipFill>
          <a:blip r:embed="rId2"/>
          <a:stretch>
            <a:fillRect/>
          </a:stretch>
        </p:blipFill>
        <p:spPr>
          <a:xfrm>
            <a:off x="0" y="2142713"/>
            <a:ext cx="7288090" cy="3406223"/>
          </a:xfrm>
          <a:prstGeom prst="rect">
            <a:avLst/>
          </a:prstGeom>
        </p:spPr>
      </p:pic>
      <p:pic>
        <p:nvPicPr>
          <p:cNvPr id="8" name="Picture 7">
            <a:extLst>
              <a:ext uri="{FF2B5EF4-FFF2-40B4-BE49-F238E27FC236}">
                <a16:creationId xmlns:a16="http://schemas.microsoft.com/office/drawing/2014/main" id="{2F52AB5A-0693-FB19-4534-218A3D78E56A}"/>
              </a:ext>
            </a:extLst>
          </p:cNvPr>
          <p:cNvPicPr>
            <a:picLocks noChangeAspect="1"/>
          </p:cNvPicPr>
          <p:nvPr/>
        </p:nvPicPr>
        <p:blipFill>
          <a:blip r:embed="rId3"/>
          <a:stretch>
            <a:fillRect/>
          </a:stretch>
        </p:blipFill>
        <p:spPr>
          <a:xfrm>
            <a:off x="0" y="365125"/>
            <a:ext cx="10053427" cy="1325563"/>
          </a:xfrm>
          <a:prstGeom prst="rect">
            <a:avLst/>
          </a:prstGeom>
        </p:spPr>
      </p:pic>
    </p:spTree>
    <p:extLst>
      <p:ext uri="{BB962C8B-B14F-4D97-AF65-F5344CB8AC3E}">
        <p14:creationId xmlns:p14="http://schemas.microsoft.com/office/powerpoint/2010/main" val="4275060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5088-664F-B7E7-264B-35222F23C3B6}"/>
              </a:ext>
            </a:extLst>
          </p:cNvPr>
          <p:cNvSpPr>
            <a:spLocks noGrp="1"/>
          </p:cNvSpPr>
          <p:nvPr>
            <p:ph type="title"/>
          </p:nvPr>
        </p:nvSpPr>
        <p:spPr>
          <a:xfrm>
            <a:off x="838200" y="1"/>
            <a:ext cx="10515600" cy="795129"/>
          </a:xfrm>
        </p:spPr>
        <p:txBody>
          <a:bodyPr/>
          <a:lstStyle/>
          <a:p>
            <a:pPr algn="ctr"/>
            <a:r>
              <a:rPr lang="en-IN" b="1" dirty="0">
                <a:latin typeface="Times New Roman" panose="02020603050405020304" pitchFamily="18" charset="0"/>
                <a:cs typeface="Times New Roman" panose="02020603050405020304" pitchFamily="18" charset="0"/>
              </a:rPr>
              <a:t>Regression Trees</a:t>
            </a:r>
          </a:p>
        </p:txBody>
      </p:sp>
      <p:sp>
        <p:nvSpPr>
          <p:cNvPr id="3" name="Content Placeholder 2">
            <a:extLst>
              <a:ext uri="{FF2B5EF4-FFF2-40B4-BE49-F238E27FC236}">
                <a16:creationId xmlns:a16="http://schemas.microsoft.com/office/drawing/2014/main" id="{EF7AA1BD-0E21-9C2A-B406-33B54E7F49D6}"/>
              </a:ext>
            </a:extLst>
          </p:cNvPr>
          <p:cNvSpPr>
            <a:spLocks noGrp="1"/>
          </p:cNvSpPr>
          <p:nvPr>
            <p:ph idx="1"/>
          </p:nvPr>
        </p:nvSpPr>
        <p:spPr/>
        <p:txBody>
          <a:bodyPr/>
          <a:lstStyle/>
          <a:p>
            <a:pPr marL="0" indent="0">
              <a:buNone/>
            </a:pPr>
            <a:r>
              <a:rPr lang="en-US" dirty="0"/>
              <a:t> </a:t>
            </a:r>
            <a:endParaRPr lang="en-IN" dirty="0"/>
          </a:p>
        </p:txBody>
      </p:sp>
      <p:sp>
        <p:nvSpPr>
          <p:cNvPr id="5" name="TextBox 4">
            <a:extLst>
              <a:ext uri="{FF2B5EF4-FFF2-40B4-BE49-F238E27FC236}">
                <a16:creationId xmlns:a16="http://schemas.microsoft.com/office/drawing/2014/main" id="{55FF0D7C-C920-5312-A26C-6B10DF346FA0}"/>
              </a:ext>
            </a:extLst>
          </p:cNvPr>
          <p:cNvSpPr txBox="1"/>
          <p:nvPr/>
        </p:nvSpPr>
        <p:spPr>
          <a:xfrm>
            <a:off x="238538" y="812482"/>
            <a:ext cx="1195346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Regression Tree</a:t>
            </a:r>
            <a:r>
              <a:rPr lang="en-US" dirty="0">
                <a:latin typeface="Times New Roman" panose="02020603050405020304" pitchFamily="18" charset="0"/>
                <a:cs typeface="Times New Roman" panose="02020603050405020304" pitchFamily="18" charset="0"/>
              </a:rPr>
              <a:t> is a type of decision tree used when we want to </a:t>
            </a:r>
            <a:r>
              <a:rPr lang="en-US" b="1" dirty="0">
                <a:latin typeface="Times New Roman" panose="02020603050405020304" pitchFamily="18" charset="0"/>
                <a:cs typeface="Times New Roman" panose="02020603050405020304" pitchFamily="18" charset="0"/>
              </a:rPr>
              <a:t>predict continuous values</a:t>
            </a:r>
            <a:r>
              <a:rPr lang="en-US" dirty="0">
                <a:latin typeface="Times New Roman" panose="02020603050405020304" pitchFamily="18" charset="0"/>
                <a:cs typeface="Times New Roman" panose="02020603050405020304" pitchFamily="18" charset="0"/>
              </a:rPr>
              <a:t> (like predicting house prices, temperatures, etc.) rather than categorical values (like "Yes" or "No").</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E56EA99-7DF4-63E4-67E5-530F1C3AE5FD}"/>
              </a:ext>
            </a:extLst>
          </p:cNvPr>
          <p:cNvPicPr>
            <a:picLocks noChangeAspect="1"/>
          </p:cNvPicPr>
          <p:nvPr/>
        </p:nvPicPr>
        <p:blipFill rotWithShape="1">
          <a:blip r:embed="rId2"/>
          <a:srcRect t="5364"/>
          <a:stretch/>
        </p:blipFill>
        <p:spPr>
          <a:xfrm>
            <a:off x="1470992" y="1548626"/>
            <a:ext cx="8971721" cy="5309373"/>
          </a:xfrm>
          <a:prstGeom prst="rect">
            <a:avLst/>
          </a:prstGeom>
        </p:spPr>
      </p:pic>
    </p:spTree>
    <p:extLst>
      <p:ext uri="{BB962C8B-B14F-4D97-AF65-F5344CB8AC3E}">
        <p14:creationId xmlns:p14="http://schemas.microsoft.com/office/powerpoint/2010/main" val="2211839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F233-E280-AC94-9CC0-B236B7A9F7C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773644C-DB03-CD5E-D2BB-93837D8ADB9A}"/>
              </a:ext>
            </a:extLst>
          </p:cNvPr>
          <p:cNvSpPr>
            <a:spLocks noGrp="1"/>
          </p:cNvSpPr>
          <p:nvPr>
            <p:ph idx="1"/>
          </p:nvPr>
        </p:nvSpPr>
        <p:spPr/>
        <p:txBody>
          <a:bodyPr/>
          <a:lstStyle/>
          <a:p>
            <a:pPr marL="0" indent="0">
              <a:buNone/>
            </a:pPr>
            <a:r>
              <a:rPr lang="en-US" dirty="0"/>
              <a:t> </a:t>
            </a:r>
            <a:endParaRPr lang="en-IN" dirty="0"/>
          </a:p>
        </p:txBody>
      </p:sp>
      <p:sp>
        <p:nvSpPr>
          <p:cNvPr id="5" name="TextBox 4">
            <a:extLst>
              <a:ext uri="{FF2B5EF4-FFF2-40B4-BE49-F238E27FC236}">
                <a16:creationId xmlns:a16="http://schemas.microsoft.com/office/drawing/2014/main" id="{99F277DA-13F7-D812-50D0-1A8903394670}"/>
              </a:ext>
            </a:extLst>
          </p:cNvPr>
          <p:cNvSpPr txBox="1"/>
          <p:nvPr/>
        </p:nvSpPr>
        <p:spPr>
          <a:xfrm>
            <a:off x="2822713" y="103515"/>
            <a:ext cx="609600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Decision Tree vs. Regression Tree</a:t>
            </a:r>
            <a:endParaRPr lang="en-IN"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CE00912-124F-A892-0107-62385D012BD5}"/>
              </a:ext>
            </a:extLst>
          </p:cNvPr>
          <p:cNvPicPr>
            <a:picLocks noChangeAspect="1"/>
          </p:cNvPicPr>
          <p:nvPr/>
        </p:nvPicPr>
        <p:blipFill>
          <a:blip r:embed="rId2"/>
          <a:stretch>
            <a:fillRect/>
          </a:stretch>
        </p:blipFill>
        <p:spPr>
          <a:xfrm>
            <a:off x="0" y="761672"/>
            <a:ext cx="8203096" cy="4311286"/>
          </a:xfrm>
          <a:prstGeom prst="rect">
            <a:avLst/>
          </a:prstGeom>
        </p:spPr>
      </p:pic>
      <p:pic>
        <p:nvPicPr>
          <p:cNvPr id="9" name="Picture 8">
            <a:extLst>
              <a:ext uri="{FF2B5EF4-FFF2-40B4-BE49-F238E27FC236}">
                <a16:creationId xmlns:a16="http://schemas.microsoft.com/office/drawing/2014/main" id="{AFF26F3B-9FFD-182A-5E3B-9C9BE7BB7779}"/>
              </a:ext>
            </a:extLst>
          </p:cNvPr>
          <p:cNvPicPr>
            <a:picLocks noChangeAspect="1"/>
          </p:cNvPicPr>
          <p:nvPr/>
        </p:nvPicPr>
        <p:blipFill>
          <a:blip r:embed="rId3"/>
          <a:stretch>
            <a:fillRect/>
          </a:stretch>
        </p:blipFill>
        <p:spPr>
          <a:xfrm>
            <a:off x="185530" y="5207895"/>
            <a:ext cx="4920077" cy="14833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972049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B932-7D2D-6A6E-51FA-AE1A6644D10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4E04FD1-4515-16B6-36BF-817589AD3DCC}"/>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4F2708A-CD78-15E6-B103-1853A4170792}"/>
              </a:ext>
            </a:extLst>
          </p:cNvPr>
          <p:cNvPicPr>
            <a:picLocks noChangeAspect="1"/>
          </p:cNvPicPr>
          <p:nvPr/>
        </p:nvPicPr>
        <p:blipFill>
          <a:blip r:embed="rId2"/>
          <a:stretch>
            <a:fillRect/>
          </a:stretch>
        </p:blipFill>
        <p:spPr>
          <a:xfrm>
            <a:off x="609185" y="365125"/>
            <a:ext cx="4294119" cy="6285046"/>
          </a:xfrm>
          <a:prstGeom prst="rect">
            <a:avLst/>
          </a:prstGeom>
        </p:spPr>
      </p:pic>
      <p:pic>
        <p:nvPicPr>
          <p:cNvPr id="7" name="Picture 6">
            <a:extLst>
              <a:ext uri="{FF2B5EF4-FFF2-40B4-BE49-F238E27FC236}">
                <a16:creationId xmlns:a16="http://schemas.microsoft.com/office/drawing/2014/main" id="{282F143C-DDF5-7850-94AF-09B036B7430D}"/>
              </a:ext>
            </a:extLst>
          </p:cNvPr>
          <p:cNvPicPr>
            <a:picLocks noChangeAspect="1"/>
          </p:cNvPicPr>
          <p:nvPr/>
        </p:nvPicPr>
        <p:blipFill>
          <a:blip r:embed="rId3"/>
          <a:stretch>
            <a:fillRect/>
          </a:stretch>
        </p:blipFill>
        <p:spPr>
          <a:xfrm>
            <a:off x="6679096" y="315430"/>
            <a:ext cx="4903719" cy="6285045"/>
          </a:xfrm>
          <a:prstGeom prst="rect">
            <a:avLst/>
          </a:prstGeom>
        </p:spPr>
      </p:pic>
    </p:spTree>
    <p:extLst>
      <p:ext uri="{BB962C8B-B14F-4D97-AF65-F5344CB8AC3E}">
        <p14:creationId xmlns:p14="http://schemas.microsoft.com/office/powerpoint/2010/main" val="1769380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CF9C-A3B8-492C-0F6E-6EC8BC39D7C6}"/>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16EFD16-C292-D21A-7469-ABB918770EF7}"/>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223C47B0-AA90-BE0C-3CE6-3B4383CF2B31}"/>
              </a:ext>
            </a:extLst>
          </p:cNvPr>
          <p:cNvPicPr>
            <a:picLocks noChangeAspect="1"/>
          </p:cNvPicPr>
          <p:nvPr/>
        </p:nvPicPr>
        <p:blipFill>
          <a:blip r:embed="rId2"/>
          <a:stretch>
            <a:fillRect/>
          </a:stretch>
        </p:blipFill>
        <p:spPr>
          <a:xfrm>
            <a:off x="0" y="1310748"/>
            <a:ext cx="12192000" cy="4236504"/>
          </a:xfrm>
          <a:prstGeom prst="rect">
            <a:avLst/>
          </a:prstGeom>
        </p:spPr>
      </p:pic>
    </p:spTree>
    <p:extLst>
      <p:ext uri="{BB962C8B-B14F-4D97-AF65-F5344CB8AC3E}">
        <p14:creationId xmlns:p14="http://schemas.microsoft.com/office/powerpoint/2010/main" val="869056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687C-65FA-ACF3-0665-C3440843A63E}"/>
              </a:ext>
            </a:extLst>
          </p:cNvPr>
          <p:cNvSpPr>
            <a:spLocks noGrp="1"/>
          </p:cNvSpPr>
          <p:nvPr>
            <p:ph type="title"/>
          </p:nvPr>
        </p:nvSpPr>
        <p:spPr>
          <a:xfrm>
            <a:off x="838200" y="1"/>
            <a:ext cx="10515600" cy="795129"/>
          </a:xfrm>
        </p:spPr>
        <p:txBody>
          <a:bodyPr/>
          <a:lstStyle/>
          <a:p>
            <a:pPr algn="ctr"/>
            <a:r>
              <a:rPr lang="en-US" b="1" dirty="0">
                <a:latin typeface="Times New Roman" panose="02020603050405020304" pitchFamily="18" charset="0"/>
                <a:cs typeface="Times New Roman" panose="02020603050405020304" pitchFamily="18" charset="0"/>
              </a:rPr>
              <a:t>Clustering Trees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8C26DF-15DA-4DAE-C191-2437D4DE433C}"/>
              </a:ext>
            </a:extLst>
          </p:cNvPr>
          <p:cNvSpPr>
            <a:spLocks noGrp="1"/>
          </p:cNvSpPr>
          <p:nvPr>
            <p:ph idx="1"/>
          </p:nvPr>
        </p:nvSpPr>
        <p:spPr>
          <a:xfrm>
            <a:off x="318053" y="993912"/>
            <a:ext cx="11608904" cy="556591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0F0C8DC-C75B-F6F8-3D8D-F9EA20786E16}"/>
              </a:ext>
            </a:extLst>
          </p:cNvPr>
          <p:cNvPicPr>
            <a:picLocks noChangeAspect="1"/>
          </p:cNvPicPr>
          <p:nvPr/>
        </p:nvPicPr>
        <p:blipFill>
          <a:blip r:embed="rId2"/>
          <a:stretch>
            <a:fillRect/>
          </a:stretch>
        </p:blipFill>
        <p:spPr>
          <a:xfrm>
            <a:off x="232949" y="993912"/>
            <a:ext cx="5863051" cy="22659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81BE5B91-9565-F4C8-212E-5641D6366235}"/>
              </a:ext>
            </a:extLst>
          </p:cNvPr>
          <p:cNvPicPr>
            <a:picLocks noChangeAspect="1"/>
          </p:cNvPicPr>
          <p:nvPr/>
        </p:nvPicPr>
        <p:blipFill>
          <a:blip r:embed="rId3"/>
          <a:stretch>
            <a:fillRect/>
          </a:stretch>
        </p:blipFill>
        <p:spPr>
          <a:xfrm>
            <a:off x="2572555" y="3352594"/>
            <a:ext cx="6836489" cy="3437593"/>
          </a:xfrm>
          <a:prstGeom prst="rect">
            <a:avLst/>
          </a:prstGeom>
        </p:spPr>
      </p:pic>
      <p:pic>
        <p:nvPicPr>
          <p:cNvPr id="9" name="Picture 8">
            <a:extLst>
              <a:ext uri="{FF2B5EF4-FFF2-40B4-BE49-F238E27FC236}">
                <a16:creationId xmlns:a16="http://schemas.microsoft.com/office/drawing/2014/main" id="{72B9F3DC-137D-FCBC-C14E-B1648447E068}"/>
              </a:ext>
            </a:extLst>
          </p:cNvPr>
          <p:cNvPicPr>
            <a:picLocks noChangeAspect="1"/>
          </p:cNvPicPr>
          <p:nvPr/>
        </p:nvPicPr>
        <p:blipFill>
          <a:blip r:embed="rId4"/>
          <a:stretch>
            <a:fillRect/>
          </a:stretch>
        </p:blipFill>
        <p:spPr>
          <a:xfrm>
            <a:off x="6379887" y="1086679"/>
            <a:ext cx="5632174" cy="16960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316068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7EFD-523A-E41F-E88B-309E767402D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BE9E331-5B17-9315-0D47-D34605764783}"/>
              </a:ext>
            </a:extLst>
          </p:cNvPr>
          <p:cNvSpPr>
            <a:spLocks noGrp="1"/>
          </p:cNvSpPr>
          <p:nvPr>
            <p:ph idx="1"/>
          </p:nvPr>
        </p:nvSpPr>
        <p:spPr>
          <a:xfrm>
            <a:off x="132522" y="365125"/>
            <a:ext cx="12059478" cy="6300718"/>
          </a:xfrm>
        </p:spPr>
        <p:txBody>
          <a:bodyPr/>
          <a:lstStyle/>
          <a:p>
            <a:pPr marL="0" indent="0">
              <a:buNone/>
            </a:pPr>
            <a:r>
              <a:rPr lang="en-US" sz="2000" dirty="0">
                <a:latin typeface="Times New Roman" panose="02020603050405020304" pitchFamily="18" charset="0"/>
                <a:cs typeface="Times New Roman" panose="02020603050405020304" pitchFamily="18" charset="0"/>
              </a:rPr>
              <a:t>The dendrogram is often referred to as a "clustering tree." It visually represents the results of hierarchical clustering.</a:t>
            </a:r>
          </a:p>
          <a:p>
            <a:pPr marL="0" indent="0">
              <a:buNone/>
            </a:pPr>
            <a:endParaRPr lang="en-IN" dirty="0"/>
          </a:p>
        </p:txBody>
      </p:sp>
      <p:pic>
        <p:nvPicPr>
          <p:cNvPr id="4" name="Picture 3">
            <a:extLst>
              <a:ext uri="{FF2B5EF4-FFF2-40B4-BE49-F238E27FC236}">
                <a16:creationId xmlns:a16="http://schemas.microsoft.com/office/drawing/2014/main" id="{D44E6258-9FF3-73D0-FCA2-98AA1908B011}"/>
              </a:ext>
            </a:extLst>
          </p:cNvPr>
          <p:cNvPicPr>
            <a:picLocks noChangeAspect="1"/>
          </p:cNvPicPr>
          <p:nvPr/>
        </p:nvPicPr>
        <p:blipFill>
          <a:blip r:embed="rId2"/>
          <a:stretch>
            <a:fillRect/>
          </a:stretch>
        </p:blipFill>
        <p:spPr>
          <a:xfrm>
            <a:off x="338344" y="5075584"/>
            <a:ext cx="7980572" cy="1447526"/>
          </a:xfrm>
          <a:prstGeom prst="rect">
            <a:avLst/>
          </a:prstGeom>
        </p:spPr>
      </p:pic>
      <p:pic>
        <p:nvPicPr>
          <p:cNvPr id="6" name="Picture 5">
            <a:extLst>
              <a:ext uri="{FF2B5EF4-FFF2-40B4-BE49-F238E27FC236}">
                <a16:creationId xmlns:a16="http://schemas.microsoft.com/office/drawing/2014/main" id="{14E23A93-F65D-8A13-1BD7-470407E03F8F}"/>
              </a:ext>
            </a:extLst>
          </p:cNvPr>
          <p:cNvPicPr>
            <a:picLocks noChangeAspect="1"/>
          </p:cNvPicPr>
          <p:nvPr/>
        </p:nvPicPr>
        <p:blipFill>
          <a:blip r:embed="rId3"/>
          <a:stretch>
            <a:fillRect/>
          </a:stretch>
        </p:blipFill>
        <p:spPr>
          <a:xfrm>
            <a:off x="338343" y="862774"/>
            <a:ext cx="6271197" cy="4067035"/>
          </a:xfrm>
          <a:prstGeom prst="rect">
            <a:avLst/>
          </a:prstGeom>
        </p:spPr>
      </p:pic>
    </p:spTree>
    <p:extLst>
      <p:ext uri="{BB962C8B-B14F-4D97-AF65-F5344CB8AC3E}">
        <p14:creationId xmlns:p14="http://schemas.microsoft.com/office/powerpoint/2010/main" val="419129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6B3FF-898E-52B7-7884-C52BB36A03B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F5F82801-B205-AD30-CFDD-583D125AF226}"/>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92E72F0-5F34-A02D-755B-55D4CB57CB5B}"/>
              </a:ext>
            </a:extLst>
          </p:cNvPr>
          <p:cNvPicPr>
            <a:picLocks noChangeAspect="1"/>
          </p:cNvPicPr>
          <p:nvPr/>
        </p:nvPicPr>
        <p:blipFill>
          <a:blip r:embed="rId2"/>
          <a:stretch>
            <a:fillRect/>
          </a:stretch>
        </p:blipFill>
        <p:spPr>
          <a:xfrm>
            <a:off x="276905" y="250044"/>
            <a:ext cx="11312309" cy="2232025"/>
          </a:xfrm>
          <a:prstGeom prst="rect">
            <a:avLst/>
          </a:prstGeom>
        </p:spPr>
      </p:pic>
      <p:pic>
        <p:nvPicPr>
          <p:cNvPr id="7" name="Picture 6">
            <a:extLst>
              <a:ext uri="{FF2B5EF4-FFF2-40B4-BE49-F238E27FC236}">
                <a16:creationId xmlns:a16="http://schemas.microsoft.com/office/drawing/2014/main" id="{ABA04783-54EA-6C7B-397D-01126A0F3585}"/>
              </a:ext>
            </a:extLst>
          </p:cNvPr>
          <p:cNvPicPr>
            <a:picLocks noChangeAspect="1"/>
          </p:cNvPicPr>
          <p:nvPr/>
        </p:nvPicPr>
        <p:blipFill>
          <a:blip r:embed="rId3"/>
          <a:stretch>
            <a:fillRect/>
          </a:stretch>
        </p:blipFill>
        <p:spPr>
          <a:xfrm>
            <a:off x="2576653" y="2334041"/>
            <a:ext cx="6712811" cy="3990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6359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551C-F9A5-4627-35E3-7265D91E221F}"/>
              </a:ext>
            </a:extLst>
          </p:cNvPr>
          <p:cNvSpPr>
            <a:spLocks noGrp="1"/>
          </p:cNvSpPr>
          <p:nvPr>
            <p:ph type="title"/>
          </p:nvPr>
        </p:nvSpPr>
        <p:spPr>
          <a:xfrm>
            <a:off x="838200" y="1"/>
            <a:ext cx="10515600" cy="1125414"/>
          </a:xfrm>
        </p:spPr>
        <p:txBody>
          <a:bodyPr>
            <a:normAutofit/>
          </a:bodyPr>
          <a:lstStyle/>
          <a:p>
            <a:pPr algn="ctr"/>
            <a:r>
              <a:rPr lang="en-US" sz="3200" b="1" dirty="0">
                <a:latin typeface="Times New Roman" panose="02020603050405020304" pitchFamily="18" charset="0"/>
                <a:cs typeface="Times New Roman" panose="02020603050405020304" pitchFamily="18" charset="0"/>
              </a:rPr>
              <a:t>How Distance-based model is connected to </a:t>
            </a:r>
            <a:r>
              <a:rPr lang="en-IN" sz="3200" b="1" dirty="0">
                <a:latin typeface="Times New Roman" panose="02020603050405020304" pitchFamily="18" charset="0"/>
                <a:cs typeface="Times New Roman" panose="02020603050405020304" pitchFamily="18" charset="0"/>
              </a:rPr>
              <a:t>Logic-based and algebraic model:</a:t>
            </a:r>
          </a:p>
        </p:txBody>
      </p:sp>
      <p:sp>
        <p:nvSpPr>
          <p:cNvPr id="3" name="Content Placeholder 2">
            <a:extLst>
              <a:ext uri="{FF2B5EF4-FFF2-40B4-BE49-F238E27FC236}">
                <a16:creationId xmlns:a16="http://schemas.microsoft.com/office/drawing/2014/main" id="{78909C25-CDA5-995F-9058-397E7F4B67F4}"/>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ECA58BA-4639-8D4D-1653-AEE7E27DE42E}"/>
              </a:ext>
            </a:extLst>
          </p:cNvPr>
          <p:cNvPicPr>
            <a:picLocks noChangeAspect="1"/>
          </p:cNvPicPr>
          <p:nvPr/>
        </p:nvPicPr>
        <p:blipFill>
          <a:blip r:embed="rId2"/>
          <a:stretch>
            <a:fillRect/>
          </a:stretch>
        </p:blipFill>
        <p:spPr>
          <a:xfrm>
            <a:off x="-1" y="1125415"/>
            <a:ext cx="8482819" cy="2838505"/>
          </a:xfrm>
          <a:prstGeom prst="rect">
            <a:avLst/>
          </a:prstGeom>
        </p:spPr>
      </p:pic>
      <p:pic>
        <p:nvPicPr>
          <p:cNvPr id="7" name="Picture 6">
            <a:extLst>
              <a:ext uri="{FF2B5EF4-FFF2-40B4-BE49-F238E27FC236}">
                <a16:creationId xmlns:a16="http://schemas.microsoft.com/office/drawing/2014/main" id="{6611D918-9D9E-45CF-8787-2D0F01395574}"/>
              </a:ext>
            </a:extLst>
          </p:cNvPr>
          <p:cNvPicPr>
            <a:picLocks noChangeAspect="1"/>
          </p:cNvPicPr>
          <p:nvPr/>
        </p:nvPicPr>
        <p:blipFill>
          <a:blip r:embed="rId3"/>
          <a:stretch>
            <a:fillRect/>
          </a:stretch>
        </p:blipFill>
        <p:spPr>
          <a:xfrm>
            <a:off x="3530991" y="4090701"/>
            <a:ext cx="8661009" cy="2766011"/>
          </a:xfrm>
          <a:prstGeom prst="rect">
            <a:avLst/>
          </a:prstGeom>
        </p:spPr>
      </p:pic>
    </p:spTree>
    <p:extLst>
      <p:ext uri="{BB962C8B-B14F-4D97-AF65-F5344CB8AC3E}">
        <p14:creationId xmlns:p14="http://schemas.microsoft.com/office/powerpoint/2010/main" val="164344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A852-5DB1-48C2-9C4E-9A3839BB960D}"/>
              </a:ext>
            </a:extLst>
          </p:cNvPr>
          <p:cNvSpPr>
            <a:spLocks noGrp="1"/>
          </p:cNvSpPr>
          <p:nvPr>
            <p:ph type="title"/>
          </p:nvPr>
        </p:nvSpPr>
        <p:spPr>
          <a:xfrm>
            <a:off x="838200" y="1"/>
            <a:ext cx="10515600" cy="478301"/>
          </a:xfrm>
        </p:spPr>
        <p:txBody>
          <a:bodyPr>
            <a:normAutofit fontScale="90000"/>
          </a:bodyPr>
          <a:lstStyle/>
          <a:p>
            <a:pPr algn="ctr"/>
            <a:r>
              <a:rPr lang="en-IN" sz="4000" b="1" dirty="0" err="1">
                <a:latin typeface="Times New Roman" panose="02020603050405020304" pitchFamily="18" charset="0"/>
                <a:cs typeface="Times New Roman" panose="02020603050405020304" pitchFamily="18" charset="0"/>
              </a:rPr>
              <a:t>Neighbors</a:t>
            </a:r>
            <a:r>
              <a:rPr lang="en-IN" sz="4000" b="1" dirty="0">
                <a:latin typeface="Times New Roman" panose="02020603050405020304" pitchFamily="18" charset="0"/>
                <a:cs typeface="Times New Roman" panose="02020603050405020304" pitchFamily="18" charset="0"/>
              </a:rPr>
              <a:t> and examples</a:t>
            </a:r>
          </a:p>
        </p:txBody>
      </p:sp>
      <p:sp>
        <p:nvSpPr>
          <p:cNvPr id="3" name="Content Placeholder 2">
            <a:extLst>
              <a:ext uri="{FF2B5EF4-FFF2-40B4-BE49-F238E27FC236}">
                <a16:creationId xmlns:a16="http://schemas.microsoft.com/office/drawing/2014/main" id="{664F950A-EC46-93DF-4F5B-1CD3AC7ADAD4}"/>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0D53A3EE-93E2-EF6F-169A-D92D122E7FD4}"/>
              </a:ext>
            </a:extLst>
          </p:cNvPr>
          <p:cNvPicPr>
            <a:picLocks noChangeAspect="1"/>
          </p:cNvPicPr>
          <p:nvPr/>
        </p:nvPicPr>
        <p:blipFill>
          <a:blip r:embed="rId2"/>
          <a:stretch>
            <a:fillRect/>
          </a:stretch>
        </p:blipFill>
        <p:spPr>
          <a:xfrm>
            <a:off x="72353" y="532814"/>
            <a:ext cx="7188591" cy="30169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38161BB9-1F7A-188A-D0CF-5113A71CC67A}"/>
              </a:ext>
            </a:extLst>
          </p:cNvPr>
          <p:cNvPicPr>
            <a:picLocks noChangeAspect="1"/>
          </p:cNvPicPr>
          <p:nvPr/>
        </p:nvPicPr>
        <p:blipFill>
          <a:blip r:embed="rId3"/>
          <a:stretch>
            <a:fillRect/>
          </a:stretch>
        </p:blipFill>
        <p:spPr>
          <a:xfrm>
            <a:off x="72353" y="3886329"/>
            <a:ext cx="6221951" cy="28844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CFA469E8-9D24-566A-DB0E-5E02546E90C2}"/>
              </a:ext>
            </a:extLst>
          </p:cNvPr>
          <p:cNvPicPr>
            <a:picLocks noChangeAspect="1"/>
          </p:cNvPicPr>
          <p:nvPr/>
        </p:nvPicPr>
        <p:blipFill>
          <a:blip r:embed="rId4"/>
          <a:stretch>
            <a:fillRect/>
          </a:stretch>
        </p:blipFill>
        <p:spPr>
          <a:xfrm>
            <a:off x="6987798" y="5380713"/>
            <a:ext cx="5131849" cy="13900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B10298D7-AAFB-7A54-914B-AC9F01A8ACE1}"/>
              </a:ext>
            </a:extLst>
          </p:cNvPr>
          <p:cNvPicPr>
            <a:picLocks noChangeAspect="1"/>
          </p:cNvPicPr>
          <p:nvPr/>
        </p:nvPicPr>
        <p:blipFill>
          <a:blip r:embed="rId5"/>
          <a:stretch>
            <a:fillRect/>
          </a:stretch>
        </p:blipFill>
        <p:spPr>
          <a:xfrm>
            <a:off x="7680960" y="2375870"/>
            <a:ext cx="4208481" cy="2828428"/>
          </a:xfrm>
          <a:prstGeom prst="rect">
            <a:avLst/>
          </a:prstGeom>
        </p:spPr>
      </p:pic>
    </p:spTree>
    <p:extLst>
      <p:ext uri="{BB962C8B-B14F-4D97-AF65-F5344CB8AC3E}">
        <p14:creationId xmlns:p14="http://schemas.microsoft.com/office/powerpoint/2010/main" val="336490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121A-F7AA-8B8A-7FC5-73C9CE6010B0}"/>
              </a:ext>
            </a:extLst>
          </p:cNvPr>
          <p:cNvSpPr>
            <a:spLocks noGrp="1"/>
          </p:cNvSpPr>
          <p:nvPr>
            <p:ph type="title"/>
          </p:nvPr>
        </p:nvSpPr>
        <p:spPr>
          <a:xfrm>
            <a:off x="838200" y="1"/>
            <a:ext cx="10515600" cy="928467"/>
          </a:xfrm>
        </p:spPr>
        <p:txBody>
          <a:bodyPr>
            <a:normAutofit/>
          </a:bodyPr>
          <a:lstStyle/>
          <a:p>
            <a:pPr algn="ctr"/>
            <a:r>
              <a:rPr lang="en-US" sz="4000" b="1" dirty="0">
                <a:latin typeface="Times New Roman" panose="02020603050405020304" pitchFamily="18" charset="0"/>
                <a:cs typeface="Times New Roman" panose="02020603050405020304" pitchFamily="18" charset="0"/>
              </a:rPr>
              <a:t>Nearest </a:t>
            </a:r>
            <a:r>
              <a:rPr lang="en-US" sz="4000" b="1" dirty="0" err="1">
                <a:latin typeface="Times New Roman" panose="02020603050405020304" pitchFamily="18" charset="0"/>
                <a:cs typeface="Times New Roman" panose="02020603050405020304" pitchFamily="18" charset="0"/>
              </a:rPr>
              <a:t>Neighbours</a:t>
            </a:r>
            <a:r>
              <a:rPr lang="en-US" sz="4000" b="1" dirty="0">
                <a:latin typeface="Times New Roman" panose="02020603050405020304" pitchFamily="18" charset="0"/>
                <a:cs typeface="Times New Roman" panose="02020603050405020304" pitchFamily="18" charset="0"/>
              </a:rPr>
              <a:t> Classification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1911A8-7012-FCEA-048C-DD9308F85B9C}"/>
              </a:ext>
            </a:extLst>
          </p:cNvPr>
          <p:cNvSpPr>
            <a:spLocks noGrp="1"/>
          </p:cNvSpPr>
          <p:nvPr>
            <p:ph idx="1"/>
          </p:nvPr>
        </p:nvSpPr>
        <p:spPr/>
        <p:txBody>
          <a:bodyPr/>
          <a:lstStyle/>
          <a:p>
            <a:pPr marL="0" indent="0">
              <a:buNone/>
            </a:pPr>
            <a:r>
              <a:rPr lang="en-US" dirty="0"/>
              <a:t> </a:t>
            </a:r>
            <a:endParaRPr lang="en-IN" dirty="0"/>
          </a:p>
        </p:txBody>
      </p:sp>
      <p:pic>
        <p:nvPicPr>
          <p:cNvPr id="4" name="Content Placeholder 4">
            <a:extLst>
              <a:ext uri="{FF2B5EF4-FFF2-40B4-BE49-F238E27FC236}">
                <a16:creationId xmlns:a16="http://schemas.microsoft.com/office/drawing/2014/main" id="{A7301963-AAFF-703C-F87B-858E4443DD31}"/>
              </a:ext>
            </a:extLst>
          </p:cNvPr>
          <p:cNvPicPr>
            <a:picLocks noGrp="1" noChangeAspect="1"/>
          </p:cNvPicPr>
          <p:nvPr/>
        </p:nvPicPr>
        <p:blipFill>
          <a:blip r:embed="rId2"/>
          <a:stretch>
            <a:fillRect/>
          </a:stretch>
        </p:blipFill>
        <p:spPr>
          <a:xfrm>
            <a:off x="428172" y="1285979"/>
            <a:ext cx="10944997" cy="4890984"/>
          </a:xfrm>
          <a:prstGeom prst="rect">
            <a:avLst/>
          </a:prstGeom>
        </p:spPr>
      </p:pic>
    </p:spTree>
    <p:extLst>
      <p:ext uri="{BB962C8B-B14F-4D97-AF65-F5344CB8AC3E}">
        <p14:creationId xmlns:p14="http://schemas.microsoft.com/office/powerpoint/2010/main" val="3709194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1284</TotalTime>
  <Words>428</Words>
  <Application>Microsoft Office PowerPoint</Application>
  <PresentationFormat>Widescreen</PresentationFormat>
  <Paragraphs>125</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Times New Roman</vt:lpstr>
      <vt:lpstr>Office Theme</vt:lpstr>
      <vt:lpstr>Machine Learning</vt:lpstr>
      <vt:lpstr>Logic-based and algebraic model</vt:lpstr>
      <vt:lpstr>Distance-based model</vt:lpstr>
      <vt:lpstr> </vt:lpstr>
      <vt:lpstr> </vt:lpstr>
      <vt:lpstr> </vt:lpstr>
      <vt:lpstr>How Distance-based model is connected to Logic-based and algebraic model:</vt:lpstr>
      <vt:lpstr>Neighbors and examples</vt:lpstr>
      <vt:lpstr>Nearest Neighbours Classification</vt:lpstr>
      <vt:lpstr> </vt:lpstr>
      <vt:lpstr> </vt:lpstr>
      <vt:lpstr> </vt:lpstr>
      <vt:lpstr> </vt:lpstr>
      <vt:lpstr>Distance based K-Means Clustering Algorithm</vt:lpstr>
      <vt:lpstr> </vt:lpstr>
      <vt:lpstr> </vt:lpstr>
      <vt:lpstr>Hierarchical clustering</vt:lpstr>
      <vt:lpstr> </vt:lpstr>
      <vt:lpstr> </vt:lpstr>
      <vt:lpstr> </vt:lpstr>
      <vt:lpstr> </vt:lpstr>
      <vt:lpstr> </vt:lpstr>
      <vt:lpstr>Difference between Hierarchical clustering and Distance based K-Means Clustering Algorithm.</vt:lpstr>
      <vt:lpstr>Rule Based Models</vt:lpstr>
      <vt:lpstr>Rule learning for subgroup discovery</vt:lpstr>
      <vt:lpstr> </vt:lpstr>
      <vt:lpstr> </vt:lpstr>
      <vt:lpstr> </vt:lpstr>
      <vt:lpstr>Example of Apriori Algorithm:-</vt:lpstr>
      <vt:lpstr> </vt:lpstr>
      <vt:lpstr> </vt:lpstr>
      <vt:lpstr> </vt:lpstr>
      <vt:lpstr> </vt:lpstr>
      <vt:lpstr> </vt:lpstr>
      <vt:lpstr> </vt:lpstr>
      <vt:lpstr> </vt:lpstr>
      <vt:lpstr> </vt:lpstr>
      <vt:lpstr> </vt:lpstr>
      <vt:lpstr>Tree-based model</vt:lpstr>
      <vt:lpstr>Decision Trees</vt:lpstr>
      <vt:lpstr> </vt:lpstr>
      <vt:lpstr>Ranking and Probability Estimation Trees</vt:lpstr>
      <vt:lpstr> </vt:lpstr>
      <vt:lpstr> </vt:lpstr>
      <vt:lpstr> </vt:lpstr>
      <vt:lpstr> </vt:lpstr>
      <vt:lpstr> </vt:lpstr>
      <vt:lpstr> </vt:lpstr>
      <vt:lpstr> </vt:lpstr>
      <vt:lpstr> </vt:lpstr>
      <vt:lpstr> </vt:lpstr>
      <vt:lpstr>Regression Trees</vt:lpstr>
      <vt:lpstr> </vt:lpstr>
      <vt:lpstr> </vt:lpstr>
      <vt:lpstr> </vt:lpstr>
      <vt:lpstr>Clustering Trees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Pratiksha Panda</dc:creator>
  <cp:lastModifiedBy>Pratiksha Panda</cp:lastModifiedBy>
  <cp:revision>64</cp:revision>
  <dcterms:created xsi:type="dcterms:W3CDTF">2024-09-11T09:03:42Z</dcterms:created>
  <dcterms:modified xsi:type="dcterms:W3CDTF">2024-09-21T19:23:14Z</dcterms:modified>
</cp:coreProperties>
</file>