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91" r:id="rId35"/>
    <p:sldId id="293" r:id="rId36"/>
    <p:sldId id="294" r:id="rId37"/>
    <p:sldId id="295" r:id="rId38"/>
    <p:sldId id="296" r:id="rId39"/>
    <p:sldId id="298" r:id="rId40"/>
    <p:sldId id="299" r:id="rId41"/>
    <p:sldId id="300" r:id="rId42"/>
    <p:sldId id="301" r:id="rId43"/>
    <p:sldId id="302" r:id="rId44"/>
    <p:sldId id="306" r:id="rId45"/>
    <p:sldId id="307" r:id="rId46"/>
    <p:sldId id="303" r:id="rId47"/>
    <p:sldId id="304" r:id="rId48"/>
    <p:sldId id="308" r:id="rId49"/>
    <p:sldId id="309" r:id="rId50"/>
    <p:sldId id="321" r:id="rId51"/>
    <p:sldId id="310" r:id="rId52"/>
    <p:sldId id="311" r:id="rId53"/>
    <p:sldId id="312" r:id="rId54"/>
    <p:sldId id="313" r:id="rId55"/>
    <p:sldId id="314" r:id="rId56"/>
    <p:sldId id="316" r:id="rId57"/>
    <p:sldId id="317" r:id="rId58"/>
    <p:sldId id="318" r:id="rId59"/>
    <p:sldId id="319" r:id="rId60"/>
    <p:sldId id="320" r:id="rId61"/>
    <p:sldId id="322" r:id="rId62"/>
    <p:sldId id="323" r:id="rId63"/>
    <p:sldId id="324" r:id="rId64"/>
    <p:sldId id="326" r:id="rId65"/>
    <p:sldId id="328" r:id="rId66"/>
    <p:sldId id="329" r:id="rId67"/>
    <p:sldId id="330" r:id="rId68"/>
    <p:sldId id="331" r:id="rId69"/>
    <p:sldId id="332" r:id="rId70"/>
    <p:sldId id="333" r:id="rId71"/>
    <p:sldId id="334" r:id="rId72"/>
    <p:sldId id="335" r:id="rId73"/>
    <p:sldId id="327" r:id="rId74"/>
    <p:sldId id="336" r:id="rId75"/>
    <p:sldId id="337" r:id="rId76"/>
    <p:sldId id="338" r:id="rId77"/>
    <p:sldId id="339" r:id="rId78"/>
    <p:sldId id="340" r:id="rId79"/>
    <p:sldId id="341" r:id="rId80"/>
    <p:sldId id="342" r:id="rId81"/>
    <p:sldId id="344" r:id="rId82"/>
    <p:sldId id="346"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5B36-4F2F-BDCB-DA2A-6FD7EF32CB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F10EE4-BDA2-B827-EA90-332CF073B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0E4773-2615-F669-E01A-169708BC4C78}"/>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5" name="Footer Placeholder 4">
            <a:extLst>
              <a:ext uri="{FF2B5EF4-FFF2-40B4-BE49-F238E27FC236}">
                <a16:creationId xmlns:a16="http://schemas.microsoft.com/office/drawing/2014/main" id="{56ADE57B-4733-1F99-84DA-0CC354DC8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BDF0B-CAF3-6BA4-C224-189C6764FA38}"/>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296712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8CB1-EC34-0CDF-E091-904271D536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705E6-7583-B315-5654-EA0DDB6798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87B1D3-B2DB-C92A-31E5-4A38BE4F71F5}"/>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5" name="Footer Placeholder 4">
            <a:extLst>
              <a:ext uri="{FF2B5EF4-FFF2-40B4-BE49-F238E27FC236}">
                <a16:creationId xmlns:a16="http://schemas.microsoft.com/office/drawing/2014/main" id="{C0A6D0A0-9044-3581-066B-F7CA42A13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7172E3-7FAB-85F8-CDAA-B3E46EDC87C8}"/>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147930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1973B-0E29-DF64-2798-0B1F03E46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803E2-3B0C-23C8-0CD5-F94136C78D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D15ACC-9A9B-8670-1C49-C23E44B0D15C}"/>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5" name="Footer Placeholder 4">
            <a:extLst>
              <a:ext uri="{FF2B5EF4-FFF2-40B4-BE49-F238E27FC236}">
                <a16:creationId xmlns:a16="http://schemas.microsoft.com/office/drawing/2014/main" id="{5A6BDA6F-133B-7E36-E803-F4112EC977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EAD1CF-465F-F22C-9D4D-1A846F38A86B}"/>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45664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2958-8F5A-AB51-7432-580D156CB2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D192CC-9D30-A669-2F7E-2F5DDEF9FB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7D060-A865-8574-CEAA-0DF08211E6C6}"/>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5" name="Footer Placeholder 4">
            <a:extLst>
              <a:ext uri="{FF2B5EF4-FFF2-40B4-BE49-F238E27FC236}">
                <a16:creationId xmlns:a16="http://schemas.microsoft.com/office/drawing/2014/main" id="{DCCF440E-68E0-9070-E811-1FDEE4D21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3AE3E-22A0-7F5E-9396-829635419087}"/>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5827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4772-0648-C4B5-5D84-73D34ADBB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52C96E-3A05-F777-9A2F-8812D84D0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7CA5DA-EEEC-B7A5-C4B4-05F3B62C4B3A}"/>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5" name="Footer Placeholder 4">
            <a:extLst>
              <a:ext uri="{FF2B5EF4-FFF2-40B4-BE49-F238E27FC236}">
                <a16:creationId xmlns:a16="http://schemas.microsoft.com/office/drawing/2014/main" id="{B8781463-E882-E57F-F2B2-4563D6765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017F1-F96A-0335-32E9-6677888A2BBD}"/>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252020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0A39-F9A1-289A-8820-B3CEFC9D9D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3D0E0B-13FE-CD0A-AE35-6527D0911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85C0AE-4612-3E42-5FCC-99906E281A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F2E191-6D35-A353-05E6-2196D348701F}"/>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6" name="Footer Placeholder 5">
            <a:extLst>
              <a:ext uri="{FF2B5EF4-FFF2-40B4-BE49-F238E27FC236}">
                <a16:creationId xmlns:a16="http://schemas.microsoft.com/office/drawing/2014/main" id="{4190875D-94D9-1898-0DEE-5B52144FCF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9A71BD-7C90-3722-5F8F-81C702B43F9F}"/>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180520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EEAF-EE29-A32F-2B14-7978C6CA8E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9FD827-5A6A-4040-DC7F-32ECDB281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D4FA9F-6079-0F06-C205-79BE5E1439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0F941C-4FA6-8011-DECF-417DB21CF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601E8-B05E-888E-FFD7-F1F1B3B24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8BC2FD-6A15-A635-A662-3A53D82F4FE2}"/>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8" name="Footer Placeholder 7">
            <a:extLst>
              <a:ext uri="{FF2B5EF4-FFF2-40B4-BE49-F238E27FC236}">
                <a16:creationId xmlns:a16="http://schemas.microsoft.com/office/drawing/2014/main" id="{C48B4E4C-BDB4-FCC6-3F5D-78D2B4404F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A1E139-9AC5-07EA-5BDC-6FC71D9338D9}"/>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109528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F4D8-C627-16E7-E126-F40906885F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9613C2-4B81-AF96-52D2-0E51FF210CD7}"/>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4" name="Footer Placeholder 3">
            <a:extLst>
              <a:ext uri="{FF2B5EF4-FFF2-40B4-BE49-F238E27FC236}">
                <a16:creationId xmlns:a16="http://schemas.microsoft.com/office/drawing/2014/main" id="{39472CAC-45BC-F682-9C6D-66B60C4E33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610802-A769-AC77-A00C-A598B021CE14}"/>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244267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D56E1-F30F-28E3-5533-CC62824F8E76}"/>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3" name="Footer Placeholder 2">
            <a:extLst>
              <a:ext uri="{FF2B5EF4-FFF2-40B4-BE49-F238E27FC236}">
                <a16:creationId xmlns:a16="http://schemas.microsoft.com/office/drawing/2014/main" id="{166426E5-A0D9-26CB-F84E-F52C843ACF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AD6A30-F9E9-67B9-6DCD-D4E33238B28B}"/>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28001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3DD1-F35C-1182-C02F-3DEC153DE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2E7BE7-284D-59F3-152D-4289807C02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D58647-2829-5B35-8182-87D09B907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B752C-9246-3F19-516C-165935B57300}"/>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6" name="Footer Placeholder 5">
            <a:extLst>
              <a:ext uri="{FF2B5EF4-FFF2-40B4-BE49-F238E27FC236}">
                <a16:creationId xmlns:a16="http://schemas.microsoft.com/office/drawing/2014/main" id="{A346C424-FAB6-EF5F-7B4F-B698EBA50B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AABE2-6811-AB5E-8F9E-8897EEFFC84A}"/>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76211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F2C0-DA04-B59F-FFBD-7905070CE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730B77-596F-5E1A-05D6-72CA78A1B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6C32D-29F6-AFB4-07D7-284400316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F7F80-A117-A119-32E3-1892FDA7B7A7}"/>
              </a:ext>
            </a:extLst>
          </p:cNvPr>
          <p:cNvSpPr>
            <a:spLocks noGrp="1"/>
          </p:cNvSpPr>
          <p:nvPr>
            <p:ph type="dt" sz="half" idx="10"/>
          </p:nvPr>
        </p:nvSpPr>
        <p:spPr/>
        <p:txBody>
          <a:bodyPr/>
          <a:lstStyle/>
          <a:p>
            <a:fld id="{7F43137E-7CB3-4874-BD5B-1B562C2E937C}" type="datetimeFigureOut">
              <a:rPr lang="en-IN" smtClean="0"/>
              <a:t>12-08-2024</a:t>
            </a:fld>
            <a:endParaRPr lang="en-IN"/>
          </a:p>
        </p:txBody>
      </p:sp>
      <p:sp>
        <p:nvSpPr>
          <p:cNvPr id="6" name="Footer Placeholder 5">
            <a:extLst>
              <a:ext uri="{FF2B5EF4-FFF2-40B4-BE49-F238E27FC236}">
                <a16:creationId xmlns:a16="http://schemas.microsoft.com/office/drawing/2014/main" id="{120F4319-BD56-9CF9-FE21-5183E74F9A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E99456-E46D-BF21-EC1B-A4479DEFBFBD}"/>
              </a:ext>
            </a:extLst>
          </p:cNvPr>
          <p:cNvSpPr>
            <a:spLocks noGrp="1"/>
          </p:cNvSpPr>
          <p:nvPr>
            <p:ph type="sldNum" sz="quarter" idx="12"/>
          </p:nvPr>
        </p:nvSpPr>
        <p:spPr/>
        <p:txBody>
          <a:bodyPr/>
          <a:lstStyle/>
          <a:p>
            <a:fld id="{C3882493-442D-41AC-A084-3B8C46B4AE24}" type="slidenum">
              <a:rPr lang="en-IN" smtClean="0"/>
              <a:t>‹#›</a:t>
            </a:fld>
            <a:endParaRPr lang="en-IN"/>
          </a:p>
        </p:txBody>
      </p:sp>
    </p:spTree>
    <p:extLst>
      <p:ext uri="{BB962C8B-B14F-4D97-AF65-F5344CB8AC3E}">
        <p14:creationId xmlns:p14="http://schemas.microsoft.com/office/powerpoint/2010/main" val="367298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9C9D06-06DB-DD4F-411A-7CF1D1B5D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D20D24-8173-19A8-6598-19C667D2D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C9BA48-B472-879F-E6EF-A2727693E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3137E-7CB3-4874-BD5B-1B562C2E937C}" type="datetimeFigureOut">
              <a:rPr lang="en-IN" smtClean="0"/>
              <a:t>12-08-2024</a:t>
            </a:fld>
            <a:endParaRPr lang="en-IN"/>
          </a:p>
        </p:txBody>
      </p:sp>
      <p:sp>
        <p:nvSpPr>
          <p:cNvPr id="5" name="Footer Placeholder 4">
            <a:extLst>
              <a:ext uri="{FF2B5EF4-FFF2-40B4-BE49-F238E27FC236}">
                <a16:creationId xmlns:a16="http://schemas.microsoft.com/office/drawing/2014/main" id="{E29EB777-B96E-3385-D33F-A85052A829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C8D689-52BA-18BA-9C29-616DAD365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82493-442D-41AC-A084-3B8C46B4AE24}" type="slidenum">
              <a:rPr lang="en-IN" smtClean="0"/>
              <a:t>‹#›</a:t>
            </a:fld>
            <a:endParaRPr lang="en-IN"/>
          </a:p>
        </p:txBody>
      </p:sp>
    </p:spTree>
    <p:extLst>
      <p:ext uri="{BB962C8B-B14F-4D97-AF65-F5344CB8AC3E}">
        <p14:creationId xmlns:p14="http://schemas.microsoft.com/office/powerpoint/2010/main" val="339063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6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7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5599-1705-DA8F-AF08-39AB7897C4D9}"/>
              </a:ext>
            </a:extLst>
          </p:cNvPr>
          <p:cNvSpPr>
            <a:spLocks noGrp="1"/>
          </p:cNvSpPr>
          <p:nvPr>
            <p:ph type="ctrTitle"/>
          </p:nvPr>
        </p:nvSpPr>
        <p:spPr>
          <a:xfrm>
            <a:off x="1524000" y="126609"/>
            <a:ext cx="9144000" cy="2700997"/>
          </a:xfrm>
        </p:spPr>
        <p:txBody>
          <a:bodyPr/>
          <a:lstStyle/>
          <a:p>
            <a:r>
              <a:rPr lang="en-US" dirty="0">
                <a:latin typeface="Times New Roman" panose="02020603050405020304" pitchFamily="18" charset="0"/>
                <a:cs typeface="Times New Roman" panose="02020603050405020304" pitchFamily="18" charset="0"/>
              </a:rPr>
              <a:t>Machine Learning</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72D593-7477-A7A9-431E-63B08DDE9655}"/>
              </a:ext>
            </a:extLst>
          </p:cNvPr>
          <p:cNvSpPr>
            <a:spLocks noGrp="1"/>
          </p:cNvSpPr>
          <p:nvPr>
            <p:ph type="subTitle" idx="1"/>
          </p:nvPr>
        </p:nvSpPr>
        <p:spPr>
          <a:xfrm>
            <a:off x="1524000" y="4030394"/>
            <a:ext cx="9144000" cy="1227405"/>
          </a:xfrm>
        </p:spPr>
        <p:txBody>
          <a:bodyPr/>
          <a:lstStyle/>
          <a:p>
            <a:r>
              <a:rPr lang="en-US" dirty="0"/>
              <a:t>Unit-1</a:t>
            </a:r>
            <a:endParaRPr lang="en-IN" dirty="0"/>
          </a:p>
        </p:txBody>
      </p:sp>
    </p:spTree>
    <p:extLst>
      <p:ext uri="{BB962C8B-B14F-4D97-AF65-F5344CB8AC3E}">
        <p14:creationId xmlns:p14="http://schemas.microsoft.com/office/powerpoint/2010/main" val="3785754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6046-AFF3-D988-F2C4-5E1C9D402A9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 of Machine Learning-</a:t>
            </a:r>
            <a:endParaRPr lang="en-IN" dirty="0"/>
          </a:p>
        </p:txBody>
      </p:sp>
      <p:sp>
        <p:nvSpPr>
          <p:cNvPr id="3" name="Content Placeholder 2">
            <a:extLst>
              <a:ext uri="{FF2B5EF4-FFF2-40B4-BE49-F238E27FC236}">
                <a16:creationId xmlns:a16="http://schemas.microsoft.com/office/drawing/2014/main" id="{99A7AE9E-4DF8-9833-24B9-E570A2282EC6}"/>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Splitting</a:t>
            </a:r>
            <a:r>
              <a:rPr lang="en-US" sz="1800" dirty="0">
                <a:latin typeface="Times New Roman" panose="02020603050405020304" pitchFamily="18" charset="0"/>
                <a:cs typeface="Times New Roman" panose="02020603050405020304" pitchFamily="18" charset="0"/>
              </a:rPr>
              <a:t>: We divide the data into training and test sets. Let's say we use 4 entries for training and 2 for testing: </a:t>
            </a:r>
          </a:p>
          <a:p>
            <a:pPr marL="800100" lvl="1" indent="-3429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Training Set</a:t>
            </a:r>
            <a:r>
              <a:rPr lang="en-US" sz="1800" dirty="0">
                <a:latin typeface="Times New Roman" panose="02020603050405020304" pitchFamily="18" charset="0"/>
                <a:cs typeface="Times New Roman" panose="02020603050405020304" pitchFamily="18" charset="0"/>
              </a:rPr>
              <a:t>: A, B, D, F</a:t>
            </a:r>
          </a:p>
          <a:p>
            <a:pPr marL="800100" lvl="1" indent="-3429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Test Set</a:t>
            </a:r>
            <a:r>
              <a:rPr lang="en-US" sz="1800" dirty="0">
                <a:latin typeface="Times New Roman" panose="02020603050405020304" pitchFamily="18" charset="0"/>
                <a:cs typeface="Times New Roman" panose="02020603050405020304" pitchFamily="18" charset="0"/>
              </a:rPr>
              <a:t>: C, E</a:t>
            </a:r>
          </a:p>
          <a:p>
            <a:pPr marL="0" indent="0">
              <a:lnSpc>
                <a:spcPct val="100000"/>
              </a:lnSpc>
              <a:buNone/>
            </a:pPr>
            <a:r>
              <a:rPr lang="en-US" sz="2000" b="1" dirty="0">
                <a:latin typeface="Times New Roman" panose="02020603050405020304" pitchFamily="18" charset="0"/>
                <a:cs typeface="Times New Roman" panose="02020603050405020304" pitchFamily="18" charset="0"/>
              </a:rPr>
              <a:t>Step 3:-</a:t>
            </a:r>
          </a:p>
          <a:p>
            <a:pPr>
              <a:lnSpc>
                <a:spcPct val="100000"/>
              </a:lnSpc>
            </a:pPr>
            <a:r>
              <a:rPr lang="en-IN" sz="1800" b="1" dirty="0">
                <a:latin typeface="Times New Roman" panose="02020603050405020304" pitchFamily="18" charset="0"/>
                <a:cs typeface="Times New Roman" panose="02020603050405020304" pitchFamily="18" charset="0"/>
              </a:rPr>
              <a:t>Model Selection:- </a:t>
            </a:r>
            <a:r>
              <a:rPr lang="en-US" sz="1800" dirty="0">
                <a:latin typeface="Times New Roman" panose="02020603050405020304" pitchFamily="18" charset="0"/>
                <a:cs typeface="Times New Roman" panose="02020603050405020304" pitchFamily="18" charset="0"/>
              </a:rPr>
              <a:t>We'll use </a:t>
            </a:r>
            <a:r>
              <a:rPr lang="en-US" sz="1800" b="1" dirty="0">
                <a:latin typeface="Times New Roman" panose="02020603050405020304" pitchFamily="18" charset="0"/>
                <a:cs typeface="Times New Roman" panose="02020603050405020304" pitchFamily="18" charset="0"/>
              </a:rPr>
              <a:t>Logistic Regression</a:t>
            </a:r>
            <a:r>
              <a:rPr lang="en-US" sz="1800" dirty="0">
                <a:latin typeface="Times New Roman" panose="02020603050405020304" pitchFamily="18" charset="0"/>
                <a:cs typeface="Times New Roman" panose="02020603050405020304" pitchFamily="18" charset="0"/>
              </a:rPr>
              <a:t>, which is a common choice for binary classification tasks (like predicting pass/fail).</a:t>
            </a:r>
            <a:endParaRPr lang="en-US" sz="1800" b="1" dirty="0">
              <a:latin typeface="Times New Roman" panose="02020603050405020304" pitchFamily="18" charset="0"/>
              <a:cs typeface="Times New Roman" panose="02020603050405020304" pitchFamily="18" charset="0"/>
            </a:endParaRPr>
          </a:p>
          <a:p>
            <a:pPr marL="0" indent="0">
              <a:buNone/>
            </a:pPr>
            <a:endParaRPr lang="en-US" sz="8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Step 4:-</a:t>
            </a:r>
          </a:p>
          <a:p>
            <a:r>
              <a:rPr lang="en-US" sz="1800" b="1" dirty="0">
                <a:latin typeface="Times New Roman" panose="02020603050405020304" pitchFamily="18" charset="0"/>
                <a:cs typeface="Times New Roman" panose="02020603050405020304" pitchFamily="18" charset="0"/>
              </a:rPr>
              <a:t>Model Training:- </a:t>
            </a:r>
            <a:r>
              <a:rPr lang="en-US" sz="1800" dirty="0">
                <a:latin typeface="Times New Roman" panose="02020603050405020304" pitchFamily="18" charset="0"/>
                <a:cs typeface="Times New Roman" panose="02020603050405020304" pitchFamily="18" charset="0"/>
              </a:rPr>
              <a:t>The model learns from the training data to find the relationship between the features (</a:t>
            </a:r>
            <a:r>
              <a:rPr lang="en-US" sz="1800" dirty="0" err="1">
                <a:latin typeface="Times New Roman" panose="02020603050405020304" pitchFamily="18" charset="0"/>
                <a:cs typeface="Times New Roman" panose="02020603050405020304" pitchFamily="18" charset="0"/>
              </a:rPr>
              <a:t>Hours_Studied</a:t>
            </a:r>
            <a:r>
              <a:rPr lang="en-US" sz="1800" dirty="0">
                <a:latin typeface="Times New Roman" panose="02020603050405020304" pitchFamily="18" charset="0"/>
                <a:cs typeface="Times New Roman" panose="02020603050405020304" pitchFamily="18" charset="0"/>
              </a:rPr>
              <a:t>, Attendance, </a:t>
            </a:r>
            <a:r>
              <a:rPr lang="en-US" sz="1800" dirty="0" err="1">
                <a:latin typeface="Times New Roman" panose="02020603050405020304" pitchFamily="18" charset="0"/>
                <a:cs typeface="Times New Roman" panose="02020603050405020304" pitchFamily="18" charset="0"/>
              </a:rPr>
              <a:t>Previous_Scores</a:t>
            </a:r>
            <a:r>
              <a:rPr lang="en-US" sz="1800" dirty="0">
                <a:latin typeface="Times New Roman" panose="02020603050405020304" pitchFamily="18" charset="0"/>
                <a:cs typeface="Times New Roman" panose="02020603050405020304" pitchFamily="18" charset="0"/>
              </a:rPr>
              <a:t>) and the label (Pass) and gets trained by using logistic regression.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36614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6BFB-45BE-8ECD-8B37-B33131F923A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 of Machine Learning-</a:t>
            </a:r>
            <a:endParaRPr lang="en-IN" dirty="0"/>
          </a:p>
        </p:txBody>
      </p:sp>
      <p:sp>
        <p:nvSpPr>
          <p:cNvPr id="3" name="Content Placeholder 2">
            <a:extLst>
              <a:ext uri="{FF2B5EF4-FFF2-40B4-BE49-F238E27FC236}">
                <a16:creationId xmlns:a16="http://schemas.microsoft.com/office/drawing/2014/main" id="{93BCEAE4-4C2C-A15E-6E6F-AA56580C4F1E}"/>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Step 5:- </a:t>
            </a:r>
          </a:p>
          <a:p>
            <a:r>
              <a:rPr lang="en-US" sz="1800" b="1" dirty="0">
                <a:latin typeface="Times New Roman" panose="02020603050405020304" pitchFamily="18" charset="0"/>
                <a:cs typeface="Times New Roman" panose="02020603050405020304" pitchFamily="18" charset="0"/>
              </a:rPr>
              <a:t>Evaluation:- </a:t>
            </a:r>
            <a:r>
              <a:rPr lang="en-US" sz="1800" dirty="0">
                <a:latin typeface="Times New Roman" panose="02020603050405020304" pitchFamily="18" charset="0"/>
                <a:cs typeface="Times New Roman" panose="02020603050405020304" pitchFamily="18" charset="0"/>
              </a:rPr>
              <a:t>We test the model using the test data (Students C and E) to see how well it predicts the pass/fail outcome.</a:t>
            </a:r>
          </a:p>
          <a:p>
            <a:endParaRPr lang="en-US" sz="18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Step 6:- </a:t>
            </a:r>
          </a:p>
          <a:p>
            <a:r>
              <a:rPr lang="en-IN" sz="1800" b="1" dirty="0">
                <a:latin typeface="Times New Roman" panose="02020603050405020304" pitchFamily="18" charset="0"/>
                <a:cs typeface="Times New Roman" panose="02020603050405020304" pitchFamily="18" charset="0"/>
              </a:rPr>
              <a:t>Prediction:- </a:t>
            </a:r>
            <a:r>
              <a:rPr lang="en-IN" sz="1800" dirty="0">
                <a:latin typeface="Times New Roman" panose="02020603050405020304" pitchFamily="18" charset="0"/>
                <a:cs typeface="Times New Roman" panose="02020603050405020304" pitchFamily="18" charset="0"/>
              </a:rPr>
              <a:t>Let’s make predictions for new students:-</a:t>
            </a:r>
            <a:endParaRPr lang="en-US" sz="18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6FCA18A-4622-DD97-A7AB-1BCA3AB8FAED}"/>
              </a:ext>
            </a:extLst>
          </p:cNvPr>
          <p:cNvPicPr>
            <a:picLocks noChangeAspect="1"/>
          </p:cNvPicPr>
          <p:nvPr/>
        </p:nvPicPr>
        <p:blipFill>
          <a:blip r:embed="rId2"/>
          <a:stretch>
            <a:fillRect/>
          </a:stretch>
        </p:blipFill>
        <p:spPr>
          <a:xfrm>
            <a:off x="1269168" y="4254964"/>
            <a:ext cx="7101107" cy="1315843"/>
          </a:xfrm>
          <a:prstGeom prst="rect">
            <a:avLst/>
          </a:prstGeom>
        </p:spPr>
      </p:pic>
    </p:spTree>
    <p:extLst>
      <p:ext uri="{BB962C8B-B14F-4D97-AF65-F5344CB8AC3E}">
        <p14:creationId xmlns:p14="http://schemas.microsoft.com/office/powerpoint/2010/main" val="127521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6179-CC74-1BE7-97A4-51539940327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 of Machine Learning-</a:t>
            </a:r>
            <a:endParaRPr lang="en-IN" dirty="0"/>
          </a:p>
        </p:txBody>
      </p:sp>
      <p:sp>
        <p:nvSpPr>
          <p:cNvPr id="3" name="Content Placeholder 2">
            <a:extLst>
              <a:ext uri="{FF2B5EF4-FFF2-40B4-BE49-F238E27FC236}">
                <a16:creationId xmlns:a16="http://schemas.microsoft.com/office/drawing/2014/main" id="{D2AB7553-9774-7766-DF58-FAE762684C54}"/>
              </a:ext>
            </a:extLst>
          </p:cNvPr>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Result:-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We give it new data it hasn’t seen before and if it predicts correctly whether the student passed or failed, that means the project is successful.</a:t>
            </a: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A27DD2-6615-22E8-0A4D-79D333CCFBC2}"/>
              </a:ext>
            </a:extLst>
          </p:cNvPr>
          <p:cNvPicPr>
            <a:picLocks noChangeAspect="1"/>
          </p:cNvPicPr>
          <p:nvPr/>
        </p:nvPicPr>
        <p:blipFill>
          <a:blip r:embed="rId2"/>
          <a:stretch>
            <a:fillRect/>
          </a:stretch>
        </p:blipFill>
        <p:spPr>
          <a:xfrm>
            <a:off x="2156095" y="2261723"/>
            <a:ext cx="5496731" cy="2886934"/>
          </a:xfrm>
          <a:prstGeom prst="rect">
            <a:avLst/>
          </a:prstGeom>
        </p:spPr>
      </p:pic>
    </p:spTree>
    <p:extLst>
      <p:ext uri="{BB962C8B-B14F-4D97-AF65-F5344CB8AC3E}">
        <p14:creationId xmlns:p14="http://schemas.microsoft.com/office/powerpoint/2010/main" val="123817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4893-4C35-3789-59A9-D253B9BB5B8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 of Machine Learning-</a:t>
            </a:r>
            <a:endParaRPr lang="en-IN" dirty="0"/>
          </a:p>
        </p:txBody>
      </p:sp>
      <p:pic>
        <p:nvPicPr>
          <p:cNvPr id="5" name="Content Placeholder 4">
            <a:extLst>
              <a:ext uri="{FF2B5EF4-FFF2-40B4-BE49-F238E27FC236}">
                <a16:creationId xmlns:a16="http://schemas.microsoft.com/office/drawing/2014/main" id="{52FBBE6A-3E3E-2773-68C0-67CD61426103}"/>
              </a:ext>
            </a:extLst>
          </p:cNvPr>
          <p:cNvPicPr>
            <a:picLocks noGrp="1" noChangeAspect="1"/>
          </p:cNvPicPr>
          <p:nvPr>
            <p:ph idx="1"/>
          </p:nvPr>
        </p:nvPicPr>
        <p:blipFill>
          <a:blip r:embed="rId2"/>
          <a:stretch>
            <a:fillRect/>
          </a:stretch>
        </p:blipFill>
        <p:spPr>
          <a:xfrm>
            <a:off x="848286" y="1825625"/>
            <a:ext cx="10495427" cy="4351338"/>
          </a:xfrm>
        </p:spPr>
      </p:pic>
    </p:spTree>
    <p:extLst>
      <p:ext uri="{BB962C8B-B14F-4D97-AF65-F5344CB8AC3E}">
        <p14:creationId xmlns:p14="http://schemas.microsoft.com/office/powerpoint/2010/main" val="2917693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A103-16C0-9457-8DD3-22E2B788D07C}"/>
              </a:ext>
            </a:extLst>
          </p:cNvPr>
          <p:cNvSpPr>
            <a:spLocks noGrp="1"/>
          </p:cNvSpPr>
          <p:nvPr>
            <p:ph type="title"/>
          </p:nvPr>
        </p:nvSpPr>
        <p:spPr>
          <a:xfrm>
            <a:off x="838200" y="1"/>
            <a:ext cx="10515600" cy="703384"/>
          </a:xfrm>
        </p:spPr>
        <p:txBody>
          <a:bodyPr/>
          <a:lstStyle/>
          <a:p>
            <a:r>
              <a:rPr lang="en-US" b="1" dirty="0">
                <a:latin typeface="Times New Roman" panose="02020603050405020304" pitchFamily="18" charset="0"/>
                <a:cs typeface="Times New Roman" panose="02020603050405020304" pitchFamily="18" charset="0"/>
              </a:rPr>
              <a:t>Learning versus Designing-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6D3F4B-DE96-FFEC-0EF9-0738D4CD2618}"/>
              </a:ext>
            </a:extLst>
          </p:cNvPr>
          <p:cNvSpPr>
            <a:spLocks noGrp="1"/>
          </p:cNvSpPr>
          <p:nvPr>
            <p:ph idx="1"/>
          </p:nvPr>
        </p:nvSpPr>
        <p:spPr>
          <a:xfrm>
            <a:off x="838200" y="886265"/>
            <a:ext cx="10950526" cy="5971735"/>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Designing a learning system to teach a machine involves several steps:- </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800" b="1" dirty="0">
                <a:latin typeface="Times New Roman" panose="02020603050405020304" pitchFamily="18" charset="0"/>
                <a:cs typeface="Times New Roman" panose="02020603050405020304" pitchFamily="18" charset="0"/>
              </a:rPr>
              <a:t>1. Define the Problem:</a:t>
            </a:r>
            <a:endParaRPr lang="en-US" sz="1800" dirty="0">
              <a:latin typeface="Times New Roman" panose="02020603050405020304" pitchFamily="18" charset="0"/>
              <a:cs typeface="Times New Roman" panose="02020603050405020304" pitchFamily="18" charset="0"/>
            </a:endParaRPr>
          </a:p>
          <a:p>
            <a:pPr lvl="2"/>
            <a:r>
              <a:rPr lang="en-US" sz="1800" b="1" dirty="0">
                <a:latin typeface="Times New Roman" panose="02020603050405020304" pitchFamily="18" charset="0"/>
                <a:cs typeface="Times New Roman" panose="02020603050405020304" pitchFamily="18" charset="0"/>
              </a:rPr>
              <a:t>What’s the goal?</a:t>
            </a:r>
            <a:r>
              <a:rPr lang="en-US" sz="1800" dirty="0">
                <a:latin typeface="Times New Roman" panose="02020603050405020304" pitchFamily="18" charset="0"/>
                <a:cs typeface="Times New Roman" panose="02020603050405020304" pitchFamily="18" charset="0"/>
              </a:rPr>
              <a:t> Figure out what you want the machine to learn or solve.</a:t>
            </a:r>
          </a:p>
          <a:p>
            <a:pPr lvl="2"/>
            <a:r>
              <a:rPr lang="en-US" sz="1800" b="1" dirty="0">
                <a:latin typeface="Times New Roman" panose="02020603050405020304" pitchFamily="18" charset="0"/>
                <a:cs typeface="Times New Roman" panose="02020603050405020304" pitchFamily="18" charset="0"/>
              </a:rPr>
              <a:t>Inputs and Outputs:</a:t>
            </a:r>
            <a:r>
              <a:rPr lang="en-US" sz="1800" dirty="0">
                <a:latin typeface="Times New Roman" panose="02020603050405020304" pitchFamily="18" charset="0"/>
                <a:cs typeface="Times New Roman" panose="02020603050405020304" pitchFamily="18" charset="0"/>
              </a:rPr>
              <a:t> Decide what information you’ll give the machine and what you want it to give back.</a:t>
            </a:r>
          </a:p>
          <a:p>
            <a:pPr lvl="2"/>
            <a:endParaRPr lang="en-US" sz="1800" dirty="0">
              <a:latin typeface="Times New Roman" panose="02020603050405020304" pitchFamily="18" charset="0"/>
              <a:cs typeface="Times New Roman" panose="02020603050405020304" pitchFamily="18" charset="0"/>
            </a:endParaRPr>
          </a:p>
          <a:p>
            <a:pPr marL="457200" lvl="1" indent="0">
              <a:buNone/>
            </a:pPr>
            <a:r>
              <a:rPr lang="en-US" sz="1800" b="1" dirty="0">
                <a:latin typeface="Times New Roman" panose="02020603050405020304" pitchFamily="18" charset="0"/>
                <a:cs typeface="Times New Roman" panose="02020603050405020304" pitchFamily="18" charset="0"/>
              </a:rPr>
              <a:t>2. Collect and Preprocess Data:</a:t>
            </a:r>
            <a:endParaRPr lang="en-US" sz="1800" dirty="0">
              <a:latin typeface="Times New Roman" panose="02020603050405020304" pitchFamily="18" charset="0"/>
              <a:cs typeface="Times New Roman" panose="02020603050405020304" pitchFamily="18" charset="0"/>
            </a:endParaRPr>
          </a:p>
          <a:p>
            <a:pPr lvl="2"/>
            <a:r>
              <a:rPr lang="en-US" sz="1800" b="1" dirty="0">
                <a:latin typeface="Times New Roman" panose="02020603050405020304" pitchFamily="18" charset="0"/>
                <a:cs typeface="Times New Roman" panose="02020603050405020304" pitchFamily="18" charset="0"/>
              </a:rPr>
              <a:t>Gather Data:</a:t>
            </a:r>
            <a:r>
              <a:rPr lang="en-US" sz="1800" dirty="0">
                <a:latin typeface="Times New Roman" panose="02020603050405020304" pitchFamily="18" charset="0"/>
                <a:cs typeface="Times New Roman" panose="02020603050405020304" pitchFamily="18" charset="0"/>
              </a:rPr>
              <a:t> Collect the information you’ll use to train the machine.</a:t>
            </a:r>
          </a:p>
          <a:p>
            <a:pPr lvl="2"/>
            <a:r>
              <a:rPr lang="en-US" sz="1800" b="1" dirty="0">
                <a:latin typeface="Times New Roman" panose="02020603050405020304" pitchFamily="18" charset="0"/>
                <a:cs typeface="Times New Roman" panose="02020603050405020304" pitchFamily="18" charset="0"/>
              </a:rPr>
              <a:t>Clean and Prepare:</a:t>
            </a:r>
            <a:r>
              <a:rPr lang="en-US" sz="1800" dirty="0">
                <a:latin typeface="Times New Roman" panose="02020603050405020304" pitchFamily="18" charset="0"/>
                <a:cs typeface="Times New Roman" panose="02020603050405020304" pitchFamily="18" charset="0"/>
              </a:rPr>
              <a:t> Fix any errors in the data </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removing nulls,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change it into a useful format, and adjust the data to be consistent.</a:t>
            </a:r>
          </a:p>
          <a:p>
            <a:pPr lvl="2"/>
            <a:endParaRPr lang="en-US" sz="1800" dirty="0">
              <a:latin typeface="Times New Roman" panose="02020603050405020304" pitchFamily="18" charset="0"/>
              <a:cs typeface="Times New Roman" panose="02020603050405020304" pitchFamily="18" charset="0"/>
            </a:endParaRPr>
          </a:p>
          <a:p>
            <a:pPr marL="457200" lvl="1" indent="0">
              <a:buNone/>
            </a:pPr>
            <a:r>
              <a:rPr lang="en-US" sz="1800" b="1" dirty="0">
                <a:latin typeface="Times New Roman" panose="02020603050405020304" pitchFamily="18" charset="0"/>
                <a:cs typeface="Times New Roman" panose="02020603050405020304" pitchFamily="18" charset="0"/>
              </a:rPr>
              <a:t>3. Choose an algorithm:</a:t>
            </a:r>
          </a:p>
          <a:p>
            <a:pPr marL="914400" lvl="2"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Pick a Method: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Choose a method or technique for the machine to learn from the data (like supervised or unsupervised learning).</a:t>
            </a:r>
          </a:p>
          <a:p>
            <a:pPr marL="914400" lvl="2"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Adjust settings to help the machine learn better. </a:t>
            </a:r>
          </a:p>
          <a:p>
            <a:pPr lvl="2"/>
            <a:endParaRPr lang="en-US" sz="1800" dirty="0">
              <a:latin typeface="Times New Roman" panose="02020603050405020304" pitchFamily="18" charset="0"/>
              <a:cs typeface="Times New Roman" panose="02020603050405020304" pitchFamily="18" charset="0"/>
            </a:endParaRPr>
          </a:p>
          <a:p>
            <a:pPr marL="457200" lvl="1" indent="0">
              <a:buNone/>
            </a:pPr>
            <a:r>
              <a:rPr lang="en-US" sz="1800" b="1" dirty="0">
                <a:latin typeface="Times New Roman" panose="02020603050405020304" pitchFamily="18" charset="0"/>
                <a:cs typeface="Times New Roman" panose="02020603050405020304" pitchFamily="18" charset="0"/>
              </a:rPr>
              <a:t>4. Train the model:</a:t>
            </a:r>
          </a:p>
          <a:p>
            <a:pPr lvl="2"/>
            <a:r>
              <a:rPr lang="en-IN" sz="1800" b="1" dirty="0">
                <a:latin typeface="Times New Roman" panose="02020603050405020304" pitchFamily="18" charset="0"/>
                <a:cs typeface="Times New Roman" panose="02020603050405020304" pitchFamily="18" charset="0"/>
              </a:rPr>
              <a:t>Teach the Machine: </a:t>
            </a:r>
            <a:r>
              <a:rPr lang="en-US" sz="1800" dirty="0">
                <a:latin typeface="Times New Roman" panose="02020603050405020304" pitchFamily="18" charset="0"/>
                <a:cs typeface="Times New Roman" panose="02020603050405020304" pitchFamily="18" charset="0"/>
              </a:rPr>
              <a:t>Select 80% of the data for training, then train the model on the training data (chosen 80% of the data) this involves running the algorithm on the training data.</a:t>
            </a:r>
          </a:p>
          <a:p>
            <a:pPr lvl="2"/>
            <a:r>
              <a:rPr lang="en-IN" sz="1800" b="1" dirty="0">
                <a:latin typeface="Times New Roman" panose="02020603050405020304" pitchFamily="18" charset="0"/>
                <a:cs typeface="Times New Roman" panose="02020603050405020304" pitchFamily="18" charset="0"/>
              </a:rPr>
              <a:t>Adjust:</a:t>
            </a:r>
            <a:r>
              <a:rPr lang="en-IN" sz="1600" dirty="0"/>
              <a:t> </a:t>
            </a:r>
            <a:r>
              <a:rPr lang="en-US" sz="1800" dirty="0">
                <a:latin typeface="Times New Roman" panose="02020603050405020304" pitchFamily="18" charset="0"/>
                <a:cs typeface="Times New Roman" panose="02020603050405020304" pitchFamily="18" charset="0"/>
              </a:rPr>
              <a:t>Make changes to the machine based on how well it’s learning from the feedback.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660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E999-66C1-C431-99CE-9B03324D667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Learning versus Designing-</a:t>
            </a:r>
            <a:endParaRPr lang="en-IN" dirty="0"/>
          </a:p>
        </p:txBody>
      </p:sp>
      <p:sp>
        <p:nvSpPr>
          <p:cNvPr id="3" name="Content Placeholder 2">
            <a:extLst>
              <a:ext uri="{FF2B5EF4-FFF2-40B4-BE49-F238E27FC236}">
                <a16:creationId xmlns:a16="http://schemas.microsoft.com/office/drawing/2014/main" id="{9ECC39AE-141D-F3C7-CE14-81D0B2CC8065}"/>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5. Test the model:</a:t>
            </a:r>
          </a:p>
          <a:p>
            <a:pPr lvl="1"/>
            <a:r>
              <a:rPr lang="en-IN" sz="1800" b="1" dirty="0">
                <a:latin typeface="Times New Roman" panose="02020603050405020304" pitchFamily="18" charset="0"/>
                <a:cs typeface="Times New Roman" panose="02020603050405020304" pitchFamily="18" charset="0"/>
              </a:rPr>
              <a:t>Check Performance: </a:t>
            </a:r>
            <a:r>
              <a:rPr lang="en-US" sz="1800" dirty="0">
                <a:latin typeface="Times New Roman" panose="02020603050405020304" pitchFamily="18" charset="0"/>
                <a:cs typeface="Times New Roman" panose="02020603050405020304" pitchFamily="18" charset="0"/>
              </a:rPr>
              <a:t>Test to evaluate its performance.</a:t>
            </a:r>
          </a:p>
          <a:p>
            <a:pPr lvl="1"/>
            <a:r>
              <a:rPr lang="en-IN" sz="1800" b="1" dirty="0">
                <a:latin typeface="Times New Roman" panose="02020603050405020304" pitchFamily="18" charset="0"/>
                <a:cs typeface="Times New Roman" panose="02020603050405020304" pitchFamily="18" charset="0"/>
              </a:rPr>
              <a:t>Identify Problems: </a:t>
            </a:r>
            <a:r>
              <a:rPr lang="en-US" sz="1800" dirty="0">
                <a:latin typeface="Times New Roman" panose="02020603050405020304" pitchFamily="18" charset="0"/>
                <a:cs typeface="Times New Roman" panose="02020603050405020304" pitchFamily="18" charset="0"/>
              </a:rPr>
              <a:t>Identify any issues or limitations with the model and suggest area for improvement.</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6. Deploy the model:</a:t>
            </a:r>
          </a:p>
          <a:p>
            <a:pPr lvl="1"/>
            <a:r>
              <a:rPr lang="en-IN" sz="1800" b="1" dirty="0">
                <a:latin typeface="Times New Roman" panose="02020603050405020304" pitchFamily="18" charset="0"/>
                <a:cs typeface="Times New Roman" panose="02020603050405020304" pitchFamily="18" charset="0"/>
              </a:rPr>
              <a:t>Put into Use: </a:t>
            </a:r>
            <a:r>
              <a:rPr lang="en-US" sz="1800" dirty="0">
                <a:latin typeface="Times New Roman" panose="02020603050405020304" pitchFamily="18" charset="0"/>
                <a:cs typeface="Times New Roman" panose="02020603050405020304" pitchFamily="18" charset="0"/>
              </a:rPr>
              <a:t>Deploy in a production environment.</a:t>
            </a:r>
          </a:p>
          <a:p>
            <a:pPr lvl="1"/>
            <a:r>
              <a:rPr lang="en-IN" sz="1800" b="1" dirty="0">
                <a:latin typeface="Times New Roman" panose="02020603050405020304" pitchFamily="18" charset="0"/>
                <a:cs typeface="Times New Roman" panose="02020603050405020304" pitchFamily="18" charset="0"/>
              </a:rPr>
              <a:t>Integration: </a:t>
            </a:r>
            <a:r>
              <a:rPr lang="en-US" sz="1800" dirty="0">
                <a:latin typeface="Times New Roman" panose="02020603050405020304" pitchFamily="18" charset="0"/>
                <a:cs typeface="Times New Roman" panose="02020603050405020304" pitchFamily="18" charset="0"/>
              </a:rPr>
              <a:t>Involve integrating the model into an existing system or developing a new application that utilizes the model.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33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188F-2D54-ACEB-3221-72A7C79D0216}"/>
              </a:ext>
            </a:extLst>
          </p:cNvPr>
          <p:cNvSpPr>
            <a:spLocks noGrp="1"/>
          </p:cNvSpPr>
          <p:nvPr>
            <p:ph type="title"/>
          </p:nvPr>
        </p:nvSpPr>
        <p:spPr>
          <a:xfrm>
            <a:off x="838200" y="1"/>
            <a:ext cx="10515600" cy="1026941"/>
          </a:xfrm>
        </p:spPr>
        <p:txBody>
          <a:bodyPr/>
          <a:lstStyle/>
          <a:p>
            <a:r>
              <a:rPr lang="en-US" b="1" dirty="0">
                <a:latin typeface="Times New Roman" panose="02020603050405020304" pitchFamily="18" charset="0"/>
                <a:cs typeface="Times New Roman" panose="02020603050405020304" pitchFamily="18" charset="0"/>
              </a:rPr>
              <a:t>Learning versus Designing-</a:t>
            </a:r>
            <a:endParaRPr lang="en-IN" dirty="0"/>
          </a:p>
        </p:txBody>
      </p:sp>
      <p:sp>
        <p:nvSpPr>
          <p:cNvPr id="3" name="Content Placeholder 2">
            <a:extLst>
              <a:ext uri="{FF2B5EF4-FFF2-40B4-BE49-F238E27FC236}">
                <a16:creationId xmlns:a16="http://schemas.microsoft.com/office/drawing/2014/main" id="{944F5F1A-D2AD-A246-93BF-D19E21DB9B08}"/>
              </a:ext>
            </a:extLst>
          </p:cNvPr>
          <p:cNvSpPr>
            <a:spLocks noGrp="1"/>
          </p:cNvSpPr>
          <p:nvPr>
            <p:ph idx="1"/>
          </p:nvPr>
        </p:nvSpPr>
        <p:spPr>
          <a:xfrm>
            <a:off x="838200" y="1167618"/>
            <a:ext cx="10515600" cy="5009345"/>
          </a:xfrm>
        </p:spPr>
        <p:txBody>
          <a:bodyPr>
            <a:normAutofit/>
          </a:bodyPr>
          <a:lstStyle/>
          <a:p>
            <a:r>
              <a:rPr lang="en-US" sz="2000" b="1" dirty="0">
                <a:latin typeface="Times New Roman" panose="02020603050405020304" pitchFamily="18" charset="0"/>
                <a:cs typeface="Times New Roman" panose="02020603050405020304" pitchFamily="18" charset="0"/>
              </a:rPr>
              <a:t>Let’s see an example:-</a:t>
            </a:r>
          </a:p>
          <a:p>
            <a:pPr marL="0" indent="0">
              <a:buNone/>
            </a:pPr>
            <a:endParaRPr lang="en-US" sz="2000" dirty="0">
              <a:latin typeface="Times New Roman" panose="02020603050405020304" pitchFamily="18" charset="0"/>
              <a:cs typeface="Times New Roman" panose="02020603050405020304" pitchFamily="18" charset="0"/>
            </a:endParaRPr>
          </a:p>
          <a:p>
            <a:pPr marL="457200" lvl="1" indent="0">
              <a:buNone/>
            </a:pPr>
            <a:r>
              <a:rPr lang="en-US" sz="1800" b="1" dirty="0">
                <a:latin typeface="Times New Roman" panose="02020603050405020304" pitchFamily="18" charset="0"/>
                <a:cs typeface="Times New Roman" panose="02020603050405020304" pitchFamily="18" charset="0"/>
              </a:rPr>
              <a:t>1. Define the Problem:</a:t>
            </a:r>
            <a:endParaRPr lang="en-US" sz="1800" dirty="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Goal:</a:t>
            </a:r>
            <a:r>
              <a:rPr lang="en-US" sz="1800" dirty="0">
                <a:latin typeface="Times New Roman" panose="02020603050405020304" pitchFamily="18" charset="0"/>
                <a:cs typeface="Times New Roman" panose="02020603050405020304" pitchFamily="18" charset="0"/>
              </a:rPr>
              <a:t> Predict the price of a house.</a:t>
            </a:r>
          </a:p>
          <a:p>
            <a:pPr lvl="1"/>
            <a:r>
              <a:rPr lang="en-US" sz="1800" b="1" dirty="0">
                <a:latin typeface="Times New Roman" panose="02020603050405020304" pitchFamily="18" charset="0"/>
                <a:cs typeface="Times New Roman" panose="02020603050405020304" pitchFamily="18" charset="0"/>
              </a:rPr>
              <a:t>Inputs:</a:t>
            </a:r>
            <a:r>
              <a:rPr lang="en-US" sz="1800" dirty="0">
                <a:latin typeface="Times New Roman" panose="02020603050405020304" pitchFamily="18" charset="0"/>
                <a:cs typeface="Times New Roman" panose="02020603050405020304" pitchFamily="18" charset="0"/>
              </a:rPr>
              <a:t> Number of bedrooms in the house.</a:t>
            </a:r>
          </a:p>
          <a:p>
            <a:pPr lvl="1"/>
            <a:r>
              <a:rPr lang="en-US" sz="1800" b="1" dirty="0">
                <a:latin typeface="Times New Roman" panose="02020603050405020304" pitchFamily="18" charset="0"/>
                <a:cs typeface="Times New Roman" panose="02020603050405020304" pitchFamily="18" charset="0"/>
              </a:rPr>
              <a:t>Desired Output:</a:t>
            </a:r>
            <a:r>
              <a:rPr lang="en-US" sz="1800" dirty="0">
                <a:latin typeface="Times New Roman" panose="02020603050405020304" pitchFamily="18" charset="0"/>
                <a:cs typeface="Times New Roman" panose="02020603050405020304" pitchFamily="18" charset="0"/>
              </a:rPr>
              <a:t> The price of the house.</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Collect and Preprocess Data:</a:t>
            </a:r>
          </a:p>
          <a:p>
            <a:pPr lvl="1"/>
            <a:r>
              <a:rPr lang="en-US" sz="1800" b="1" dirty="0">
                <a:latin typeface="Times New Roman" panose="02020603050405020304" pitchFamily="18" charset="0"/>
                <a:cs typeface="Times New Roman" panose="02020603050405020304" pitchFamily="18" charset="0"/>
              </a:rPr>
              <a:t>Collect Data:</a:t>
            </a:r>
            <a:r>
              <a:rPr lang="en-US" sz="1800" dirty="0">
                <a:latin typeface="Times New Roman" panose="02020603050405020304" pitchFamily="18" charset="0"/>
                <a:cs typeface="Times New Roman" panose="02020603050405020304" pitchFamily="18" charset="0"/>
              </a:rPr>
              <a:t> Gather a dataset that includes the number of bedrooms and the corresponding house prices.</a:t>
            </a:r>
          </a:p>
          <a:p>
            <a:pPr lvl="1"/>
            <a:r>
              <a:rPr lang="en-US" sz="1800" b="1" dirty="0">
                <a:latin typeface="Times New Roman" panose="02020603050405020304" pitchFamily="18" charset="0"/>
                <a:cs typeface="Times New Roman" panose="02020603050405020304" pitchFamily="18" charset="0"/>
              </a:rPr>
              <a:t>Clean Data:</a:t>
            </a:r>
            <a:r>
              <a:rPr lang="en-US" sz="1800" dirty="0">
                <a:latin typeface="Times New Roman" panose="02020603050405020304" pitchFamily="18" charset="0"/>
                <a:cs typeface="Times New Roman" panose="02020603050405020304" pitchFamily="18" charset="0"/>
              </a:rPr>
              <a:t> Remove any errors or missing values. For example, if some houses have missing prices or bedroom numbers, you need to handle those.</a:t>
            </a:r>
          </a:p>
          <a:p>
            <a:pPr lvl="1"/>
            <a:r>
              <a:rPr lang="en-US" sz="1800" b="1" dirty="0">
                <a:latin typeface="Times New Roman" panose="02020603050405020304" pitchFamily="18" charset="0"/>
                <a:cs typeface="Times New Roman" panose="02020603050405020304" pitchFamily="18" charset="0"/>
              </a:rPr>
              <a:t>Transform Data:</a:t>
            </a:r>
            <a:r>
              <a:rPr lang="en-US" sz="1800" dirty="0">
                <a:latin typeface="Times New Roman" panose="02020603050405020304" pitchFamily="18" charset="0"/>
                <a:cs typeface="Times New Roman" panose="02020603050405020304" pitchFamily="18" charset="0"/>
              </a:rPr>
              <a:t> Ensure the data is in a format suitable for analysis. For instance, you might need to convert bedroom numbers into numerical values if they are not already.</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55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313C-226E-973F-C6E1-BCFF527044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Learning versus Designing-</a:t>
            </a:r>
            <a:endParaRPr lang="en-IN" dirty="0"/>
          </a:p>
        </p:txBody>
      </p:sp>
      <p:sp>
        <p:nvSpPr>
          <p:cNvPr id="3" name="Content Placeholder 2">
            <a:extLst>
              <a:ext uri="{FF2B5EF4-FFF2-40B4-BE49-F238E27FC236}">
                <a16:creationId xmlns:a16="http://schemas.microsoft.com/office/drawing/2014/main" id="{CC700797-5373-432C-4595-CA56C8057A40}"/>
              </a:ext>
            </a:extLst>
          </p:cNvPr>
          <p:cNvSpPr>
            <a:spLocks noGrp="1"/>
          </p:cNvSpPr>
          <p:nvPr>
            <p:ph idx="1"/>
          </p:nvPr>
        </p:nvSpPr>
        <p:spPr>
          <a:xfrm>
            <a:off x="838200" y="1825624"/>
            <a:ext cx="10515600" cy="5032375"/>
          </a:xfrm>
        </p:spPr>
        <p:txBody>
          <a:bodyPr/>
          <a:lstStyle/>
          <a:p>
            <a:pPr marL="0" indent="0">
              <a:buNone/>
            </a:pPr>
            <a:r>
              <a:rPr lang="en-US" sz="1800" b="1" dirty="0">
                <a:latin typeface="Times New Roman" panose="02020603050405020304" pitchFamily="18" charset="0"/>
                <a:cs typeface="Times New Roman" panose="02020603050405020304" pitchFamily="18" charset="0"/>
              </a:rPr>
              <a:t>3. Choose an Algorithm:</a:t>
            </a:r>
            <a:endParaRPr lang="en-US" sz="1800" dirty="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Pick a Method:</a:t>
            </a:r>
            <a:r>
              <a:rPr lang="en-US" sz="1800" dirty="0">
                <a:latin typeface="Times New Roman" panose="02020603050405020304" pitchFamily="18" charset="0"/>
                <a:cs typeface="Times New Roman" panose="02020603050405020304" pitchFamily="18" charset="0"/>
              </a:rPr>
              <a:t> For this problem, a simple linear regression might work well. This algorithm tries to find the best line that predicts house prices based on the number of bedrooms.</a:t>
            </a:r>
          </a:p>
          <a:p>
            <a:pPr lvl="1"/>
            <a:r>
              <a:rPr lang="en-US" sz="1800" b="1" dirty="0">
                <a:latin typeface="Times New Roman" panose="02020603050405020304" pitchFamily="18" charset="0"/>
                <a:cs typeface="Times New Roman" panose="02020603050405020304" pitchFamily="18" charset="0"/>
              </a:rPr>
              <a:t>Tuning:</a:t>
            </a:r>
            <a:r>
              <a:rPr lang="en-US" sz="1800" dirty="0">
                <a:latin typeface="Times New Roman" panose="02020603050405020304" pitchFamily="18" charset="0"/>
                <a:cs typeface="Times New Roman" panose="02020603050405020304" pitchFamily="18" charset="0"/>
              </a:rPr>
              <a:t> Adjust parameters of the linear regression model, such as learning rate, to improve performance.</a:t>
            </a: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Before adjusting parameters (a) and (b), it was 80% accurate, after adjusting by using optimization techniques like </a:t>
            </a:r>
            <a:r>
              <a:rPr lang="en-US" sz="1800" b="1" dirty="0">
                <a:latin typeface="Times New Roman" panose="02020603050405020304" pitchFamily="18" charset="0"/>
                <a:cs typeface="Times New Roman" panose="02020603050405020304" pitchFamily="18" charset="0"/>
              </a:rPr>
              <a:t>gradient descent </a:t>
            </a:r>
            <a:r>
              <a:rPr lang="en-US" sz="1800" dirty="0">
                <a:latin typeface="Times New Roman" panose="02020603050405020304" pitchFamily="18" charset="0"/>
                <a:cs typeface="Times New Roman" panose="02020603050405020304" pitchFamily="18" charset="0"/>
              </a:rPr>
              <a:t>or </a:t>
            </a:r>
            <a:r>
              <a:rPr lang="en-US" sz="1800" b="1" dirty="0">
                <a:latin typeface="Times New Roman" panose="02020603050405020304" pitchFamily="18" charset="0"/>
                <a:cs typeface="Times New Roman" panose="02020603050405020304" pitchFamily="18" charset="0"/>
              </a:rPr>
              <a:t>least squares</a:t>
            </a:r>
            <a:r>
              <a:rPr lang="en-US" sz="1800" dirty="0">
                <a:latin typeface="Times New Roman" panose="02020603050405020304" pitchFamily="18" charset="0"/>
                <a:cs typeface="Times New Roman" panose="02020603050405020304" pitchFamily="18" charset="0"/>
              </a:rPr>
              <a:t>, its 90% accurate</a:t>
            </a: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marL="457200" lvl="1" indent="0">
              <a:buNone/>
            </a:pPr>
            <a:endParaRPr lang="en-US" sz="18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9CF44D0-2F85-5BF6-736A-CB6DF8EA1E0A}"/>
              </a:ext>
            </a:extLst>
          </p:cNvPr>
          <p:cNvPicPr>
            <a:picLocks noChangeAspect="1"/>
          </p:cNvPicPr>
          <p:nvPr/>
        </p:nvPicPr>
        <p:blipFill>
          <a:blip r:embed="rId2"/>
          <a:stretch>
            <a:fillRect/>
          </a:stretch>
        </p:blipFill>
        <p:spPr>
          <a:xfrm>
            <a:off x="1510519" y="3106834"/>
            <a:ext cx="6019800" cy="2867025"/>
          </a:xfrm>
          <a:prstGeom prst="rect">
            <a:avLst/>
          </a:prstGeom>
        </p:spPr>
      </p:pic>
      <p:pic>
        <p:nvPicPr>
          <p:cNvPr id="7" name="Picture 6">
            <a:extLst>
              <a:ext uri="{FF2B5EF4-FFF2-40B4-BE49-F238E27FC236}">
                <a16:creationId xmlns:a16="http://schemas.microsoft.com/office/drawing/2014/main" id="{ECA72EDB-4E9C-706E-09FD-161F68034B9C}"/>
              </a:ext>
            </a:extLst>
          </p:cNvPr>
          <p:cNvPicPr>
            <a:picLocks noChangeAspect="1"/>
          </p:cNvPicPr>
          <p:nvPr/>
        </p:nvPicPr>
        <p:blipFill>
          <a:blip r:embed="rId3"/>
          <a:stretch>
            <a:fillRect/>
          </a:stretch>
        </p:blipFill>
        <p:spPr>
          <a:xfrm>
            <a:off x="7853802" y="4973734"/>
            <a:ext cx="1914525" cy="1000125"/>
          </a:xfrm>
          <a:prstGeom prst="rect">
            <a:avLst/>
          </a:prstGeom>
        </p:spPr>
      </p:pic>
    </p:spTree>
    <p:extLst>
      <p:ext uri="{BB962C8B-B14F-4D97-AF65-F5344CB8AC3E}">
        <p14:creationId xmlns:p14="http://schemas.microsoft.com/office/powerpoint/2010/main" val="105247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BFC4-D94E-BB03-43A4-4E9184E60C7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Learning versus Designing-</a:t>
            </a:r>
            <a:endParaRPr lang="en-IN" dirty="0"/>
          </a:p>
        </p:txBody>
      </p:sp>
      <p:sp>
        <p:nvSpPr>
          <p:cNvPr id="3" name="Content Placeholder 2">
            <a:extLst>
              <a:ext uri="{FF2B5EF4-FFF2-40B4-BE49-F238E27FC236}">
                <a16:creationId xmlns:a16="http://schemas.microsoft.com/office/drawing/2014/main" id="{CF0D8637-0ECB-32C9-3D15-DB8A2AAC43FB}"/>
              </a:ext>
            </a:extLst>
          </p:cNvPr>
          <p:cNvSpPr>
            <a:spLocks noGrp="1"/>
          </p:cNvSpPr>
          <p:nvPr>
            <p:ph idx="1"/>
          </p:nvPr>
        </p:nvSpPr>
        <p:spPr/>
        <p:txBody>
          <a:bodyPr>
            <a:normAutofit fontScale="92500" lnSpcReduction="20000"/>
          </a:bodyPr>
          <a:lstStyle/>
          <a:p>
            <a:pPr marL="0" indent="0">
              <a:buNone/>
            </a:pPr>
            <a:r>
              <a:rPr lang="en-US" sz="1800" b="1" dirty="0">
                <a:latin typeface="Times New Roman" panose="02020603050405020304" pitchFamily="18" charset="0"/>
                <a:cs typeface="Times New Roman" panose="02020603050405020304" pitchFamily="18" charset="0"/>
              </a:rPr>
              <a:t>4. Train the Model:</a:t>
            </a:r>
            <a:endParaRPr lang="en-US" sz="1800" dirty="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Teach the Machine:</a:t>
            </a:r>
            <a:r>
              <a:rPr lang="en-US" sz="1800" dirty="0">
                <a:latin typeface="Times New Roman" panose="02020603050405020304" pitchFamily="18" charset="0"/>
                <a:cs typeface="Times New Roman" panose="02020603050405020304" pitchFamily="18" charset="0"/>
              </a:rPr>
              <a:t> Use your data (number of bedrooms and house prices) to train the model. The model will learn the relationship between the number of bedrooms and the house price.</a:t>
            </a:r>
          </a:p>
          <a:p>
            <a:pPr lvl="1"/>
            <a:r>
              <a:rPr lang="en-US" sz="1800" b="1" dirty="0">
                <a:latin typeface="Times New Roman" panose="02020603050405020304" pitchFamily="18" charset="0"/>
                <a:cs typeface="Times New Roman" panose="02020603050405020304" pitchFamily="18" charset="0"/>
              </a:rPr>
              <a:t>Adjust:</a:t>
            </a:r>
            <a:r>
              <a:rPr lang="en-US" sz="1800" dirty="0">
                <a:latin typeface="Times New Roman" panose="02020603050405020304" pitchFamily="18" charset="0"/>
                <a:cs typeface="Times New Roman" panose="02020603050405020304" pitchFamily="18" charset="0"/>
              </a:rPr>
              <a:t> Based on how well the model is performing (using your evaluation metric), make any necessary adjustments.</a:t>
            </a:r>
          </a:p>
          <a:p>
            <a:pPr lvl="1"/>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5. Test the Model:</a:t>
            </a:r>
            <a:endParaRPr lang="en-US" sz="1800" dirty="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Check Performance:</a:t>
            </a:r>
            <a:r>
              <a:rPr lang="en-US" sz="1800" dirty="0">
                <a:latin typeface="Times New Roman" panose="02020603050405020304" pitchFamily="18" charset="0"/>
                <a:cs typeface="Times New Roman" panose="02020603050405020304" pitchFamily="18" charset="0"/>
              </a:rPr>
              <a:t> Use a separate set of data (not used in training) to see how well the model predicts house prices for new houses.</a:t>
            </a:r>
          </a:p>
          <a:p>
            <a:pPr lvl="1"/>
            <a:r>
              <a:rPr lang="en-US" sz="1800" b="1" dirty="0">
                <a:latin typeface="Times New Roman" panose="02020603050405020304" pitchFamily="18" charset="0"/>
                <a:cs typeface="Times New Roman" panose="02020603050405020304" pitchFamily="18" charset="0"/>
              </a:rPr>
              <a:t>Identify Problems:</a:t>
            </a:r>
            <a:r>
              <a:rPr lang="en-US" sz="1800" dirty="0">
                <a:latin typeface="Times New Roman" panose="02020603050405020304" pitchFamily="18" charset="0"/>
                <a:cs typeface="Times New Roman" panose="02020603050405020304" pitchFamily="18" charset="0"/>
              </a:rPr>
              <a:t> If the model’s predictions are far off from actual prices, look into why this might be happening and consider improving your model.</a:t>
            </a:r>
          </a:p>
          <a:p>
            <a:pPr lvl="1"/>
            <a:endParaRPr lang="en-US" sz="1800" b="1"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6. Deploy the Model:</a:t>
            </a:r>
            <a:endParaRPr lang="en-US" sz="1900" dirty="0">
              <a:latin typeface="Times New Roman" panose="02020603050405020304" pitchFamily="18" charset="0"/>
              <a:cs typeface="Times New Roman" panose="02020603050405020304" pitchFamily="18" charset="0"/>
            </a:endParaRPr>
          </a:p>
          <a:p>
            <a:pPr lvl="1"/>
            <a:r>
              <a:rPr lang="en-US" sz="1900" b="1" dirty="0">
                <a:latin typeface="Times New Roman" panose="02020603050405020304" pitchFamily="18" charset="0"/>
                <a:cs typeface="Times New Roman" panose="02020603050405020304" pitchFamily="18" charset="0"/>
              </a:rPr>
              <a:t>Put into Use:</a:t>
            </a:r>
            <a:r>
              <a:rPr lang="en-US" sz="1900" dirty="0">
                <a:latin typeface="Times New Roman" panose="02020603050405020304" pitchFamily="18" charset="0"/>
                <a:cs typeface="Times New Roman" panose="02020603050405020304" pitchFamily="18" charset="0"/>
              </a:rPr>
              <a:t> Make the model available for use, perhaps through a web application where users can input the number of bedrooms and get a price estimate.</a:t>
            </a:r>
          </a:p>
          <a:p>
            <a:pPr lvl="1"/>
            <a:r>
              <a:rPr lang="en-US" sz="1900" b="1" dirty="0">
                <a:latin typeface="Times New Roman" panose="02020603050405020304" pitchFamily="18" charset="0"/>
                <a:cs typeface="Times New Roman" panose="02020603050405020304" pitchFamily="18" charset="0"/>
              </a:rPr>
              <a:t>Integration:</a:t>
            </a:r>
            <a:r>
              <a:rPr lang="en-US" sz="1900" dirty="0">
                <a:latin typeface="Times New Roman" panose="02020603050405020304" pitchFamily="18" charset="0"/>
                <a:cs typeface="Times New Roman" panose="02020603050405020304" pitchFamily="18" charset="0"/>
              </a:rPr>
              <a:t> If you have a real estate website, you could integrate the model so that it can provide price predictions directly on the site.</a:t>
            </a:r>
          </a:p>
          <a:p>
            <a:pPr lvl="1"/>
            <a:endParaRPr lang="en-US" sz="19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450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2088-31D7-EFB9-BAAF-810B2F670C07}"/>
              </a:ext>
            </a:extLst>
          </p:cNvPr>
          <p:cNvSpPr>
            <a:spLocks noGrp="1"/>
          </p:cNvSpPr>
          <p:nvPr>
            <p:ph type="title"/>
          </p:nvPr>
        </p:nvSpPr>
        <p:spPr>
          <a:xfrm>
            <a:off x="838200" y="1"/>
            <a:ext cx="10515600" cy="1083211"/>
          </a:xfrm>
        </p:spPr>
        <p:txBody>
          <a:bodyPr/>
          <a:lstStyle/>
          <a:p>
            <a:r>
              <a:rPr lang="en-US" b="1" dirty="0">
                <a:latin typeface="Times New Roman" panose="02020603050405020304" pitchFamily="18" charset="0"/>
                <a:cs typeface="Times New Roman" panose="02020603050405020304" pitchFamily="18" charset="0"/>
              </a:rPr>
              <a:t>Learning versus Designing-</a:t>
            </a:r>
            <a:endParaRPr lang="en-IN" dirty="0"/>
          </a:p>
        </p:txBody>
      </p:sp>
      <p:sp>
        <p:nvSpPr>
          <p:cNvPr id="3" name="Content Placeholder 2">
            <a:extLst>
              <a:ext uri="{FF2B5EF4-FFF2-40B4-BE49-F238E27FC236}">
                <a16:creationId xmlns:a16="http://schemas.microsoft.com/office/drawing/2014/main" id="{5BA3E991-B638-8CA5-0F36-9A1D65FD7996}"/>
              </a:ext>
            </a:extLst>
          </p:cNvPr>
          <p:cNvSpPr>
            <a:spLocks noGrp="1"/>
          </p:cNvSpPr>
          <p:nvPr>
            <p:ph idx="1"/>
          </p:nvPr>
        </p:nvSpPr>
        <p:spPr>
          <a:xfrm>
            <a:off x="0" y="1294228"/>
            <a:ext cx="12192000" cy="556377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How Learning differs with the designing:- </a:t>
            </a:r>
            <a:r>
              <a:rPr lang="en-US" sz="1800" b="1" dirty="0">
                <a:latin typeface="Times New Roman" panose="02020603050405020304" pitchFamily="18" charset="0"/>
                <a:cs typeface="Times New Roman" panose="02020603050405020304" pitchFamily="18" charset="0"/>
              </a:rPr>
              <a:t>Learning</a:t>
            </a:r>
            <a:r>
              <a:rPr lang="en-US" sz="1800" dirty="0">
                <a:latin typeface="Times New Roman" panose="02020603050405020304" pitchFamily="18" charset="0"/>
                <a:cs typeface="Times New Roman" panose="02020603050405020304" pitchFamily="18" charset="0"/>
              </a:rPr>
              <a:t> is about teaching the computer using data, whereas </a:t>
            </a:r>
            <a:r>
              <a:rPr lang="en-US" sz="1800" b="1" dirty="0">
                <a:latin typeface="Times New Roman" panose="02020603050405020304" pitchFamily="18" charset="0"/>
                <a:cs typeface="Times New Roman" panose="02020603050405020304" pitchFamily="18" charset="0"/>
              </a:rPr>
              <a:t>Designing</a:t>
            </a:r>
            <a:r>
              <a:rPr lang="en-US" sz="1800" dirty="0">
                <a:latin typeface="Times New Roman" panose="02020603050405020304" pitchFamily="18" charset="0"/>
                <a:cs typeface="Times New Roman" panose="02020603050405020304" pitchFamily="18" charset="0"/>
              </a:rPr>
              <a:t> is about planning how to use what the computer has learned to solve problems or create useful tools.</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81A364E-7295-0FF2-9C35-4704B6FD0766}"/>
              </a:ext>
            </a:extLst>
          </p:cNvPr>
          <p:cNvPicPr>
            <a:picLocks noChangeAspect="1"/>
          </p:cNvPicPr>
          <p:nvPr/>
        </p:nvPicPr>
        <p:blipFill>
          <a:blip r:embed="rId2"/>
          <a:stretch>
            <a:fillRect/>
          </a:stretch>
        </p:blipFill>
        <p:spPr>
          <a:xfrm>
            <a:off x="1" y="2366009"/>
            <a:ext cx="6038850" cy="4491989"/>
          </a:xfrm>
          <a:prstGeom prst="rect">
            <a:avLst/>
          </a:prstGeom>
        </p:spPr>
      </p:pic>
      <p:pic>
        <p:nvPicPr>
          <p:cNvPr id="9" name="Picture 8">
            <a:extLst>
              <a:ext uri="{FF2B5EF4-FFF2-40B4-BE49-F238E27FC236}">
                <a16:creationId xmlns:a16="http://schemas.microsoft.com/office/drawing/2014/main" id="{29F7FD9E-847F-B3B4-22EA-BA58060322DB}"/>
              </a:ext>
            </a:extLst>
          </p:cNvPr>
          <p:cNvPicPr>
            <a:picLocks noChangeAspect="1"/>
          </p:cNvPicPr>
          <p:nvPr/>
        </p:nvPicPr>
        <p:blipFill>
          <a:blip r:embed="rId3"/>
          <a:stretch>
            <a:fillRect/>
          </a:stretch>
        </p:blipFill>
        <p:spPr>
          <a:xfrm>
            <a:off x="6038850" y="2366008"/>
            <a:ext cx="6153150" cy="4491990"/>
          </a:xfrm>
          <a:prstGeom prst="rect">
            <a:avLst/>
          </a:prstGeom>
        </p:spPr>
      </p:pic>
    </p:spTree>
    <p:extLst>
      <p:ext uri="{BB962C8B-B14F-4D97-AF65-F5344CB8AC3E}">
        <p14:creationId xmlns:p14="http://schemas.microsoft.com/office/powerpoint/2010/main" val="61694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9872-C419-6DF3-E4E2-A3F852659AAE}"/>
              </a:ext>
            </a:extLst>
          </p:cNvPr>
          <p:cNvSpPr>
            <a:spLocks noGrp="1"/>
          </p:cNvSpPr>
          <p:nvPr>
            <p:ph type="title"/>
          </p:nvPr>
        </p:nvSpPr>
        <p:spPr>
          <a:xfrm>
            <a:off x="838200" y="1"/>
            <a:ext cx="10515600" cy="984737"/>
          </a:xfrm>
        </p:spPr>
        <p:txBody>
          <a:bodyPr/>
          <a:lstStyle/>
          <a:p>
            <a:r>
              <a:rPr lang="en-US" b="1" dirty="0">
                <a:latin typeface="Times New Roman" panose="02020603050405020304" pitchFamily="18" charset="0"/>
                <a:cs typeface="Times New Roman" panose="02020603050405020304" pitchFamily="18" charset="0"/>
              </a:rPr>
              <a:t>Examples of Machine Learning Problems-</a:t>
            </a:r>
            <a:endParaRPr lang="en-IN"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82B58DA-38C9-9757-B4B3-29AC411DDA12}"/>
              </a:ext>
            </a:extLst>
          </p:cNvPr>
          <p:cNvSpPr>
            <a:spLocks noGrp="1"/>
          </p:cNvSpPr>
          <p:nvPr>
            <p:ph idx="1"/>
          </p:nvPr>
        </p:nvSpPr>
        <p:spPr>
          <a:xfrm>
            <a:off x="838200" y="1364566"/>
            <a:ext cx="10515600" cy="5303519"/>
          </a:xfrm>
        </p:spPr>
        <p:txBody>
          <a:bodyPr>
            <a:normAutofit/>
          </a:bodyPr>
          <a:lstStyle/>
          <a:p>
            <a:r>
              <a:rPr lang="en-US" sz="2000" dirty="0">
                <a:latin typeface="Times New Roman" panose="02020603050405020304" pitchFamily="18" charset="0"/>
                <a:cs typeface="Times New Roman" panose="02020603050405020304" pitchFamily="18" charset="0"/>
              </a:rPr>
              <a:t>Here are some common examples of machine learning problems across various domains:</a:t>
            </a:r>
          </a:p>
          <a:p>
            <a:pPr marL="0" indent="0">
              <a:buNone/>
            </a:pP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Classification</a:t>
            </a:r>
            <a:r>
              <a:rPr lang="en-US" sz="1800" dirty="0">
                <a:latin typeface="Times New Roman" panose="02020603050405020304" pitchFamily="18" charset="0"/>
                <a:cs typeface="Times New Roman" panose="02020603050405020304" pitchFamily="18" charset="0"/>
              </a:rPr>
              <a:t>:</a:t>
            </a:r>
          </a:p>
          <a:p>
            <a:pPr lvl="1" algn="just">
              <a:lnSpc>
                <a:spcPct val="150000"/>
              </a:lnSpc>
            </a:pPr>
            <a:r>
              <a:rPr lang="en-US" sz="1800" b="1" dirty="0">
                <a:latin typeface="Times New Roman" panose="02020603050405020304" pitchFamily="18" charset="0"/>
                <a:cs typeface="Times New Roman" panose="02020603050405020304" pitchFamily="18" charset="0"/>
              </a:rPr>
              <a:t>Email Spam Detection</a:t>
            </a:r>
            <a:r>
              <a:rPr lang="en-US" sz="1800" dirty="0">
                <a:latin typeface="Times New Roman" panose="02020603050405020304" pitchFamily="18" charset="0"/>
                <a:cs typeface="Times New Roman" panose="02020603050405020304" pitchFamily="18" charset="0"/>
              </a:rPr>
              <a:t>: Classifying emails as spam or not spam.</a:t>
            </a:r>
          </a:p>
          <a:p>
            <a:pPr lvl="1" algn="just">
              <a:lnSpc>
                <a:spcPct val="150000"/>
              </a:lnSpc>
            </a:pPr>
            <a:r>
              <a:rPr lang="en-US" sz="1800" b="1" dirty="0">
                <a:latin typeface="Times New Roman" panose="02020603050405020304" pitchFamily="18" charset="0"/>
                <a:cs typeface="Times New Roman" panose="02020603050405020304" pitchFamily="18" charset="0"/>
              </a:rPr>
              <a:t>Image Recognition</a:t>
            </a:r>
            <a:r>
              <a:rPr lang="en-US" sz="1800" dirty="0">
                <a:latin typeface="Times New Roman" panose="02020603050405020304" pitchFamily="18" charset="0"/>
                <a:cs typeface="Times New Roman" panose="02020603050405020304" pitchFamily="18" charset="0"/>
              </a:rPr>
              <a:t>: Identifying objects, animals, or people in images.</a:t>
            </a:r>
          </a:p>
          <a:p>
            <a:pPr lvl="1" algn="just">
              <a:lnSpc>
                <a:spcPct val="150000"/>
              </a:lnSpc>
            </a:pPr>
            <a:r>
              <a:rPr lang="en-US" sz="1800" b="1" dirty="0">
                <a:latin typeface="Times New Roman" panose="02020603050405020304" pitchFamily="18" charset="0"/>
                <a:cs typeface="Times New Roman" panose="02020603050405020304" pitchFamily="18" charset="0"/>
              </a:rPr>
              <a:t>Sentiment Analysis</a:t>
            </a:r>
            <a:r>
              <a:rPr lang="en-US" sz="1800" dirty="0">
                <a:latin typeface="Times New Roman" panose="02020603050405020304" pitchFamily="18" charset="0"/>
                <a:cs typeface="Times New Roman" panose="02020603050405020304" pitchFamily="18" charset="0"/>
              </a:rPr>
              <a:t>: Determining whether a piece of text (like a review) is positive, negative, or neutral.</a:t>
            </a:r>
          </a:p>
          <a:p>
            <a:pPr marL="457200" lvl="1" indent="0">
              <a:buNone/>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Regression</a:t>
            </a:r>
            <a:r>
              <a:rPr lang="en-US" sz="1800" dirty="0">
                <a:latin typeface="Times New Roman" panose="02020603050405020304" pitchFamily="18" charset="0"/>
                <a:cs typeface="Times New Roman" panose="02020603050405020304" pitchFamily="18" charset="0"/>
              </a:rPr>
              <a:t>:</a:t>
            </a:r>
          </a:p>
          <a:p>
            <a:pPr lvl="1">
              <a:lnSpc>
                <a:spcPct val="150000"/>
              </a:lnSpc>
            </a:pPr>
            <a:r>
              <a:rPr lang="en-US" sz="1800" b="1" dirty="0">
                <a:latin typeface="Times New Roman" panose="02020603050405020304" pitchFamily="18" charset="0"/>
                <a:cs typeface="Times New Roman" panose="02020603050405020304" pitchFamily="18" charset="0"/>
              </a:rPr>
              <a:t>House Price Prediction</a:t>
            </a:r>
            <a:r>
              <a:rPr lang="en-US" sz="1800" dirty="0">
                <a:latin typeface="Times New Roman" panose="02020603050405020304" pitchFamily="18" charset="0"/>
                <a:cs typeface="Times New Roman" panose="02020603050405020304" pitchFamily="18" charset="0"/>
              </a:rPr>
              <a:t>: Estimating the price of a house based on features like location, size, and number of bedrooms.</a:t>
            </a:r>
          </a:p>
          <a:p>
            <a:pPr lvl="1">
              <a:lnSpc>
                <a:spcPct val="150000"/>
              </a:lnSpc>
            </a:pPr>
            <a:r>
              <a:rPr lang="en-US" sz="1800" b="1" dirty="0">
                <a:latin typeface="Times New Roman" panose="02020603050405020304" pitchFamily="18" charset="0"/>
                <a:cs typeface="Times New Roman" panose="02020603050405020304" pitchFamily="18" charset="0"/>
              </a:rPr>
              <a:t>Stock Price Prediction</a:t>
            </a:r>
            <a:r>
              <a:rPr lang="en-US" sz="1800" dirty="0">
                <a:latin typeface="Times New Roman" panose="02020603050405020304" pitchFamily="18" charset="0"/>
                <a:cs typeface="Times New Roman" panose="02020603050405020304" pitchFamily="18" charset="0"/>
              </a:rPr>
              <a:t>: Forecasting future stock prices based on historical data.</a:t>
            </a:r>
          </a:p>
          <a:p>
            <a:pPr lvl="1">
              <a:lnSpc>
                <a:spcPct val="150000"/>
              </a:lnSpc>
            </a:pPr>
            <a:r>
              <a:rPr lang="en-US" sz="1800" b="1" dirty="0">
                <a:latin typeface="Times New Roman" panose="02020603050405020304" pitchFamily="18" charset="0"/>
                <a:cs typeface="Times New Roman" panose="02020603050405020304" pitchFamily="18" charset="0"/>
              </a:rPr>
              <a:t>Sales Forecasting</a:t>
            </a:r>
            <a:r>
              <a:rPr lang="en-US" sz="1800" dirty="0">
                <a:latin typeface="Times New Roman" panose="02020603050405020304" pitchFamily="18" charset="0"/>
                <a:cs typeface="Times New Roman" panose="02020603050405020304" pitchFamily="18" charset="0"/>
              </a:rPr>
              <a:t>: Predicting future sales volumes based on past sales data.</a:t>
            </a:r>
          </a:p>
          <a:p>
            <a:pPr marL="742950" lvl="1" indent="-285750">
              <a:buFont typeface="+mj-lt"/>
              <a:buAutoNum type="arabicPeriod"/>
            </a:pP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lvl="1" indent="0">
              <a:buNone/>
            </a:pP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831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6E53-7BA5-6B59-9180-605F3261106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Learning versus Designing-</a:t>
            </a:r>
            <a:endParaRPr lang="en-IN" dirty="0"/>
          </a:p>
        </p:txBody>
      </p:sp>
      <p:pic>
        <p:nvPicPr>
          <p:cNvPr id="5" name="Content Placeholder 4">
            <a:extLst>
              <a:ext uri="{FF2B5EF4-FFF2-40B4-BE49-F238E27FC236}">
                <a16:creationId xmlns:a16="http://schemas.microsoft.com/office/drawing/2014/main" id="{D6A7B712-B8A8-BEA2-E272-6D90975480A1}"/>
              </a:ext>
            </a:extLst>
          </p:cNvPr>
          <p:cNvPicPr>
            <a:picLocks noGrp="1" noChangeAspect="1"/>
          </p:cNvPicPr>
          <p:nvPr>
            <p:ph idx="1"/>
          </p:nvPr>
        </p:nvPicPr>
        <p:blipFill>
          <a:blip r:embed="rId2"/>
          <a:stretch>
            <a:fillRect/>
          </a:stretch>
        </p:blipFill>
        <p:spPr>
          <a:xfrm>
            <a:off x="717451" y="1690688"/>
            <a:ext cx="10860259" cy="5167312"/>
          </a:xfrm>
        </p:spPr>
      </p:pic>
    </p:spTree>
    <p:extLst>
      <p:ext uri="{BB962C8B-B14F-4D97-AF65-F5344CB8AC3E}">
        <p14:creationId xmlns:p14="http://schemas.microsoft.com/office/powerpoint/2010/main" val="60577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7CC-9B40-A7BC-0226-8A1594F59FE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Training versus Testing-</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AA00FC-D988-8BE6-F84C-9E87A4A0D294}"/>
              </a:ext>
            </a:extLst>
          </p:cNvPr>
          <p:cNvPicPr>
            <a:picLocks noGrp="1" noChangeAspect="1"/>
          </p:cNvPicPr>
          <p:nvPr>
            <p:ph idx="1"/>
          </p:nvPr>
        </p:nvPicPr>
        <p:blipFill>
          <a:blip r:embed="rId2"/>
          <a:stretch>
            <a:fillRect/>
          </a:stretch>
        </p:blipFill>
        <p:spPr>
          <a:xfrm>
            <a:off x="0" y="1690688"/>
            <a:ext cx="12192000" cy="4783015"/>
          </a:xfrm>
        </p:spPr>
      </p:pic>
    </p:spTree>
    <p:extLst>
      <p:ext uri="{BB962C8B-B14F-4D97-AF65-F5344CB8AC3E}">
        <p14:creationId xmlns:p14="http://schemas.microsoft.com/office/powerpoint/2010/main" val="4040197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D431-D775-6135-7B50-2165EEB74097}"/>
              </a:ext>
            </a:extLst>
          </p:cNvPr>
          <p:cNvSpPr>
            <a:spLocks noGrp="1"/>
          </p:cNvSpPr>
          <p:nvPr>
            <p:ph type="title"/>
          </p:nvPr>
        </p:nvSpPr>
        <p:spPr>
          <a:xfrm>
            <a:off x="838200" y="1"/>
            <a:ext cx="10515600" cy="900331"/>
          </a:xfrm>
        </p:spPr>
        <p:txBody>
          <a:bodyPr/>
          <a:lstStyle/>
          <a:p>
            <a:r>
              <a:rPr lang="en-US" b="1" dirty="0">
                <a:latin typeface="Times New Roman" panose="02020603050405020304" pitchFamily="18" charset="0"/>
                <a:cs typeface="Times New Roman" panose="02020603050405020304" pitchFamily="18" charset="0"/>
              </a:rPr>
              <a:t>Training versus Testing-</a:t>
            </a:r>
            <a:endParaRPr lang="en-IN" dirty="0"/>
          </a:p>
        </p:txBody>
      </p:sp>
      <p:pic>
        <p:nvPicPr>
          <p:cNvPr id="5" name="Content Placeholder 4">
            <a:extLst>
              <a:ext uri="{FF2B5EF4-FFF2-40B4-BE49-F238E27FC236}">
                <a16:creationId xmlns:a16="http://schemas.microsoft.com/office/drawing/2014/main" id="{A1B5473E-D0DB-C6A7-2A39-B07CF2427AE8}"/>
              </a:ext>
            </a:extLst>
          </p:cNvPr>
          <p:cNvPicPr>
            <a:picLocks noGrp="1" noChangeAspect="1"/>
          </p:cNvPicPr>
          <p:nvPr>
            <p:ph idx="1"/>
          </p:nvPr>
        </p:nvPicPr>
        <p:blipFill>
          <a:blip r:embed="rId2"/>
          <a:stretch>
            <a:fillRect/>
          </a:stretch>
        </p:blipFill>
        <p:spPr>
          <a:xfrm>
            <a:off x="0" y="1083212"/>
            <a:ext cx="12191999" cy="5774788"/>
          </a:xfrm>
        </p:spPr>
      </p:pic>
      <p:pic>
        <p:nvPicPr>
          <p:cNvPr id="7" name="Picture 6">
            <a:extLst>
              <a:ext uri="{FF2B5EF4-FFF2-40B4-BE49-F238E27FC236}">
                <a16:creationId xmlns:a16="http://schemas.microsoft.com/office/drawing/2014/main" id="{ABE711E9-B512-1DCE-53C6-8357DC8E239C}"/>
              </a:ext>
            </a:extLst>
          </p:cNvPr>
          <p:cNvPicPr>
            <a:picLocks noChangeAspect="1"/>
          </p:cNvPicPr>
          <p:nvPr/>
        </p:nvPicPr>
        <p:blipFill>
          <a:blip r:embed="rId3"/>
          <a:stretch>
            <a:fillRect/>
          </a:stretch>
        </p:blipFill>
        <p:spPr>
          <a:xfrm>
            <a:off x="0" y="900332"/>
            <a:ext cx="12191999" cy="5957668"/>
          </a:xfrm>
          <a:prstGeom prst="rect">
            <a:avLst/>
          </a:prstGeom>
        </p:spPr>
      </p:pic>
    </p:spTree>
    <p:extLst>
      <p:ext uri="{BB962C8B-B14F-4D97-AF65-F5344CB8AC3E}">
        <p14:creationId xmlns:p14="http://schemas.microsoft.com/office/powerpoint/2010/main" val="3109169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6ACA-2CE9-441D-03CD-F5ACFAE41E6A}"/>
              </a:ext>
            </a:extLst>
          </p:cNvPr>
          <p:cNvSpPr>
            <a:spLocks noGrp="1"/>
          </p:cNvSpPr>
          <p:nvPr>
            <p:ph type="title"/>
          </p:nvPr>
        </p:nvSpPr>
        <p:spPr>
          <a:xfrm>
            <a:off x="838200" y="-140677"/>
            <a:ext cx="10515600" cy="1237957"/>
          </a:xfrm>
        </p:spPr>
        <p:txBody>
          <a:bodyPr/>
          <a:lstStyle/>
          <a:p>
            <a:r>
              <a:rPr lang="en-US" b="1" dirty="0">
                <a:latin typeface="Times New Roman" panose="02020603050405020304" pitchFamily="18" charset="0"/>
                <a:cs typeface="Times New Roman" panose="02020603050405020304" pitchFamily="18" charset="0"/>
              </a:rPr>
              <a:t>Training versus Testing-</a:t>
            </a:r>
            <a:endParaRPr lang="en-IN" dirty="0"/>
          </a:p>
        </p:txBody>
      </p:sp>
      <p:pic>
        <p:nvPicPr>
          <p:cNvPr id="7" name="Content Placeholder 6">
            <a:extLst>
              <a:ext uri="{FF2B5EF4-FFF2-40B4-BE49-F238E27FC236}">
                <a16:creationId xmlns:a16="http://schemas.microsoft.com/office/drawing/2014/main" id="{EF5FBFC2-A5F3-C159-6F92-9CAA788ADE06}"/>
              </a:ext>
            </a:extLst>
          </p:cNvPr>
          <p:cNvPicPr>
            <a:picLocks noGrp="1" noChangeAspect="1"/>
          </p:cNvPicPr>
          <p:nvPr>
            <p:ph idx="1"/>
          </p:nvPr>
        </p:nvPicPr>
        <p:blipFill>
          <a:blip r:embed="rId2"/>
          <a:stretch>
            <a:fillRect/>
          </a:stretch>
        </p:blipFill>
        <p:spPr>
          <a:xfrm>
            <a:off x="838200" y="904985"/>
            <a:ext cx="7363265" cy="3230917"/>
          </a:xfrm>
        </p:spPr>
      </p:pic>
      <p:pic>
        <p:nvPicPr>
          <p:cNvPr id="9" name="Picture 8">
            <a:extLst>
              <a:ext uri="{FF2B5EF4-FFF2-40B4-BE49-F238E27FC236}">
                <a16:creationId xmlns:a16="http://schemas.microsoft.com/office/drawing/2014/main" id="{987A4E8E-E5D7-A094-C465-4C67078FC680}"/>
              </a:ext>
            </a:extLst>
          </p:cNvPr>
          <p:cNvPicPr>
            <a:picLocks noChangeAspect="1"/>
          </p:cNvPicPr>
          <p:nvPr/>
        </p:nvPicPr>
        <p:blipFill>
          <a:blip r:embed="rId3"/>
          <a:stretch>
            <a:fillRect/>
          </a:stretch>
        </p:blipFill>
        <p:spPr>
          <a:xfrm>
            <a:off x="838200" y="4246464"/>
            <a:ext cx="6941381" cy="2611536"/>
          </a:xfrm>
          <a:prstGeom prst="rect">
            <a:avLst/>
          </a:prstGeom>
        </p:spPr>
      </p:pic>
    </p:spTree>
    <p:extLst>
      <p:ext uri="{BB962C8B-B14F-4D97-AF65-F5344CB8AC3E}">
        <p14:creationId xmlns:p14="http://schemas.microsoft.com/office/powerpoint/2010/main" val="3194555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98C0-F51D-2F02-F095-089CF16A9223}"/>
              </a:ext>
            </a:extLst>
          </p:cNvPr>
          <p:cNvSpPr>
            <a:spLocks noGrp="1"/>
          </p:cNvSpPr>
          <p:nvPr>
            <p:ph type="title"/>
          </p:nvPr>
        </p:nvSpPr>
        <p:spPr>
          <a:xfrm>
            <a:off x="838200" y="365125"/>
            <a:ext cx="10515600" cy="830629"/>
          </a:xfrm>
        </p:spPr>
        <p:txBody>
          <a:bodyPr/>
          <a:lstStyle/>
          <a:p>
            <a:r>
              <a:rPr lang="en-US" b="1" dirty="0">
                <a:latin typeface="Times New Roman" panose="02020603050405020304" pitchFamily="18" charset="0"/>
                <a:cs typeface="Times New Roman" panose="02020603050405020304" pitchFamily="18" charset="0"/>
              </a:rPr>
              <a:t>Training versus Testing-</a:t>
            </a:r>
            <a:endParaRPr lang="en-IN" dirty="0"/>
          </a:p>
        </p:txBody>
      </p:sp>
      <p:pic>
        <p:nvPicPr>
          <p:cNvPr id="5" name="Content Placeholder 4">
            <a:extLst>
              <a:ext uri="{FF2B5EF4-FFF2-40B4-BE49-F238E27FC236}">
                <a16:creationId xmlns:a16="http://schemas.microsoft.com/office/drawing/2014/main" id="{87FC287C-00E2-B1F2-A01B-F057FC97BD2A}"/>
              </a:ext>
            </a:extLst>
          </p:cNvPr>
          <p:cNvPicPr>
            <a:picLocks noGrp="1" noChangeAspect="1"/>
          </p:cNvPicPr>
          <p:nvPr>
            <p:ph idx="1"/>
          </p:nvPr>
        </p:nvPicPr>
        <p:blipFill>
          <a:blip r:embed="rId2"/>
          <a:stretch>
            <a:fillRect/>
          </a:stretch>
        </p:blipFill>
        <p:spPr>
          <a:xfrm>
            <a:off x="656492" y="1195754"/>
            <a:ext cx="10697308" cy="5493433"/>
          </a:xfrm>
        </p:spPr>
      </p:pic>
    </p:spTree>
    <p:extLst>
      <p:ext uri="{BB962C8B-B14F-4D97-AF65-F5344CB8AC3E}">
        <p14:creationId xmlns:p14="http://schemas.microsoft.com/office/powerpoint/2010/main" val="71848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12D9-DC02-17D9-153B-72D4E9697E3F}"/>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Characteristics of machine learning tasks:-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4200E35-68C0-29A1-0FDF-34D64121B6A2}"/>
              </a:ext>
            </a:extLst>
          </p:cNvPr>
          <p:cNvPicPr>
            <a:picLocks noGrp="1" noChangeAspect="1"/>
          </p:cNvPicPr>
          <p:nvPr>
            <p:ph idx="1"/>
          </p:nvPr>
        </p:nvPicPr>
        <p:blipFill>
          <a:blip r:embed="rId2"/>
          <a:stretch>
            <a:fillRect/>
          </a:stretch>
        </p:blipFill>
        <p:spPr>
          <a:xfrm>
            <a:off x="1020934" y="1690688"/>
            <a:ext cx="10332866" cy="5005534"/>
          </a:xfrm>
        </p:spPr>
      </p:pic>
    </p:spTree>
    <p:extLst>
      <p:ext uri="{BB962C8B-B14F-4D97-AF65-F5344CB8AC3E}">
        <p14:creationId xmlns:p14="http://schemas.microsoft.com/office/powerpoint/2010/main" val="3532845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2885-B850-3519-3960-93BF1B74E67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Predictive and Descriptive Tasks in 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83191C-7D67-2CE1-FE75-1AEF59A3D09A}"/>
              </a:ext>
            </a:extLst>
          </p:cNvPr>
          <p:cNvSpPr>
            <a:spLocks noGrp="1"/>
          </p:cNvSpPr>
          <p:nvPr>
            <p:ph idx="1"/>
          </p:nvPr>
        </p:nvSpPr>
        <p:spPr>
          <a:xfrm>
            <a:off x="838200" y="1690688"/>
            <a:ext cx="10515600" cy="480218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Predictive tasks:-</a:t>
            </a:r>
          </a:p>
          <a:p>
            <a:pPr marL="0" indent="0">
              <a:buNone/>
            </a:pPr>
            <a:r>
              <a:rPr lang="en-US" sz="2000" b="1" dirty="0">
                <a:latin typeface="Times New Roman" panose="02020603050405020304" pitchFamily="18" charset="0"/>
                <a:cs typeface="Times New Roman" panose="02020603050405020304" pitchFamily="18" charset="0"/>
              </a:rPr>
              <a:t>Predictive tasks </a:t>
            </a:r>
            <a:r>
              <a:rPr lang="en-US" sz="2000" dirty="0">
                <a:latin typeface="Times New Roman" panose="02020603050405020304" pitchFamily="18" charset="0"/>
                <a:cs typeface="Times New Roman" panose="02020603050405020304" pitchFamily="18" charset="0"/>
              </a:rPr>
              <a:t>in machine learning involve using models to make predictions based on input data. </a:t>
            </a:r>
            <a:r>
              <a:rPr lang="en-US" sz="2000" b="0" i="0" dirty="0">
                <a:effectLst/>
                <a:latin typeface="Times New Roman" panose="02020603050405020304" pitchFamily="18" charset="0"/>
                <a:cs typeface="Times New Roman" panose="02020603050405020304" pitchFamily="18" charset="0"/>
              </a:rPr>
              <a:t>It aim to say something about future results not of current </a:t>
            </a:r>
            <a:r>
              <a:rPr lang="en-US" sz="2000" b="0" i="0" dirty="0" err="1">
                <a:effectLst/>
                <a:latin typeface="Times New Roman" panose="02020603050405020304" pitchFamily="18" charset="0"/>
                <a:cs typeface="Times New Roman" panose="02020603050405020304" pitchFamily="18" charset="0"/>
              </a:rPr>
              <a:t>behaviour</a:t>
            </a:r>
            <a:r>
              <a:rPr lang="en-US" sz="2000" b="0" i="0" dirty="0">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Regression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Predicting a continuous value (e.g., predicting house prices based on features like size and location).</a:t>
            </a:r>
          </a:p>
          <a:p>
            <a:pPr marL="457200" lvl="1" indent="0" eaLnBrk="0" fontAlgn="base" hangingPunct="0">
              <a:lnSpc>
                <a:spcPct val="100000"/>
              </a:lnSpc>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Predicting a category or class label (e.g., determining if an email is spam or not).</a:t>
            </a:r>
          </a:p>
          <a:p>
            <a:pPr marL="457200" lvl="1" indent="0" eaLnBrk="0" fontAlgn="base" hangingPunct="0">
              <a:lnSpc>
                <a:spcPct val="100000"/>
              </a:lnSpc>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Series Forecasting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Predicting future values based on past data (e.g., forecasting stock prices or weather conditions). </a:t>
            </a:r>
          </a:p>
          <a:p>
            <a:pPr marL="457200" lvl="1" indent="0" eaLnBrk="0" fontAlgn="base" hangingPunct="0">
              <a:lnSpc>
                <a:spcPct val="100000"/>
              </a:lnSpc>
              <a:spcBef>
                <a:spcPct val="0"/>
              </a:spcBef>
              <a:spcAft>
                <a:spcPct val="0"/>
              </a:spcAft>
              <a:buFontTx/>
              <a:buChar char="•"/>
            </a:pPr>
            <a:endParaRPr lang="en-US" sz="20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dirty="0">
                <a:latin typeface="Times New Roman" panose="02020603050405020304" pitchFamily="18" charset="0"/>
                <a:cs typeface="Times New Roman" panose="02020603050405020304" pitchFamily="18" charset="0"/>
              </a:rPr>
              <a:t>These tasks use historical data to train models, which then make predictions on new, unseen data.</a:t>
            </a:r>
            <a:endParaRPr lang="en-I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8523B83-96CF-8130-079C-A54979C97DB2}"/>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83809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503F-576E-E1CA-987C-E6E16180E423}"/>
              </a:ext>
            </a:extLst>
          </p:cNvPr>
          <p:cNvSpPr>
            <a:spLocks noGrp="1"/>
          </p:cNvSpPr>
          <p:nvPr>
            <p:ph type="title"/>
          </p:nvPr>
        </p:nvSpPr>
        <p:spPr>
          <a:xfrm>
            <a:off x="838200" y="19808"/>
            <a:ext cx="10515600" cy="1302556"/>
          </a:xfrm>
        </p:spPr>
        <p:txBody>
          <a:bodyPr/>
          <a:lstStyle/>
          <a:p>
            <a:r>
              <a:rPr lang="en-US" b="1" dirty="0">
                <a:latin typeface="Times New Roman" panose="02020603050405020304" pitchFamily="18" charset="0"/>
                <a:cs typeface="Times New Roman" panose="02020603050405020304" pitchFamily="18" charset="0"/>
              </a:rPr>
              <a:t>Predictive and Descriptive Tasks in ML</a:t>
            </a:r>
            <a:endParaRPr lang="en-IN" dirty="0"/>
          </a:p>
        </p:txBody>
      </p:sp>
      <p:sp>
        <p:nvSpPr>
          <p:cNvPr id="3" name="Content Placeholder 2">
            <a:extLst>
              <a:ext uri="{FF2B5EF4-FFF2-40B4-BE49-F238E27FC236}">
                <a16:creationId xmlns:a16="http://schemas.microsoft.com/office/drawing/2014/main" id="{5A6EAB32-7B64-EFAF-9D09-CB946E0A3860}"/>
              </a:ext>
            </a:extLst>
          </p:cNvPr>
          <p:cNvSpPr>
            <a:spLocks noGrp="1"/>
          </p:cNvSpPr>
          <p:nvPr>
            <p:ph idx="1"/>
          </p:nvPr>
        </p:nvSpPr>
        <p:spPr>
          <a:xfrm>
            <a:off x="838200" y="1322364"/>
            <a:ext cx="10515600" cy="4854599"/>
          </a:xfrm>
        </p:spPr>
        <p:txBody>
          <a:bodyPr>
            <a:normAutofit/>
          </a:bodyPr>
          <a:lstStyle/>
          <a:p>
            <a:r>
              <a:rPr lang="en-US" sz="2400" dirty="0">
                <a:latin typeface="Times New Roman" panose="02020603050405020304" pitchFamily="18" charset="0"/>
                <a:cs typeface="Times New Roman" panose="02020603050405020304" pitchFamily="18" charset="0"/>
              </a:rPr>
              <a:t>Here are some </a:t>
            </a:r>
            <a:r>
              <a:rPr lang="en-US" sz="2400" b="1" dirty="0">
                <a:latin typeface="Times New Roman" panose="02020603050405020304" pitchFamily="18" charset="0"/>
                <a:cs typeface="Times New Roman" panose="02020603050405020304" pitchFamily="18" charset="0"/>
              </a:rPr>
              <a:t>examples of predictive tasks </a:t>
            </a:r>
            <a:r>
              <a:rPr lang="en-US" sz="2400" dirty="0">
                <a:latin typeface="Times New Roman" panose="02020603050405020304" pitchFamily="18" charset="0"/>
                <a:cs typeface="Times New Roman" panose="02020603050405020304" pitchFamily="18" charset="0"/>
              </a:rPr>
              <a:t>in machine learning:</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48E3A6-BAFD-9079-0F5F-AB0B4EF9856D}"/>
              </a:ext>
            </a:extLst>
          </p:cNvPr>
          <p:cNvPicPr>
            <a:picLocks noChangeAspect="1"/>
          </p:cNvPicPr>
          <p:nvPr/>
        </p:nvPicPr>
        <p:blipFill>
          <a:blip r:embed="rId2"/>
          <a:stretch>
            <a:fillRect/>
          </a:stretch>
        </p:blipFill>
        <p:spPr>
          <a:xfrm>
            <a:off x="838200" y="1983595"/>
            <a:ext cx="10880188" cy="4854598"/>
          </a:xfrm>
          <a:prstGeom prst="rect">
            <a:avLst/>
          </a:prstGeom>
        </p:spPr>
      </p:pic>
    </p:spTree>
    <p:extLst>
      <p:ext uri="{BB962C8B-B14F-4D97-AF65-F5344CB8AC3E}">
        <p14:creationId xmlns:p14="http://schemas.microsoft.com/office/powerpoint/2010/main" val="3352979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63F9-94B3-F8C9-1E4A-6E8AF1C4103F}"/>
              </a:ext>
            </a:extLst>
          </p:cNvPr>
          <p:cNvSpPr>
            <a:spLocks noGrp="1"/>
          </p:cNvSpPr>
          <p:nvPr>
            <p:ph type="title"/>
          </p:nvPr>
        </p:nvSpPr>
        <p:spPr>
          <a:xfrm>
            <a:off x="838200" y="365125"/>
            <a:ext cx="10515600" cy="894119"/>
          </a:xfrm>
        </p:spPr>
        <p:txBody>
          <a:bodyPr/>
          <a:lstStyle/>
          <a:p>
            <a:r>
              <a:rPr lang="en-US" b="1" dirty="0">
                <a:latin typeface="Times New Roman" panose="02020603050405020304" pitchFamily="18" charset="0"/>
                <a:cs typeface="Times New Roman" panose="02020603050405020304" pitchFamily="18" charset="0"/>
              </a:rPr>
              <a:t>Predictive and Descriptive Tasks in ML</a:t>
            </a:r>
            <a:endParaRPr lang="en-IN" dirty="0"/>
          </a:p>
        </p:txBody>
      </p:sp>
      <p:sp>
        <p:nvSpPr>
          <p:cNvPr id="3" name="Content Placeholder 2">
            <a:extLst>
              <a:ext uri="{FF2B5EF4-FFF2-40B4-BE49-F238E27FC236}">
                <a16:creationId xmlns:a16="http://schemas.microsoft.com/office/drawing/2014/main" id="{2F039B51-E961-3520-682B-3DDAB4AC2834}"/>
              </a:ext>
            </a:extLst>
          </p:cNvPr>
          <p:cNvSpPr>
            <a:spLocks noGrp="1"/>
          </p:cNvSpPr>
          <p:nvPr>
            <p:ph idx="1"/>
          </p:nvPr>
        </p:nvSpPr>
        <p:spPr>
          <a:xfrm>
            <a:off x="838200" y="1561514"/>
            <a:ext cx="10515600" cy="4615449"/>
          </a:xfrm>
        </p:spPr>
        <p:txBody>
          <a:bodyPr/>
          <a:lstStyle/>
          <a:p>
            <a:r>
              <a:rPr lang="en-IN" sz="2400" b="1" dirty="0">
                <a:latin typeface="Times New Roman" panose="02020603050405020304" pitchFamily="18" charset="0"/>
                <a:cs typeface="Times New Roman" panose="02020603050405020304" pitchFamily="18" charset="0"/>
              </a:rPr>
              <a:t>Descriptive</a:t>
            </a:r>
            <a:r>
              <a:rPr lang="en-US" sz="2400" b="1" dirty="0">
                <a:latin typeface="Times New Roman" panose="02020603050405020304" pitchFamily="18" charset="0"/>
                <a:cs typeface="Times New Roman" panose="02020603050405020304" pitchFamily="18" charset="0"/>
              </a:rPr>
              <a:t> tasks:-</a:t>
            </a:r>
          </a:p>
          <a:p>
            <a:endParaRPr lang="en-US" sz="2400" b="1"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488CEFA-6664-1326-9775-BB420785F758}"/>
              </a:ext>
            </a:extLst>
          </p:cNvPr>
          <p:cNvPicPr>
            <a:picLocks noChangeAspect="1"/>
          </p:cNvPicPr>
          <p:nvPr/>
        </p:nvPicPr>
        <p:blipFill>
          <a:blip r:embed="rId2"/>
          <a:stretch>
            <a:fillRect/>
          </a:stretch>
        </p:blipFill>
        <p:spPr>
          <a:xfrm>
            <a:off x="1011555" y="2127895"/>
            <a:ext cx="10515600" cy="4615449"/>
          </a:xfrm>
          <a:prstGeom prst="rect">
            <a:avLst/>
          </a:prstGeom>
        </p:spPr>
      </p:pic>
    </p:spTree>
    <p:extLst>
      <p:ext uri="{BB962C8B-B14F-4D97-AF65-F5344CB8AC3E}">
        <p14:creationId xmlns:p14="http://schemas.microsoft.com/office/powerpoint/2010/main" val="3114875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D6E0-B754-8D85-5FAD-4290BB8B1D5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Predictive and Descriptive Tasks in ML-</a:t>
            </a:r>
            <a:endParaRPr lang="en-IN" dirty="0"/>
          </a:p>
        </p:txBody>
      </p:sp>
      <p:sp>
        <p:nvSpPr>
          <p:cNvPr id="3" name="Content Placeholder 2">
            <a:extLst>
              <a:ext uri="{FF2B5EF4-FFF2-40B4-BE49-F238E27FC236}">
                <a16:creationId xmlns:a16="http://schemas.microsoft.com/office/drawing/2014/main" id="{BC00F059-C4DE-42D5-09CE-2C7C33E49CD2}"/>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Here are some </a:t>
            </a:r>
            <a:r>
              <a:rPr lang="en-US" sz="2800" b="1" dirty="0">
                <a:latin typeface="Times New Roman" panose="02020603050405020304" pitchFamily="18" charset="0"/>
                <a:cs typeface="Times New Roman" panose="02020603050405020304" pitchFamily="18" charset="0"/>
              </a:rPr>
              <a:t>examples of descriptive tasks </a:t>
            </a:r>
            <a:r>
              <a:rPr lang="en-US" sz="2800" dirty="0">
                <a:latin typeface="Times New Roman" panose="02020603050405020304" pitchFamily="18" charset="0"/>
                <a:cs typeface="Times New Roman" panose="02020603050405020304" pitchFamily="18" charset="0"/>
              </a:rPr>
              <a:t>in machine learning:</a:t>
            </a:r>
          </a:p>
          <a:p>
            <a:endParaRPr lang="en-IN" dirty="0"/>
          </a:p>
        </p:txBody>
      </p:sp>
      <p:pic>
        <p:nvPicPr>
          <p:cNvPr id="5" name="Picture 4">
            <a:extLst>
              <a:ext uri="{FF2B5EF4-FFF2-40B4-BE49-F238E27FC236}">
                <a16:creationId xmlns:a16="http://schemas.microsoft.com/office/drawing/2014/main" id="{1A9670FD-A6E5-FFC9-380F-DA3E0EB5EE7E}"/>
              </a:ext>
            </a:extLst>
          </p:cNvPr>
          <p:cNvPicPr>
            <a:picLocks noChangeAspect="1"/>
          </p:cNvPicPr>
          <p:nvPr/>
        </p:nvPicPr>
        <p:blipFill>
          <a:blip r:embed="rId2"/>
          <a:stretch>
            <a:fillRect/>
          </a:stretch>
        </p:blipFill>
        <p:spPr>
          <a:xfrm>
            <a:off x="950960" y="2391581"/>
            <a:ext cx="10515600" cy="4351338"/>
          </a:xfrm>
          <a:prstGeom prst="rect">
            <a:avLst/>
          </a:prstGeom>
        </p:spPr>
      </p:pic>
    </p:spTree>
    <p:extLst>
      <p:ext uri="{BB962C8B-B14F-4D97-AF65-F5344CB8AC3E}">
        <p14:creationId xmlns:p14="http://schemas.microsoft.com/office/powerpoint/2010/main" val="417405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DAEA-5867-1E12-5991-7E3D159904D5}"/>
              </a:ext>
            </a:extLst>
          </p:cNvPr>
          <p:cNvSpPr>
            <a:spLocks noGrp="1"/>
          </p:cNvSpPr>
          <p:nvPr>
            <p:ph type="title"/>
          </p:nvPr>
        </p:nvSpPr>
        <p:spPr>
          <a:xfrm>
            <a:off x="838200" y="126610"/>
            <a:ext cx="10515600" cy="1195754"/>
          </a:xfrm>
        </p:spPr>
        <p:txBody>
          <a:bodyPr/>
          <a:lstStyle/>
          <a:p>
            <a:r>
              <a:rPr lang="en-US" b="1" dirty="0">
                <a:latin typeface="Times New Roman" panose="02020603050405020304" pitchFamily="18" charset="0"/>
                <a:cs typeface="Times New Roman" panose="02020603050405020304" pitchFamily="18" charset="0"/>
              </a:rPr>
              <a:t>Examples of Machine Learning Problems-</a:t>
            </a:r>
            <a:endParaRPr lang="en-IN" dirty="0"/>
          </a:p>
        </p:txBody>
      </p:sp>
      <p:sp>
        <p:nvSpPr>
          <p:cNvPr id="3" name="Content Placeholder 2">
            <a:extLst>
              <a:ext uri="{FF2B5EF4-FFF2-40B4-BE49-F238E27FC236}">
                <a16:creationId xmlns:a16="http://schemas.microsoft.com/office/drawing/2014/main" id="{00356E22-F22A-2307-88E1-B3E6934372C1}"/>
              </a:ext>
            </a:extLst>
          </p:cNvPr>
          <p:cNvSpPr>
            <a:spLocks noGrp="1"/>
          </p:cNvSpPr>
          <p:nvPr>
            <p:ph idx="1"/>
          </p:nvPr>
        </p:nvSpPr>
        <p:spPr>
          <a:xfrm>
            <a:off x="838200" y="1434906"/>
            <a:ext cx="10515600" cy="5423094"/>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Clustering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Segmentation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Grouping customers into segments based on purchasing behavior.</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Segmentation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Dividing an image into segments to simplify its analysis.</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Anomaly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unusual data points in a dataset, such as fraud detection in banking.</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1800" b="1" dirty="0">
                <a:latin typeface="Times New Roman" panose="02020603050405020304" pitchFamily="18" charset="0"/>
                <a:cs typeface="Times New Roman" panose="02020603050405020304" pitchFamily="18" charset="0"/>
              </a:rPr>
              <a:t>4. Reinforcement Learning</a:t>
            </a:r>
            <a:r>
              <a:rPr lang="en-US" sz="1800" dirty="0">
                <a:latin typeface="Times New Roman" panose="02020603050405020304" pitchFamily="18" charset="0"/>
                <a:cs typeface="Times New Roman" panose="02020603050405020304" pitchFamily="18" charset="0"/>
              </a:rPr>
              <a:t>:</a:t>
            </a:r>
          </a:p>
          <a:p>
            <a:pPr lvl="1">
              <a:lnSpc>
                <a:spcPct val="150000"/>
              </a:lnSpc>
            </a:pPr>
            <a:r>
              <a:rPr lang="en-US" sz="1800" b="1" dirty="0">
                <a:latin typeface="Times New Roman" panose="02020603050405020304" pitchFamily="18" charset="0"/>
                <a:cs typeface="Times New Roman" panose="02020603050405020304" pitchFamily="18" charset="0"/>
              </a:rPr>
              <a:t>Game Playing</a:t>
            </a:r>
            <a:r>
              <a:rPr lang="en-US" sz="1800" dirty="0">
                <a:latin typeface="Times New Roman" panose="02020603050405020304" pitchFamily="18" charset="0"/>
                <a:cs typeface="Times New Roman" panose="02020603050405020304" pitchFamily="18" charset="0"/>
              </a:rPr>
              <a:t>: Developing algorithms to play games like chess or Go.</a:t>
            </a:r>
          </a:p>
          <a:p>
            <a:pPr lvl="1">
              <a:lnSpc>
                <a:spcPct val="150000"/>
              </a:lnSpc>
            </a:pPr>
            <a:r>
              <a:rPr lang="en-US" sz="1800" b="1" dirty="0">
                <a:latin typeface="Times New Roman" panose="02020603050405020304" pitchFamily="18" charset="0"/>
                <a:cs typeface="Times New Roman" panose="02020603050405020304" pitchFamily="18" charset="0"/>
              </a:rPr>
              <a:t>Robotics</a:t>
            </a:r>
            <a:r>
              <a:rPr lang="en-US" sz="1800" dirty="0">
                <a:latin typeface="Times New Roman" panose="02020603050405020304" pitchFamily="18" charset="0"/>
                <a:cs typeface="Times New Roman" panose="02020603050405020304" pitchFamily="18" charset="0"/>
              </a:rPr>
              <a:t>: Training robots to perform tasks, such as navigating environments or assembling products.</a:t>
            </a:r>
          </a:p>
          <a:p>
            <a:pPr lvl="1">
              <a:lnSpc>
                <a:spcPct val="150000"/>
              </a:lnSpc>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Natural Language Processing (NLP)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Translation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Translating text from one language to another.</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Recognition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Converting spoken language into text.</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Summarization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a summary of a long document or article.</a:t>
            </a:r>
          </a:p>
          <a:p>
            <a:pPr lvl="1">
              <a:lnSpc>
                <a:spcPct val="150000"/>
              </a:lnSpc>
            </a:pPr>
            <a:endParaRPr 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endParaRPr lang="en-US" alt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3923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AB5F-3FA3-E349-825B-0F64BA62649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Predictive and Descriptive Tasks in ML</a:t>
            </a:r>
            <a:endParaRPr lang="en-IN" dirty="0"/>
          </a:p>
        </p:txBody>
      </p:sp>
      <p:pic>
        <p:nvPicPr>
          <p:cNvPr id="5" name="Content Placeholder 4">
            <a:extLst>
              <a:ext uri="{FF2B5EF4-FFF2-40B4-BE49-F238E27FC236}">
                <a16:creationId xmlns:a16="http://schemas.microsoft.com/office/drawing/2014/main" id="{E57780B6-15F0-D513-B162-5328011D9E7B}"/>
              </a:ext>
            </a:extLst>
          </p:cNvPr>
          <p:cNvPicPr>
            <a:picLocks noGrp="1" noChangeAspect="1"/>
          </p:cNvPicPr>
          <p:nvPr>
            <p:ph idx="1"/>
          </p:nvPr>
        </p:nvPicPr>
        <p:blipFill>
          <a:blip r:embed="rId2"/>
          <a:stretch>
            <a:fillRect/>
          </a:stretch>
        </p:blipFill>
        <p:spPr>
          <a:xfrm>
            <a:off x="562707" y="1690688"/>
            <a:ext cx="11324492" cy="4539035"/>
          </a:xfrm>
        </p:spPr>
      </p:pic>
    </p:spTree>
    <p:extLst>
      <p:ext uri="{BB962C8B-B14F-4D97-AF65-F5344CB8AC3E}">
        <p14:creationId xmlns:p14="http://schemas.microsoft.com/office/powerpoint/2010/main" val="2148596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F306-2F94-4F11-3148-46C4D6E4696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CE1429-C8A9-3A7A-5E86-5EA6A8DEAA63}"/>
              </a:ext>
            </a:extLst>
          </p:cNvPr>
          <p:cNvPicPr>
            <a:picLocks noGrp="1" noChangeAspect="1"/>
          </p:cNvPicPr>
          <p:nvPr>
            <p:ph idx="1"/>
          </p:nvPr>
        </p:nvPicPr>
        <p:blipFill>
          <a:blip r:embed="rId2"/>
          <a:stretch>
            <a:fillRect/>
          </a:stretch>
        </p:blipFill>
        <p:spPr>
          <a:xfrm>
            <a:off x="662940" y="1817297"/>
            <a:ext cx="10866120" cy="4043741"/>
          </a:xfrm>
        </p:spPr>
      </p:pic>
    </p:spTree>
    <p:extLst>
      <p:ext uri="{BB962C8B-B14F-4D97-AF65-F5344CB8AC3E}">
        <p14:creationId xmlns:p14="http://schemas.microsoft.com/office/powerpoint/2010/main" val="15807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21FA-B302-BC76-0A89-7BF0660D9911}"/>
              </a:ext>
            </a:extLst>
          </p:cNvPr>
          <p:cNvSpPr>
            <a:spLocks noGrp="1"/>
          </p:cNvSpPr>
          <p:nvPr>
            <p:ph type="title"/>
          </p:nvPr>
        </p:nvSpPr>
        <p:spPr>
          <a:xfrm>
            <a:off x="838200" y="1"/>
            <a:ext cx="10515600" cy="787790"/>
          </a:xfrm>
        </p:spPr>
        <p:txBody>
          <a:bodyPr/>
          <a:lstStyle/>
          <a:p>
            <a:pPr algn="ctr"/>
            <a:r>
              <a:rPr lang="en-US" b="1" dirty="0">
                <a:latin typeface="Times New Roman" panose="02020603050405020304" pitchFamily="18" charset="0"/>
                <a:cs typeface="Times New Roman" panose="02020603050405020304" pitchFamily="18" charset="0"/>
              </a:rPr>
              <a:t>Model</a:t>
            </a:r>
            <a:endParaRPr lang="en-IN" dirty="0"/>
          </a:p>
        </p:txBody>
      </p:sp>
      <p:sp>
        <p:nvSpPr>
          <p:cNvPr id="3" name="Content Placeholder 2">
            <a:extLst>
              <a:ext uri="{FF2B5EF4-FFF2-40B4-BE49-F238E27FC236}">
                <a16:creationId xmlns:a16="http://schemas.microsoft.com/office/drawing/2014/main" id="{E50A72C5-B205-9F9E-1B49-6E8E17A9F9E0}"/>
              </a:ext>
            </a:extLst>
          </p:cNvPr>
          <p:cNvSpPr>
            <a:spLocks noGrp="1"/>
          </p:cNvSpPr>
          <p:nvPr>
            <p:ph idx="1"/>
          </p:nvPr>
        </p:nvSpPr>
        <p:spPr>
          <a:xfrm>
            <a:off x="838200" y="787791"/>
            <a:ext cx="10515600" cy="53891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Suppose you're predicting house prices (Y-axis) based on the size of the house (X-axis). Once you have the regression line, you can input a house size, and the model will give you a predicted price based on the line.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492AF4-7F86-A4A4-BCA5-FBC5E29FCD6A}"/>
              </a:ext>
            </a:extLst>
          </p:cNvPr>
          <p:cNvPicPr>
            <a:picLocks noChangeAspect="1"/>
          </p:cNvPicPr>
          <p:nvPr/>
        </p:nvPicPr>
        <p:blipFill>
          <a:blip r:embed="rId2"/>
          <a:stretch>
            <a:fillRect/>
          </a:stretch>
        </p:blipFill>
        <p:spPr>
          <a:xfrm>
            <a:off x="196948" y="1800665"/>
            <a:ext cx="6032402" cy="4932337"/>
          </a:xfrm>
          <a:prstGeom prst="rect">
            <a:avLst/>
          </a:prstGeom>
        </p:spPr>
      </p:pic>
      <p:pic>
        <p:nvPicPr>
          <p:cNvPr id="7" name="Picture 6">
            <a:extLst>
              <a:ext uri="{FF2B5EF4-FFF2-40B4-BE49-F238E27FC236}">
                <a16:creationId xmlns:a16="http://schemas.microsoft.com/office/drawing/2014/main" id="{7233B600-2035-6AD6-D659-ABEA157A2A09}"/>
              </a:ext>
            </a:extLst>
          </p:cNvPr>
          <p:cNvPicPr>
            <a:picLocks noChangeAspect="1"/>
          </p:cNvPicPr>
          <p:nvPr/>
        </p:nvPicPr>
        <p:blipFill>
          <a:blip r:embed="rId3"/>
          <a:stretch>
            <a:fillRect/>
          </a:stretch>
        </p:blipFill>
        <p:spPr>
          <a:xfrm>
            <a:off x="6229350" y="2088611"/>
            <a:ext cx="5962650" cy="2975757"/>
          </a:xfrm>
          <a:prstGeom prst="rect">
            <a:avLst/>
          </a:prstGeom>
        </p:spPr>
      </p:pic>
    </p:spTree>
    <p:extLst>
      <p:ext uri="{BB962C8B-B14F-4D97-AF65-F5344CB8AC3E}">
        <p14:creationId xmlns:p14="http://schemas.microsoft.com/office/powerpoint/2010/main" val="2385716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E9B2-7833-B70C-43C7-4446BD110530}"/>
              </a:ext>
            </a:extLst>
          </p:cNvPr>
          <p:cNvSpPr>
            <a:spLocks noGrp="1"/>
          </p:cNvSpPr>
          <p:nvPr>
            <p:ph type="title"/>
          </p:nvPr>
        </p:nvSpPr>
        <p:spPr>
          <a:xfrm>
            <a:off x="838200" y="1"/>
            <a:ext cx="10515600" cy="928467"/>
          </a:xfrm>
        </p:spPr>
        <p:txBody>
          <a:bodyPr/>
          <a:lstStyle/>
          <a:p>
            <a:pPr algn="ctr"/>
            <a:r>
              <a:rPr lang="en-US" b="1" dirty="0">
                <a:latin typeface="Times New Roman" panose="02020603050405020304" pitchFamily="18" charset="0"/>
                <a:cs typeface="Times New Roman" panose="02020603050405020304" pitchFamily="18" charset="0"/>
              </a:rPr>
              <a:t>Model</a:t>
            </a:r>
            <a:endParaRPr lang="en-IN" dirty="0"/>
          </a:p>
        </p:txBody>
      </p:sp>
      <p:sp>
        <p:nvSpPr>
          <p:cNvPr id="3" name="Content Placeholder 2">
            <a:extLst>
              <a:ext uri="{FF2B5EF4-FFF2-40B4-BE49-F238E27FC236}">
                <a16:creationId xmlns:a16="http://schemas.microsoft.com/office/drawing/2014/main" id="{73655C16-70CA-9542-A185-1C54EF3EF825}"/>
              </a:ext>
            </a:extLst>
          </p:cNvPr>
          <p:cNvSpPr>
            <a:spLocks noGrp="1"/>
          </p:cNvSpPr>
          <p:nvPr>
            <p:ph idx="1"/>
          </p:nvPr>
        </p:nvSpPr>
        <p:spPr>
          <a:xfrm>
            <a:off x="8778240" y="1097282"/>
            <a:ext cx="3413760" cy="5760718"/>
          </a:xfrm>
        </p:spPr>
        <p:txBody>
          <a:bodyPr>
            <a:normAutofit lnSpcReduction="10000"/>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When a new data point is introduced, each model uses the learned parameters or characteristics to predict the </a:t>
            </a:r>
            <a:r>
              <a:rPr lang="en-US" sz="1800" dirty="0" err="1">
                <a:latin typeface="Times New Roman" panose="02020603050405020304" pitchFamily="18" charset="0"/>
                <a:cs typeface="Times New Roman" panose="02020603050405020304" pitchFamily="18" charset="0"/>
              </a:rPr>
              <a:t>outcome:</a:t>
            </a:r>
            <a:r>
              <a:rPr lang="en-US" sz="1800" b="1" dirty="0" err="1">
                <a:latin typeface="Times New Roman" panose="02020603050405020304" pitchFamily="18" charset="0"/>
                <a:cs typeface="Times New Roman" panose="02020603050405020304" pitchFamily="18" charset="0"/>
              </a:rPr>
              <a:t>Linear</a:t>
            </a:r>
            <a:r>
              <a:rPr lang="en-US" sz="1800" b="1" dirty="0">
                <a:latin typeface="Times New Roman" panose="02020603050405020304" pitchFamily="18" charset="0"/>
                <a:cs typeface="Times New Roman" panose="02020603050405020304" pitchFamily="18" charset="0"/>
              </a:rPr>
              <a:t> Regression</a:t>
            </a:r>
            <a:r>
              <a:rPr lang="en-US" sz="1800" dirty="0">
                <a:latin typeface="Times New Roman" panose="02020603050405020304" pitchFamily="18" charset="0"/>
                <a:cs typeface="Times New Roman" panose="02020603050405020304" pitchFamily="18" charset="0"/>
              </a:rPr>
              <a:t> will use the coefficients of the line to predict a continuous output based on the input value.</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KNN</a:t>
            </a:r>
            <a:r>
              <a:rPr lang="en-US" sz="1800" dirty="0">
                <a:latin typeface="Times New Roman" panose="02020603050405020304" pitchFamily="18" charset="0"/>
                <a:cs typeface="Times New Roman" panose="02020603050405020304" pitchFamily="18" charset="0"/>
              </a:rPr>
              <a:t> will look at the 'K' nearest points to the new data point to determine its output. In K-Nearest Neighbors (KNN), the output for a new data point is determined based on the "votes" of its K nearest neighbors.</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SVM/SVR</a:t>
            </a:r>
            <a:r>
              <a:rPr lang="en-US" sz="1800" dirty="0">
                <a:latin typeface="Times New Roman" panose="02020603050405020304" pitchFamily="18" charset="0"/>
                <a:cs typeface="Times New Roman" panose="02020603050405020304" pitchFamily="18" charset="0"/>
              </a:rPr>
              <a:t> will classify the new point or predict a value based on which side of the hyperplane the point lies on or how it relates to the margin.</a:t>
            </a:r>
          </a:p>
          <a:p>
            <a:endParaRPr lang="en-IN" dirty="0"/>
          </a:p>
        </p:txBody>
      </p:sp>
      <p:pic>
        <p:nvPicPr>
          <p:cNvPr id="4" name="Content Placeholder 4">
            <a:extLst>
              <a:ext uri="{FF2B5EF4-FFF2-40B4-BE49-F238E27FC236}">
                <a16:creationId xmlns:a16="http://schemas.microsoft.com/office/drawing/2014/main" id="{C9A7FB23-9FEB-CE3C-963F-0760123C0195}"/>
              </a:ext>
            </a:extLst>
          </p:cNvPr>
          <p:cNvPicPr>
            <a:picLocks noChangeAspect="1"/>
          </p:cNvPicPr>
          <p:nvPr/>
        </p:nvPicPr>
        <p:blipFill>
          <a:blip r:embed="rId2"/>
          <a:stretch>
            <a:fillRect/>
          </a:stretch>
        </p:blipFill>
        <p:spPr>
          <a:xfrm>
            <a:off x="0" y="1515172"/>
            <a:ext cx="8778240" cy="4924938"/>
          </a:xfrm>
          <a:prstGeom prst="rect">
            <a:avLst/>
          </a:prstGeom>
        </p:spPr>
      </p:pic>
    </p:spTree>
    <p:extLst>
      <p:ext uri="{BB962C8B-B14F-4D97-AF65-F5344CB8AC3E}">
        <p14:creationId xmlns:p14="http://schemas.microsoft.com/office/powerpoint/2010/main" val="679851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FB46-5607-C76B-45D7-5F96A2F46AC6}"/>
              </a:ext>
            </a:extLst>
          </p:cNvPr>
          <p:cNvSpPr>
            <a:spLocks noGrp="1"/>
          </p:cNvSpPr>
          <p:nvPr>
            <p:ph type="title"/>
          </p:nvPr>
        </p:nvSpPr>
        <p:spPr>
          <a:xfrm>
            <a:off x="838200" y="0"/>
            <a:ext cx="10515600" cy="2236763"/>
          </a:xfrm>
        </p:spPr>
        <p:txBody>
          <a:bodyPr>
            <a:normAutofit/>
          </a:bodyPr>
          <a:lstStyle/>
          <a:p>
            <a:pPr algn="ct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There are different types of Machine Learning Models:-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B3A66A-D66B-8E7C-B397-EB1049134544}"/>
              </a:ext>
            </a:extLst>
          </p:cNvPr>
          <p:cNvSpPr>
            <a:spLocks noGrp="1"/>
          </p:cNvSpPr>
          <p:nvPr>
            <p:ph idx="1"/>
          </p:nvPr>
        </p:nvSpPr>
        <p:spPr>
          <a:xfrm>
            <a:off x="1676400" y="2968283"/>
            <a:ext cx="10515600" cy="3889716"/>
          </a:xfrm>
        </p:spPr>
        <p:txBody>
          <a:bodyPr>
            <a:normAutofit/>
          </a:bodyPr>
          <a:lstStyle/>
          <a:p>
            <a:r>
              <a:rPr lang="en-US" dirty="0">
                <a:latin typeface="Times New Roman" panose="02020603050405020304" pitchFamily="18" charset="0"/>
                <a:cs typeface="Times New Roman" panose="02020603050405020304" pitchFamily="18" charset="0"/>
              </a:rPr>
              <a:t>Geometric Models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Logical Models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Probabilistic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896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FAF9-B737-D06C-22AB-FAB4ADCB3BF2}"/>
              </a:ext>
            </a:extLst>
          </p:cNvPr>
          <p:cNvSpPr>
            <a:spLocks noGrp="1"/>
          </p:cNvSpPr>
          <p:nvPr>
            <p:ph type="title"/>
          </p:nvPr>
        </p:nvSpPr>
        <p:spPr>
          <a:xfrm>
            <a:off x="838200" y="1"/>
            <a:ext cx="10515600" cy="886264"/>
          </a:xfrm>
        </p:spPr>
        <p:txBody>
          <a:bodyPr/>
          <a:lstStyle/>
          <a:p>
            <a:pPr algn="ctr"/>
            <a:r>
              <a:rPr lang="en-US" b="1" dirty="0">
                <a:latin typeface="Times New Roman" panose="02020603050405020304" pitchFamily="18" charset="0"/>
                <a:cs typeface="Times New Roman" panose="02020603050405020304" pitchFamily="18" charset="0"/>
              </a:rPr>
              <a:t>Geometric Models:-</a:t>
            </a:r>
            <a:endParaRPr lang="en-IN" dirty="0"/>
          </a:p>
        </p:txBody>
      </p:sp>
      <p:pic>
        <p:nvPicPr>
          <p:cNvPr id="5" name="Content Placeholder 4">
            <a:extLst>
              <a:ext uri="{FF2B5EF4-FFF2-40B4-BE49-F238E27FC236}">
                <a16:creationId xmlns:a16="http://schemas.microsoft.com/office/drawing/2014/main" id="{104ED40D-FF58-121D-8FB6-4673B93515C9}"/>
              </a:ext>
            </a:extLst>
          </p:cNvPr>
          <p:cNvPicPr>
            <a:picLocks noGrp="1" noChangeAspect="1"/>
          </p:cNvPicPr>
          <p:nvPr>
            <p:ph idx="1"/>
          </p:nvPr>
        </p:nvPicPr>
        <p:blipFill>
          <a:blip r:embed="rId2"/>
          <a:stretch>
            <a:fillRect/>
          </a:stretch>
        </p:blipFill>
        <p:spPr>
          <a:xfrm>
            <a:off x="1166812" y="1285875"/>
            <a:ext cx="9858375" cy="5172075"/>
          </a:xfrm>
        </p:spPr>
      </p:pic>
      <p:pic>
        <p:nvPicPr>
          <p:cNvPr id="7" name="Picture 6">
            <a:extLst>
              <a:ext uri="{FF2B5EF4-FFF2-40B4-BE49-F238E27FC236}">
                <a16:creationId xmlns:a16="http://schemas.microsoft.com/office/drawing/2014/main" id="{F8F53F62-268C-B202-2868-C426381BC11D}"/>
              </a:ext>
            </a:extLst>
          </p:cNvPr>
          <p:cNvPicPr>
            <a:picLocks noChangeAspect="1"/>
          </p:cNvPicPr>
          <p:nvPr/>
        </p:nvPicPr>
        <p:blipFill>
          <a:blip r:embed="rId3"/>
          <a:stretch>
            <a:fillRect/>
          </a:stretch>
        </p:blipFill>
        <p:spPr>
          <a:xfrm>
            <a:off x="0" y="886265"/>
            <a:ext cx="12192000" cy="5971295"/>
          </a:xfrm>
          <a:prstGeom prst="rect">
            <a:avLst/>
          </a:prstGeom>
        </p:spPr>
      </p:pic>
    </p:spTree>
    <p:extLst>
      <p:ext uri="{BB962C8B-B14F-4D97-AF65-F5344CB8AC3E}">
        <p14:creationId xmlns:p14="http://schemas.microsoft.com/office/powerpoint/2010/main" val="2107734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EC22-9E23-D024-9EA1-CE030065D056}"/>
              </a:ext>
            </a:extLst>
          </p:cNvPr>
          <p:cNvSpPr>
            <a:spLocks noGrp="1"/>
          </p:cNvSpPr>
          <p:nvPr>
            <p:ph type="title"/>
          </p:nvPr>
        </p:nvSpPr>
        <p:spPr>
          <a:xfrm>
            <a:off x="838200" y="1"/>
            <a:ext cx="10515600" cy="886264"/>
          </a:xfrm>
        </p:spPr>
        <p:txBody>
          <a:bodyPr/>
          <a:lstStyle/>
          <a:p>
            <a:pPr algn="ctr"/>
            <a:r>
              <a:rPr lang="en-US" b="1" dirty="0">
                <a:latin typeface="Times New Roman" panose="02020603050405020304" pitchFamily="18" charset="0"/>
                <a:cs typeface="Times New Roman" panose="02020603050405020304" pitchFamily="18" charset="0"/>
              </a:rPr>
              <a:t>Geometric Models:-</a:t>
            </a:r>
            <a:endParaRPr lang="en-IN" dirty="0"/>
          </a:p>
        </p:txBody>
      </p:sp>
      <p:sp>
        <p:nvSpPr>
          <p:cNvPr id="3" name="Content Placeholder 2">
            <a:extLst>
              <a:ext uri="{FF2B5EF4-FFF2-40B4-BE49-F238E27FC236}">
                <a16:creationId xmlns:a16="http://schemas.microsoft.com/office/drawing/2014/main" id="{7E332DA0-D8EB-32C9-DD4E-3BAFCAFC75E7}"/>
              </a:ext>
            </a:extLst>
          </p:cNvPr>
          <p:cNvSpPr>
            <a:spLocks noGrp="1"/>
          </p:cNvSpPr>
          <p:nvPr>
            <p:ph idx="1"/>
          </p:nvPr>
        </p:nvSpPr>
        <p:spPr>
          <a:xfrm>
            <a:off x="838200" y="1308295"/>
            <a:ext cx="10515600" cy="523318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Geometrical models in machine learning utilize geometric concepts to address problems like classification, regression, and clustering. A geometric model is constructed directly in instant space using geometric concepts such as lines, planes, and distance. One main advantage of geometric classifiers is that they are easy to visualize as long as we keep to 2 to 3 dimensions. </a:t>
            </a:r>
          </a:p>
          <a:p>
            <a:endParaRPr lang="en-US" sz="18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Instant Space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is the space where your data points (dots) are plotted. It represents all possible values, whether they are in your dataset or not.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Geometric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models use geometric concepts (like lines, planes, and distances) to classify or cluster data. They work directly in this instant space.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Examples include: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eaLnBrk="0" fontAlgn="base" hangingPunct="0">
              <a:lnSpc>
                <a:spcPct val="100000"/>
              </a:lnSpc>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Classifiers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use lines or hyperplanes to separate different classes.</a:t>
            </a:r>
          </a:p>
          <a:p>
            <a:pPr marL="800100" lvl="1" indent="-342900" eaLnBrk="0" fontAlgn="base" hangingPunct="0">
              <a:lnSpc>
                <a:spcPct val="100000"/>
              </a:lnSpc>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Vector Machines (SVM)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find the optimal hyperplane that separates classes with the maximum margin.</a:t>
            </a:r>
          </a:p>
          <a:p>
            <a:pPr marL="800100" lvl="1" indent="-342900" eaLnBrk="0" fontAlgn="base" hangingPunct="0">
              <a:lnSpc>
                <a:spcPct val="100000"/>
              </a:lnSpc>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K-Nearest Neighbors (KNN)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classifies a point based on the majority class among its nearest neighbors.</a:t>
            </a:r>
          </a:p>
          <a:p>
            <a:pPr marL="800100" lvl="1" indent="-342900" eaLnBrk="0" fontAlgn="base" hangingPunct="0">
              <a:lnSpc>
                <a:spcPct val="100000"/>
              </a:lnSpc>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K-Means Clustering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groups data into clusters based on distance to cluster centers.</a:t>
            </a:r>
          </a:p>
          <a:p>
            <a:pPr marL="0" indent="0">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745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ACD2-DE78-F4A4-CF76-0174B99DE61D}"/>
              </a:ext>
            </a:extLst>
          </p:cNvPr>
          <p:cNvSpPr>
            <a:spLocks noGrp="1"/>
          </p:cNvSpPr>
          <p:nvPr>
            <p:ph type="title"/>
          </p:nvPr>
        </p:nvSpPr>
        <p:spPr>
          <a:xfrm>
            <a:off x="838200" y="1"/>
            <a:ext cx="10515600" cy="858128"/>
          </a:xfrm>
        </p:spPr>
        <p:txBody>
          <a:bodyPr/>
          <a:lstStyle/>
          <a:p>
            <a:pPr algn="ctr"/>
            <a:r>
              <a:rPr lang="en-US" b="1" dirty="0">
                <a:latin typeface="Times New Roman" panose="02020603050405020304" pitchFamily="18" charset="0"/>
                <a:cs typeface="Times New Roman" panose="02020603050405020304" pitchFamily="18" charset="0"/>
              </a:rPr>
              <a:t>Key types of geometric models:-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3812FCF-A9A5-6F22-811D-2BB065BC5C1B}"/>
              </a:ext>
            </a:extLst>
          </p:cNvPr>
          <p:cNvPicPr>
            <a:picLocks noGrp="1" noChangeAspect="1"/>
          </p:cNvPicPr>
          <p:nvPr>
            <p:ph idx="1"/>
          </p:nvPr>
        </p:nvPicPr>
        <p:blipFill>
          <a:blip r:embed="rId2"/>
          <a:stretch>
            <a:fillRect/>
          </a:stretch>
        </p:blipFill>
        <p:spPr>
          <a:xfrm>
            <a:off x="838200" y="1069145"/>
            <a:ext cx="10515600" cy="5788854"/>
          </a:xfrm>
        </p:spPr>
      </p:pic>
    </p:spTree>
    <p:extLst>
      <p:ext uri="{BB962C8B-B14F-4D97-AF65-F5344CB8AC3E}">
        <p14:creationId xmlns:p14="http://schemas.microsoft.com/office/powerpoint/2010/main" val="2370140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05A2-6F1F-BA36-4B10-32C6295F5437}"/>
              </a:ext>
            </a:extLst>
          </p:cNvPr>
          <p:cNvSpPr>
            <a:spLocks noGrp="1"/>
          </p:cNvSpPr>
          <p:nvPr>
            <p:ph type="title"/>
          </p:nvPr>
        </p:nvSpPr>
        <p:spPr>
          <a:xfrm>
            <a:off x="838200" y="1"/>
            <a:ext cx="10515600" cy="928467"/>
          </a:xfrm>
        </p:spPr>
        <p:txBody>
          <a:bodyPr/>
          <a:lstStyle/>
          <a:p>
            <a:pPr algn="ctr"/>
            <a:r>
              <a:rPr lang="en-US" b="1" dirty="0">
                <a:latin typeface="Times New Roman" panose="02020603050405020304" pitchFamily="18" charset="0"/>
                <a:cs typeface="Times New Roman" panose="02020603050405020304" pitchFamily="18" charset="0"/>
              </a:rPr>
              <a:t>Logical Models:-</a:t>
            </a:r>
          </a:p>
        </p:txBody>
      </p:sp>
      <p:sp>
        <p:nvSpPr>
          <p:cNvPr id="3" name="Content Placeholder 2">
            <a:extLst>
              <a:ext uri="{FF2B5EF4-FFF2-40B4-BE49-F238E27FC236}">
                <a16:creationId xmlns:a16="http://schemas.microsoft.com/office/drawing/2014/main" id="{85602F31-2E95-143D-6954-0C2D546F131A}"/>
              </a:ext>
            </a:extLst>
          </p:cNvPr>
          <p:cNvSpPr>
            <a:spLocks noGrp="1"/>
          </p:cNvSpPr>
          <p:nvPr>
            <p:ph idx="1"/>
          </p:nvPr>
        </p:nvSpPr>
        <p:spPr>
          <a:xfrm>
            <a:off x="838200" y="1055077"/>
            <a:ext cx="10515600" cy="5802922"/>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Logical models in machine learning use logical rules to make decisions and represent about data. They focus on using logical reasoning to derive conclusions from input features. One of the most well-known logical models in machine learning is the </a:t>
            </a:r>
            <a:r>
              <a:rPr lang="en-US" sz="2000" b="1" i="0" dirty="0">
                <a:effectLst/>
                <a:latin typeface="Times New Roman" panose="02020603050405020304" pitchFamily="18" charset="0"/>
                <a:cs typeface="Times New Roman" panose="02020603050405020304" pitchFamily="18" charset="0"/>
              </a:rPr>
              <a:t>decision tree</a:t>
            </a:r>
            <a:r>
              <a:rPr lang="en-US" sz="2000" b="0" i="0" dirty="0">
                <a:effectLst/>
                <a:latin typeface="Times New Roman" panose="02020603050405020304" pitchFamily="18" charset="0"/>
                <a:cs typeface="Times New Roman" panose="02020603050405020304" pitchFamily="18" charset="0"/>
              </a:rPr>
              <a:t>. Decision trees are a popular classification algorithm that uses a tree-like model of decisions and their possible consequences to classify data points.</a:t>
            </a:r>
          </a:p>
          <a:p>
            <a:pPr marL="0" indent="0">
              <a:buNone/>
            </a:pPr>
            <a:endParaRPr lang="en-US" sz="2000" b="0" i="0" dirty="0">
              <a:effectLst/>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Types of Logical Models:-</a:t>
            </a:r>
          </a:p>
          <a:p>
            <a:pPr marL="0" indent="0">
              <a:buNone/>
            </a:pP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Rule-Based Models:</a:t>
            </a:r>
            <a:r>
              <a:rPr lang="en-US" sz="2000" dirty="0">
                <a:latin typeface="Times New Roman" panose="02020603050405020304" pitchFamily="18" charset="0"/>
                <a:cs typeface="Times New Roman" panose="02020603050405020304" pitchFamily="18" charset="0"/>
              </a:rPr>
              <a:t> Use sets of rules to make decisions, like using if-else. For instance, expert systems rely heavily on predefined rules to draw conclusions.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Decision Trees:</a:t>
            </a:r>
            <a:r>
              <a:rPr lang="en-US" sz="2000" dirty="0">
                <a:latin typeface="Times New Roman" panose="02020603050405020304" pitchFamily="18" charset="0"/>
                <a:cs typeface="Times New Roman" panose="02020603050405020304" pitchFamily="18" charset="0"/>
              </a:rPr>
              <a:t> A type of model that uses a tree-like structure to represent decisions and their possible consequences. Each node represents a decision point, and branches represent the outcomes of those decisions.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Boolean Models:</a:t>
            </a:r>
            <a:r>
              <a:rPr lang="en-US" sz="2000" dirty="0">
                <a:latin typeface="Times New Roman" panose="02020603050405020304" pitchFamily="18" charset="0"/>
                <a:cs typeface="Times New Roman" panose="02020603050405020304" pitchFamily="18" charset="0"/>
              </a:rPr>
              <a:t> Use Boolean algebra to represent logical expressions, where variables can take on values of true or false.</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943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1547-1A97-1C17-B46C-C10A247CB4E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Examples of Logical Models:-</a:t>
            </a:r>
            <a:endParaRPr lang="en-IN" dirty="0"/>
          </a:p>
        </p:txBody>
      </p:sp>
      <p:sp>
        <p:nvSpPr>
          <p:cNvPr id="3" name="Content Placeholder 2">
            <a:extLst>
              <a:ext uri="{FF2B5EF4-FFF2-40B4-BE49-F238E27FC236}">
                <a16:creationId xmlns:a16="http://schemas.microsoft.com/office/drawing/2014/main" id="{FA0D4FDD-848C-9FDE-7D56-63C76BE405AB}"/>
              </a:ext>
            </a:extLst>
          </p:cNvPr>
          <p:cNvSpPr>
            <a:spLocks noGrp="1"/>
          </p:cNvSpPr>
          <p:nvPr>
            <p:ph idx="1"/>
          </p:nvPr>
        </p:nvSpPr>
        <p:spPr>
          <a:xfrm>
            <a:off x="838200" y="1825624"/>
            <a:ext cx="4704471" cy="5032375"/>
          </a:xfrm>
        </p:spPr>
        <p:txBody>
          <a:bodyPr>
            <a:normAutofit/>
          </a:bodyPr>
          <a:lstStyle/>
          <a:p>
            <a:r>
              <a:rPr lang="en-US" sz="2400" b="1" dirty="0">
                <a:latin typeface="Times New Roman" panose="02020603050405020304" pitchFamily="18" charset="0"/>
                <a:cs typeface="Times New Roman" panose="02020603050405020304" pitchFamily="18" charset="0"/>
              </a:rPr>
              <a:t>Decision Trees-</a:t>
            </a:r>
          </a:p>
          <a:p>
            <a:endParaRPr lang="en-US" sz="2400" b="1" dirty="0">
              <a:latin typeface="Times New Roman" panose="02020603050405020304" pitchFamily="18" charset="0"/>
              <a:cs typeface="Times New Roman" panose="02020603050405020304" pitchFamily="18" charset="0"/>
            </a:endParaRPr>
          </a:p>
          <a:p>
            <a:pPr marL="0" indent="0">
              <a:buNone/>
            </a:pPr>
            <a:r>
              <a:rPr lang="en-US" sz="1600" b="0" i="0" dirty="0">
                <a:solidFill>
                  <a:srgbClr val="242424"/>
                </a:solidFill>
                <a:effectLst/>
                <a:latin typeface="Times New Roman" panose="02020603050405020304" pitchFamily="18" charset="0"/>
                <a:cs typeface="Times New Roman" panose="02020603050405020304" pitchFamily="18" charset="0"/>
              </a:rPr>
              <a:t>A tree showing survival of passengers on the Titanic(“</a:t>
            </a:r>
            <a:r>
              <a:rPr lang="en-US" sz="1600" b="0" i="0" dirty="0" err="1">
                <a:solidFill>
                  <a:srgbClr val="242424"/>
                </a:solidFill>
                <a:effectLst/>
                <a:latin typeface="Times New Roman" panose="02020603050405020304" pitchFamily="18" charset="0"/>
                <a:cs typeface="Times New Roman" panose="02020603050405020304" pitchFamily="18" charset="0"/>
              </a:rPr>
              <a:t>sibsp</a:t>
            </a:r>
            <a:r>
              <a:rPr lang="en-US" sz="1600" b="0" i="0" dirty="0">
                <a:solidFill>
                  <a:srgbClr val="242424"/>
                </a:solidFill>
                <a:effectLst/>
                <a:latin typeface="Times New Roman" panose="02020603050405020304" pitchFamily="18" charset="0"/>
                <a:cs typeface="Times New Roman" panose="02020603050405020304" pitchFamily="18" charset="0"/>
              </a:rPr>
              <a:t>” is the number of spouses or siblings aboard). The figures under the leaves show the probability of survival and the percentage of observations in the leaf. Summarizing: Your chances of survival were good if you were (</a:t>
            </a:r>
            <a:r>
              <a:rPr lang="en-US" sz="1600" b="0" i="0" dirty="0" err="1">
                <a:solidFill>
                  <a:srgbClr val="242424"/>
                </a:solidFill>
                <a:effectLst/>
                <a:latin typeface="Times New Roman" panose="02020603050405020304" pitchFamily="18" charset="0"/>
                <a:cs typeface="Times New Roman" panose="02020603050405020304" pitchFamily="18" charset="0"/>
              </a:rPr>
              <a:t>i</a:t>
            </a:r>
            <a:r>
              <a:rPr lang="en-US" sz="1600" b="0" i="0" dirty="0">
                <a:solidFill>
                  <a:srgbClr val="242424"/>
                </a:solidFill>
                <a:effectLst/>
                <a:latin typeface="Times New Roman" panose="02020603050405020304" pitchFamily="18" charset="0"/>
                <a:cs typeface="Times New Roman" panose="02020603050405020304" pitchFamily="18" charset="0"/>
              </a:rPr>
              <a:t>) a female or (ii) a male younger than 9.5 years with strictly less than 3 siblings.</a:t>
            </a:r>
            <a:endParaRPr lang="en-IN" sz="1600" dirty="0">
              <a:latin typeface="Times New Roman" panose="02020603050405020304" pitchFamily="18" charset="0"/>
              <a:cs typeface="Times New Roman" panose="02020603050405020304" pitchFamily="18" charset="0"/>
            </a:endParaRPr>
          </a:p>
          <a:p>
            <a:pPr marL="0" indent="0">
              <a:buNone/>
            </a:pPr>
            <a:endParaRPr lang="en-IN" sz="2400" dirty="0"/>
          </a:p>
        </p:txBody>
      </p:sp>
      <p:pic>
        <p:nvPicPr>
          <p:cNvPr id="4" name="Picture 3">
            <a:extLst>
              <a:ext uri="{FF2B5EF4-FFF2-40B4-BE49-F238E27FC236}">
                <a16:creationId xmlns:a16="http://schemas.microsoft.com/office/drawing/2014/main" id="{4775FC8A-1714-9177-52D1-F7B3D8465028}"/>
              </a:ext>
            </a:extLst>
          </p:cNvPr>
          <p:cNvPicPr>
            <a:picLocks noChangeAspect="1"/>
          </p:cNvPicPr>
          <p:nvPr/>
        </p:nvPicPr>
        <p:blipFill>
          <a:blip r:embed="rId2"/>
          <a:stretch>
            <a:fillRect/>
          </a:stretch>
        </p:blipFill>
        <p:spPr>
          <a:xfrm>
            <a:off x="6096000" y="1890515"/>
            <a:ext cx="5712655" cy="4967484"/>
          </a:xfrm>
          <a:prstGeom prst="rect">
            <a:avLst/>
          </a:prstGeom>
        </p:spPr>
      </p:pic>
    </p:spTree>
    <p:extLst>
      <p:ext uri="{BB962C8B-B14F-4D97-AF65-F5344CB8AC3E}">
        <p14:creationId xmlns:p14="http://schemas.microsoft.com/office/powerpoint/2010/main" val="132193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A6EB-2F8B-7D0F-5511-0451339A69A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Examples of Machine Learning Problems-</a:t>
            </a:r>
            <a:endParaRPr lang="en-IN" dirty="0"/>
          </a:p>
        </p:txBody>
      </p:sp>
      <p:sp>
        <p:nvSpPr>
          <p:cNvPr id="3" name="Content Placeholder 2">
            <a:extLst>
              <a:ext uri="{FF2B5EF4-FFF2-40B4-BE49-F238E27FC236}">
                <a16:creationId xmlns:a16="http://schemas.microsoft.com/office/drawing/2014/main" id="{668AB9E0-7EE9-6FC0-EB8B-D7452E288063}"/>
              </a:ext>
            </a:extLst>
          </p:cNvPr>
          <p:cNvSpPr>
            <a:spLocks noGrp="1"/>
          </p:cNvSpPr>
          <p:nvPr>
            <p:ph idx="1"/>
          </p:nvPr>
        </p:nvSpPr>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Recommendation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Movie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Suggesting movies to users based on their past viewing habits.</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Recommending products to customers based on their purchase history or browsing behavior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50000"/>
              </a:lnSpc>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7. Dimensionality Reduction</a:t>
            </a:r>
            <a:r>
              <a:rPr lang="en-US" sz="1800" dirty="0">
                <a:latin typeface="Times New Roman" panose="02020603050405020304" pitchFamily="18" charset="0"/>
                <a:cs typeface="Times New Roman" panose="02020603050405020304" pitchFamily="18" charset="0"/>
              </a:rPr>
              <a:t>:</a:t>
            </a:r>
          </a:p>
          <a:p>
            <a:pPr lvl="1">
              <a:lnSpc>
                <a:spcPct val="150000"/>
              </a:lnSpc>
            </a:pPr>
            <a:r>
              <a:rPr lang="en-US" sz="1800" b="1" dirty="0">
                <a:latin typeface="Times New Roman" panose="02020603050405020304" pitchFamily="18" charset="0"/>
                <a:cs typeface="Times New Roman" panose="02020603050405020304" pitchFamily="18" charset="0"/>
              </a:rPr>
              <a:t>Feature Reduction</a:t>
            </a:r>
            <a:r>
              <a:rPr lang="en-US" sz="1800" dirty="0">
                <a:latin typeface="Times New Roman" panose="02020603050405020304" pitchFamily="18" charset="0"/>
                <a:cs typeface="Times New Roman" panose="02020603050405020304" pitchFamily="18" charset="0"/>
              </a:rPr>
              <a:t>: Reducing the number of variables in a dataset to improve model performance and visualization.</a:t>
            </a:r>
          </a:p>
          <a:p>
            <a:pPr lvl="1">
              <a:lnSpc>
                <a:spcPct val="150000"/>
              </a:lnSpc>
            </a:pPr>
            <a:r>
              <a:rPr lang="en-US" sz="1800" b="1" dirty="0">
                <a:latin typeface="Times New Roman" panose="02020603050405020304" pitchFamily="18" charset="0"/>
                <a:cs typeface="Times New Roman" panose="02020603050405020304" pitchFamily="18" charset="0"/>
              </a:rPr>
              <a:t>Data Compression</a:t>
            </a:r>
            <a:r>
              <a:rPr lang="en-US" sz="1800" dirty="0">
                <a:latin typeface="Times New Roman" panose="02020603050405020304" pitchFamily="18" charset="0"/>
                <a:cs typeface="Times New Roman" panose="02020603050405020304" pitchFamily="18" charset="0"/>
              </a:rPr>
              <a:t>: Reducing the size of data while maintaining its essential features.</a:t>
            </a:r>
          </a:p>
          <a:p>
            <a:pPr marL="457200" lvl="1" indent="0" eaLnBrk="0" fontAlgn="base" hangingPunct="0">
              <a:lnSpc>
                <a:spcPct val="15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7887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9BB5-4EAB-C0A6-6912-83168725C47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Examples of Logical Models:-</a:t>
            </a:r>
            <a:endParaRPr lang="en-IN" dirty="0"/>
          </a:p>
        </p:txBody>
      </p:sp>
      <p:sp>
        <p:nvSpPr>
          <p:cNvPr id="3" name="Content Placeholder 2">
            <a:extLst>
              <a:ext uri="{FF2B5EF4-FFF2-40B4-BE49-F238E27FC236}">
                <a16:creationId xmlns:a16="http://schemas.microsoft.com/office/drawing/2014/main" id="{2F4E6949-5F71-A859-25CE-93535984078C}"/>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Boolean Models-</a:t>
            </a:r>
            <a:endParaRPr lang="en-IN" sz="2400" dirty="0"/>
          </a:p>
        </p:txBody>
      </p:sp>
      <p:pic>
        <p:nvPicPr>
          <p:cNvPr id="5" name="Picture 4">
            <a:extLst>
              <a:ext uri="{FF2B5EF4-FFF2-40B4-BE49-F238E27FC236}">
                <a16:creationId xmlns:a16="http://schemas.microsoft.com/office/drawing/2014/main" id="{ECB103B4-F171-9779-1E3F-AC3DA3ED1DAD}"/>
              </a:ext>
            </a:extLst>
          </p:cNvPr>
          <p:cNvPicPr>
            <a:picLocks noChangeAspect="1"/>
          </p:cNvPicPr>
          <p:nvPr/>
        </p:nvPicPr>
        <p:blipFill>
          <a:blip r:embed="rId2"/>
          <a:stretch>
            <a:fillRect/>
          </a:stretch>
        </p:blipFill>
        <p:spPr>
          <a:xfrm>
            <a:off x="1104103" y="2537752"/>
            <a:ext cx="10389201" cy="3955123"/>
          </a:xfrm>
          <a:prstGeom prst="rect">
            <a:avLst/>
          </a:prstGeom>
        </p:spPr>
      </p:pic>
    </p:spTree>
    <p:extLst>
      <p:ext uri="{BB962C8B-B14F-4D97-AF65-F5344CB8AC3E}">
        <p14:creationId xmlns:p14="http://schemas.microsoft.com/office/powerpoint/2010/main" val="3582228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4ED9-7F2B-D533-8E99-C53FDEA310C2}"/>
              </a:ext>
            </a:extLst>
          </p:cNvPr>
          <p:cNvSpPr>
            <a:spLocks noGrp="1"/>
          </p:cNvSpPr>
          <p:nvPr>
            <p:ph type="title"/>
          </p:nvPr>
        </p:nvSpPr>
        <p:spPr>
          <a:xfrm>
            <a:off x="838200" y="1"/>
            <a:ext cx="10515600" cy="928467"/>
          </a:xfrm>
        </p:spPr>
        <p:txBody>
          <a:bodyPr/>
          <a:lstStyle/>
          <a:p>
            <a:pPr algn="ctr"/>
            <a:r>
              <a:rPr lang="en-US" b="1" dirty="0">
                <a:latin typeface="Times New Roman" panose="02020603050405020304" pitchFamily="18" charset="0"/>
                <a:cs typeface="Times New Roman" panose="02020603050405020304" pitchFamily="18" charset="0"/>
              </a:rPr>
              <a:t>Examples of Logical Models:-</a:t>
            </a:r>
            <a:endParaRPr lang="en-IN" dirty="0"/>
          </a:p>
        </p:txBody>
      </p:sp>
      <p:sp>
        <p:nvSpPr>
          <p:cNvPr id="3" name="Content Placeholder 2">
            <a:extLst>
              <a:ext uri="{FF2B5EF4-FFF2-40B4-BE49-F238E27FC236}">
                <a16:creationId xmlns:a16="http://schemas.microsoft.com/office/drawing/2014/main" id="{50180F26-0C4C-FAB7-2BA2-D4AECA4D1C32}"/>
              </a:ext>
            </a:extLst>
          </p:cNvPr>
          <p:cNvSpPr>
            <a:spLocks noGrp="1"/>
          </p:cNvSpPr>
          <p:nvPr>
            <p:ph idx="1"/>
          </p:nvPr>
        </p:nvSpPr>
        <p:spPr>
          <a:xfrm>
            <a:off x="838200" y="1153551"/>
            <a:ext cx="10515600" cy="5023412"/>
          </a:xfrm>
        </p:spPr>
        <p:txBody>
          <a:bodyPr/>
          <a:lstStyle/>
          <a:p>
            <a:r>
              <a:rPr lang="en-US" sz="2400" b="1" dirty="0">
                <a:latin typeface="Times New Roman" panose="02020603050405020304" pitchFamily="18" charset="0"/>
                <a:cs typeface="Times New Roman" panose="02020603050405020304" pitchFamily="18" charset="0"/>
              </a:rPr>
              <a:t>Boolean Models-</a:t>
            </a:r>
            <a:endParaRPr lang="en-IN" sz="2400" dirty="0"/>
          </a:p>
          <a:p>
            <a:endParaRPr lang="en-IN" dirty="0"/>
          </a:p>
        </p:txBody>
      </p:sp>
      <p:pic>
        <p:nvPicPr>
          <p:cNvPr id="5" name="Picture 4">
            <a:extLst>
              <a:ext uri="{FF2B5EF4-FFF2-40B4-BE49-F238E27FC236}">
                <a16:creationId xmlns:a16="http://schemas.microsoft.com/office/drawing/2014/main" id="{6B040C1F-76D6-24FB-B8C3-92F192E7F6CE}"/>
              </a:ext>
            </a:extLst>
          </p:cNvPr>
          <p:cNvPicPr>
            <a:picLocks noChangeAspect="1"/>
          </p:cNvPicPr>
          <p:nvPr/>
        </p:nvPicPr>
        <p:blipFill>
          <a:blip r:embed="rId2"/>
          <a:stretch>
            <a:fillRect/>
          </a:stretch>
        </p:blipFill>
        <p:spPr>
          <a:xfrm>
            <a:off x="3071006" y="1603717"/>
            <a:ext cx="7099936" cy="5254283"/>
          </a:xfrm>
          <a:prstGeom prst="rect">
            <a:avLst/>
          </a:prstGeom>
        </p:spPr>
      </p:pic>
    </p:spTree>
    <p:extLst>
      <p:ext uri="{BB962C8B-B14F-4D97-AF65-F5344CB8AC3E}">
        <p14:creationId xmlns:p14="http://schemas.microsoft.com/office/powerpoint/2010/main" val="2071808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9D09-C550-0319-E6DE-0A70AC17C625}"/>
              </a:ext>
            </a:extLst>
          </p:cNvPr>
          <p:cNvSpPr>
            <a:spLocks noGrp="1"/>
          </p:cNvSpPr>
          <p:nvPr>
            <p:ph type="title"/>
          </p:nvPr>
        </p:nvSpPr>
        <p:spPr>
          <a:xfrm>
            <a:off x="838200" y="1"/>
            <a:ext cx="10515600" cy="970670"/>
          </a:xfrm>
        </p:spPr>
        <p:txBody>
          <a:bodyPr/>
          <a:lstStyle/>
          <a:p>
            <a:pPr algn="ctr"/>
            <a:r>
              <a:rPr lang="en-US" b="1" dirty="0">
                <a:latin typeface="Times New Roman" panose="02020603050405020304" pitchFamily="18" charset="0"/>
                <a:cs typeface="Times New Roman" panose="02020603050405020304" pitchFamily="18" charset="0"/>
              </a:rPr>
              <a:t>Examples of Logical Models:-</a:t>
            </a:r>
            <a:endParaRPr lang="en-IN" dirty="0"/>
          </a:p>
        </p:txBody>
      </p:sp>
      <p:sp>
        <p:nvSpPr>
          <p:cNvPr id="3" name="Content Placeholder 2">
            <a:extLst>
              <a:ext uri="{FF2B5EF4-FFF2-40B4-BE49-F238E27FC236}">
                <a16:creationId xmlns:a16="http://schemas.microsoft.com/office/drawing/2014/main" id="{F73E3711-C892-3882-9EDF-172ADF514772}"/>
              </a:ext>
            </a:extLst>
          </p:cNvPr>
          <p:cNvSpPr>
            <a:spLocks noGrp="1"/>
          </p:cNvSpPr>
          <p:nvPr>
            <p:ph idx="1"/>
          </p:nvPr>
        </p:nvSpPr>
        <p:spPr>
          <a:xfrm>
            <a:off x="838200" y="970672"/>
            <a:ext cx="10515600" cy="5206292"/>
          </a:xfrm>
        </p:spPr>
        <p:txBody>
          <a:bodyPr/>
          <a:lstStyle/>
          <a:p>
            <a:r>
              <a:rPr lang="en-US" sz="2400" b="1" dirty="0">
                <a:latin typeface="Times New Roman" panose="02020603050405020304" pitchFamily="18" charset="0"/>
                <a:cs typeface="Times New Roman" panose="02020603050405020304" pitchFamily="18" charset="0"/>
              </a:rPr>
              <a:t>Boolean Models-</a:t>
            </a:r>
            <a:endParaRPr lang="en-IN" sz="2400" dirty="0"/>
          </a:p>
          <a:p>
            <a:endParaRPr lang="en-IN" dirty="0"/>
          </a:p>
        </p:txBody>
      </p:sp>
      <p:pic>
        <p:nvPicPr>
          <p:cNvPr id="5" name="Picture 4">
            <a:extLst>
              <a:ext uri="{FF2B5EF4-FFF2-40B4-BE49-F238E27FC236}">
                <a16:creationId xmlns:a16="http://schemas.microsoft.com/office/drawing/2014/main" id="{D501A2EA-B76E-6A61-654A-7739FE404051}"/>
              </a:ext>
            </a:extLst>
          </p:cNvPr>
          <p:cNvPicPr>
            <a:picLocks noChangeAspect="1"/>
          </p:cNvPicPr>
          <p:nvPr/>
        </p:nvPicPr>
        <p:blipFill>
          <a:blip r:embed="rId2"/>
          <a:stretch>
            <a:fillRect/>
          </a:stretch>
        </p:blipFill>
        <p:spPr>
          <a:xfrm>
            <a:off x="2550946" y="1406769"/>
            <a:ext cx="8576598" cy="5451230"/>
          </a:xfrm>
          <a:prstGeom prst="rect">
            <a:avLst/>
          </a:prstGeom>
        </p:spPr>
      </p:pic>
    </p:spTree>
    <p:extLst>
      <p:ext uri="{BB962C8B-B14F-4D97-AF65-F5344CB8AC3E}">
        <p14:creationId xmlns:p14="http://schemas.microsoft.com/office/powerpoint/2010/main" val="11852310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B3C-60EB-8648-54CA-72CADDCE3DEF}"/>
              </a:ext>
            </a:extLst>
          </p:cNvPr>
          <p:cNvSpPr>
            <a:spLocks noGrp="1"/>
          </p:cNvSpPr>
          <p:nvPr>
            <p:ph type="title"/>
          </p:nvPr>
        </p:nvSpPr>
        <p:spPr>
          <a:xfrm>
            <a:off x="838200" y="1"/>
            <a:ext cx="10515600" cy="1041008"/>
          </a:xfrm>
        </p:spPr>
        <p:txBody>
          <a:bodyPr/>
          <a:lstStyle/>
          <a:p>
            <a:pPr algn="ctr"/>
            <a:r>
              <a:rPr lang="en-US" b="1" dirty="0">
                <a:latin typeface="Times New Roman" panose="02020603050405020304" pitchFamily="18" charset="0"/>
                <a:cs typeface="Times New Roman" panose="02020603050405020304" pitchFamily="18" charset="0"/>
              </a:rPr>
              <a:t>Examples of Logical Models:-</a:t>
            </a:r>
            <a:endParaRPr lang="en-IN" dirty="0"/>
          </a:p>
        </p:txBody>
      </p:sp>
      <p:sp>
        <p:nvSpPr>
          <p:cNvPr id="3" name="Content Placeholder 2">
            <a:extLst>
              <a:ext uri="{FF2B5EF4-FFF2-40B4-BE49-F238E27FC236}">
                <a16:creationId xmlns:a16="http://schemas.microsoft.com/office/drawing/2014/main" id="{FE46CCF3-7044-0FB5-B045-0729A55DF3AF}"/>
              </a:ext>
            </a:extLst>
          </p:cNvPr>
          <p:cNvSpPr>
            <a:spLocks noGrp="1"/>
          </p:cNvSpPr>
          <p:nvPr>
            <p:ph idx="1"/>
          </p:nvPr>
        </p:nvSpPr>
        <p:spPr>
          <a:xfrm>
            <a:off x="838200" y="1041009"/>
            <a:ext cx="10515600" cy="5135954"/>
          </a:xfrm>
        </p:spPr>
        <p:txBody>
          <a:bodyPr/>
          <a:lstStyle/>
          <a:p>
            <a:r>
              <a:rPr lang="en-US" sz="2400" b="1" dirty="0">
                <a:latin typeface="Times New Roman" panose="02020603050405020304" pitchFamily="18" charset="0"/>
                <a:cs typeface="Times New Roman" panose="02020603050405020304" pitchFamily="18" charset="0"/>
              </a:rPr>
              <a:t>Boolean Models-</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7999ABF1-3B7C-7B34-A46A-19D13FB3E9B2}"/>
              </a:ext>
            </a:extLst>
          </p:cNvPr>
          <p:cNvPicPr>
            <a:picLocks noChangeAspect="1"/>
          </p:cNvPicPr>
          <p:nvPr/>
        </p:nvPicPr>
        <p:blipFill>
          <a:blip r:embed="rId2"/>
          <a:stretch>
            <a:fillRect/>
          </a:stretch>
        </p:blipFill>
        <p:spPr>
          <a:xfrm>
            <a:off x="3326569" y="1416441"/>
            <a:ext cx="6886575" cy="5441558"/>
          </a:xfrm>
          <a:prstGeom prst="rect">
            <a:avLst/>
          </a:prstGeom>
        </p:spPr>
      </p:pic>
    </p:spTree>
    <p:extLst>
      <p:ext uri="{BB962C8B-B14F-4D97-AF65-F5344CB8AC3E}">
        <p14:creationId xmlns:p14="http://schemas.microsoft.com/office/powerpoint/2010/main" val="3665034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C5B9-A1C9-8C42-8462-ABB2891914E8}"/>
              </a:ext>
            </a:extLst>
          </p:cNvPr>
          <p:cNvSpPr>
            <a:spLocks noGrp="1"/>
          </p:cNvSpPr>
          <p:nvPr>
            <p:ph type="title"/>
          </p:nvPr>
        </p:nvSpPr>
        <p:spPr>
          <a:xfrm>
            <a:off x="838200" y="1"/>
            <a:ext cx="10515600" cy="900331"/>
          </a:xfrm>
        </p:spPr>
        <p:txBody>
          <a:bodyPr/>
          <a:lstStyle/>
          <a:p>
            <a:pPr algn="ctr"/>
            <a:r>
              <a:rPr lang="en-US" b="1" dirty="0">
                <a:latin typeface="Times New Roman" panose="02020603050405020304" pitchFamily="18" charset="0"/>
                <a:cs typeface="Times New Roman" panose="02020603050405020304" pitchFamily="18" charset="0"/>
              </a:rPr>
              <a:t>Examples of Logical Models:-</a:t>
            </a:r>
            <a:endParaRPr lang="en-IN" dirty="0"/>
          </a:p>
        </p:txBody>
      </p:sp>
      <p:sp>
        <p:nvSpPr>
          <p:cNvPr id="3" name="Content Placeholder 2">
            <a:extLst>
              <a:ext uri="{FF2B5EF4-FFF2-40B4-BE49-F238E27FC236}">
                <a16:creationId xmlns:a16="http://schemas.microsoft.com/office/drawing/2014/main" id="{94811659-331C-9AE6-E92F-7C76517B8E69}"/>
              </a:ext>
            </a:extLst>
          </p:cNvPr>
          <p:cNvSpPr>
            <a:spLocks noGrp="1"/>
          </p:cNvSpPr>
          <p:nvPr>
            <p:ph idx="1"/>
          </p:nvPr>
        </p:nvSpPr>
        <p:spPr>
          <a:xfrm>
            <a:off x="838200" y="1308295"/>
            <a:ext cx="10515600" cy="5549704"/>
          </a:xfrm>
        </p:spPr>
        <p:txBody>
          <a:bodyPr>
            <a:normAutofit/>
          </a:bodyPr>
          <a:lstStyle/>
          <a:p>
            <a:r>
              <a:rPr lang="en-US" sz="2400" b="1" dirty="0">
                <a:latin typeface="Times New Roman" panose="02020603050405020304" pitchFamily="18" charset="0"/>
                <a:cs typeface="Times New Roman" panose="02020603050405020304" pitchFamily="18" charset="0"/>
              </a:rPr>
              <a:t>Rule-Based Models-</a:t>
            </a:r>
            <a:endParaRPr lang="en-IN" sz="2400" dirty="0"/>
          </a:p>
        </p:txBody>
      </p:sp>
      <p:pic>
        <p:nvPicPr>
          <p:cNvPr id="5" name="Picture 4">
            <a:extLst>
              <a:ext uri="{FF2B5EF4-FFF2-40B4-BE49-F238E27FC236}">
                <a16:creationId xmlns:a16="http://schemas.microsoft.com/office/drawing/2014/main" id="{69603918-FDC8-5851-5860-BBD75698AC4B}"/>
              </a:ext>
            </a:extLst>
          </p:cNvPr>
          <p:cNvPicPr>
            <a:picLocks noChangeAspect="1"/>
          </p:cNvPicPr>
          <p:nvPr/>
        </p:nvPicPr>
        <p:blipFill>
          <a:blip r:embed="rId2"/>
          <a:stretch>
            <a:fillRect/>
          </a:stretch>
        </p:blipFill>
        <p:spPr>
          <a:xfrm>
            <a:off x="1041008" y="2051611"/>
            <a:ext cx="10092303" cy="4560204"/>
          </a:xfrm>
          <a:prstGeom prst="rect">
            <a:avLst/>
          </a:prstGeom>
        </p:spPr>
      </p:pic>
    </p:spTree>
    <p:extLst>
      <p:ext uri="{BB962C8B-B14F-4D97-AF65-F5344CB8AC3E}">
        <p14:creationId xmlns:p14="http://schemas.microsoft.com/office/powerpoint/2010/main" val="26643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6BAA-19C7-D745-AF32-C3EEEA095058}"/>
              </a:ext>
            </a:extLst>
          </p:cNvPr>
          <p:cNvSpPr>
            <a:spLocks noGrp="1"/>
          </p:cNvSpPr>
          <p:nvPr>
            <p:ph type="title"/>
          </p:nvPr>
        </p:nvSpPr>
        <p:spPr>
          <a:xfrm>
            <a:off x="838200" y="1"/>
            <a:ext cx="10515600" cy="1690688"/>
          </a:xfrm>
        </p:spPr>
        <p:txBody>
          <a:bodyPr/>
          <a:lstStyle/>
          <a:p>
            <a:pPr algn="ctr"/>
            <a:r>
              <a:rPr lang="en-US" b="1" dirty="0">
                <a:latin typeface="Times New Roman" panose="02020603050405020304" pitchFamily="18" charset="0"/>
                <a:cs typeface="Times New Roman" panose="02020603050405020304" pitchFamily="18" charset="0"/>
              </a:rPr>
              <a:t>Probabilistic Models:-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4847CB-386C-9DE1-890B-F57F980038A9}"/>
              </a:ext>
            </a:extLst>
          </p:cNvPr>
          <p:cNvSpPr>
            <a:spLocks noGrp="1"/>
          </p:cNvSpPr>
          <p:nvPr>
            <p:ph idx="1"/>
          </p:nvPr>
        </p:nvSpPr>
        <p:spPr>
          <a:xfrm>
            <a:off x="838200" y="1463040"/>
            <a:ext cx="10515600" cy="4713923"/>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A probabilistic model is like a tool that helps us understand and predict things when we're not sure what will happen. It uses the idea of probability, which is all about how likely something is to happen.</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For Example:- </a:t>
            </a: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When you calculate probabilities using a probabilistic model, like with Bayes' theorem, you can use those probabilities to make decisions. For example:</a:t>
            </a:r>
          </a:p>
          <a:p>
            <a:pPr marL="0" indent="0">
              <a:buNone/>
            </a:pPr>
            <a:r>
              <a:rPr lang="en-US" sz="1800" dirty="0">
                <a:latin typeface="Times New Roman" panose="02020603050405020304" pitchFamily="18" charset="0"/>
                <a:cs typeface="Times New Roman" panose="02020603050405020304" pitchFamily="18" charset="0"/>
              </a:rPr>
              <a:t>If you have a probability of 0.48 that it will rain tomorrow, you might decide not to carry an umbrella because it's less likely to rain.</a:t>
            </a:r>
          </a:p>
          <a:p>
            <a:pPr marL="0" indent="0">
              <a:buNone/>
            </a:pPr>
            <a:r>
              <a:rPr lang="en-US" sz="1800" dirty="0">
                <a:latin typeface="Times New Roman" panose="02020603050405020304" pitchFamily="18" charset="0"/>
                <a:cs typeface="Times New Roman" panose="02020603050405020304" pitchFamily="18" charset="0"/>
              </a:rPr>
              <a:t>If the probability is 0.50 or higher, you might choose to carry an umbrella because there's a significant chance of rain.</a:t>
            </a:r>
          </a:p>
          <a:p>
            <a:endParaRPr lang="en-IN"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F7D9D0-E790-349B-CFC0-CB44862C92AD}"/>
              </a:ext>
            </a:extLst>
          </p:cNvPr>
          <p:cNvPicPr>
            <a:picLocks noChangeAspect="1"/>
          </p:cNvPicPr>
          <p:nvPr/>
        </p:nvPicPr>
        <p:blipFill>
          <a:blip r:embed="rId2"/>
          <a:stretch>
            <a:fillRect/>
          </a:stretch>
        </p:blipFill>
        <p:spPr>
          <a:xfrm>
            <a:off x="2943225" y="2452687"/>
            <a:ext cx="6305550" cy="1952625"/>
          </a:xfrm>
          <a:prstGeom prst="rect">
            <a:avLst/>
          </a:prstGeom>
        </p:spPr>
      </p:pic>
    </p:spTree>
    <p:extLst>
      <p:ext uri="{BB962C8B-B14F-4D97-AF65-F5344CB8AC3E}">
        <p14:creationId xmlns:p14="http://schemas.microsoft.com/office/powerpoint/2010/main" val="3462101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6A58-0A55-6E94-E932-B8FD95BA3942}"/>
              </a:ext>
            </a:extLst>
          </p:cNvPr>
          <p:cNvSpPr>
            <a:spLocks noGrp="1"/>
          </p:cNvSpPr>
          <p:nvPr>
            <p:ph type="title"/>
          </p:nvPr>
        </p:nvSpPr>
        <p:spPr>
          <a:xfrm>
            <a:off x="838200" y="1"/>
            <a:ext cx="11133406" cy="886264"/>
          </a:xfrm>
        </p:spPr>
        <p:txBody>
          <a:bodyPr>
            <a:normAutofit/>
          </a:bodyPr>
          <a:lstStyle/>
          <a:p>
            <a:pPr algn="ctr"/>
            <a:r>
              <a:rPr lang="en-US" sz="2800" b="1" dirty="0">
                <a:latin typeface="Times New Roman" panose="02020603050405020304" pitchFamily="18" charset="0"/>
                <a:cs typeface="Times New Roman" panose="02020603050405020304" pitchFamily="18" charset="0"/>
              </a:rPr>
              <a:t>Geometric Models VS Logical Models VS Probabilistic Models-</a:t>
            </a:r>
            <a:endParaRPr lang="en-IN" sz="2800" b="1" dirty="0"/>
          </a:p>
        </p:txBody>
      </p:sp>
      <p:pic>
        <p:nvPicPr>
          <p:cNvPr id="9" name="Content Placeholder 8">
            <a:extLst>
              <a:ext uri="{FF2B5EF4-FFF2-40B4-BE49-F238E27FC236}">
                <a16:creationId xmlns:a16="http://schemas.microsoft.com/office/drawing/2014/main" id="{0BCAEC7D-170F-C67E-8C84-C1E3773CE1EE}"/>
              </a:ext>
            </a:extLst>
          </p:cNvPr>
          <p:cNvPicPr>
            <a:picLocks noGrp="1" noChangeAspect="1"/>
          </p:cNvPicPr>
          <p:nvPr>
            <p:ph idx="1"/>
          </p:nvPr>
        </p:nvPicPr>
        <p:blipFill>
          <a:blip r:embed="rId2"/>
          <a:stretch>
            <a:fillRect/>
          </a:stretch>
        </p:blipFill>
        <p:spPr>
          <a:xfrm>
            <a:off x="1026942" y="886266"/>
            <a:ext cx="10944664" cy="5971734"/>
          </a:xfrm>
        </p:spPr>
      </p:pic>
    </p:spTree>
    <p:extLst>
      <p:ext uri="{BB962C8B-B14F-4D97-AF65-F5344CB8AC3E}">
        <p14:creationId xmlns:p14="http://schemas.microsoft.com/office/powerpoint/2010/main" val="3464943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0321-ADAA-2226-D695-F23085792C55}"/>
              </a:ext>
            </a:extLst>
          </p:cNvPr>
          <p:cNvSpPr>
            <a:spLocks noGrp="1"/>
          </p:cNvSpPr>
          <p:nvPr>
            <p:ph type="title"/>
          </p:nvPr>
        </p:nvSpPr>
        <p:spPr>
          <a:xfrm>
            <a:off x="838200" y="1"/>
            <a:ext cx="10515600" cy="1123949"/>
          </a:xfrm>
        </p:spPr>
        <p:txBody>
          <a:bodyPr>
            <a:normAutofit/>
          </a:bodyPr>
          <a:lstStyle/>
          <a:p>
            <a:pPr algn="ctr"/>
            <a:r>
              <a:rPr lang="en-US" sz="2800" b="1" dirty="0">
                <a:latin typeface="Times New Roman" panose="02020603050405020304" pitchFamily="18" charset="0"/>
                <a:cs typeface="Times New Roman" panose="02020603050405020304" pitchFamily="18" charset="0"/>
              </a:rPr>
              <a:t>Geometric Models VS Logical Models VS Probabilistic Models-</a:t>
            </a:r>
            <a:endParaRPr lang="en-IN" sz="2800" dirty="0"/>
          </a:p>
        </p:txBody>
      </p:sp>
      <p:sp>
        <p:nvSpPr>
          <p:cNvPr id="3" name="Content Placeholder 2">
            <a:extLst>
              <a:ext uri="{FF2B5EF4-FFF2-40B4-BE49-F238E27FC236}">
                <a16:creationId xmlns:a16="http://schemas.microsoft.com/office/drawing/2014/main" id="{B2AD41A2-AAF8-C157-0BF0-A3484998C7F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286104B-CEB4-EC64-2B5B-1C171A8A08EA}"/>
              </a:ext>
            </a:extLst>
          </p:cNvPr>
          <p:cNvPicPr>
            <a:picLocks noChangeAspect="1"/>
          </p:cNvPicPr>
          <p:nvPr/>
        </p:nvPicPr>
        <p:blipFill>
          <a:blip r:embed="rId2"/>
          <a:stretch>
            <a:fillRect/>
          </a:stretch>
        </p:blipFill>
        <p:spPr>
          <a:xfrm>
            <a:off x="838200" y="914400"/>
            <a:ext cx="10964594" cy="5943599"/>
          </a:xfrm>
          <a:prstGeom prst="rect">
            <a:avLst/>
          </a:prstGeom>
        </p:spPr>
      </p:pic>
    </p:spTree>
    <p:extLst>
      <p:ext uri="{BB962C8B-B14F-4D97-AF65-F5344CB8AC3E}">
        <p14:creationId xmlns:p14="http://schemas.microsoft.com/office/powerpoint/2010/main" val="1778574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A291-67D1-1153-0AB5-4C0764C610D5}"/>
              </a:ext>
            </a:extLst>
          </p:cNvPr>
          <p:cNvSpPr>
            <a:spLocks noGrp="1"/>
          </p:cNvSpPr>
          <p:nvPr>
            <p:ph type="title"/>
          </p:nvPr>
        </p:nvSpPr>
        <p:spPr>
          <a:xfrm>
            <a:off x="838200" y="1"/>
            <a:ext cx="10515600" cy="858128"/>
          </a:xfrm>
        </p:spPr>
        <p:txBody>
          <a:bodyPr/>
          <a:lstStyle/>
          <a:p>
            <a:pPr algn="ctr"/>
            <a:r>
              <a:rPr lang="en-US" b="1" dirty="0">
                <a:latin typeface="Times New Roman" panose="02020603050405020304" pitchFamily="18" charset="0"/>
                <a:cs typeface="Times New Roman" panose="02020603050405020304" pitchFamily="18" charset="0"/>
              </a:rPr>
              <a:t>Feature Types:-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F00267-831C-B092-607F-21FDB5C018E6}"/>
              </a:ext>
            </a:extLst>
          </p:cNvPr>
          <p:cNvSpPr>
            <a:spLocks noGrp="1"/>
          </p:cNvSpPr>
          <p:nvPr>
            <p:ph idx="1"/>
          </p:nvPr>
        </p:nvSpPr>
        <p:spPr>
          <a:xfrm>
            <a:off x="267287" y="956603"/>
            <a:ext cx="11774658" cy="590139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machine learning, </a:t>
            </a:r>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are the pieces of information we use to make predictions. Here are the main types of features:</a:t>
            </a:r>
          </a:p>
          <a:p>
            <a:pPr>
              <a:buFont typeface="+mj-lt"/>
              <a:buAutoNum type="arabicPeriod"/>
            </a:pPr>
            <a:r>
              <a:rPr lang="en-US" sz="2000" b="1" dirty="0">
                <a:latin typeface="Times New Roman" panose="02020603050405020304" pitchFamily="18" charset="0"/>
                <a:cs typeface="Times New Roman" panose="02020603050405020304" pitchFamily="18" charset="0"/>
              </a:rPr>
              <a:t>Numeric Features</a:t>
            </a:r>
            <a:r>
              <a:rPr lang="en-US" sz="2000" dirty="0">
                <a:latin typeface="Times New Roman" panose="02020603050405020304" pitchFamily="18" charset="0"/>
                <a:cs typeface="Times New Roman" panose="02020603050405020304" pitchFamily="18" charset="0"/>
              </a:rPr>
              <a:t>: Numbers that you can measure.</a:t>
            </a:r>
          </a:p>
          <a:p>
            <a:pPr lvl="1"/>
            <a:r>
              <a:rPr lang="en-US" sz="2000" b="1" dirty="0">
                <a:latin typeface="Times New Roman" panose="02020603050405020304" pitchFamily="18" charset="0"/>
                <a:cs typeface="Times New Roman" panose="02020603050405020304" pitchFamily="18" charset="0"/>
              </a:rPr>
              <a:t>Continuous</a:t>
            </a:r>
            <a:r>
              <a:rPr lang="en-US" sz="2000" dirty="0">
                <a:latin typeface="Times New Roman" panose="02020603050405020304" pitchFamily="18" charset="0"/>
                <a:cs typeface="Times New Roman" panose="02020603050405020304" pitchFamily="18" charset="0"/>
              </a:rPr>
              <a:t>: These can be any number, like height or temperature.</a:t>
            </a:r>
          </a:p>
          <a:p>
            <a:pPr lvl="1"/>
            <a:r>
              <a:rPr lang="en-US" sz="2000" b="1" dirty="0">
                <a:latin typeface="Times New Roman" panose="02020603050405020304" pitchFamily="18" charset="0"/>
                <a:cs typeface="Times New Roman" panose="02020603050405020304" pitchFamily="18" charset="0"/>
              </a:rPr>
              <a:t>Discrete</a:t>
            </a:r>
            <a:r>
              <a:rPr lang="en-US" sz="2000" dirty="0">
                <a:latin typeface="Times New Roman" panose="02020603050405020304" pitchFamily="18" charset="0"/>
                <a:cs typeface="Times New Roman" panose="02020603050405020304" pitchFamily="18" charset="0"/>
              </a:rPr>
              <a:t>: These are specific numbers, like the number of cars you own.</a:t>
            </a:r>
          </a:p>
          <a:p>
            <a:pPr>
              <a:buFont typeface="+mj-lt"/>
              <a:buAutoNum type="arabicPeriod"/>
            </a:pPr>
            <a:r>
              <a:rPr lang="en-US" sz="2000" b="1" dirty="0">
                <a:latin typeface="Times New Roman" panose="02020603050405020304" pitchFamily="18" charset="0"/>
                <a:cs typeface="Times New Roman" panose="02020603050405020304" pitchFamily="18" charset="0"/>
              </a:rPr>
              <a:t>Categorical Features</a:t>
            </a:r>
            <a:r>
              <a:rPr lang="en-US" sz="2000" dirty="0">
                <a:latin typeface="Times New Roman" panose="02020603050405020304" pitchFamily="18" charset="0"/>
                <a:cs typeface="Times New Roman" panose="02020603050405020304" pitchFamily="18" charset="0"/>
              </a:rPr>
              <a:t>: Groups or categories.</a:t>
            </a:r>
          </a:p>
          <a:p>
            <a:pPr lvl="1"/>
            <a:r>
              <a:rPr lang="en-US" sz="2000" b="1" dirty="0">
                <a:latin typeface="Times New Roman" panose="02020603050405020304" pitchFamily="18" charset="0"/>
                <a:cs typeface="Times New Roman" panose="02020603050405020304" pitchFamily="18" charset="0"/>
              </a:rPr>
              <a:t>Nominal</a:t>
            </a:r>
            <a:r>
              <a:rPr lang="en-US" sz="2000" dirty="0">
                <a:latin typeface="Times New Roman" panose="02020603050405020304" pitchFamily="18" charset="0"/>
                <a:cs typeface="Times New Roman" panose="02020603050405020304" pitchFamily="18" charset="0"/>
              </a:rPr>
              <a:t>: Categories without order, like colors (red, green, blue). </a:t>
            </a:r>
            <a:r>
              <a:rPr lang="en-US" sz="2000" b="1"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Types of pets like cats, dogs, or birds. You can't say one is "better" or "worse" than the other; they are just different.</a:t>
            </a:r>
          </a:p>
          <a:p>
            <a:pPr lvl="1"/>
            <a:r>
              <a:rPr lang="en-US" sz="2000" b="1" dirty="0">
                <a:latin typeface="Times New Roman" panose="02020603050405020304" pitchFamily="18" charset="0"/>
                <a:cs typeface="Times New Roman" panose="02020603050405020304" pitchFamily="18" charset="0"/>
              </a:rPr>
              <a:t>Ordinal</a:t>
            </a:r>
            <a:r>
              <a:rPr lang="en-US" sz="2000" dirty="0">
                <a:latin typeface="Times New Roman" panose="02020603050405020304" pitchFamily="18" charset="0"/>
                <a:cs typeface="Times New Roman" panose="02020603050405020304" pitchFamily="18" charset="0"/>
              </a:rPr>
              <a:t>: Categories with order, like rankings (first, second, third). </a:t>
            </a:r>
            <a:r>
              <a:rPr lang="en-US" sz="2000" b="1"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Ranks like first place, second place, and third place. You can say first is better than second, and second is better than third.</a:t>
            </a:r>
          </a:p>
          <a:p>
            <a:pPr>
              <a:buFont typeface="+mj-lt"/>
              <a:buAutoNum type="arabicPeriod"/>
            </a:pPr>
            <a:r>
              <a:rPr lang="en-US" sz="2000" b="1" dirty="0">
                <a:latin typeface="Times New Roman" panose="02020603050405020304" pitchFamily="18" charset="0"/>
                <a:cs typeface="Times New Roman" panose="02020603050405020304" pitchFamily="18" charset="0"/>
              </a:rPr>
              <a:t>Binary Features</a:t>
            </a:r>
            <a:r>
              <a:rPr lang="en-US" sz="2000" dirty="0">
                <a:latin typeface="Times New Roman" panose="02020603050405020304" pitchFamily="18" charset="0"/>
                <a:cs typeface="Times New Roman" panose="02020603050405020304" pitchFamily="18" charset="0"/>
              </a:rPr>
              <a:t>: Two possible values, like yes/no or true/false.</a:t>
            </a:r>
          </a:p>
          <a:p>
            <a:pPr>
              <a:buFont typeface="+mj-lt"/>
              <a:buAutoNum type="arabicPeriod"/>
            </a:pPr>
            <a:r>
              <a:rPr lang="en-US" sz="2000" b="1" dirty="0">
                <a:latin typeface="Times New Roman" panose="02020603050405020304" pitchFamily="18" charset="0"/>
                <a:cs typeface="Times New Roman" panose="02020603050405020304" pitchFamily="18" charset="0"/>
              </a:rPr>
              <a:t>Text Features</a:t>
            </a:r>
            <a:r>
              <a:rPr lang="en-US" sz="2000" dirty="0">
                <a:latin typeface="Times New Roman" panose="02020603050405020304" pitchFamily="18" charset="0"/>
                <a:cs typeface="Times New Roman" panose="02020603050405020304" pitchFamily="18" charset="0"/>
              </a:rPr>
              <a:t>: Words or sentences that can be converted into numbers for analysis.</a:t>
            </a:r>
          </a:p>
          <a:p>
            <a:pPr>
              <a:buFont typeface="+mj-lt"/>
              <a:buAutoNum type="arabicPeriod"/>
            </a:pPr>
            <a:r>
              <a:rPr lang="en-US" sz="2000" b="1" dirty="0">
                <a:latin typeface="Times New Roman" panose="02020603050405020304" pitchFamily="18" charset="0"/>
                <a:cs typeface="Times New Roman" panose="02020603050405020304" pitchFamily="18" charset="0"/>
              </a:rPr>
              <a:t>Time Series Features</a:t>
            </a:r>
            <a:r>
              <a:rPr lang="en-US" sz="2000" dirty="0">
                <a:latin typeface="Times New Roman" panose="02020603050405020304" pitchFamily="18" charset="0"/>
                <a:cs typeface="Times New Roman" panose="02020603050405020304" pitchFamily="18" charset="0"/>
              </a:rPr>
              <a:t>: Data collected over time, like daily temperatures or stock prices.</a:t>
            </a:r>
          </a:p>
          <a:p>
            <a:pPr>
              <a:buFont typeface="+mj-lt"/>
              <a:buAutoNum type="arabicPeriod"/>
            </a:pPr>
            <a:r>
              <a:rPr lang="en-US" sz="2000" b="1" dirty="0">
                <a:latin typeface="Times New Roman" panose="02020603050405020304" pitchFamily="18" charset="0"/>
                <a:cs typeface="Times New Roman" panose="02020603050405020304" pitchFamily="18" charset="0"/>
              </a:rPr>
              <a:t>Image Features</a:t>
            </a:r>
            <a:r>
              <a:rPr lang="en-US" sz="2000" dirty="0">
                <a:latin typeface="Times New Roman" panose="02020603050405020304" pitchFamily="18" charset="0"/>
                <a:cs typeface="Times New Roman" panose="02020603050405020304" pitchFamily="18" charset="0"/>
              </a:rPr>
              <a:t>: Information from images, like pixel colors and shapes.</a:t>
            </a:r>
          </a:p>
          <a:p>
            <a:pPr>
              <a:buFont typeface="+mj-lt"/>
              <a:buAutoNum type="arabicPeriod"/>
            </a:pPr>
            <a:r>
              <a:rPr lang="en-US" sz="2000" b="1" dirty="0">
                <a:latin typeface="Times New Roman" panose="02020603050405020304" pitchFamily="18" charset="0"/>
                <a:cs typeface="Times New Roman" panose="02020603050405020304" pitchFamily="18" charset="0"/>
              </a:rPr>
              <a:t>Geospatial Features</a:t>
            </a:r>
            <a:r>
              <a:rPr lang="en-US" sz="2000" dirty="0">
                <a:latin typeface="Times New Roman" panose="02020603050405020304" pitchFamily="18" charset="0"/>
                <a:cs typeface="Times New Roman" panose="02020603050405020304" pitchFamily="18" charset="0"/>
              </a:rPr>
              <a:t>: Information about locations, like latitude and longitude.</a:t>
            </a:r>
          </a:p>
          <a:p>
            <a:endParaRPr lang="en-IN" dirty="0"/>
          </a:p>
        </p:txBody>
      </p:sp>
    </p:spTree>
    <p:extLst>
      <p:ext uri="{BB962C8B-B14F-4D97-AF65-F5344CB8AC3E}">
        <p14:creationId xmlns:p14="http://schemas.microsoft.com/office/powerpoint/2010/main" val="571931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3C60-1B02-9098-4F19-C2E975E3C595}"/>
              </a:ext>
            </a:extLst>
          </p:cNvPr>
          <p:cNvSpPr>
            <a:spLocks noGrp="1"/>
          </p:cNvSpPr>
          <p:nvPr>
            <p:ph type="title"/>
          </p:nvPr>
        </p:nvSpPr>
        <p:spPr>
          <a:xfrm>
            <a:off x="838200" y="1"/>
            <a:ext cx="10515600" cy="872196"/>
          </a:xfrm>
        </p:spPr>
        <p:txBody>
          <a:bodyPr/>
          <a:lstStyle/>
          <a:p>
            <a:pPr algn="ctr"/>
            <a:r>
              <a:rPr lang="en-US" b="1" dirty="0">
                <a:latin typeface="Times New Roman" panose="02020603050405020304" pitchFamily="18" charset="0"/>
                <a:cs typeface="Times New Roman" panose="02020603050405020304" pitchFamily="18" charset="0"/>
              </a:rPr>
              <a:t>Feature Construction:-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37B49D-A399-06AE-3ADC-0FFD6EAFEEB7}"/>
              </a:ext>
            </a:extLst>
          </p:cNvPr>
          <p:cNvSpPr>
            <a:spLocks noGrp="1"/>
          </p:cNvSpPr>
          <p:nvPr>
            <p:ph idx="1"/>
          </p:nvPr>
        </p:nvSpPr>
        <p:spPr>
          <a:xfrm>
            <a:off x="168813" y="1223888"/>
            <a:ext cx="12023188" cy="5634111"/>
          </a:xfrm>
        </p:spPr>
        <p:txBody>
          <a:bodyPr>
            <a:normAutofit/>
          </a:bodyPr>
          <a:lstStyle/>
          <a:p>
            <a:pPr marL="0" indent="0">
              <a:buNone/>
            </a:pPr>
            <a:r>
              <a:rPr lang="en-US" sz="2000" b="1" i="0" dirty="0">
                <a:effectLst/>
                <a:latin typeface="Times New Roman" panose="02020603050405020304" pitchFamily="18" charset="0"/>
                <a:cs typeface="Times New Roman" panose="02020603050405020304" pitchFamily="18" charset="0"/>
              </a:rPr>
              <a:t>Feature construction</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involves creating new features (or variables) from existing data to improve the performance of a model. </a:t>
            </a:r>
          </a:p>
          <a:p>
            <a:pPr marL="0" indent="0">
              <a:buNone/>
            </a:pPr>
            <a:r>
              <a:rPr lang="en-US" sz="2000" dirty="0">
                <a:latin typeface="Times New Roman" panose="02020603050405020304" pitchFamily="18" charset="0"/>
                <a:cs typeface="Times New Roman" panose="02020603050405020304" pitchFamily="18" charset="0"/>
              </a:rPr>
              <a:t>For example in </a:t>
            </a:r>
            <a:r>
              <a:rPr lang="en-IN" sz="2000" dirty="0">
                <a:latin typeface="Times New Roman" panose="02020603050405020304" pitchFamily="18" charset="0"/>
                <a:cs typeface="Times New Roman" panose="02020603050405020304" pitchFamily="18" charset="0"/>
              </a:rPr>
              <a:t>COVID-19 dataset:-</a:t>
            </a:r>
          </a:p>
          <a:p>
            <a:pPr marL="0" indent="0">
              <a:buNone/>
            </a:pPr>
            <a:endParaRPr lang="en-IN" sz="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Confirmed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number of confirmed COVID-19 cases.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Recovered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number of cases that have recovered.</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Death Cases: </a:t>
            </a:r>
            <a:r>
              <a:rPr lang="en-US" altLang="en-US" sz="2000" dirty="0">
                <a:latin typeface="Times New Roman" panose="02020603050405020304" pitchFamily="18" charset="0"/>
                <a:cs typeface="Times New Roman" panose="02020603050405020304" pitchFamily="18" charset="0"/>
              </a:rPr>
              <a:t>Total number of death cases.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alculate this as Active Cases = Confirmed Cases – (Recovered Cases – Deaths).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Creating the "Active Cases" feature from the existing “Confirmed Cases”, “Recovered Cases”, and “Deaths Cases”) is a classic example of </a:t>
            </a:r>
            <a:r>
              <a:rPr lang="en-US" sz="2000" b="1" dirty="0">
                <a:latin typeface="Times New Roman" panose="02020603050405020304" pitchFamily="18" charset="0"/>
                <a:cs typeface="Times New Roman" panose="02020603050405020304" pitchFamily="18" charset="0"/>
              </a:rPr>
              <a:t>feature construction</a:t>
            </a:r>
            <a:r>
              <a:rPr lang="en-US" sz="2000" dirty="0">
                <a:latin typeface="Times New Roman" panose="02020603050405020304" pitchFamily="18" charset="0"/>
                <a:cs typeface="Times New Roman" panose="02020603050405020304" pitchFamily="18" charset="0"/>
              </a:rPr>
              <a:t>. This process helps provide more meaningful data to machine learning models, potentially improving their predictive performance.</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48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57D6-3534-C7A6-9B17-AFAEAE4F6D34}"/>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Structure of Machine Learning-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E02002-86B3-67B5-FA05-034C953A9500}"/>
              </a:ext>
            </a:extLst>
          </p:cNvPr>
          <p:cNvSpPr>
            <a:spLocks noGrp="1"/>
          </p:cNvSpPr>
          <p:nvPr>
            <p:ph idx="1"/>
          </p:nvPr>
        </p:nvSpPr>
        <p:spPr>
          <a:xfrm>
            <a:off x="838200" y="1825624"/>
            <a:ext cx="10515600" cy="503237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Let's create a simple, real-time example using a dummy dataset to predict whether a student will pass or fail based on some features. We'll go through the steps using a small dataset and see how a machine learning model can be used to make predictions.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Here’s a simple dataset:- </a:t>
            </a:r>
          </a:p>
          <a:p>
            <a:pPr marL="0" indent="0">
              <a:buNone/>
            </a:pPr>
            <a:endParaRPr lang="en-US" sz="800" b="1" dirty="0">
              <a:latin typeface="Times New Roman" panose="02020603050405020304" pitchFamily="18" charset="0"/>
              <a:cs typeface="Times New Roman" panose="02020603050405020304" pitchFamily="18" charset="0"/>
            </a:endParaRPr>
          </a:p>
          <a:p>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Hours_Studied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Number of hours the student studied.</a:t>
            </a:r>
          </a:p>
          <a:p>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Attendance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Percentage of classes attended.</a:t>
            </a:r>
          </a:p>
          <a:p>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Previous_Scores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Average of previous exam scores.</a:t>
            </a:r>
          </a:p>
          <a:p>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Whether the student passed (1 for pass, 0 for fail).</a:t>
            </a:r>
          </a:p>
          <a:p>
            <a:endParaRPr lang="en-US" altLang="en-US" sz="1800" dirty="0">
              <a:latin typeface="Times New Roman" panose="02020603050405020304" pitchFamily="18" charset="0"/>
              <a:cs typeface="Times New Roman" panose="02020603050405020304" pitchFamily="18" charset="0"/>
            </a:endParaRPr>
          </a:p>
          <a:p>
            <a:pPr marL="0" indent="0">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lang="en-US" sz="1800" dirty="0">
                <a:latin typeface="Times New Roman" panose="02020603050405020304" pitchFamily="18" charset="0"/>
                <a:cs typeface="Times New Roman" panose="02020603050405020304" pitchFamily="18" charset="0"/>
              </a:rPr>
              <a:t>e have collected a dataset with </a:t>
            </a:r>
          </a:p>
          <a:p>
            <a:pPr marL="0" indent="0">
              <a:buNone/>
            </a:pPr>
            <a:r>
              <a:rPr lang="en-US" sz="1800" dirty="0">
                <a:latin typeface="Times New Roman" panose="02020603050405020304" pitchFamily="18" charset="0"/>
                <a:cs typeface="Times New Roman" panose="02020603050405020304" pitchFamily="18" charset="0"/>
              </a:rPr>
              <a:t>     information about students.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FCD501-2B88-6FC2-E96D-5172D117B599}"/>
              </a:ext>
            </a:extLst>
          </p:cNvPr>
          <p:cNvPicPr>
            <a:picLocks noChangeAspect="1"/>
          </p:cNvPicPr>
          <p:nvPr/>
        </p:nvPicPr>
        <p:blipFill>
          <a:blip r:embed="rId2"/>
          <a:stretch>
            <a:fillRect/>
          </a:stretch>
        </p:blipFill>
        <p:spPr>
          <a:xfrm>
            <a:off x="6330463" y="3525885"/>
            <a:ext cx="5861538" cy="3332115"/>
          </a:xfrm>
          <a:prstGeom prst="rect">
            <a:avLst/>
          </a:prstGeom>
        </p:spPr>
      </p:pic>
    </p:spTree>
    <p:extLst>
      <p:ext uri="{BB962C8B-B14F-4D97-AF65-F5344CB8AC3E}">
        <p14:creationId xmlns:p14="http://schemas.microsoft.com/office/powerpoint/2010/main" val="4188882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924D-10E0-A4EF-55D1-61F1FFE31B4A}"/>
              </a:ext>
            </a:extLst>
          </p:cNvPr>
          <p:cNvSpPr>
            <a:spLocks noGrp="1"/>
          </p:cNvSpPr>
          <p:nvPr>
            <p:ph type="title"/>
          </p:nvPr>
        </p:nvSpPr>
        <p:spPr>
          <a:xfrm>
            <a:off x="838200" y="1"/>
            <a:ext cx="10515600" cy="900331"/>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E026C1-BF8D-442B-395F-8547B268C167}"/>
              </a:ext>
            </a:extLst>
          </p:cNvPr>
          <p:cNvSpPr>
            <a:spLocks noGrp="1"/>
          </p:cNvSpPr>
          <p:nvPr>
            <p:ph idx="1"/>
          </p:nvPr>
        </p:nvSpPr>
        <p:spPr>
          <a:xfrm>
            <a:off x="838200" y="900332"/>
            <a:ext cx="10781714" cy="595766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Normalization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standardization</a:t>
            </a:r>
            <a:r>
              <a:rPr lang="en-US" sz="2000" dirty="0">
                <a:latin typeface="Times New Roman" panose="02020603050405020304" pitchFamily="18" charset="0"/>
                <a:cs typeface="Times New Roman" panose="02020603050405020304" pitchFamily="18" charset="0"/>
              </a:rPr>
              <a:t> are commonly used techniques for feature transformation before applying machine learning algorithms. They help to bring features onto a similar scale, which can improve the performance and convergence speed of many machine learning models.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C44ABC-CE1C-2749-80B3-D63EA8335095}"/>
              </a:ext>
            </a:extLst>
          </p:cNvPr>
          <p:cNvPicPr>
            <a:picLocks noChangeAspect="1"/>
          </p:cNvPicPr>
          <p:nvPr/>
        </p:nvPicPr>
        <p:blipFill>
          <a:blip r:embed="rId2"/>
          <a:stretch>
            <a:fillRect/>
          </a:stretch>
        </p:blipFill>
        <p:spPr>
          <a:xfrm>
            <a:off x="1682854" y="1899138"/>
            <a:ext cx="7672161" cy="4958861"/>
          </a:xfrm>
          <a:prstGeom prst="rect">
            <a:avLst/>
          </a:prstGeom>
        </p:spPr>
      </p:pic>
    </p:spTree>
    <p:extLst>
      <p:ext uri="{BB962C8B-B14F-4D97-AF65-F5344CB8AC3E}">
        <p14:creationId xmlns:p14="http://schemas.microsoft.com/office/powerpoint/2010/main" val="242220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48D0-AFE7-3F1A-4223-7CA53BDD0D82}"/>
              </a:ext>
            </a:extLst>
          </p:cNvPr>
          <p:cNvSpPr>
            <a:spLocks noGrp="1"/>
          </p:cNvSpPr>
          <p:nvPr>
            <p:ph type="title"/>
          </p:nvPr>
        </p:nvSpPr>
        <p:spPr>
          <a:xfrm>
            <a:off x="838200" y="1"/>
            <a:ext cx="10515600" cy="801857"/>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pic>
        <p:nvPicPr>
          <p:cNvPr id="5" name="Content Placeholder 4">
            <a:extLst>
              <a:ext uri="{FF2B5EF4-FFF2-40B4-BE49-F238E27FC236}">
                <a16:creationId xmlns:a16="http://schemas.microsoft.com/office/drawing/2014/main" id="{10F1411A-7E7C-771F-75A0-E6AA5CC1FBC0}"/>
              </a:ext>
            </a:extLst>
          </p:cNvPr>
          <p:cNvPicPr>
            <a:picLocks noGrp="1" noChangeAspect="1"/>
          </p:cNvPicPr>
          <p:nvPr>
            <p:ph idx="1"/>
          </p:nvPr>
        </p:nvPicPr>
        <p:blipFill>
          <a:blip r:embed="rId2"/>
          <a:stretch>
            <a:fillRect/>
          </a:stretch>
        </p:blipFill>
        <p:spPr>
          <a:xfrm>
            <a:off x="1" y="1075115"/>
            <a:ext cx="6095999" cy="1504950"/>
          </a:xfrm>
        </p:spPr>
      </p:pic>
      <p:pic>
        <p:nvPicPr>
          <p:cNvPr id="7" name="Picture 6">
            <a:extLst>
              <a:ext uri="{FF2B5EF4-FFF2-40B4-BE49-F238E27FC236}">
                <a16:creationId xmlns:a16="http://schemas.microsoft.com/office/drawing/2014/main" id="{BF7B460D-0B98-669F-9754-FE61C5555CBB}"/>
              </a:ext>
            </a:extLst>
          </p:cNvPr>
          <p:cNvPicPr>
            <a:picLocks noChangeAspect="1"/>
          </p:cNvPicPr>
          <p:nvPr/>
        </p:nvPicPr>
        <p:blipFill>
          <a:blip r:embed="rId3"/>
          <a:stretch>
            <a:fillRect/>
          </a:stretch>
        </p:blipFill>
        <p:spPr>
          <a:xfrm>
            <a:off x="711590" y="2853323"/>
            <a:ext cx="4746675" cy="4004677"/>
          </a:xfrm>
          <a:prstGeom prst="rect">
            <a:avLst/>
          </a:prstGeom>
        </p:spPr>
      </p:pic>
      <p:pic>
        <p:nvPicPr>
          <p:cNvPr id="9" name="Picture 8">
            <a:extLst>
              <a:ext uri="{FF2B5EF4-FFF2-40B4-BE49-F238E27FC236}">
                <a16:creationId xmlns:a16="http://schemas.microsoft.com/office/drawing/2014/main" id="{8F146D07-0678-F298-F75A-15D8C249D2C6}"/>
              </a:ext>
            </a:extLst>
          </p:cNvPr>
          <p:cNvPicPr>
            <a:picLocks noChangeAspect="1"/>
          </p:cNvPicPr>
          <p:nvPr/>
        </p:nvPicPr>
        <p:blipFill>
          <a:blip r:embed="rId4"/>
          <a:stretch>
            <a:fillRect/>
          </a:stretch>
        </p:blipFill>
        <p:spPr>
          <a:xfrm>
            <a:off x="6471138" y="2853323"/>
            <a:ext cx="4882662" cy="4004676"/>
          </a:xfrm>
          <a:prstGeom prst="rect">
            <a:avLst/>
          </a:prstGeom>
        </p:spPr>
      </p:pic>
      <p:pic>
        <p:nvPicPr>
          <p:cNvPr id="11" name="Picture 10">
            <a:extLst>
              <a:ext uri="{FF2B5EF4-FFF2-40B4-BE49-F238E27FC236}">
                <a16:creationId xmlns:a16="http://schemas.microsoft.com/office/drawing/2014/main" id="{BFB1D05A-5135-46A5-5B6D-2502745C8DC2}"/>
              </a:ext>
            </a:extLst>
          </p:cNvPr>
          <p:cNvPicPr>
            <a:picLocks noChangeAspect="1"/>
          </p:cNvPicPr>
          <p:nvPr/>
        </p:nvPicPr>
        <p:blipFill>
          <a:blip r:embed="rId5"/>
          <a:stretch>
            <a:fillRect/>
          </a:stretch>
        </p:blipFill>
        <p:spPr>
          <a:xfrm>
            <a:off x="6096000" y="1103690"/>
            <a:ext cx="6095999" cy="1476375"/>
          </a:xfrm>
          <a:prstGeom prst="rect">
            <a:avLst/>
          </a:prstGeom>
        </p:spPr>
      </p:pic>
    </p:spTree>
    <p:extLst>
      <p:ext uri="{BB962C8B-B14F-4D97-AF65-F5344CB8AC3E}">
        <p14:creationId xmlns:p14="http://schemas.microsoft.com/office/powerpoint/2010/main" val="1671691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222B-5710-A479-2ED0-AB1CB3A463C2}"/>
              </a:ext>
            </a:extLst>
          </p:cNvPr>
          <p:cNvSpPr>
            <a:spLocks noGrp="1"/>
          </p:cNvSpPr>
          <p:nvPr>
            <p:ph type="title"/>
          </p:nvPr>
        </p:nvSpPr>
        <p:spPr>
          <a:xfrm>
            <a:off x="838200" y="1"/>
            <a:ext cx="10515600" cy="1364566"/>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pic>
        <p:nvPicPr>
          <p:cNvPr id="5" name="Content Placeholder 4">
            <a:extLst>
              <a:ext uri="{FF2B5EF4-FFF2-40B4-BE49-F238E27FC236}">
                <a16:creationId xmlns:a16="http://schemas.microsoft.com/office/drawing/2014/main" id="{136D352D-2F3A-857F-B152-3E32450AB5D4}"/>
              </a:ext>
            </a:extLst>
          </p:cNvPr>
          <p:cNvPicPr>
            <a:picLocks noGrp="1" noChangeAspect="1"/>
          </p:cNvPicPr>
          <p:nvPr>
            <p:ph idx="1"/>
          </p:nvPr>
        </p:nvPicPr>
        <p:blipFill>
          <a:blip r:embed="rId2"/>
          <a:stretch>
            <a:fillRect/>
          </a:stretch>
        </p:blipFill>
        <p:spPr>
          <a:xfrm>
            <a:off x="1123394" y="1364567"/>
            <a:ext cx="10230406" cy="5493431"/>
          </a:xfrm>
        </p:spPr>
      </p:pic>
    </p:spTree>
    <p:extLst>
      <p:ext uri="{BB962C8B-B14F-4D97-AF65-F5344CB8AC3E}">
        <p14:creationId xmlns:p14="http://schemas.microsoft.com/office/powerpoint/2010/main" val="3645835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9295-3A1A-1E14-581C-2295A5813DD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pic>
        <p:nvPicPr>
          <p:cNvPr id="5" name="Content Placeholder 4">
            <a:extLst>
              <a:ext uri="{FF2B5EF4-FFF2-40B4-BE49-F238E27FC236}">
                <a16:creationId xmlns:a16="http://schemas.microsoft.com/office/drawing/2014/main" id="{0579FBA5-4EED-BD25-B645-BAD24C69981E}"/>
              </a:ext>
            </a:extLst>
          </p:cNvPr>
          <p:cNvPicPr>
            <a:picLocks noGrp="1" noChangeAspect="1"/>
          </p:cNvPicPr>
          <p:nvPr>
            <p:ph idx="1"/>
          </p:nvPr>
        </p:nvPicPr>
        <p:blipFill>
          <a:blip r:embed="rId2"/>
          <a:stretch>
            <a:fillRect/>
          </a:stretch>
        </p:blipFill>
        <p:spPr>
          <a:xfrm>
            <a:off x="838200" y="1690687"/>
            <a:ext cx="10515600" cy="4485029"/>
          </a:xfrm>
        </p:spPr>
      </p:pic>
    </p:spTree>
    <p:extLst>
      <p:ext uri="{BB962C8B-B14F-4D97-AF65-F5344CB8AC3E}">
        <p14:creationId xmlns:p14="http://schemas.microsoft.com/office/powerpoint/2010/main" val="1849802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D8BE-5ED5-6F84-A750-EF8C172ACC7C}"/>
              </a:ext>
            </a:extLst>
          </p:cNvPr>
          <p:cNvSpPr>
            <a:spLocks noGrp="1"/>
          </p:cNvSpPr>
          <p:nvPr>
            <p:ph type="title"/>
          </p:nvPr>
        </p:nvSpPr>
        <p:spPr>
          <a:xfrm>
            <a:off x="838200" y="1"/>
            <a:ext cx="10515600" cy="1055076"/>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pic>
        <p:nvPicPr>
          <p:cNvPr id="5" name="Content Placeholder 4">
            <a:extLst>
              <a:ext uri="{FF2B5EF4-FFF2-40B4-BE49-F238E27FC236}">
                <a16:creationId xmlns:a16="http://schemas.microsoft.com/office/drawing/2014/main" id="{3A6C8AB9-F7BB-A618-A46A-9D4B6F8954C6}"/>
              </a:ext>
            </a:extLst>
          </p:cNvPr>
          <p:cNvPicPr>
            <a:picLocks noGrp="1" noChangeAspect="1"/>
          </p:cNvPicPr>
          <p:nvPr>
            <p:ph idx="1"/>
          </p:nvPr>
        </p:nvPicPr>
        <p:blipFill>
          <a:blip r:embed="rId2"/>
          <a:stretch>
            <a:fillRect/>
          </a:stretch>
        </p:blipFill>
        <p:spPr>
          <a:xfrm>
            <a:off x="0" y="1055077"/>
            <a:ext cx="6464104" cy="5802923"/>
          </a:xfrm>
        </p:spPr>
      </p:pic>
      <p:pic>
        <p:nvPicPr>
          <p:cNvPr id="7" name="Picture 6">
            <a:extLst>
              <a:ext uri="{FF2B5EF4-FFF2-40B4-BE49-F238E27FC236}">
                <a16:creationId xmlns:a16="http://schemas.microsoft.com/office/drawing/2014/main" id="{92995B14-78AB-53FA-85D0-D1A73A5C95FF}"/>
              </a:ext>
            </a:extLst>
          </p:cNvPr>
          <p:cNvPicPr>
            <a:picLocks noChangeAspect="1"/>
          </p:cNvPicPr>
          <p:nvPr/>
        </p:nvPicPr>
        <p:blipFill>
          <a:blip r:embed="rId3"/>
          <a:stretch>
            <a:fillRect/>
          </a:stretch>
        </p:blipFill>
        <p:spPr>
          <a:xfrm>
            <a:off x="6344529" y="1856935"/>
            <a:ext cx="5847471" cy="5001065"/>
          </a:xfrm>
          <a:prstGeom prst="rect">
            <a:avLst/>
          </a:prstGeom>
        </p:spPr>
      </p:pic>
    </p:spTree>
    <p:extLst>
      <p:ext uri="{BB962C8B-B14F-4D97-AF65-F5344CB8AC3E}">
        <p14:creationId xmlns:p14="http://schemas.microsoft.com/office/powerpoint/2010/main" val="1581882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4FB3-6920-24F4-8D6F-A950F766BDD8}"/>
              </a:ext>
            </a:extLst>
          </p:cNvPr>
          <p:cNvSpPr>
            <a:spLocks noGrp="1"/>
          </p:cNvSpPr>
          <p:nvPr>
            <p:ph type="title"/>
          </p:nvPr>
        </p:nvSpPr>
        <p:spPr>
          <a:xfrm>
            <a:off x="838200" y="1"/>
            <a:ext cx="10515600" cy="928467"/>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pic>
        <p:nvPicPr>
          <p:cNvPr id="5" name="Content Placeholder 4">
            <a:extLst>
              <a:ext uri="{FF2B5EF4-FFF2-40B4-BE49-F238E27FC236}">
                <a16:creationId xmlns:a16="http://schemas.microsoft.com/office/drawing/2014/main" id="{23593ED9-FC99-AC27-C7CB-EC3A1B0A93C2}"/>
              </a:ext>
            </a:extLst>
          </p:cNvPr>
          <p:cNvPicPr>
            <a:picLocks noGrp="1" noChangeAspect="1"/>
          </p:cNvPicPr>
          <p:nvPr>
            <p:ph idx="1"/>
          </p:nvPr>
        </p:nvPicPr>
        <p:blipFill>
          <a:blip r:embed="rId2"/>
          <a:stretch>
            <a:fillRect/>
          </a:stretch>
        </p:blipFill>
        <p:spPr>
          <a:xfrm>
            <a:off x="2906150" y="1043573"/>
            <a:ext cx="4859215" cy="1429181"/>
          </a:xfrm>
        </p:spPr>
      </p:pic>
      <p:pic>
        <p:nvPicPr>
          <p:cNvPr id="7" name="Picture 6">
            <a:extLst>
              <a:ext uri="{FF2B5EF4-FFF2-40B4-BE49-F238E27FC236}">
                <a16:creationId xmlns:a16="http://schemas.microsoft.com/office/drawing/2014/main" id="{2B043FCD-67EA-57A7-4AF8-C1095EED6573}"/>
              </a:ext>
            </a:extLst>
          </p:cNvPr>
          <p:cNvPicPr>
            <a:picLocks noChangeAspect="1"/>
          </p:cNvPicPr>
          <p:nvPr/>
        </p:nvPicPr>
        <p:blipFill>
          <a:blip r:embed="rId3"/>
          <a:stretch>
            <a:fillRect/>
          </a:stretch>
        </p:blipFill>
        <p:spPr>
          <a:xfrm>
            <a:off x="0" y="2587859"/>
            <a:ext cx="6096000" cy="4270140"/>
          </a:xfrm>
          <a:prstGeom prst="rect">
            <a:avLst/>
          </a:prstGeom>
        </p:spPr>
      </p:pic>
      <p:pic>
        <p:nvPicPr>
          <p:cNvPr id="9" name="Picture 8">
            <a:extLst>
              <a:ext uri="{FF2B5EF4-FFF2-40B4-BE49-F238E27FC236}">
                <a16:creationId xmlns:a16="http://schemas.microsoft.com/office/drawing/2014/main" id="{23317328-2D43-6E49-A13F-DDC0EA4B25FF}"/>
              </a:ext>
            </a:extLst>
          </p:cNvPr>
          <p:cNvPicPr>
            <a:picLocks noChangeAspect="1"/>
          </p:cNvPicPr>
          <p:nvPr/>
        </p:nvPicPr>
        <p:blipFill>
          <a:blip r:embed="rId4"/>
          <a:stretch>
            <a:fillRect/>
          </a:stretch>
        </p:blipFill>
        <p:spPr>
          <a:xfrm>
            <a:off x="6453480" y="2587858"/>
            <a:ext cx="5659902" cy="4270139"/>
          </a:xfrm>
          <a:prstGeom prst="rect">
            <a:avLst/>
          </a:prstGeom>
        </p:spPr>
      </p:pic>
    </p:spTree>
    <p:extLst>
      <p:ext uri="{BB962C8B-B14F-4D97-AF65-F5344CB8AC3E}">
        <p14:creationId xmlns:p14="http://schemas.microsoft.com/office/powerpoint/2010/main" val="348147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9FAC-68F1-9316-FB34-BD68AD511D40}"/>
              </a:ext>
            </a:extLst>
          </p:cNvPr>
          <p:cNvSpPr>
            <a:spLocks noGrp="1"/>
          </p:cNvSpPr>
          <p:nvPr>
            <p:ph type="title"/>
          </p:nvPr>
        </p:nvSpPr>
        <p:spPr>
          <a:xfrm>
            <a:off x="838200" y="1"/>
            <a:ext cx="10515600" cy="900331"/>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66821B8B-83F9-98B8-1592-551D61A9BEF3}"/>
              </a:ext>
            </a:extLst>
          </p:cNvPr>
          <p:cNvSpPr>
            <a:spLocks noGrp="1"/>
          </p:cNvSpPr>
          <p:nvPr>
            <p:ph idx="1"/>
          </p:nvPr>
        </p:nvSpPr>
        <p:spPr>
          <a:xfrm>
            <a:off x="838200" y="1125415"/>
            <a:ext cx="10515600" cy="573258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Now, if we will find the mean and standard deviation of both exams, the mean of the standardized scores for both exams is 0, and the standard deviation is 1.</a:t>
            </a:r>
            <a:endParaRPr lang="en-IN"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134C876-C159-4C2D-DC17-F758C4095DB9}"/>
              </a:ext>
            </a:extLst>
          </p:cNvPr>
          <p:cNvPicPr>
            <a:picLocks noChangeAspect="1"/>
          </p:cNvPicPr>
          <p:nvPr/>
        </p:nvPicPr>
        <p:blipFill>
          <a:blip r:embed="rId2"/>
          <a:stretch>
            <a:fillRect/>
          </a:stretch>
        </p:blipFill>
        <p:spPr>
          <a:xfrm>
            <a:off x="838200" y="1946532"/>
            <a:ext cx="10515600" cy="4355794"/>
          </a:xfrm>
          <a:prstGeom prst="rect">
            <a:avLst/>
          </a:prstGeom>
        </p:spPr>
      </p:pic>
    </p:spTree>
    <p:extLst>
      <p:ext uri="{BB962C8B-B14F-4D97-AF65-F5344CB8AC3E}">
        <p14:creationId xmlns:p14="http://schemas.microsoft.com/office/powerpoint/2010/main" val="525035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39B1-C4FA-2C38-9F5C-C36E90464798}"/>
              </a:ext>
            </a:extLst>
          </p:cNvPr>
          <p:cNvSpPr>
            <a:spLocks noGrp="1"/>
          </p:cNvSpPr>
          <p:nvPr>
            <p:ph type="title"/>
          </p:nvPr>
        </p:nvSpPr>
        <p:spPr>
          <a:xfrm>
            <a:off x="838200" y="1"/>
            <a:ext cx="10515600" cy="1153550"/>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7DE2C76A-987C-B63D-19EA-E839CDBBD588}"/>
              </a:ext>
            </a:extLst>
          </p:cNvPr>
          <p:cNvSpPr>
            <a:spLocks noGrp="1"/>
          </p:cNvSpPr>
          <p:nvPr>
            <p:ph idx="1"/>
          </p:nvPr>
        </p:nvSpPr>
        <p:spPr>
          <a:xfrm>
            <a:off x="0" y="984738"/>
            <a:ext cx="12192000" cy="5873262"/>
          </a:xfrm>
        </p:spPr>
        <p:txBody>
          <a:bodyPr/>
          <a:lstStyle/>
          <a:p>
            <a:r>
              <a:rPr lang="en-US" b="1" dirty="0">
                <a:latin typeface="Times New Roman" panose="02020603050405020304" pitchFamily="18" charset="0"/>
                <a:cs typeface="Times New Roman" panose="02020603050405020304" pitchFamily="18" charset="0"/>
              </a:rPr>
              <a:t>Why Convert to Standardized Format:-</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28B018-B7C8-5ED4-1FDF-FA21C9B3917B}"/>
              </a:ext>
            </a:extLst>
          </p:cNvPr>
          <p:cNvPicPr>
            <a:picLocks noChangeAspect="1"/>
          </p:cNvPicPr>
          <p:nvPr/>
        </p:nvPicPr>
        <p:blipFill>
          <a:blip r:embed="rId2"/>
          <a:stretch>
            <a:fillRect/>
          </a:stretch>
        </p:blipFill>
        <p:spPr>
          <a:xfrm>
            <a:off x="0" y="1561514"/>
            <a:ext cx="6907237" cy="5296485"/>
          </a:xfrm>
          <a:prstGeom prst="rect">
            <a:avLst/>
          </a:prstGeom>
        </p:spPr>
      </p:pic>
    </p:spTree>
    <p:extLst>
      <p:ext uri="{BB962C8B-B14F-4D97-AF65-F5344CB8AC3E}">
        <p14:creationId xmlns:p14="http://schemas.microsoft.com/office/powerpoint/2010/main" val="402122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A15B-C1CE-C36D-F50F-779E86B6AC75}"/>
              </a:ext>
            </a:extLst>
          </p:cNvPr>
          <p:cNvSpPr>
            <a:spLocks noGrp="1"/>
          </p:cNvSpPr>
          <p:nvPr>
            <p:ph type="title"/>
          </p:nvPr>
        </p:nvSpPr>
        <p:spPr>
          <a:xfrm>
            <a:off x="838200" y="1"/>
            <a:ext cx="10515600" cy="844061"/>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2743268C-C538-88BF-CF1C-31746828F852}"/>
              </a:ext>
            </a:extLst>
          </p:cNvPr>
          <p:cNvSpPr>
            <a:spLocks noGrp="1"/>
          </p:cNvSpPr>
          <p:nvPr>
            <p:ph idx="1"/>
          </p:nvPr>
        </p:nvSpPr>
        <p:spPr>
          <a:xfrm>
            <a:off x="838200" y="998806"/>
            <a:ext cx="10515600" cy="5859194"/>
          </a:xfrm>
        </p:spPr>
        <p:txBody>
          <a:bodyPr/>
          <a:lstStyle/>
          <a:p>
            <a:r>
              <a:rPr lang="en-US" sz="2400" b="1" dirty="0">
                <a:latin typeface="Times New Roman" panose="02020603050405020304" pitchFamily="18" charset="0"/>
                <a:cs typeface="Times New Roman" panose="02020603050405020304" pitchFamily="18" charset="0"/>
              </a:rPr>
              <a:t>Lets plot the original data as well as </a:t>
            </a:r>
            <a:r>
              <a:rPr lang="en-IN" sz="2400" b="1" dirty="0">
                <a:latin typeface="Times New Roman" panose="02020603050405020304" pitchFamily="18" charset="0"/>
                <a:cs typeface="Times New Roman" panose="02020603050405020304" pitchFamily="18" charset="0"/>
              </a:rPr>
              <a:t>Standardized Data:-</a:t>
            </a:r>
          </a:p>
          <a:p>
            <a:endParaRPr lang="en-IN" dirty="0"/>
          </a:p>
        </p:txBody>
      </p:sp>
      <p:pic>
        <p:nvPicPr>
          <p:cNvPr id="7" name="Picture 6">
            <a:extLst>
              <a:ext uri="{FF2B5EF4-FFF2-40B4-BE49-F238E27FC236}">
                <a16:creationId xmlns:a16="http://schemas.microsoft.com/office/drawing/2014/main" id="{5141E2D7-A98C-DF90-9735-63EFA27D517B}"/>
              </a:ext>
            </a:extLst>
          </p:cNvPr>
          <p:cNvPicPr>
            <a:picLocks noChangeAspect="1"/>
          </p:cNvPicPr>
          <p:nvPr/>
        </p:nvPicPr>
        <p:blipFill>
          <a:blip r:embed="rId2"/>
          <a:stretch>
            <a:fillRect/>
          </a:stretch>
        </p:blipFill>
        <p:spPr>
          <a:xfrm>
            <a:off x="6848475" y="3161201"/>
            <a:ext cx="5343525" cy="2089492"/>
          </a:xfrm>
          <a:prstGeom prst="rect">
            <a:avLst/>
          </a:prstGeom>
        </p:spPr>
      </p:pic>
      <p:pic>
        <p:nvPicPr>
          <p:cNvPr id="9" name="Picture 8">
            <a:extLst>
              <a:ext uri="{FF2B5EF4-FFF2-40B4-BE49-F238E27FC236}">
                <a16:creationId xmlns:a16="http://schemas.microsoft.com/office/drawing/2014/main" id="{8FB7D697-D6DF-D832-7938-865CFC648D98}"/>
              </a:ext>
            </a:extLst>
          </p:cNvPr>
          <p:cNvPicPr>
            <a:picLocks noChangeAspect="1"/>
          </p:cNvPicPr>
          <p:nvPr/>
        </p:nvPicPr>
        <p:blipFill>
          <a:blip r:embed="rId3"/>
          <a:stretch>
            <a:fillRect/>
          </a:stretch>
        </p:blipFill>
        <p:spPr>
          <a:xfrm>
            <a:off x="0" y="1553894"/>
            <a:ext cx="6848475" cy="5304106"/>
          </a:xfrm>
          <a:prstGeom prst="rect">
            <a:avLst/>
          </a:prstGeom>
        </p:spPr>
      </p:pic>
    </p:spTree>
    <p:extLst>
      <p:ext uri="{BB962C8B-B14F-4D97-AF65-F5344CB8AC3E}">
        <p14:creationId xmlns:p14="http://schemas.microsoft.com/office/powerpoint/2010/main" val="1305258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3AD0-C513-C7A9-DA4D-1464A8CD4552}"/>
              </a:ext>
            </a:extLst>
          </p:cNvPr>
          <p:cNvSpPr>
            <a:spLocks noGrp="1"/>
          </p:cNvSpPr>
          <p:nvPr>
            <p:ph type="title"/>
          </p:nvPr>
        </p:nvSpPr>
        <p:spPr>
          <a:xfrm>
            <a:off x="838200" y="1"/>
            <a:ext cx="10515600" cy="900331"/>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784757CA-009C-D2B6-22FD-4494E7C419CE}"/>
              </a:ext>
            </a:extLst>
          </p:cNvPr>
          <p:cNvSpPr>
            <a:spLocks noGrp="1"/>
          </p:cNvSpPr>
          <p:nvPr>
            <p:ph idx="1"/>
          </p:nvPr>
        </p:nvSpPr>
        <p:spPr>
          <a:xfrm>
            <a:off x="0" y="900332"/>
            <a:ext cx="11732455" cy="5957667"/>
          </a:xfrm>
        </p:spPr>
        <p:txBody>
          <a:bodyPr>
            <a:normAutofit/>
          </a:bodyPr>
          <a:lstStyle/>
          <a:p>
            <a:r>
              <a:rPr lang="en-US" sz="2400" b="1" dirty="0">
                <a:latin typeface="Times New Roman" panose="02020603050405020304" pitchFamily="18" charset="0"/>
                <a:cs typeface="Times New Roman" panose="02020603050405020304" pitchFamily="18" charset="0"/>
              </a:rPr>
              <a:t>Difference between Normalization and Standardization:-</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74E792-98AF-D2FE-AE1A-ACEFB711E74F}"/>
              </a:ext>
            </a:extLst>
          </p:cNvPr>
          <p:cNvPicPr>
            <a:picLocks noChangeAspect="1"/>
          </p:cNvPicPr>
          <p:nvPr/>
        </p:nvPicPr>
        <p:blipFill>
          <a:blip r:embed="rId2"/>
          <a:stretch>
            <a:fillRect/>
          </a:stretch>
        </p:blipFill>
        <p:spPr>
          <a:xfrm>
            <a:off x="0" y="1541803"/>
            <a:ext cx="6096000" cy="5316195"/>
          </a:xfrm>
          <a:prstGeom prst="rect">
            <a:avLst/>
          </a:prstGeom>
        </p:spPr>
      </p:pic>
      <p:pic>
        <p:nvPicPr>
          <p:cNvPr id="7" name="Picture 6">
            <a:extLst>
              <a:ext uri="{FF2B5EF4-FFF2-40B4-BE49-F238E27FC236}">
                <a16:creationId xmlns:a16="http://schemas.microsoft.com/office/drawing/2014/main" id="{7DAD64B2-3B35-15D8-3A13-9E18951DBB8E}"/>
              </a:ext>
            </a:extLst>
          </p:cNvPr>
          <p:cNvPicPr>
            <a:picLocks noChangeAspect="1"/>
          </p:cNvPicPr>
          <p:nvPr/>
        </p:nvPicPr>
        <p:blipFill>
          <a:blip r:embed="rId3"/>
          <a:stretch>
            <a:fillRect/>
          </a:stretch>
        </p:blipFill>
        <p:spPr>
          <a:xfrm>
            <a:off x="6096000" y="1541803"/>
            <a:ext cx="6096001" cy="5316195"/>
          </a:xfrm>
          <a:prstGeom prst="rect">
            <a:avLst/>
          </a:prstGeom>
        </p:spPr>
      </p:pic>
    </p:spTree>
    <p:extLst>
      <p:ext uri="{BB962C8B-B14F-4D97-AF65-F5344CB8AC3E}">
        <p14:creationId xmlns:p14="http://schemas.microsoft.com/office/powerpoint/2010/main" val="426587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1F39-E148-7286-DBAB-1705BB4F04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 of Machine Learning-</a:t>
            </a:r>
            <a:endParaRPr lang="en-IN" dirty="0"/>
          </a:p>
        </p:txBody>
      </p:sp>
      <p:sp>
        <p:nvSpPr>
          <p:cNvPr id="3" name="Content Placeholder 2">
            <a:extLst>
              <a:ext uri="{FF2B5EF4-FFF2-40B4-BE49-F238E27FC236}">
                <a16:creationId xmlns:a16="http://schemas.microsoft.com/office/drawing/2014/main" id="{E243EB32-F805-94AD-1DF2-BB7C91549B64}"/>
              </a:ext>
            </a:extLst>
          </p:cNvPr>
          <p:cNvSpPr>
            <a:spLocks noGrp="1"/>
          </p:cNvSpPr>
          <p:nvPr>
            <p:ph idx="1"/>
          </p:nvPr>
        </p:nvSpPr>
        <p:spPr>
          <a:xfrm>
            <a:off x="838200" y="1690688"/>
            <a:ext cx="10515600" cy="4486275"/>
          </a:xfrm>
        </p:spPr>
        <p:txBody>
          <a:bodyPr/>
          <a:lstStyle/>
          <a:p>
            <a:pPr marL="0" indent="0">
              <a:buNone/>
            </a:pPr>
            <a:r>
              <a:rPr lang="en-US" sz="2000" b="1" dirty="0">
                <a:latin typeface="Times New Roman" panose="02020603050405020304" pitchFamily="18" charset="0"/>
                <a:cs typeface="Times New Roman" panose="02020603050405020304" pitchFamily="18" charset="0"/>
              </a:rPr>
              <a:t>Step 2:-</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Data Preparation</a:t>
            </a:r>
            <a:r>
              <a:rPr lang="en-US" sz="1800" b="1" dirty="0">
                <a:latin typeface="Times New Roman" panose="02020603050405020304" pitchFamily="18" charset="0"/>
                <a:cs typeface="Times New Roman" panose="02020603050405020304" pitchFamily="18" charset="0"/>
              </a:rPr>
              <a:t>:- </a:t>
            </a: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there are no missing values or values which are incorrect,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negative values. Here, our dataset is already clean, so we don’t need to clean the data.</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might scale the features so they are all on a similar scale, but since they are in similar ranges, it might not be necessary for this simple example.</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But, for example;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Suppose, we have a dataset like this:-</a:t>
            </a:r>
          </a:p>
          <a:p>
            <a:endParaRPr lang="en-IN" dirty="0"/>
          </a:p>
        </p:txBody>
      </p:sp>
      <p:pic>
        <p:nvPicPr>
          <p:cNvPr id="8" name="Picture 7">
            <a:extLst>
              <a:ext uri="{FF2B5EF4-FFF2-40B4-BE49-F238E27FC236}">
                <a16:creationId xmlns:a16="http://schemas.microsoft.com/office/drawing/2014/main" id="{F91609A3-F78D-44AD-D083-A82949BEFE9E}"/>
              </a:ext>
            </a:extLst>
          </p:cNvPr>
          <p:cNvPicPr>
            <a:picLocks noChangeAspect="1"/>
          </p:cNvPicPr>
          <p:nvPr/>
        </p:nvPicPr>
        <p:blipFill>
          <a:blip r:embed="rId2"/>
          <a:stretch>
            <a:fillRect/>
          </a:stretch>
        </p:blipFill>
        <p:spPr>
          <a:xfrm>
            <a:off x="1561515" y="4435767"/>
            <a:ext cx="9537894" cy="1876133"/>
          </a:xfrm>
          <a:prstGeom prst="rect">
            <a:avLst/>
          </a:prstGeom>
        </p:spPr>
      </p:pic>
    </p:spTree>
    <p:extLst>
      <p:ext uri="{BB962C8B-B14F-4D97-AF65-F5344CB8AC3E}">
        <p14:creationId xmlns:p14="http://schemas.microsoft.com/office/powerpoint/2010/main" val="3444944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0D9E-4F42-6703-62D1-0D3B58EA8230}"/>
              </a:ext>
            </a:extLst>
          </p:cNvPr>
          <p:cNvSpPr>
            <a:spLocks noGrp="1"/>
          </p:cNvSpPr>
          <p:nvPr>
            <p:ph type="title"/>
          </p:nvPr>
        </p:nvSpPr>
        <p:spPr>
          <a:xfrm>
            <a:off x="838200" y="1"/>
            <a:ext cx="10515600" cy="858128"/>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5F13230B-E99A-969C-D2EA-B3CE6B4D24E5}"/>
              </a:ext>
            </a:extLst>
          </p:cNvPr>
          <p:cNvSpPr>
            <a:spLocks noGrp="1"/>
          </p:cNvSpPr>
          <p:nvPr>
            <p:ph idx="1"/>
          </p:nvPr>
        </p:nvSpPr>
        <p:spPr>
          <a:xfrm>
            <a:off x="838200" y="1069145"/>
            <a:ext cx="10515600" cy="5788854"/>
          </a:xfrm>
        </p:spPr>
        <p:txBody>
          <a:bodyPr>
            <a:normAutofit/>
          </a:bodyPr>
          <a:lstStyle/>
          <a:p>
            <a:r>
              <a:rPr lang="en-US" sz="2400" b="1" dirty="0">
                <a:latin typeface="Times New Roman" panose="02020603050405020304" pitchFamily="18" charset="0"/>
                <a:cs typeface="Times New Roman" panose="02020603050405020304" pitchFamily="18" charset="0"/>
              </a:rPr>
              <a:t>When to use </a:t>
            </a:r>
            <a:r>
              <a:rPr lang="en-IN" sz="2400" b="1" dirty="0">
                <a:latin typeface="Times New Roman" panose="02020603050405020304" pitchFamily="18" charset="0"/>
                <a:cs typeface="Times New Roman" panose="02020603050405020304" pitchFamily="18" charset="0"/>
              </a:rPr>
              <a:t>Standardization?</a:t>
            </a:r>
          </a:p>
        </p:txBody>
      </p:sp>
      <p:pic>
        <p:nvPicPr>
          <p:cNvPr id="5" name="Picture 4">
            <a:extLst>
              <a:ext uri="{FF2B5EF4-FFF2-40B4-BE49-F238E27FC236}">
                <a16:creationId xmlns:a16="http://schemas.microsoft.com/office/drawing/2014/main" id="{6E97A63D-ADA4-18BB-8725-4A80C2C26501}"/>
              </a:ext>
            </a:extLst>
          </p:cNvPr>
          <p:cNvPicPr>
            <a:picLocks noChangeAspect="1"/>
          </p:cNvPicPr>
          <p:nvPr/>
        </p:nvPicPr>
        <p:blipFill>
          <a:blip r:embed="rId2"/>
          <a:stretch>
            <a:fillRect/>
          </a:stretch>
        </p:blipFill>
        <p:spPr>
          <a:xfrm>
            <a:off x="1181686" y="1560341"/>
            <a:ext cx="7568418" cy="5297658"/>
          </a:xfrm>
          <a:prstGeom prst="rect">
            <a:avLst/>
          </a:prstGeom>
        </p:spPr>
      </p:pic>
    </p:spTree>
    <p:extLst>
      <p:ext uri="{BB962C8B-B14F-4D97-AF65-F5344CB8AC3E}">
        <p14:creationId xmlns:p14="http://schemas.microsoft.com/office/powerpoint/2010/main" val="76056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1AFF-80FF-BDA2-9E4B-20FCDFAB47CE}"/>
              </a:ext>
            </a:extLst>
          </p:cNvPr>
          <p:cNvSpPr>
            <a:spLocks noGrp="1"/>
          </p:cNvSpPr>
          <p:nvPr>
            <p:ph type="title"/>
          </p:nvPr>
        </p:nvSpPr>
        <p:spPr>
          <a:xfrm>
            <a:off x="838200" y="1"/>
            <a:ext cx="10515600" cy="815925"/>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pic>
        <p:nvPicPr>
          <p:cNvPr id="17" name="Content Placeholder 16">
            <a:extLst>
              <a:ext uri="{FF2B5EF4-FFF2-40B4-BE49-F238E27FC236}">
                <a16:creationId xmlns:a16="http://schemas.microsoft.com/office/drawing/2014/main" id="{545952E9-2EDC-B691-32F7-1A2A89FE929A}"/>
              </a:ext>
            </a:extLst>
          </p:cNvPr>
          <p:cNvPicPr>
            <a:picLocks noGrp="1" noChangeAspect="1"/>
          </p:cNvPicPr>
          <p:nvPr>
            <p:ph idx="1"/>
          </p:nvPr>
        </p:nvPicPr>
        <p:blipFill>
          <a:blip r:embed="rId2"/>
          <a:stretch>
            <a:fillRect/>
          </a:stretch>
        </p:blipFill>
        <p:spPr>
          <a:xfrm>
            <a:off x="0" y="598463"/>
            <a:ext cx="6810375" cy="2628900"/>
          </a:xfrm>
        </p:spPr>
      </p:pic>
      <p:pic>
        <p:nvPicPr>
          <p:cNvPr id="19" name="Picture 18">
            <a:extLst>
              <a:ext uri="{FF2B5EF4-FFF2-40B4-BE49-F238E27FC236}">
                <a16:creationId xmlns:a16="http://schemas.microsoft.com/office/drawing/2014/main" id="{159F7AA5-9AB2-21C4-59D3-1F770FB4FDEC}"/>
              </a:ext>
            </a:extLst>
          </p:cNvPr>
          <p:cNvPicPr>
            <a:picLocks noChangeAspect="1"/>
          </p:cNvPicPr>
          <p:nvPr/>
        </p:nvPicPr>
        <p:blipFill>
          <a:blip r:embed="rId3"/>
          <a:stretch>
            <a:fillRect/>
          </a:stretch>
        </p:blipFill>
        <p:spPr>
          <a:xfrm>
            <a:off x="6923393" y="3009899"/>
            <a:ext cx="5038725" cy="3848100"/>
          </a:xfrm>
          <a:prstGeom prst="rect">
            <a:avLst/>
          </a:prstGeom>
        </p:spPr>
      </p:pic>
      <p:sp>
        <p:nvSpPr>
          <p:cNvPr id="21" name="TextBox 20">
            <a:extLst>
              <a:ext uri="{FF2B5EF4-FFF2-40B4-BE49-F238E27FC236}">
                <a16:creationId xmlns:a16="http://schemas.microsoft.com/office/drawing/2014/main" id="{EED2C938-ADC1-9639-A042-C971C670C04F}"/>
              </a:ext>
            </a:extLst>
          </p:cNvPr>
          <p:cNvSpPr txBox="1"/>
          <p:nvPr/>
        </p:nvSpPr>
        <p:spPr>
          <a:xfrm>
            <a:off x="8004516" y="928468"/>
            <a:ext cx="3957602" cy="1754326"/>
          </a:xfrm>
          <a:prstGeom prst="rect">
            <a:avLst/>
          </a:prstGeom>
          <a:noFill/>
        </p:spPr>
        <p:txBody>
          <a:bodyPr wrap="square">
            <a:spAutoFit/>
          </a:bodyPr>
          <a:lstStyle/>
          <a:p>
            <a:r>
              <a:rPr lang="en-US" dirty="0"/>
              <a:t>The standardized values show that most data points are clustered around a mean of 0, and the outlier is far from the mean but doesn't distort the scale of the other values as drastically as in normalization.</a:t>
            </a:r>
            <a:endParaRPr lang="en-IN" dirty="0"/>
          </a:p>
        </p:txBody>
      </p:sp>
      <p:pic>
        <p:nvPicPr>
          <p:cNvPr id="23" name="Picture 22">
            <a:extLst>
              <a:ext uri="{FF2B5EF4-FFF2-40B4-BE49-F238E27FC236}">
                <a16:creationId xmlns:a16="http://schemas.microsoft.com/office/drawing/2014/main" id="{8DF728BF-4013-280A-3F79-56324A164ADE}"/>
              </a:ext>
            </a:extLst>
          </p:cNvPr>
          <p:cNvPicPr>
            <a:picLocks noChangeAspect="1"/>
          </p:cNvPicPr>
          <p:nvPr/>
        </p:nvPicPr>
        <p:blipFill>
          <a:blip r:embed="rId4"/>
          <a:stretch>
            <a:fillRect/>
          </a:stretch>
        </p:blipFill>
        <p:spPr>
          <a:xfrm>
            <a:off x="0" y="4270424"/>
            <a:ext cx="7275177" cy="2271054"/>
          </a:xfrm>
          <a:prstGeom prst="rect">
            <a:avLst/>
          </a:prstGeom>
        </p:spPr>
      </p:pic>
    </p:spTree>
    <p:extLst>
      <p:ext uri="{BB962C8B-B14F-4D97-AF65-F5344CB8AC3E}">
        <p14:creationId xmlns:p14="http://schemas.microsoft.com/office/powerpoint/2010/main" val="8033425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80DE-8678-F0E2-9A2E-0101B6FD4C51}"/>
              </a:ext>
            </a:extLst>
          </p:cNvPr>
          <p:cNvSpPr>
            <a:spLocks noGrp="1"/>
          </p:cNvSpPr>
          <p:nvPr>
            <p:ph type="title"/>
          </p:nvPr>
        </p:nvSpPr>
        <p:spPr>
          <a:xfrm>
            <a:off x="838200" y="1"/>
            <a:ext cx="10515600" cy="801857"/>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9BA6D5AD-5ACC-07D2-46CD-6CC441FDCC9B}"/>
              </a:ext>
            </a:extLst>
          </p:cNvPr>
          <p:cNvSpPr>
            <a:spLocks noGrp="1"/>
          </p:cNvSpPr>
          <p:nvPr>
            <p:ph idx="1"/>
          </p:nvPr>
        </p:nvSpPr>
        <p:spPr>
          <a:xfrm>
            <a:off x="0" y="1252025"/>
            <a:ext cx="12192000" cy="560597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Generally, Normalization and standardization are common methods for feature scaling, but there are other techniques as well. Some of them include:</a:t>
            </a:r>
          </a:p>
          <a:p>
            <a:pPr marL="0" indent="0">
              <a:buNone/>
            </a:pPr>
            <a:endParaRPr lang="en-US" sz="2000" dirty="0">
              <a:latin typeface="Times New Roman" panose="02020603050405020304" pitchFamily="18" charset="0"/>
              <a:cs typeface="Times New Roman" panose="02020603050405020304" pitchFamily="18" charset="0"/>
            </a:endParaRPr>
          </a:p>
          <a:p>
            <a:r>
              <a:rPr lang="fr-FR" sz="1800" b="1" i="0" dirty="0" err="1">
                <a:effectLst/>
                <a:latin typeface="Times New Roman" panose="02020603050405020304" pitchFamily="18" charset="0"/>
                <a:cs typeface="Times New Roman" panose="02020603050405020304" pitchFamily="18" charset="0"/>
              </a:rPr>
              <a:t>Function</a:t>
            </a:r>
            <a:r>
              <a:rPr lang="fr-FR" sz="1800" b="1" i="0" dirty="0">
                <a:effectLst/>
                <a:latin typeface="Times New Roman" panose="02020603050405020304" pitchFamily="18" charset="0"/>
                <a:cs typeface="Times New Roman" panose="02020603050405020304" pitchFamily="18" charset="0"/>
              </a:rPr>
              <a:t> Transformers:- </a:t>
            </a: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Function Transformer</a:t>
            </a:r>
            <a:r>
              <a:rPr lang="en-US" sz="1800" dirty="0">
                <a:latin typeface="Times New Roman" panose="02020603050405020304" pitchFamily="18" charset="0"/>
                <a:cs typeface="Times New Roman" panose="02020603050405020304" pitchFamily="18" charset="0"/>
              </a:rPr>
              <a:t> is a way to change the data to make it easier for machine learning models to understand. Imagine you have a set of numbers, but they are all really big or really small, which can make it hard for a model to work with them. A Function Transformer applies a mathematical function to your data to adjust it. </a:t>
            </a:r>
          </a:p>
          <a:p>
            <a:pPr>
              <a:buFont typeface="+mj-lt"/>
              <a:buAutoNum type="arabicPeriod"/>
            </a:pPr>
            <a:r>
              <a:rPr lang="en-US" sz="1800" b="1" dirty="0">
                <a:latin typeface="Times New Roman" panose="02020603050405020304" pitchFamily="18" charset="0"/>
                <a:cs typeface="Times New Roman" panose="02020603050405020304" pitchFamily="18" charset="0"/>
              </a:rPr>
              <a:t>Log Transform</a:t>
            </a:r>
            <a:r>
              <a:rPr lang="en-US" sz="1800" dirty="0">
                <a:latin typeface="Times New Roman" panose="02020603050405020304" pitchFamily="18" charset="0"/>
                <a:cs typeface="Times New Roman" panose="02020603050405020304" pitchFamily="18" charset="0"/>
              </a:rPr>
              <a:t>: This helps if your data has very large numbers. It turns big numbers into smaller numbers, making them easier to work with.</a:t>
            </a:r>
          </a:p>
          <a:p>
            <a:pPr lvl="1" fontAlgn="base">
              <a:buFont typeface="+mj-lt"/>
              <a:buAutoNum type="arabicPeriod"/>
            </a:pPr>
            <a:endParaRPr lang="fr-FR" sz="1800" b="1"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fr-FR" altLang="en-US" sz="1800" b="1"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Original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1000, 2000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 Transform (natural log)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log(1) ≈ 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log(1000) ≈ 6.91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log(2000) ≈ 7.60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After the log transform, the values are scaled down, making them easier to work with for many machine learning models.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2488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B12E-7914-9BBC-72D6-A1FD35CAD06A}"/>
              </a:ext>
            </a:extLst>
          </p:cNvPr>
          <p:cNvSpPr>
            <a:spLocks noGrp="1"/>
          </p:cNvSpPr>
          <p:nvPr>
            <p:ph type="title"/>
          </p:nvPr>
        </p:nvSpPr>
        <p:spPr>
          <a:xfrm>
            <a:off x="838200" y="1"/>
            <a:ext cx="10515600" cy="942534"/>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ED1F64AA-4F21-1995-F014-87B32CA18FF7}"/>
              </a:ext>
            </a:extLst>
          </p:cNvPr>
          <p:cNvSpPr>
            <a:spLocks noGrp="1"/>
          </p:cNvSpPr>
          <p:nvPr>
            <p:ph idx="1"/>
          </p:nvPr>
        </p:nvSpPr>
        <p:spPr>
          <a:xfrm>
            <a:off x="0" y="942535"/>
            <a:ext cx="12192000" cy="5915464"/>
          </a:xfrm>
        </p:spPr>
        <p:txBody>
          <a:bodyPr/>
          <a:lstStyle/>
          <a:p>
            <a:pPr marL="0" indent="0">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Square Transform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changes each number by squaring it. If you have small numbers, squaring them makes them bigger.</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Original values: 2, 4, 100, 1000</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Squared values: 4, 16, 10,000, 1,000,000</a:t>
            </a:r>
          </a:p>
          <a:p>
            <a:r>
              <a:rPr lang="en-US" sz="1800" dirty="0">
                <a:latin typeface="Times New Roman" panose="02020603050405020304" pitchFamily="18" charset="0"/>
                <a:cs typeface="Times New Roman" panose="02020603050405020304" pitchFamily="18" charset="0"/>
              </a:rPr>
              <a:t>By comparing the squared values to the original ones, you can see:</a:t>
            </a:r>
          </a:p>
          <a:p>
            <a:r>
              <a:rPr lang="en-US" sz="1800" b="1" dirty="0">
                <a:latin typeface="Times New Roman" panose="02020603050405020304" pitchFamily="18" charset="0"/>
                <a:cs typeface="Times New Roman" panose="02020603050405020304" pitchFamily="18" charset="0"/>
              </a:rPr>
              <a:t>Increased Differences</a:t>
            </a:r>
            <a:r>
              <a:rPr lang="en-US" sz="1800" dirty="0">
                <a:latin typeface="Times New Roman" panose="02020603050405020304" pitchFamily="18" charset="0"/>
                <a:cs typeface="Times New Roman" panose="02020603050405020304" pitchFamily="18" charset="0"/>
              </a:rPr>
              <a:t>: The difference between the squared values becomes much larger compared to the differences in the original values. For example, the difference between 1000 and 100 is 900, but the difference between 1,000,000 and 10,000 is 990,000.</a:t>
            </a:r>
          </a:p>
          <a:p>
            <a:r>
              <a:rPr lang="en-US" sz="1800" b="1" dirty="0">
                <a:latin typeface="Times New Roman" panose="02020603050405020304" pitchFamily="18" charset="0"/>
                <a:cs typeface="Times New Roman" panose="02020603050405020304" pitchFamily="18" charset="0"/>
              </a:rPr>
              <a:t>Patterns</a:t>
            </a:r>
            <a:r>
              <a:rPr lang="en-US" sz="1800" dirty="0">
                <a:latin typeface="Times New Roman" panose="02020603050405020304" pitchFamily="18" charset="0"/>
                <a:cs typeface="Times New Roman" panose="02020603050405020304" pitchFamily="18" charset="0"/>
              </a:rPr>
              <a:t>: Patterns or relationships in the data become more pronounced with the squared values. Large values become even more significant compared to smaller ones.</a:t>
            </a:r>
          </a:p>
          <a:p>
            <a:pPr marL="0" indent="0">
              <a:buNone/>
            </a:pPr>
            <a:endParaRPr lang="en-US" sz="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Decreasing Left Skewness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Left-skewed data (negative skew) is characterized by a longer tail on the left side. By squaring the data, smaller and negative values are disproportionately increased, which can help to balance the distribution and reduce left skewness. This transformation spreads out the smaller values more than the larger values, effectively reducing the impact of the left tail.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Negative Values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Squaring negative numbers results in positive values, which effectively removes negative signs from the data. This is useful in situations where negative values are problematic or need to be transformed for analysis. However, keep in mind that squaring changes the relationships between values and can introduce bias if the negative values carry important information.</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03738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BB77-B357-6E8A-6450-3D6F33D7AA87}"/>
              </a:ext>
            </a:extLst>
          </p:cNvPr>
          <p:cNvSpPr>
            <a:spLocks noGrp="1"/>
          </p:cNvSpPr>
          <p:nvPr>
            <p:ph type="title"/>
          </p:nvPr>
        </p:nvSpPr>
        <p:spPr>
          <a:xfrm>
            <a:off x="838200" y="1"/>
            <a:ext cx="10515600" cy="68103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4CD53BCC-2FF4-2033-4F08-26232E6B7CEC}"/>
              </a:ext>
            </a:extLst>
          </p:cNvPr>
          <p:cNvSpPr>
            <a:spLocks noGrp="1"/>
          </p:cNvSpPr>
          <p:nvPr>
            <p:ph idx="1"/>
          </p:nvPr>
        </p:nvSpPr>
        <p:spPr>
          <a:xfrm>
            <a:off x="0" y="815926"/>
            <a:ext cx="11353800" cy="6042073"/>
          </a:xfrm>
        </p:spPr>
        <p:txBody>
          <a:bodyPr/>
          <a:lstStyle/>
          <a:p>
            <a:pPr marL="0" indent="0">
              <a:buNone/>
            </a:pPr>
            <a:r>
              <a:rPr lang="en-IN" sz="1800" b="1" i="0" dirty="0">
                <a:solidFill>
                  <a:srgbClr val="273239"/>
                </a:solidFill>
                <a:effectLst/>
                <a:latin typeface="Times New Roman" panose="02020603050405020304" pitchFamily="18" charset="0"/>
                <a:cs typeface="Times New Roman" panose="02020603050405020304" pitchFamily="18" charset="0"/>
              </a:rPr>
              <a:t>3. Square Root Transform:</a:t>
            </a:r>
          </a:p>
          <a:p>
            <a:endParaRPr lang="en-IN" dirty="0"/>
          </a:p>
        </p:txBody>
      </p:sp>
      <p:pic>
        <p:nvPicPr>
          <p:cNvPr id="5" name="Picture 4">
            <a:extLst>
              <a:ext uri="{FF2B5EF4-FFF2-40B4-BE49-F238E27FC236}">
                <a16:creationId xmlns:a16="http://schemas.microsoft.com/office/drawing/2014/main" id="{5C326F27-C5CA-C431-8DFB-6F533E3A115C}"/>
              </a:ext>
            </a:extLst>
          </p:cNvPr>
          <p:cNvPicPr>
            <a:picLocks noChangeAspect="1"/>
          </p:cNvPicPr>
          <p:nvPr/>
        </p:nvPicPr>
        <p:blipFill>
          <a:blip r:embed="rId2"/>
          <a:stretch>
            <a:fillRect/>
          </a:stretch>
        </p:blipFill>
        <p:spPr>
          <a:xfrm>
            <a:off x="213945" y="1266092"/>
            <a:ext cx="10925909" cy="5465298"/>
          </a:xfrm>
          <a:prstGeom prst="rect">
            <a:avLst/>
          </a:prstGeom>
        </p:spPr>
      </p:pic>
    </p:spTree>
    <p:extLst>
      <p:ext uri="{BB962C8B-B14F-4D97-AF65-F5344CB8AC3E}">
        <p14:creationId xmlns:p14="http://schemas.microsoft.com/office/powerpoint/2010/main" val="3589116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62F5-FFA3-97FE-6900-AB3E6859B465}"/>
              </a:ext>
            </a:extLst>
          </p:cNvPr>
          <p:cNvSpPr>
            <a:spLocks noGrp="1"/>
          </p:cNvSpPr>
          <p:nvPr>
            <p:ph type="title"/>
          </p:nvPr>
        </p:nvSpPr>
        <p:spPr>
          <a:xfrm>
            <a:off x="838200" y="1"/>
            <a:ext cx="10515600" cy="68103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8C3B21A3-C708-242B-1D80-F42E44DF13A5}"/>
              </a:ext>
            </a:extLst>
          </p:cNvPr>
          <p:cNvSpPr>
            <a:spLocks noGrp="1"/>
          </p:cNvSpPr>
          <p:nvPr>
            <p:ph idx="1"/>
          </p:nvPr>
        </p:nvSpPr>
        <p:spPr>
          <a:xfrm>
            <a:off x="0" y="872197"/>
            <a:ext cx="12192000" cy="5985802"/>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4. </a:t>
            </a:r>
            <a:r>
              <a:rPr lang="en-IN" sz="1800" b="1" dirty="0">
                <a:latin typeface="Times New Roman" panose="02020603050405020304" pitchFamily="18" charset="0"/>
                <a:cs typeface="Times New Roman" panose="02020603050405020304" pitchFamily="18" charset="0"/>
              </a:rPr>
              <a:t>Reciprocal Transformation:</a:t>
            </a:r>
          </a:p>
          <a:p>
            <a:pPr marL="0" indent="0">
              <a:buNone/>
            </a:pPr>
            <a:endParaRPr lang="en-IN"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97D82F-0A7E-9704-27EF-46382878962F}"/>
              </a:ext>
            </a:extLst>
          </p:cNvPr>
          <p:cNvPicPr>
            <a:picLocks noChangeAspect="1"/>
          </p:cNvPicPr>
          <p:nvPr/>
        </p:nvPicPr>
        <p:blipFill>
          <a:blip r:embed="rId2"/>
          <a:stretch>
            <a:fillRect/>
          </a:stretch>
        </p:blipFill>
        <p:spPr>
          <a:xfrm>
            <a:off x="0" y="1434906"/>
            <a:ext cx="12192000" cy="5423094"/>
          </a:xfrm>
          <a:prstGeom prst="rect">
            <a:avLst/>
          </a:prstGeom>
        </p:spPr>
      </p:pic>
    </p:spTree>
    <p:extLst>
      <p:ext uri="{BB962C8B-B14F-4D97-AF65-F5344CB8AC3E}">
        <p14:creationId xmlns:p14="http://schemas.microsoft.com/office/powerpoint/2010/main" val="3960004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665C-DE0A-B4E7-3254-0BBEB698C04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8CCEB8F-F514-81A0-97DC-CA1BFF8E4A6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B2844F3-C206-89E7-3F9E-F38A40E884F6}"/>
              </a:ext>
            </a:extLst>
          </p:cNvPr>
          <p:cNvPicPr>
            <a:picLocks noChangeAspect="1"/>
          </p:cNvPicPr>
          <p:nvPr/>
        </p:nvPicPr>
        <p:blipFill>
          <a:blip r:embed="rId2"/>
          <a:stretch>
            <a:fillRect/>
          </a:stretch>
        </p:blipFill>
        <p:spPr>
          <a:xfrm>
            <a:off x="0" y="15081"/>
            <a:ext cx="9706708" cy="4351337"/>
          </a:xfrm>
          <a:prstGeom prst="rect">
            <a:avLst/>
          </a:prstGeom>
        </p:spPr>
      </p:pic>
      <p:pic>
        <p:nvPicPr>
          <p:cNvPr id="7" name="Picture 6">
            <a:extLst>
              <a:ext uri="{FF2B5EF4-FFF2-40B4-BE49-F238E27FC236}">
                <a16:creationId xmlns:a16="http://schemas.microsoft.com/office/drawing/2014/main" id="{82FEF287-FD15-0E0B-4700-6E879C17ABE3}"/>
              </a:ext>
            </a:extLst>
          </p:cNvPr>
          <p:cNvPicPr>
            <a:picLocks noChangeAspect="1"/>
          </p:cNvPicPr>
          <p:nvPr/>
        </p:nvPicPr>
        <p:blipFill>
          <a:blip r:embed="rId3"/>
          <a:stretch>
            <a:fillRect/>
          </a:stretch>
        </p:blipFill>
        <p:spPr>
          <a:xfrm>
            <a:off x="0" y="4444999"/>
            <a:ext cx="9706708" cy="2413001"/>
          </a:xfrm>
          <a:prstGeom prst="rect">
            <a:avLst/>
          </a:prstGeom>
        </p:spPr>
      </p:pic>
    </p:spTree>
    <p:extLst>
      <p:ext uri="{BB962C8B-B14F-4D97-AF65-F5344CB8AC3E}">
        <p14:creationId xmlns:p14="http://schemas.microsoft.com/office/powerpoint/2010/main" val="94308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15B0-B324-2BA3-C11F-A16236AB4CDC}"/>
              </a:ext>
            </a:extLst>
          </p:cNvPr>
          <p:cNvSpPr>
            <a:spLocks noGrp="1"/>
          </p:cNvSpPr>
          <p:nvPr>
            <p:ph type="title"/>
          </p:nvPr>
        </p:nvSpPr>
        <p:spPr>
          <a:xfrm>
            <a:off x="838200" y="1"/>
            <a:ext cx="10515600" cy="68103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E55F3A76-9D3A-76CC-F370-2A262AF67465}"/>
              </a:ext>
            </a:extLst>
          </p:cNvPr>
          <p:cNvSpPr>
            <a:spLocks noGrp="1"/>
          </p:cNvSpPr>
          <p:nvPr>
            <p:ph idx="1"/>
          </p:nvPr>
        </p:nvSpPr>
        <p:spPr>
          <a:xfrm>
            <a:off x="0" y="815926"/>
            <a:ext cx="12192000" cy="6042073"/>
          </a:xfrm>
        </p:spPr>
        <p:txBody>
          <a:bodyPr/>
          <a:lstStyle/>
          <a:p>
            <a:pPr marL="0" indent="0">
              <a:buNone/>
            </a:pPr>
            <a:r>
              <a:rPr lang="en-US" sz="1800" b="1"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a:t>
            </a:r>
            <a:r>
              <a:rPr lang="en-IN" sz="1800" b="1" i="0" dirty="0">
                <a:solidFill>
                  <a:srgbClr val="273239"/>
                </a:solidFill>
                <a:effectLst/>
                <a:latin typeface="Times New Roman" panose="02020603050405020304" pitchFamily="18" charset="0"/>
                <a:cs typeface="Times New Roman" panose="02020603050405020304" pitchFamily="18" charset="0"/>
              </a:rPr>
              <a:t>Custom Transforms: </a:t>
            </a:r>
            <a:r>
              <a:rPr lang="en-US" sz="1800" b="0" i="0" dirty="0">
                <a:solidFill>
                  <a:srgbClr val="273239"/>
                </a:solidFill>
                <a:effectLst/>
                <a:latin typeface="Times New Roman" panose="02020603050405020304" pitchFamily="18" charset="0"/>
                <a:cs typeface="Times New Roman" panose="02020603050405020304" pitchFamily="18" charset="0"/>
              </a:rPr>
              <a:t>Based on the domain knowledge of the data, custom transformations can be applied to transform the data into a normal distribution. The custom transforms here can be any function or parameter like sin, cos, tan, cube, etc.</a:t>
            </a:r>
          </a:p>
          <a:p>
            <a:pPr marL="0" indent="0">
              <a:buNone/>
            </a:pPr>
            <a:endParaRPr lang="en-US" sz="1800" dirty="0">
              <a:solidFill>
                <a:srgbClr val="273239"/>
              </a:solidFill>
              <a:latin typeface="Times New Roman" panose="02020603050405020304" pitchFamily="18" charset="0"/>
              <a:cs typeface="Times New Roman" panose="02020603050405020304" pitchFamily="18" charset="0"/>
            </a:endParaRPr>
          </a:p>
          <a:p>
            <a:pPr marL="0" indent="0">
              <a:buNone/>
            </a:pPr>
            <a:endParaRPr lang="en-US" sz="1800" b="1"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US" sz="1800" b="1" dirty="0">
              <a:solidFill>
                <a:srgbClr val="273239"/>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273239"/>
              </a:solidFill>
              <a:latin typeface="Times New Roman" panose="02020603050405020304" pitchFamily="18" charset="0"/>
              <a:cs typeface="Times New Roman" panose="02020603050405020304" pitchFamily="18" charset="0"/>
            </a:endParaRPr>
          </a:p>
          <a:p>
            <a:pPr marL="0" indent="0">
              <a:buNone/>
            </a:pPr>
            <a:r>
              <a:rPr lang="en-US" sz="1800" b="1" i="0" dirty="0">
                <a:solidFill>
                  <a:srgbClr val="273239"/>
                </a:solidFill>
                <a:effectLst/>
                <a:latin typeface="Times New Roman" panose="02020603050405020304" pitchFamily="18" charset="0"/>
                <a:cs typeface="Times New Roman" panose="02020603050405020304" pitchFamily="18" charset="0"/>
              </a:rPr>
              <a:t>                                 (OR)</a:t>
            </a:r>
            <a:endParaRPr lang="en-IN" sz="1800" b="1"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Suppose, I am applying a linear transformation to my data:-</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07BEE6-2DF9-B385-9C3E-2E49D7A0889D}"/>
              </a:ext>
            </a:extLst>
          </p:cNvPr>
          <p:cNvPicPr>
            <a:picLocks noChangeAspect="1"/>
          </p:cNvPicPr>
          <p:nvPr/>
        </p:nvPicPr>
        <p:blipFill>
          <a:blip r:embed="rId2"/>
          <a:stretch>
            <a:fillRect/>
          </a:stretch>
        </p:blipFill>
        <p:spPr>
          <a:xfrm>
            <a:off x="123222" y="1448972"/>
            <a:ext cx="4294033" cy="1448973"/>
          </a:xfrm>
          <a:prstGeom prst="rect">
            <a:avLst/>
          </a:prstGeom>
        </p:spPr>
      </p:pic>
      <p:pic>
        <p:nvPicPr>
          <p:cNvPr id="7" name="Picture 6">
            <a:extLst>
              <a:ext uri="{FF2B5EF4-FFF2-40B4-BE49-F238E27FC236}">
                <a16:creationId xmlns:a16="http://schemas.microsoft.com/office/drawing/2014/main" id="{DF4261F0-DC96-1742-1982-30E30674DF8D}"/>
              </a:ext>
            </a:extLst>
          </p:cNvPr>
          <p:cNvPicPr>
            <a:picLocks noChangeAspect="1"/>
          </p:cNvPicPr>
          <p:nvPr/>
        </p:nvPicPr>
        <p:blipFill>
          <a:blip r:embed="rId3"/>
          <a:stretch>
            <a:fillRect/>
          </a:stretch>
        </p:blipFill>
        <p:spPr>
          <a:xfrm>
            <a:off x="123222" y="4180303"/>
            <a:ext cx="9062981" cy="1995414"/>
          </a:xfrm>
          <a:prstGeom prst="rect">
            <a:avLst/>
          </a:prstGeom>
        </p:spPr>
      </p:pic>
    </p:spTree>
    <p:extLst>
      <p:ext uri="{BB962C8B-B14F-4D97-AF65-F5344CB8AC3E}">
        <p14:creationId xmlns:p14="http://schemas.microsoft.com/office/powerpoint/2010/main" val="3777084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3AC2-4C0D-E4C0-B702-A040F6069266}"/>
              </a:ext>
            </a:extLst>
          </p:cNvPr>
          <p:cNvSpPr>
            <a:spLocks noGrp="1"/>
          </p:cNvSpPr>
          <p:nvPr>
            <p:ph type="title"/>
          </p:nvPr>
        </p:nvSpPr>
        <p:spPr>
          <a:xfrm>
            <a:off x="838200" y="1"/>
            <a:ext cx="10515600" cy="858128"/>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093BAB25-9F47-0F62-56E1-E5A1BD37F21A}"/>
              </a:ext>
            </a:extLst>
          </p:cNvPr>
          <p:cNvSpPr>
            <a:spLocks noGrp="1"/>
          </p:cNvSpPr>
          <p:nvPr>
            <p:ph idx="1"/>
          </p:nvPr>
        </p:nvSpPr>
        <p:spPr>
          <a:xfrm>
            <a:off x="0" y="1055077"/>
            <a:ext cx="12192000" cy="5802922"/>
          </a:xfrm>
        </p:spPr>
        <p:txBody>
          <a:bodyPr/>
          <a:lstStyle/>
          <a:p>
            <a:r>
              <a:rPr lang="en-IN" sz="2000" b="1" i="0" dirty="0">
                <a:effectLst/>
                <a:latin typeface="Times New Roman" panose="02020603050405020304" pitchFamily="18" charset="0"/>
                <a:cs typeface="Times New Roman" panose="02020603050405020304" pitchFamily="18" charset="0"/>
              </a:rPr>
              <a:t>Power Transformers:- </a:t>
            </a:r>
            <a:r>
              <a:rPr lang="en-US" sz="2000" b="0" i="0" dirty="0">
                <a:effectLst/>
                <a:latin typeface="Times New Roman" panose="02020603050405020304" pitchFamily="18" charset="0"/>
                <a:cs typeface="Times New Roman" panose="02020603050405020304" pitchFamily="18" charset="0"/>
              </a:rPr>
              <a:t>Power Transformation techniques are the type of feature transformation technique where the power is applied to the data observations for transforming the data.</a:t>
            </a:r>
            <a:endParaRPr lang="en-IN" sz="2000" dirty="0"/>
          </a:p>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Box-Cox Transformation: </a:t>
            </a:r>
            <a:r>
              <a:rPr lang="en-IN"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his method helps to make data more normally distributed. It uses a "power" (denoted by λ) to transform the data.</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C8BDED-7965-B562-5E9A-55F2AFB4999C}"/>
              </a:ext>
            </a:extLst>
          </p:cNvPr>
          <p:cNvPicPr>
            <a:picLocks noChangeAspect="1"/>
          </p:cNvPicPr>
          <p:nvPr/>
        </p:nvPicPr>
        <p:blipFill>
          <a:blip r:embed="rId2"/>
          <a:stretch>
            <a:fillRect/>
          </a:stretch>
        </p:blipFill>
        <p:spPr>
          <a:xfrm>
            <a:off x="0" y="2630657"/>
            <a:ext cx="6372665" cy="4227341"/>
          </a:xfrm>
          <a:prstGeom prst="rect">
            <a:avLst/>
          </a:prstGeom>
        </p:spPr>
      </p:pic>
      <p:pic>
        <p:nvPicPr>
          <p:cNvPr id="7" name="Picture 6">
            <a:extLst>
              <a:ext uri="{FF2B5EF4-FFF2-40B4-BE49-F238E27FC236}">
                <a16:creationId xmlns:a16="http://schemas.microsoft.com/office/drawing/2014/main" id="{DEFD6ECF-BAA6-ABB4-B9BF-685407BAD76E}"/>
              </a:ext>
            </a:extLst>
          </p:cNvPr>
          <p:cNvPicPr>
            <a:picLocks noChangeAspect="1"/>
          </p:cNvPicPr>
          <p:nvPr/>
        </p:nvPicPr>
        <p:blipFill>
          <a:blip r:embed="rId3"/>
          <a:stretch>
            <a:fillRect/>
          </a:stretch>
        </p:blipFill>
        <p:spPr>
          <a:xfrm>
            <a:off x="6372665" y="2345786"/>
            <a:ext cx="5819335" cy="3028072"/>
          </a:xfrm>
          <a:prstGeom prst="rect">
            <a:avLst/>
          </a:prstGeom>
        </p:spPr>
      </p:pic>
      <p:pic>
        <p:nvPicPr>
          <p:cNvPr id="9" name="Picture 8">
            <a:extLst>
              <a:ext uri="{FF2B5EF4-FFF2-40B4-BE49-F238E27FC236}">
                <a16:creationId xmlns:a16="http://schemas.microsoft.com/office/drawing/2014/main" id="{0A982083-5C3B-B1DD-E28F-E06089F23F31}"/>
              </a:ext>
            </a:extLst>
          </p:cNvPr>
          <p:cNvPicPr>
            <a:picLocks noChangeAspect="1"/>
          </p:cNvPicPr>
          <p:nvPr/>
        </p:nvPicPr>
        <p:blipFill>
          <a:blip r:embed="rId4"/>
          <a:stretch>
            <a:fillRect/>
          </a:stretch>
        </p:blipFill>
        <p:spPr>
          <a:xfrm>
            <a:off x="6372665" y="5802923"/>
            <a:ext cx="5819334" cy="939016"/>
          </a:xfrm>
          <a:prstGeom prst="rect">
            <a:avLst/>
          </a:prstGeom>
        </p:spPr>
      </p:pic>
    </p:spTree>
    <p:extLst>
      <p:ext uri="{BB962C8B-B14F-4D97-AF65-F5344CB8AC3E}">
        <p14:creationId xmlns:p14="http://schemas.microsoft.com/office/powerpoint/2010/main" val="8145981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027B-0B0D-8DBE-59CD-302447CE4FBE}"/>
              </a:ext>
            </a:extLst>
          </p:cNvPr>
          <p:cNvSpPr>
            <a:spLocks noGrp="1"/>
          </p:cNvSpPr>
          <p:nvPr>
            <p:ph type="title"/>
          </p:nvPr>
        </p:nvSpPr>
        <p:spPr>
          <a:xfrm>
            <a:off x="838200" y="1"/>
            <a:ext cx="10515600" cy="858128"/>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833F097B-72EE-6F65-49A7-3FEF73095186}"/>
              </a:ext>
            </a:extLst>
          </p:cNvPr>
          <p:cNvSpPr>
            <a:spLocks noGrp="1"/>
          </p:cNvSpPr>
          <p:nvPr>
            <p:ph idx="1"/>
          </p:nvPr>
        </p:nvSpPr>
        <p:spPr>
          <a:xfrm>
            <a:off x="1" y="858129"/>
            <a:ext cx="12191998" cy="599987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Yeo-Johnson Transformation:</a:t>
            </a:r>
          </a:p>
        </p:txBody>
      </p:sp>
      <p:pic>
        <p:nvPicPr>
          <p:cNvPr id="5" name="Picture 4">
            <a:extLst>
              <a:ext uri="{FF2B5EF4-FFF2-40B4-BE49-F238E27FC236}">
                <a16:creationId xmlns:a16="http://schemas.microsoft.com/office/drawing/2014/main" id="{A60C1D12-E951-F1AD-607E-0ADABB05012D}"/>
              </a:ext>
            </a:extLst>
          </p:cNvPr>
          <p:cNvPicPr>
            <a:picLocks noChangeAspect="1"/>
          </p:cNvPicPr>
          <p:nvPr/>
        </p:nvPicPr>
        <p:blipFill>
          <a:blip r:embed="rId2"/>
          <a:stretch>
            <a:fillRect/>
          </a:stretch>
        </p:blipFill>
        <p:spPr>
          <a:xfrm>
            <a:off x="1" y="1224255"/>
            <a:ext cx="7849112" cy="5633744"/>
          </a:xfrm>
          <a:prstGeom prst="rect">
            <a:avLst/>
          </a:prstGeom>
        </p:spPr>
      </p:pic>
    </p:spTree>
    <p:extLst>
      <p:ext uri="{BB962C8B-B14F-4D97-AF65-F5344CB8AC3E}">
        <p14:creationId xmlns:p14="http://schemas.microsoft.com/office/powerpoint/2010/main" val="346234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E69A-20D9-32C8-C711-24DB1BF7DFE7}"/>
              </a:ext>
            </a:extLst>
          </p:cNvPr>
          <p:cNvSpPr>
            <a:spLocks noGrp="1"/>
          </p:cNvSpPr>
          <p:nvPr>
            <p:ph type="title"/>
          </p:nvPr>
        </p:nvSpPr>
        <p:spPr>
          <a:xfrm>
            <a:off x="838200" y="1"/>
            <a:ext cx="10515600" cy="872196"/>
          </a:xfrm>
        </p:spPr>
        <p:txBody>
          <a:bodyPr/>
          <a:lstStyle/>
          <a:p>
            <a:r>
              <a:rPr lang="en-US" b="1" dirty="0">
                <a:latin typeface="Times New Roman" panose="02020603050405020304" pitchFamily="18" charset="0"/>
                <a:cs typeface="Times New Roman" panose="02020603050405020304" pitchFamily="18" charset="0"/>
              </a:rPr>
              <a:t>Structure of Machine Learning-</a:t>
            </a:r>
            <a:endParaRPr lang="en-IN" dirty="0"/>
          </a:p>
        </p:txBody>
      </p:sp>
      <p:sp>
        <p:nvSpPr>
          <p:cNvPr id="3" name="Content Placeholder 2">
            <a:extLst>
              <a:ext uri="{FF2B5EF4-FFF2-40B4-BE49-F238E27FC236}">
                <a16:creationId xmlns:a16="http://schemas.microsoft.com/office/drawing/2014/main" id="{DFF9E1A1-4273-FBA0-169B-616D11C969F0}"/>
              </a:ext>
            </a:extLst>
          </p:cNvPr>
          <p:cNvSpPr>
            <a:spLocks noGrp="1"/>
          </p:cNvSpPr>
          <p:nvPr>
            <p:ph idx="1"/>
          </p:nvPr>
        </p:nvSpPr>
        <p:spPr/>
        <p:txBody>
          <a:bodyPr/>
          <a:lstStyle/>
          <a:p>
            <a:endParaRPr lang="en-US" dirty="0"/>
          </a:p>
          <a:p>
            <a:endParaRPr lang="en-US" dirty="0"/>
          </a:p>
          <a:p>
            <a:endParaRPr lang="en-US" dirty="0"/>
          </a:p>
          <a:p>
            <a:endParaRPr lang="en-US" dirty="0"/>
          </a:p>
          <a:p>
            <a:r>
              <a:rPr lang="en-US" sz="1800" dirty="0">
                <a:latin typeface="Times New Roman" panose="02020603050405020304" pitchFamily="18" charset="0"/>
                <a:cs typeface="Times New Roman" panose="02020603050405020304" pitchFamily="18" charset="0"/>
              </a:rPr>
              <a:t>Now, lets see how we converted the original values to scaled values (between 0 and 1).</a:t>
            </a: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628C71-CB38-1792-3A90-6F285EDEA467}"/>
              </a:ext>
            </a:extLst>
          </p:cNvPr>
          <p:cNvPicPr>
            <a:picLocks noChangeAspect="1"/>
          </p:cNvPicPr>
          <p:nvPr/>
        </p:nvPicPr>
        <p:blipFill>
          <a:blip r:embed="rId2"/>
          <a:stretch>
            <a:fillRect/>
          </a:stretch>
        </p:blipFill>
        <p:spPr>
          <a:xfrm>
            <a:off x="838200" y="991775"/>
            <a:ext cx="7149824" cy="2715063"/>
          </a:xfrm>
          <a:prstGeom prst="rect">
            <a:avLst/>
          </a:prstGeom>
        </p:spPr>
      </p:pic>
      <p:pic>
        <p:nvPicPr>
          <p:cNvPr id="7" name="Picture 6">
            <a:extLst>
              <a:ext uri="{FF2B5EF4-FFF2-40B4-BE49-F238E27FC236}">
                <a16:creationId xmlns:a16="http://schemas.microsoft.com/office/drawing/2014/main" id="{6ADC27BD-DD49-941E-6A3D-F28E0F375259}"/>
              </a:ext>
            </a:extLst>
          </p:cNvPr>
          <p:cNvPicPr>
            <a:picLocks noChangeAspect="1"/>
          </p:cNvPicPr>
          <p:nvPr/>
        </p:nvPicPr>
        <p:blipFill>
          <a:blip r:embed="rId3"/>
          <a:stretch>
            <a:fillRect/>
          </a:stretch>
        </p:blipFill>
        <p:spPr>
          <a:xfrm>
            <a:off x="785812" y="1312479"/>
            <a:ext cx="7254599" cy="1589560"/>
          </a:xfrm>
          <a:prstGeom prst="rect">
            <a:avLst/>
          </a:prstGeom>
        </p:spPr>
      </p:pic>
      <p:pic>
        <p:nvPicPr>
          <p:cNvPr id="11" name="Picture 10">
            <a:extLst>
              <a:ext uri="{FF2B5EF4-FFF2-40B4-BE49-F238E27FC236}">
                <a16:creationId xmlns:a16="http://schemas.microsoft.com/office/drawing/2014/main" id="{ADF12F44-DDB5-A9F6-7B74-B6BC3D159E9F}"/>
              </a:ext>
            </a:extLst>
          </p:cNvPr>
          <p:cNvPicPr>
            <a:picLocks noChangeAspect="1"/>
          </p:cNvPicPr>
          <p:nvPr/>
        </p:nvPicPr>
        <p:blipFill>
          <a:blip r:embed="rId4"/>
          <a:stretch>
            <a:fillRect/>
          </a:stretch>
        </p:blipFill>
        <p:spPr>
          <a:xfrm>
            <a:off x="838200" y="4539580"/>
            <a:ext cx="5362575" cy="1752600"/>
          </a:xfrm>
          <a:prstGeom prst="rect">
            <a:avLst/>
          </a:prstGeom>
        </p:spPr>
      </p:pic>
      <p:pic>
        <p:nvPicPr>
          <p:cNvPr id="13" name="Picture 12">
            <a:extLst>
              <a:ext uri="{FF2B5EF4-FFF2-40B4-BE49-F238E27FC236}">
                <a16:creationId xmlns:a16="http://schemas.microsoft.com/office/drawing/2014/main" id="{DD9A1D84-0901-6D79-9A0D-C607E482909C}"/>
              </a:ext>
            </a:extLst>
          </p:cNvPr>
          <p:cNvPicPr>
            <a:picLocks noChangeAspect="1"/>
          </p:cNvPicPr>
          <p:nvPr/>
        </p:nvPicPr>
        <p:blipFill>
          <a:blip r:embed="rId5"/>
          <a:stretch>
            <a:fillRect/>
          </a:stretch>
        </p:blipFill>
        <p:spPr>
          <a:xfrm>
            <a:off x="6324600" y="4422642"/>
            <a:ext cx="4905375" cy="1809750"/>
          </a:xfrm>
          <a:prstGeom prst="rect">
            <a:avLst/>
          </a:prstGeom>
        </p:spPr>
      </p:pic>
    </p:spTree>
    <p:extLst>
      <p:ext uri="{BB962C8B-B14F-4D97-AF65-F5344CB8AC3E}">
        <p14:creationId xmlns:p14="http://schemas.microsoft.com/office/powerpoint/2010/main" val="40194104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07C8-B213-7FED-399B-BFB63951C7F3}"/>
              </a:ext>
            </a:extLst>
          </p:cNvPr>
          <p:cNvSpPr>
            <a:spLocks noGrp="1"/>
          </p:cNvSpPr>
          <p:nvPr>
            <p:ph type="title"/>
          </p:nvPr>
        </p:nvSpPr>
        <p:spPr>
          <a:xfrm>
            <a:off x="0" y="1"/>
            <a:ext cx="11353800" cy="900331"/>
          </a:xfrm>
        </p:spPr>
        <p:txBody>
          <a:bodyPr>
            <a:normAutofit/>
          </a:bodyPr>
          <a:lstStyle/>
          <a:p>
            <a:r>
              <a:rPr lang="en-US" sz="2000" b="1"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Yeo-Johnson Transformation:</a:t>
            </a:r>
            <a:br>
              <a:rPr lang="en-IN" sz="2000" b="1" dirty="0">
                <a:latin typeface="Times New Roman" panose="02020603050405020304" pitchFamily="18" charset="0"/>
                <a:cs typeface="Times New Roman" panose="02020603050405020304" pitchFamily="18" charset="0"/>
              </a:rPr>
            </a:br>
            <a:endParaRPr lang="en-IN" sz="2000" dirty="0"/>
          </a:p>
        </p:txBody>
      </p:sp>
      <p:pic>
        <p:nvPicPr>
          <p:cNvPr id="4" name="Content Placeholder 3">
            <a:extLst>
              <a:ext uri="{FF2B5EF4-FFF2-40B4-BE49-F238E27FC236}">
                <a16:creationId xmlns:a16="http://schemas.microsoft.com/office/drawing/2014/main" id="{4E3B9D7A-60DF-D1FB-1F32-0644E8ABE21F}"/>
              </a:ext>
            </a:extLst>
          </p:cNvPr>
          <p:cNvPicPr>
            <a:picLocks noGrp="1" noChangeAspect="1"/>
          </p:cNvPicPr>
          <p:nvPr>
            <p:ph idx="1"/>
          </p:nvPr>
        </p:nvPicPr>
        <p:blipFill>
          <a:blip r:embed="rId2"/>
          <a:stretch>
            <a:fillRect/>
          </a:stretch>
        </p:blipFill>
        <p:spPr>
          <a:xfrm>
            <a:off x="140678" y="633046"/>
            <a:ext cx="8079398" cy="6224953"/>
          </a:xfrm>
          <a:prstGeom prst="rect">
            <a:avLst/>
          </a:prstGeom>
        </p:spPr>
      </p:pic>
      <p:sp>
        <p:nvSpPr>
          <p:cNvPr id="6" name="TextBox 5">
            <a:extLst>
              <a:ext uri="{FF2B5EF4-FFF2-40B4-BE49-F238E27FC236}">
                <a16:creationId xmlns:a16="http://schemas.microsoft.com/office/drawing/2014/main" id="{7FB25B86-7DF5-1EE7-D80A-FEA89D1C697F}"/>
              </a:ext>
            </a:extLst>
          </p:cNvPr>
          <p:cNvSpPr txBox="1"/>
          <p:nvPr/>
        </p:nvSpPr>
        <p:spPr>
          <a:xfrm>
            <a:off x="8220076" y="2349305"/>
            <a:ext cx="3971923" cy="1754326"/>
          </a:xfrm>
          <a:prstGeom prst="rect">
            <a:avLst/>
          </a:prstGeom>
          <a:noFill/>
        </p:spPr>
        <p:txBody>
          <a:bodyPr wrap="square">
            <a:spAutoFit/>
          </a:bodyPr>
          <a:lstStyle/>
          <a:p>
            <a:r>
              <a:rPr lang="en-US" dirty="0"/>
              <a:t>After applying the Yeo-Johnson transform, the transformed values will be more centered around zero and have reduced skewness. It allows you to handle both positive and negative values effectively.</a:t>
            </a:r>
            <a:endParaRPr lang="en-IN" dirty="0"/>
          </a:p>
        </p:txBody>
      </p:sp>
    </p:spTree>
    <p:extLst>
      <p:ext uri="{BB962C8B-B14F-4D97-AF65-F5344CB8AC3E}">
        <p14:creationId xmlns:p14="http://schemas.microsoft.com/office/powerpoint/2010/main" val="1586483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9782-2E15-8AD3-C6DD-C1E6F474ED6B}"/>
              </a:ext>
            </a:extLst>
          </p:cNvPr>
          <p:cNvSpPr>
            <a:spLocks noGrp="1"/>
          </p:cNvSpPr>
          <p:nvPr>
            <p:ph type="title"/>
          </p:nvPr>
        </p:nvSpPr>
        <p:spPr>
          <a:xfrm>
            <a:off x="838200" y="1"/>
            <a:ext cx="10515600" cy="844061"/>
          </a:xfrm>
        </p:spPr>
        <p:txBody>
          <a:bodyPr/>
          <a:lstStyle/>
          <a:p>
            <a:pPr algn="ctr"/>
            <a:r>
              <a:rPr lang="en-US" b="1" dirty="0">
                <a:latin typeface="Times New Roman" panose="02020603050405020304" pitchFamily="18" charset="0"/>
                <a:cs typeface="Times New Roman" panose="02020603050405020304" pitchFamily="18" charset="0"/>
              </a:rPr>
              <a:t>Feature Transformation:-</a:t>
            </a:r>
            <a:endParaRPr lang="en-IN" dirty="0"/>
          </a:p>
        </p:txBody>
      </p:sp>
      <p:sp>
        <p:nvSpPr>
          <p:cNvPr id="3" name="Content Placeholder 2">
            <a:extLst>
              <a:ext uri="{FF2B5EF4-FFF2-40B4-BE49-F238E27FC236}">
                <a16:creationId xmlns:a16="http://schemas.microsoft.com/office/drawing/2014/main" id="{CBFBBEEB-59D6-A38D-A5FF-1EAE2D67DBFC}"/>
              </a:ext>
            </a:extLst>
          </p:cNvPr>
          <p:cNvSpPr>
            <a:spLocks noGrp="1"/>
          </p:cNvSpPr>
          <p:nvPr>
            <p:ph idx="1"/>
          </p:nvPr>
        </p:nvSpPr>
        <p:spPr>
          <a:xfrm>
            <a:off x="838200" y="1083212"/>
            <a:ext cx="10515600" cy="5774787"/>
          </a:xfrm>
        </p:spPr>
        <p:txBody>
          <a:bodyPr>
            <a:normAutofit/>
          </a:bodyPr>
          <a:lstStyle/>
          <a:p>
            <a:r>
              <a:rPr lang="en-IN" sz="2000" b="1" i="0" dirty="0">
                <a:solidFill>
                  <a:srgbClr val="273239"/>
                </a:solidFill>
                <a:effectLst/>
                <a:latin typeface="Times New Roman" panose="02020603050405020304" pitchFamily="18" charset="0"/>
                <a:cs typeface="Times New Roman" panose="02020603050405020304" pitchFamily="18" charset="0"/>
              </a:rPr>
              <a:t>Quantile Transformers:-</a:t>
            </a:r>
          </a:p>
          <a:p>
            <a:endParaRPr lang="en-IN" sz="2000" b="1" i="0" dirty="0">
              <a:solidFill>
                <a:srgbClr val="273239"/>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8C4D6E-3672-490E-626C-8F19E92A16E2}"/>
              </a:ext>
            </a:extLst>
          </p:cNvPr>
          <p:cNvPicPr>
            <a:picLocks noChangeAspect="1"/>
          </p:cNvPicPr>
          <p:nvPr/>
        </p:nvPicPr>
        <p:blipFill>
          <a:blip r:embed="rId2"/>
          <a:stretch>
            <a:fillRect/>
          </a:stretch>
        </p:blipFill>
        <p:spPr>
          <a:xfrm>
            <a:off x="1132068" y="1557630"/>
            <a:ext cx="8183469" cy="5300370"/>
          </a:xfrm>
          <a:prstGeom prst="rect">
            <a:avLst/>
          </a:prstGeom>
        </p:spPr>
      </p:pic>
    </p:spTree>
    <p:extLst>
      <p:ext uri="{BB962C8B-B14F-4D97-AF65-F5344CB8AC3E}">
        <p14:creationId xmlns:p14="http://schemas.microsoft.com/office/powerpoint/2010/main" val="41017011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6B0D-40B3-9F31-1826-0FBECA2D2DAA}"/>
              </a:ext>
            </a:extLst>
          </p:cNvPr>
          <p:cNvSpPr>
            <a:spLocks noGrp="1"/>
          </p:cNvSpPr>
          <p:nvPr>
            <p:ph type="title"/>
          </p:nvPr>
        </p:nvSpPr>
        <p:spPr>
          <a:xfrm>
            <a:off x="838200" y="1"/>
            <a:ext cx="10515600" cy="829993"/>
          </a:xfrm>
        </p:spPr>
        <p:txBody>
          <a:bodyPr/>
          <a:lstStyle/>
          <a:p>
            <a:pPr algn="ctr"/>
            <a:r>
              <a:rPr lang="en-IN" b="1"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E6393AAD-35E8-0793-390A-47BE1AFB32D0}"/>
              </a:ext>
            </a:extLst>
          </p:cNvPr>
          <p:cNvSpPr>
            <a:spLocks noGrp="1"/>
          </p:cNvSpPr>
          <p:nvPr>
            <p:ph idx="1"/>
          </p:nvPr>
        </p:nvSpPr>
        <p:spPr>
          <a:xfrm>
            <a:off x="838200" y="829994"/>
            <a:ext cx="10515600" cy="6028006"/>
          </a:xfrm>
        </p:spPr>
        <p:txBody>
          <a:bodyPr>
            <a:normAutofit/>
          </a:bodyPr>
          <a:lstStyle/>
          <a:p>
            <a:r>
              <a:rPr lang="en-US" sz="2000" dirty="0">
                <a:latin typeface="Times New Roman" panose="02020603050405020304" pitchFamily="18" charset="0"/>
                <a:cs typeface="Times New Roman" panose="02020603050405020304" pitchFamily="18" charset="0"/>
              </a:rPr>
              <a:t>After transforming your features, you select the most relevant ones for your model. This method is known as feature selection.</a:t>
            </a:r>
          </a:p>
          <a:p>
            <a:r>
              <a:rPr lang="en-US" sz="2000" b="0" i="0" dirty="0">
                <a:effectLst/>
                <a:latin typeface="Times New Roman" panose="02020603050405020304" pitchFamily="18" charset="0"/>
                <a:cs typeface="Times New Roman" panose="02020603050405020304" pitchFamily="18" charset="0"/>
              </a:rPr>
              <a:t>It is the automatic process of reducing the number of input from the set of features by choosing the relevant variables before feeding them to the machine learning model. The motive is to reduce the irrelevant data(noise) and choose relevant features. It is obvious that giving noise data to the model will not serve a good purpose.</a:t>
            </a:r>
          </a:p>
          <a:p>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B307FA9-0B80-A41C-E911-6E8396B4FABC}"/>
              </a:ext>
            </a:extLst>
          </p:cNvPr>
          <p:cNvPicPr>
            <a:picLocks noChangeAspect="1"/>
          </p:cNvPicPr>
          <p:nvPr/>
        </p:nvPicPr>
        <p:blipFill>
          <a:blip r:embed="rId2"/>
          <a:stretch>
            <a:fillRect/>
          </a:stretch>
        </p:blipFill>
        <p:spPr>
          <a:xfrm>
            <a:off x="0" y="3009167"/>
            <a:ext cx="4867422" cy="2420962"/>
          </a:xfrm>
          <a:prstGeom prst="rect">
            <a:avLst/>
          </a:prstGeom>
        </p:spPr>
      </p:pic>
      <p:pic>
        <p:nvPicPr>
          <p:cNvPr id="9" name="Picture 8">
            <a:extLst>
              <a:ext uri="{FF2B5EF4-FFF2-40B4-BE49-F238E27FC236}">
                <a16:creationId xmlns:a16="http://schemas.microsoft.com/office/drawing/2014/main" id="{4DAE8D47-C406-07A7-087B-60896632D403}"/>
              </a:ext>
            </a:extLst>
          </p:cNvPr>
          <p:cNvPicPr>
            <a:picLocks noChangeAspect="1"/>
          </p:cNvPicPr>
          <p:nvPr/>
        </p:nvPicPr>
        <p:blipFill>
          <a:blip r:embed="rId3"/>
          <a:stretch>
            <a:fillRect/>
          </a:stretch>
        </p:blipFill>
        <p:spPr>
          <a:xfrm>
            <a:off x="4600135" y="2875084"/>
            <a:ext cx="7591865" cy="3829050"/>
          </a:xfrm>
          <a:prstGeom prst="rect">
            <a:avLst/>
          </a:prstGeom>
        </p:spPr>
      </p:pic>
    </p:spTree>
    <p:extLst>
      <p:ext uri="{BB962C8B-B14F-4D97-AF65-F5344CB8AC3E}">
        <p14:creationId xmlns:p14="http://schemas.microsoft.com/office/powerpoint/2010/main" val="1179093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DB78-1CF2-78FA-DF8E-C2A7ABA5865A}"/>
              </a:ext>
            </a:extLst>
          </p:cNvPr>
          <p:cNvSpPr>
            <a:spLocks noGrp="1"/>
          </p:cNvSpPr>
          <p:nvPr>
            <p:ph type="title"/>
          </p:nvPr>
        </p:nvSpPr>
        <p:spPr>
          <a:xfrm>
            <a:off x="838200" y="1"/>
            <a:ext cx="10515600" cy="829993"/>
          </a:xfrm>
        </p:spPr>
        <p:txBody>
          <a:bodyPr/>
          <a:lstStyle/>
          <a:p>
            <a:pPr algn="ctr"/>
            <a:r>
              <a:rPr lang="en-IN" b="1" dirty="0">
                <a:latin typeface="Times New Roman" panose="02020603050405020304" pitchFamily="18" charset="0"/>
                <a:cs typeface="Times New Roman" panose="02020603050405020304" pitchFamily="18" charset="0"/>
              </a:rPr>
              <a:t>Feature Selection:-</a:t>
            </a:r>
            <a:endParaRPr lang="en-IN" dirty="0"/>
          </a:p>
        </p:txBody>
      </p:sp>
      <p:sp>
        <p:nvSpPr>
          <p:cNvPr id="3" name="Content Placeholder 2">
            <a:extLst>
              <a:ext uri="{FF2B5EF4-FFF2-40B4-BE49-F238E27FC236}">
                <a16:creationId xmlns:a16="http://schemas.microsoft.com/office/drawing/2014/main" id="{78A042AC-C3E7-5392-42F8-2288817087B3}"/>
              </a:ext>
            </a:extLst>
          </p:cNvPr>
          <p:cNvSpPr>
            <a:spLocks noGrp="1"/>
          </p:cNvSpPr>
          <p:nvPr>
            <p:ph idx="1"/>
          </p:nvPr>
        </p:nvSpPr>
        <p:spPr>
          <a:xfrm>
            <a:off x="0" y="1026942"/>
            <a:ext cx="11353800" cy="5831057"/>
          </a:xfrm>
        </p:spPr>
        <p:txBody>
          <a:bodyPr/>
          <a:lstStyle/>
          <a:p>
            <a:r>
              <a:rPr lang="en-US" sz="2000" dirty="0">
                <a:latin typeface="Times New Roman" panose="02020603050405020304" pitchFamily="18" charset="0"/>
                <a:cs typeface="Times New Roman" panose="02020603050405020304" pitchFamily="18" charset="0"/>
              </a:rPr>
              <a:t>Why Feature Selection:-</a:t>
            </a:r>
          </a:p>
          <a:p>
            <a:endParaRPr lang="en-IN" dirty="0"/>
          </a:p>
        </p:txBody>
      </p:sp>
      <p:pic>
        <p:nvPicPr>
          <p:cNvPr id="5" name="Picture 4">
            <a:extLst>
              <a:ext uri="{FF2B5EF4-FFF2-40B4-BE49-F238E27FC236}">
                <a16:creationId xmlns:a16="http://schemas.microsoft.com/office/drawing/2014/main" id="{A8C0BF4A-09BB-DE00-DB7E-38B2E1AA869F}"/>
              </a:ext>
            </a:extLst>
          </p:cNvPr>
          <p:cNvPicPr>
            <a:picLocks noChangeAspect="1"/>
          </p:cNvPicPr>
          <p:nvPr/>
        </p:nvPicPr>
        <p:blipFill>
          <a:blip r:embed="rId2"/>
          <a:stretch>
            <a:fillRect/>
          </a:stretch>
        </p:blipFill>
        <p:spPr>
          <a:xfrm>
            <a:off x="1" y="1517553"/>
            <a:ext cx="6096000" cy="5340446"/>
          </a:xfrm>
          <a:prstGeom prst="rect">
            <a:avLst/>
          </a:prstGeom>
        </p:spPr>
      </p:pic>
      <p:pic>
        <p:nvPicPr>
          <p:cNvPr id="7" name="Picture 6">
            <a:extLst>
              <a:ext uri="{FF2B5EF4-FFF2-40B4-BE49-F238E27FC236}">
                <a16:creationId xmlns:a16="http://schemas.microsoft.com/office/drawing/2014/main" id="{471B7BB7-2007-6364-1C17-82EC0F8860C7}"/>
              </a:ext>
            </a:extLst>
          </p:cNvPr>
          <p:cNvPicPr>
            <a:picLocks noChangeAspect="1"/>
          </p:cNvPicPr>
          <p:nvPr/>
        </p:nvPicPr>
        <p:blipFill>
          <a:blip r:embed="rId3"/>
          <a:stretch>
            <a:fillRect/>
          </a:stretch>
        </p:blipFill>
        <p:spPr>
          <a:xfrm>
            <a:off x="6096000" y="1621007"/>
            <a:ext cx="6096000" cy="5236991"/>
          </a:xfrm>
          <a:prstGeom prst="rect">
            <a:avLst/>
          </a:prstGeom>
        </p:spPr>
      </p:pic>
    </p:spTree>
    <p:extLst>
      <p:ext uri="{BB962C8B-B14F-4D97-AF65-F5344CB8AC3E}">
        <p14:creationId xmlns:p14="http://schemas.microsoft.com/office/powerpoint/2010/main" val="32110935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E442-030A-ED56-BD16-793BFCEF75A1}"/>
              </a:ext>
            </a:extLst>
          </p:cNvPr>
          <p:cNvSpPr>
            <a:spLocks noGrp="1"/>
          </p:cNvSpPr>
          <p:nvPr>
            <p:ph type="title"/>
          </p:nvPr>
        </p:nvSpPr>
        <p:spPr>
          <a:xfrm>
            <a:off x="838200" y="1"/>
            <a:ext cx="10515600" cy="681036"/>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Feature Selection:-</a:t>
            </a:r>
            <a:endParaRPr lang="en-IN" dirty="0"/>
          </a:p>
        </p:txBody>
      </p:sp>
      <p:sp>
        <p:nvSpPr>
          <p:cNvPr id="3" name="Content Placeholder 2">
            <a:extLst>
              <a:ext uri="{FF2B5EF4-FFF2-40B4-BE49-F238E27FC236}">
                <a16:creationId xmlns:a16="http://schemas.microsoft.com/office/drawing/2014/main" id="{FE34C9DC-6717-8736-D5A7-F9AA85A21C31}"/>
              </a:ext>
            </a:extLst>
          </p:cNvPr>
          <p:cNvSpPr>
            <a:spLocks noGrp="1"/>
          </p:cNvSpPr>
          <p:nvPr>
            <p:ph idx="1"/>
          </p:nvPr>
        </p:nvSpPr>
        <p:spPr>
          <a:xfrm>
            <a:off x="0" y="858128"/>
            <a:ext cx="11353800" cy="5999871"/>
          </a:xfrm>
        </p:spPr>
        <p:txBody>
          <a:bodyPr/>
          <a:lstStyle/>
          <a:p>
            <a:r>
              <a:rPr lang="en-IN" sz="2000" b="1" i="0" dirty="0">
                <a:solidFill>
                  <a:srgbClr val="000000"/>
                </a:solidFill>
                <a:effectLst/>
                <a:latin typeface="Times New Roman" panose="02020603050405020304" pitchFamily="18" charset="0"/>
                <a:cs typeface="Times New Roman" panose="02020603050405020304" pitchFamily="18" charset="0"/>
              </a:rPr>
              <a:t>Feature selection techniques:-</a:t>
            </a:r>
          </a:p>
          <a:p>
            <a:endParaRPr lang="en-IN" dirty="0"/>
          </a:p>
        </p:txBody>
      </p:sp>
      <p:pic>
        <p:nvPicPr>
          <p:cNvPr id="5" name="Picture 4">
            <a:extLst>
              <a:ext uri="{FF2B5EF4-FFF2-40B4-BE49-F238E27FC236}">
                <a16:creationId xmlns:a16="http://schemas.microsoft.com/office/drawing/2014/main" id="{EA12A150-6CE6-D34F-1287-2FCC0F8300C6}"/>
              </a:ext>
            </a:extLst>
          </p:cNvPr>
          <p:cNvPicPr>
            <a:picLocks noChangeAspect="1"/>
          </p:cNvPicPr>
          <p:nvPr/>
        </p:nvPicPr>
        <p:blipFill>
          <a:blip r:embed="rId2"/>
          <a:stretch>
            <a:fillRect/>
          </a:stretch>
        </p:blipFill>
        <p:spPr>
          <a:xfrm>
            <a:off x="228599" y="1639692"/>
            <a:ext cx="11353799" cy="1624013"/>
          </a:xfrm>
          <a:prstGeom prst="rect">
            <a:avLst/>
          </a:prstGeom>
        </p:spPr>
      </p:pic>
      <p:pic>
        <p:nvPicPr>
          <p:cNvPr id="7" name="Picture 6">
            <a:extLst>
              <a:ext uri="{FF2B5EF4-FFF2-40B4-BE49-F238E27FC236}">
                <a16:creationId xmlns:a16="http://schemas.microsoft.com/office/drawing/2014/main" id="{26307509-5D0E-7B59-B121-DEA6E9A88F80}"/>
              </a:ext>
            </a:extLst>
          </p:cNvPr>
          <p:cNvPicPr>
            <a:picLocks noChangeAspect="1"/>
          </p:cNvPicPr>
          <p:nvPr/>
        </p:nvPicPr>
        <p:blipFill>
          <a:blip r:embed="rId3"/>
          <a:stretch>
            <a:fillRect/>
          </a:stretch>
        </p:blipFill>
        <p:spPr>
          <a:xfrm>
            <a:off x="356894" y="4137220"/>
            <a:ext cx="7957112" cy="2162175"/>
          </a:xfrm>
          <a:prstGeom prst="rect">
            <a:avLst/>
          </a:prstGeom>
        </p:spPr>
      </p:pic>
      <p:pic>
        <p:nvPicPr>
          <p:cNvPr id="9" name="Picture 8">
            <a:extLst>
              <a:ext uri="{FF2B5EF4-FFF2-40B4-BE49-F238E27FC236}">
                <a16:creationId xmlns:a16="http://schemas.microsoft.com/office/drawing/2014/main" id="{278247F3-4190-D7AF-43A0-1332D59368AC}"/>
              </a:ext>
            </a:extLst>
          </p:cNvPr>
          <p:cNvPicPr>
            <a:picLocks noChangeAspect="1"/>
          </p:cNvPicPr>
          <p:nvPr/>
        </p:nvPicPr>
        <p:blipFill>
          <a:blip r:embed="rId4"/>
          <a:stretch>
            <a:fillRect/>
          </a:stretch>
        </p:blipFill>
        <p:spPr>
          <a:xfrm>
            <a:off x="0" y="3362107"/>
            <a:ext cx="6345115" cy="3008068"/>
          </a:xfrm>
          <a:prstGeom prst="rect">
            <a:avLst/>
          </a:prstGeom>
        </p:spPr>
      </p:pic>
      <p:pic>
        <p:nvPicPr>
          <p:cNvPr id="11" name="Picture 10">
            <a:extLst>
              <a:ext uri="{FF2B5EF4-FFF2-40B4-BE49-F238E27FC236}">
                <a16:creationId xmlns:a16="http://schemas.microsoft.com/office/drawing/2014/main" id="{842A473B-666E-84E8-D531-2FBD5E379A4A}"/>
              </a:ext>
            </a:extLst>
          </p:cNvPr>
          <p:cNvPicPr>
            <a:picLocks noChangeAspect="1"/>
          </p:cNvPicPr>
          <p:nvPr/>
        </p:nvPicPr>
        <p:blipFill>
          <a:blip r:embed="rId5"/>
          <a:stretch>
            <a:fillRect/>
          </a:stretch>
        </p:blipFill>
        <p:spPr>
          <a:xfrm>
            <a:off x="6345115" y="4560903"/>
            <a:ext cx="5846885" cy="2297097"/>
          </a:xfrm>
          <a:prstGeom prst="rect">
            <a:avLst/>
          </a:prstGeom>
        </p:spPr>
      </p:pic>
    </p:spTree>
    <p:extLst>
      <p:ext uri="{BB962C8B-B14F-4D97-AF65-F5344CB8AC3E}">
        <p14:creationId xmlns:p14="http://schemas.microsoft.com/office/powerpoint/2010/main" val="2892725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4BF-A091-8CA7-6722-E40DC66E051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9784745-E999-BBC9-CBE1-9B86F51F35FA}"/>
              </a:ext>
            </a:extLst>
          </p:cNvPr>
          <p:cNvSpPr>
            <a:spLocks noGrp="1"/>
          </p:cNvSpPr>
          <p:nvPr>
            <p:ph idx="1"/>
          </p:nvPr>
        </p:nvSpPr>
        <p:spPr>
          <a:xfrm>
            <a:off x="225083" y="478302"/>
            <a:ext cx="11422966" cy="6379697"/>
          </a:xfrm>
        </p:spPr>
        <p:txBody>
          <a:bodyPr/>
          <a:lstStyle/>
          <a:p>
            <a:pPr marL="0" indent="0">
              <a:buNone/>
            </a:pPr>
            <a:r>
              <a:rPr lang="en-IN" sz="2000" b="1" dirty="0">
                <a:solidFill>
                  <a:srgbClr val="242424"/>
                </a:solidFill>
                <a:effectLst/>
                <a:latin typeface="Times New Roman" panose="02020603050405020304" pitchFamily="18" charset="0"/>
                <a:cs typeface="Times New Roman" panose="02020603050405020304" pitchFamily="18" charset="0"/>
              </a:rPr>
              <a:t>3. Embedded Methods:</a:t>
            </a:r>
            <a:r>
              <a:rPr lang="en-IN" sz="2000" b="1" dirty="0">
                <a:solidFill>
                  <a:srgbClr val="242424"/>
                </a:solidFill>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Embedded methods use machine learning models to automatically choose your features. This technique will select the best features during the training itself. Here you train the model and then you see which features are good enough for you.</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   Embedded methods combine the qualities of filter and wrapper methods.</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   It’s implemented by algorithms that have their own feature selection methods in them.</a:t>
            </a:r>
          </a:p>
          <a:p>
            <a:pPr marL="457200" indent="-457200">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FE2783B-F61C-89D6-E7CC-D1EAB663B8FF}"/>
              </a:ext>
            </a:extLst>
          </p:cNvPr>
          <p:cNvPicPr>
            <a:picLocks noChangeAspect="1"/>
          </p:cNvPicPr>
          <p:nvPr/>
        </p:nvPicPr>
        <p:blipFill rotWithShape="1">
          <a:blip r:embed="rId2"/>
          <a:srcRect t="3193" r="701" b="2821"/>
          <a:stretch/>
        </p:blipFill>
        <p:spPr>
          <a:xfrm>
            <a:off x="126610" y="2686929"/>
            <a:ext cx="12065390" cy="4171069"/>
          </a:xfrm>
          <a:prstGeom prst="rect">
            <a:avLst/>
          </a:prstGeom>
        </p:spPr>
      </p:pic>
    </p:spTree>
    <p:extLst>
      <p:ext uri="{BB962C8B-B14F-4D97-AF65-F5344CB8AC3E}">
        <p14:creationId xmlns:p14="http://schemas.microsoft.com/office/powerpoint/2010/main" val="18807378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D5F4-1DB2-A276-100A-4998B0A87848}"/>
              </a:ext>
            </a:extLst>
          </p:cNvPr>
          <p:cNvSpPr>
            <a:spLocks noGrp="1"/>
          </p:cNvSpPr>
          <p:nvPr>
            <p:ph type="title"/>
          </p:nvPr>
        </p:nvSpPr>
        <p:spPr>
          <a:xfrm>
            <a:off x="838200" y="1"/>
            <a:ext cx="10515600" cy="872196"/>
          </a:xfrm>
        </p:spPr>
        <p:txBody>
          <a:bodyPr/>
          <a:lstStyle/>
          <a:p>
            <a:pPr algn="ctr"/>
            <a:r>
              <a:rPr lang="en-IN" b="1" dirty="0">
                <a:latin typeface="Times New Roman" panose="02020603050405020304" pitchFamily="18" charset="0"/>
                <a:cs typeface="Times New Roman" panose="02020603050405020304" pitchFamily="18" charset="0"/>
              </a:rPr>
              <a:t>Feature Selection:-</a:t>
            </a:r>
            <a:endParaRPr lang="en-IN" dirty="0"/>
          </a:p>
        </p:txBody>
      </p:sp>
      <p:pic>
        <p:nvPicPr>
          <p:cNvPr id="5" name="Content Placeholder 4">
            <a:extLst>
              <a:ext uri="{FF2B5EF4-FFF2-40B4-BE49-F238E27FC236}">
                <a16:creationId xmlns:a16="http://schemas.microsoft.com/office/drawing/2014/main" id="{D653A708-4C88-B071-6B43-781129BC2B9A}"/>
              </a:ext>
            </a:extLst>
          </p:cNvPr>
          <p:cNvPicPr>
            <a:picLocks noGrp="1" noChangeAspect="1"/>
          </p:cNvPicPr>
          <p:nvPr>
            <p:ph idx="1"/>
          </p:nvPr>
        </p:nvPicPr>
        <p:blipFill>
          <a:blip r:embed="rId2"/>
          <a:stretch>
            <a:fillRect/>
          </a:stretch>
        </p:blipFill>
        <p:spPr>
          <a:xfrm>
            <a:off x="0" y="865552"/>
            <a:ext cx="12192000" cy="5992447"/>
          </a:xfrm>
        </p:spPr>
      </p:pic>
    </p:spTree>
    <p:extLst>
      <p:ext uri="{BB962C8B-B14F-4D97-AF65-F5344CB8AC3E}">
        <p14:creationId xmlns:p14="http://schemas.microsoft.com/office/powerpoint/2010/main" val="23318131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2C7B-53A8-921E-E06E-6E83223B2777}"/>
              </a:ext>
            </a:extLst>
          </p:cNvPr>
          <p:cNvSpPr>
            <a:spLocks noGrp="1"/>
          </p:cNvSpPr>
          <p:nvPr>
            <p:ph type="title"/>
          </p:nvPr>
        </p:nvSpPr>
        <p:spPr>
          <a:xfrm>
            <a:off x="838200" y="1"/>
            <a:ext cx="10515600" cy="1083211"/>
          </a:xfrm>
        </p:spPr>
        <p:txBody>
          <a:bodyPr/>
          <a:lstStyle/>
          <a:p>
            <a:pPr algn="ctr"/>
            <a:r>
              <a:rPr lang="en-US" b="1" dirty="0">
                <a:latin typeface="Times New Roman" panose="02020603050405020304" pitchFamily="18" charset="0"/>
                <a:cs typeface="Times New Roman" panose="02020603050405020304" pitchFamily="18" charset="0"/>
              </a:rPr>
              <a:t>Concept of </a:t>
            </a:r>
            <a:r>
              <a:rPr lang="en-IN" b="1" dirty="0">
                <a:latin typeface="Times New Roman" panose="02020603050405020304" pitchFamily="18" charset="0"/>
                <a:cs typeface="Times New Roman" panose="02020603050405020304" pitchFamily="18" charset="0"/>
              </a:rPr>
              <a:t>Feature engineering:-</a:t>
            </a:r>
          </a:p>
        </p:txBody>
      </p:sp>
      <p:pic>
        <p:nvPicPr>
          <p:cNvPr id="5" name="Content Placeholder 4">
            <a:extLst>
              <a:ext uri="{FF2B5EF4-FFF2-40B4-BE49-F238E27FC236}">
                <a16:creationId xmlns:a16="http://schemas.microsoft.com/office/drawing/2014/main" id="{A2E91AF5-EDE1-CC5C-2323-AB8AE7F394FF}"/>
              </a:ext>
            </a:extLst>
          </p:cNvPr>
          <p:cNvPicPr>
            <a:picLocks noGrp="1" noChangeAspect="1"/>
          </p:cNvPicPr>
          <p:nvPr>
            <p:ph idx="1"/>
          </p:nvPr>
        </p:nvPicPr>
        <p:blipFill rotWithShape="1">
          <a:blip r:embed="rId2"/>
          <a:srcRect b="26346"/>
          <a:stretch/>
        </p:blipFill>
        <p:spPr>
          <a:xfrm>
            <a:off x="0" y="1064560"/>
            <a:ext cx="12192000" cy="5793439"/>
          </a:xfrm>
        </p:spPr>
      </p:pic>
    </p:spTree>
    <p:extLst>
      <p:ext uri="{BB962C8B-B14F-4D97-AF65-F5344CB8AC3E}">
        <p14:creationId xmlns:p14="http://schemas.microsoft.com/office/powerpoint/2010/main" val="7749215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22F2-8F87-51C3-E763-9577601F5B40}"/>
              </a:ext>
            </a:extLst>
          </p:cNvPr>
          <p:cNvSpPr>
            <a:spLocks noGrp="1"/>
          </p:cNvSpPr>
          <p:nvPr>
            <p:ph type="title"/>
          </p:nvPr>
        </p:nvSpPr>
        <p:spPr>
          <a:xfrm>
            <a:off x="838200" y="1"/>
            <a:ext cx="10515600" cy="815925"/>
          </a:xfrm>
        </p:spPr>
        <p:txBody>
          <a:bodyPr/>
          <a:lstStyle/>
          <a:p>
            <a:pPr algn="ctr"/>
            <a:r>
              <a:rPr lang="en-US" b="1" dirty="0">
                <a:latin typeface="Times New Roman" panose="02020603050405020304" pitchFamily="18" charset="0"/>
                <a:cs typeface="Times New Roman" panose="02020603050405020304" pitchFamily="18" charset="0"/>
              </a:rPr>
              <a:t>Concept of </a:t>
            </a:r>
            <a:r>
              <a:rPr lang="en-IN" b="1" dirty="0">
                <a:latin typeface="Times New Roman" panose="02020603050405020304" pitchFamily="18" charset="0"/>
                <a:cs typeface="Times New Roman" panose="02020603050405020304" pitchFamily="18" charset="0"/>
              </a:rPr>
              <a:t>Feature engineering:-</a:t>
            </a:r>
            <a:endParaRPr lang="en-IN" dirty="0"/>
          </a:p>
        </p:txBody>
      </p:sp>
      <p:pic>
        <p:nvPicPr>
          <p:cNvPr id="5" name="Content Placeholder 4">
            <a:extLst>
              <a:ext uri="{FF2B5EF4-FFF2-40B4-BE49-F238E27FC236}">
                <a16:creationId xmlns:a16="http://schemas.microsoft.com/office/drawing/2014/main" id="{1755286E-3DBD-A6FC-640F-720B6F3531D8}"/>
              </a:ext>
            </a:extLst>
          </p:cNvPr>
          <p:cNvPicPr>
            <a:picLocks noGrp="1" noChangeAspect="1"/>
          </p:cNvPicPr>
          <p:nvPr>
            <p:ph idx="1"/>
          </p:nvPr>
        </p:nvPicPr>
        <p:blipFill>
          <a:blip r:embed="rId2"/>
          <a:stretch>
            <a:fillRect/>
          </a:stretch>
        </p:blipFill>
        <p:spPr>
          <a:xfrm>
            <a:off x="534572" y="1336430"/>
            <a:ext cx="11324493" cy="5317588"/>
          </a:xfrm>
        </p:spPr>
      </p:pic>
    </p:spTree>
    <p:extLst>
      <p:ext uri="{BB962C8B-B14F-4D97-AF65-F5344CB8AC3E}">
        <p14:creationId xmlns:p14="http://schemas.microsoft.com/office/powerpoint/2010/main" val="9157262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E48E-2202-B05C-FDAE-0697F1326CE9}"/>
              </a:ext>
            </a:extLst>
          </p:cNvPr>
          <p:cNvSpPr>
            <a:spLocks noGrp="1"/>
          </p:cNvSpPr>
          <p:nvPr>
            <p:ph type="title"/>
          </p:nvPr>
        </p:nvSpPr>
        <p:spPr>
          <a:xfrm>
            <a:off x="838200" y="1"/>
            <a:ext cx="10515600" cy="787790"/>
          </a:xfrm>
        </p:spPr>
        <p:txBody>
          <a:bodyPr/>
          <a:lstStyle/>
          <a:p>
            <a:pPr algn="ctr"/>
            <a:r>
              <a:rPr lang="en-US" b="1" dirty="0">
                <a:latin typeface="Times New Roman" panose="02020603050405020304" pitchFamily="18" charset="0"/>
                <a:cs typeface="Times New Roman" panose="02020603050405020304" pitchFamily="18" charset="0"/>
              </a:rPr>
              <a:t>Concept of </a:t>
            </a:r>
            <a:r>
              <a:rPr lang="en-IN" b="1" dirty="0">
                <a:latin typeface="Times New Roman" panose="02020603050405020304" pitchFamily="18" charset="0"/>
                <a:cs typeface="Times New Roman" panose="02020603050405020304" pitchFamily="18" charset="0"/>
              </a:rPr>
              <a:t>Feature engineering:-</a:t>
            </a:r>
            <a:endParaRPr lang="en-IN" dirty="0"/>
          </a:p>
        </p:txBody>
      </p:sp>
      <p:pic>
        <p:nvPicPr>
          <p:cNvPr id="11" name="Content Placeholder 10">
            <a:extLst>
              <a:ext uri="{FF2B5EF4-FFF2-40B4-BE49-F238E27FC236}">
                <a16:creationId xmlns:a16="http://schemas.microsoft.com/office/drawing/2014/main" id="{3D32287B-924F-FBF4-9CFE-7E7337606D48}"/>
              </a:ext>
            </a:extLst>
          </p:cNvPr>
          <p:cNvPicPr>
            <a:picLocks noGrp="1" noChangeAspect="1"/>
          </p:cNvPicPr>
          <p:nvPr>
            <p:ph idx="1"/>
          </p:nvPr>
        </p:nvPicPr>
        <p:blipFill>
          <a:blip r:embed="rId2"/>
          <a:stretch>
            <a:fillRect/>
          </a:stretch>
        </p:blipFill>
        <p:spPr>
          <a:xfrm>
            <a:off x="295422" y="1125415"/>
            <a:ext cx="11422966" cy="5598942"/>
          </a:xfrm>
        </p:spPr>
      </p:pic>
    </p:spTree>
    <p:extLst>
      <p:ext uri="{BB962C8B-B14F-4D97-AF65-F5344CB8AC3E}">
        <p14:creationId xmlns:p14="http://schemas.microsoft.com/office/powerpoint/2010/main" val="1616333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EC5E-CC8D-44AE-EE24-8591EE489AEB}"/>
              </a:ext>
            </a:extLst>
          </p:cNvPr>
          <p:cNvSpPr>
            <a:spLocks noGrp="1"/>
          </p:cNvSpPr>
          <p:nvPr>
            <p:ph type="title"/>
          </p:nvPr>
        </p:nvSpPr>
        <p:spPr>
          <a:xfrm>
            <a:off x="838200" y="1"/>
            <a:ext cx="10515600" cy="681036"/>
          </a:xfrm>
        </p:spPr>
        <p:txBody>
          <a:bodyPr>
            <a:normAutofit fontScale="90000"/>
          </a:bodyPr>
          <a:lstStyle/>
          <a:p>
            <a:r>
              <a:rPr lang="en-US" b="1" dirty="0">
                <a:latin typeface="Times New Roman" panose="02020603050405020304" pitchFamily="18" charset="0"/>
                <a:cs typeface="Times New Roman" panose="02020603050405020304" pitchFamily="18" charset="0"/>
              </a:rPr>
              <a:t>Structure of Machine Learning-</a:t>
            </a:r>
            <a:endParaRPr lang="en-IN" dirty="0"/>
          </a:p>
        </p:txBody>
      </p:sp>
      <p:pic>
        <p:nvPicPr>
          <p:cNvPr id="5" name="Content Placeholder 4">
            <a:extLst>
              <a:ext uri="{FF2B5EF4-FFF2-40B4-BE49-F238E27FC236}">
                <a16:creationId xmlns:a16="http://schemas.microsoft.com/office/drawing/2014/main" id="{CF7427D2-5135-625F-B9F1-5315B99B6472}"/>
              </a:ext>
            </a:extLst>
          </p:cNvPr>
          <p:cNvPicPr>
            <a:picLocks noGrp="1" noChangeAspect="1"/>
          </p:cNvPicPr>
          <p:nvPr>
            <p:ph idx="1"/>
          </p:nvPr>
        </p:nvPicPr>
        <p:blipFill>
          <a:blip r:embed="rId2"/>
          <a:stretch>
            <a:fillRect/>
          </a:stretch>
        </p:blipFill>
        <p:spPr>
          <a:xfrm>
            <a:off x="838200" y="802481"/>
            <a:ext cx="8122920" cy="2846217"/>
          </a:xfrm>
        </p:spPr>
      </p:pic>
      <p:pic>
        <p:nvPicPr>
          <p:cNvPr id="7" name="Picture 6">
            <a:extLst>
              <a:ext uri="{FF2B5EF4-FFF2-40B4-BE49-F238E27FC236}">
                <a16:creationId xmlns:a16="http://schemas.microsoft.com/office/drawing/2014/main" id="{84F257C6-BCC0-25B4-0B47-E0D027A6D1C7}"/>
              </a:ext>
            </a:extLst>
          </p:cNvPr>
          <p:cNvPicPr>
            <a:picLocks noChangeAspect="1"/>
          </p:cNvPicPr>
          <p:nvPr/>
        </p:nvPicPr>
        <p:blipFill>
          <a:blip r:embed="rId3"/>
          <a:stretch>
            <a:fillRect/>
          </a:stretch>
        </p:blipFill>
        <p:spPr>
          <a:xfrm>
            <a:off x="838200" y="3648698"/>
            <a:ext cx="4718538" cy="3061591"/>
          </a:xfrm>
          <a:prstGeom prst="rect">
            <a:avLst/>
          </a:prstGeom>
        </p:spPr>
      </p:pic>
    </p:spTree>
    <p:extLst>
      <p:ext uri="{BB962C8B-B14F-4D97-AF65-F5344CB8AC3E}">
        <p14:creationId xmlns:p14="http://schemas.microsoft.com/office/powerpoint/2010/main" val="5475713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75FC-0AE0-5CD2-0A02-53EDB94A167B}"/>
              </a:ext>
            </a:extLst>
          </p:cNvPr>
          <p:cNvSpPr>
            <a:spLocks noGrp="1"/>
          </p:cNvSpPr>
          <p:nvPr>
            <p:ph type="title"/>
          </p:nvPr>
        </p:nvSpPr>
        <p:spPr>
          <a:xfrm>
            <a:off x="838200" y="1"/>
            <a:ext cx="10515600" cy="994568"/>
          </a:xfrm>
        </p:spPr>
        <p:txBody>
          <a:bodyPr/>
          <a:lstStyle/>
          <a:p>
            <a:pPr algn="ctr"/>
            <a:r>
              <a:rPr lang="en-US" b="1" dirty="0">
                <a:latin typeface="Times New Roman" panose="02020603050405020304" pitchFamily="18" charset="0"/>
                <a:cs typeface="Times New Roman" panose="02020603050405020304" pitchFamily="18" charset="0"/>
              </a:rPr>
              <a:t>Concept of </a:t>
            </a:r>
            <a:r>
              <a:rPr lang="en-IN" b="1" dirty="0">
                <a:latin typeface="Times New Roman" panose="02020603050405020304" pitchFamily="18" charset="0"/>
                <a:cs typeface="Times New Roman" panose="02020603050405020304" pitchFamily="18" charset="0"/>
              </a:rPr>
              <a:t>Feature engineering:-</a:t>
            </a:r>
            <a:endParaRPr lang="en-IN" dirty="0"/>
          </a:p>
        </p:txBody>
      </p:sp>
      <p:pic>
        <p:nvPicPr>
          <p:cNvPr id="9" name="Content Placeholder 8">
            <a:extLst>
              <a:ext uri="{FF2B5EF4-FFF2-40B4-BE49-F238E27FC236}">
                <a16:creationId xmlns:a16="http://schemas.microsoft.com/office/drawing/2014/main" id="{26B1558B-7859-DDBF-A373-7E0237D98A27}"/>
              </a:ext>
            </a:extLst>
          </p:cNvPr>
          <p:cNvPicPr>
            <a:picLocks noGrp="1" noChangeAspect="1"/>
          </p:cNvPicPr>
          <p:nvPr>
            <p:ph idx="1"/>
          </p:nvPr>
        </p:nvPicPr>
        <p:blipFill>
          <a:blip r:embed="rId2"/>
          <a:stretch>
            <a:fillRect/>
          </a:stretch>
        </p:blipFill>
        <p:spPr>
          <a:xfrm>
            <a:off x="210616" y="1125417"/>
            <a:ext cx="11981383" cy="5732582"/>
          </a:xfrm>
        </p:spPr>
      </p:pic>
    </p:spTree>
    <p:extLst>
      <p:ext uri="{BB962C8B-B14F-4D97-AF65-F5344CB8AC3E}">
        <p14:creationId xmlns:p14="http://schemas.microsoft.com/office/powerpoint/2010/main" val="3717582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89C4-2F9C-7DB5-B8C4-760D67D4FEDC}"/>
              </a:ext>
            </a:extLst>
          </p:cNvPr>
          <p:cNvSpPr>
            <a:spLocks noGrp="1"/>
          </p:cNvSpPr>
          <p:nvPr>
            <p:ph type="title"/>
          </p:nvPr>
        </p:nvSpPr>
        <p:spPr>
          <a:xfrm>
            <a:off x="838200" y="365125"/>
            <a:ext cx="10515600" cy="718087"/>
          </a:xfrm>
        </p:spPr>
        <p:txBody>
          <a:bodyPr/>
          <a:lstStyle/>
          <a:p>
            <a:pPr algn="ctr"/>
            <a:r>
              <a:rPr lang="en-US" b="1" dirty="0">
                <a:latin typeface="Times New Roman" panose="02020603050405020304" pitchFamily="18" charset="0"/>
                <a:cs typeface="Times New Roman" panose="02020603050405020304" pitchFamily="18" charset="0"/>
              </a:rPr>
              <a:t>Concept of </a:t>
            </a:r>
            <a:r>
              <a:rPr lang="en-IN" b="1" dirty="0">
                <a:latin typeface="Times New Roman" panose="02020603050405020304" pitchFamily="18" charset="0"/>
                <a:cs typeface="Times New Roman" panose="02020603050405020304" pitchFamily="18" charset="0"/>
              </a:rPr>
              <a:t>Feature engineering:-</a:t>
            </a:r>
            <a:endParaRPr lang="en-IN" dirty="0"/>
          </a:p>
        </p:txBody>
      </p:sp>
      <p:pic>
        <p:nvPicPr>
          <p:cNvPr id="5" name="Content Placeholder 4">
            <a:extLst>
              <a:ext uri="{FF2B5EF4-FFF2-40B4-BE49-F238E27FC236}">
                <a16:creationId xmlns:a16="http://schemas.microsoft.com/office/drawing/2014/main" id="{6B6E63D9-8D45-C4E0-4FEA-33E2E9435770}"/>
              </a:ext>
            </a:extLst>
          </p:cNvPr>
          <p:cNvPicPr>
            <a:picLocks noGrp="1" noChangeAspect="1"/>
          </p:cNvPicPr>
          <p:nvPr>
            <p:ph idx="1"/>
          </p:nvPr>
        </p:nvPicPr>
        <p:blipFill>
          <a:blip r:embed="rId2"/>
          <a:stretch>
            <a:fillRect/>
          </a:stretch>
        </p:blipFill>
        <p:spPr>
          <a:xfrm>
            <a:off x="0" y="1519312"/>
            <a:ext cx="12192000" cy="5338688"/>
          </a:xfrm>
        </p:spPr>
      </p:pic>
    </p:spTree>
    <p:extLst>
      <p:ext uri="{BB962C8B-B14F-4D97-AF65-F5344CB8AC3E}">
        <p14:creationId xmlns:p14="http://schemas.microsoft.com/office/powerpoint/2010/main" val="41242570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9533-0A36-D72C-F06E-1104E244A69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Concept of </a:t>
            </a:r>
            <a:r>
              <a:rPr lang="en-IN" b="1" dirty="0">
                <a:latin typeface="Times New Roman" panose="02020603050405020304" pitchFamily="18" charset="0"/>
                <a:cs typeface="Times New Roman" panose="02020603050405020304" pitchFamily="18" charset="0"/>
              </a:rPr>
              <a:t>Feature engineering:-</a:t>
            </a:r>
            <a:endParaRPr lang="en-IN" dirty="0"/>
          </a:p>
        </p:txBody>
      </p:sp>
      <p:pic>
        <p:nvPicPr>
          <p:cNvPr id="5" name="Content Placeholder 4">
            <a:extLst>
              <a:ext uri="{FF2B5EF4-FFF2-40B4-BE49-F238E27FC236}">
                <a16:creationId xmlns:a16="http://schemas.microsoft.com/office/drawing/2014/main" id="{9CEF8540-7E69-9074-FC27-45147D69F1A5}"/>
              </a:ext>
            </a:extLst>
          </p:cNvPr>
          <p:cNvPicPr>
            <a:picLocks noGrp="1" noChangeAspect="1"/>
          </p:cNvPicPr>
          <p:nvPr>
            <p:ph idx="1"/>
          </p:nvPr>
        </p:nvPicPr>
        <p:blipFill>
          <a:blip r:embed="rId2"/>
          <a:stretch>
            <a:fillRect/>
          </a:stretch>
        </p:blipFill>
        <p:spPr>
          <a:xfrm>
            <a:off x="543364" y="2039816"/>
            <a:ext cx="11105271" cy="3601329"/>
          </a:xfrm>
        </p:spPr>
      </p:pic>
    </p:spTree>
    <p:extLst>
      <p:ext uri="{BB962C8B-B14F-4D97-AF65-F5344CB8AC3E}">
        <p14:creationId xmlns:p14="http://schemas.microsoft.com/office/powerpoint/2010/main" val="207355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3660-655E-A5C9-B1C6-0049F7AEAE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Structure of Machine Learning-</a:t>
            </a:r>
            <a:endParaRPr lang="en-IN" dirty="0"/>
          </a:p>
        </p:txBody>
      </p:sp>
      <p:pic>
        <p:nvPicPr>
          <p:cNvPr id="5" name="Content Placeholder 4">
            <a:extLst>
              <a:ext uri="{FF2B5EF4-FFF2-40B4-BE49-F238E27FC236}">
                <a16:creationId xmlns:a16="http://schemas.microsoft.com/office/drawing/2014/main" id="{8F7662B5-76A9-210F-89D6-17DA058600F2}"/>
              </a:ext>
            </a:extLst>
          </p:cNvPr>
          <p:cNvPicPr>
            <a:picLocks noGrp="1" noChangeAspect="1"/>
          </p:cNvPicPr>
          <p:nvPr>
            <p:ph idx="1"/>
          </p:nvPr>
        </p:nvPicPr>
        <p:blipFill>
          <a:blip r:embed="rId2"/>
          <a:stretch>
            <a:fillRect/>
          </a:stretch>
        </p:blipFill>
        <p:spPr>
          <a:xfrm>
            <a:off x="838200" y="1839558"/>
            <a:ext cx="4924425" cy="2438400"/>
          </a:xfrm>
        </p:spPr>
      </p:pic>
      <p:pic>
        <p:nvPicPr>
          <p:cNvPr id="7" name="Picture 6">
            <a:extLst>
              <a:ext uri="{FF2B5EF4-FFF2-40B4-BE49-F238E27FC236}">
                <a16:creationId xmlns:a16="http://schemas.microsoft.com/office/drawing/2014/main" id="{083689C7-F790-6A52-BF93-CCA541826522}"/>
              </a:ext>
            </a:extLst>
          </p:cNvPr>
          <p:cNvPicPr>
            <a:picLocks noChangeAspect="1"/>
          </p:cNvPicPr>
          <p:nvPr/>
        </p:nvPicPr>
        <p:blipFill>
          <a:blip r:embed="rId3"/>
          <a:stretch>
            <a:fillRect/>
          </a:stretch>
        </p:blipFill>
        <p:spPr>
          <a:xfrm>
            <a:off x="6205904" y="2186781"/>
            <a:ext cx="4924425" cy="2276475"/>
          </a:xfrm>
          <a:prstGeom prst="rect">
            <a:avLst/>
          </a:prstGeom>
        </p:spPr>
      </p:pic>
      <p:pic>
        <p:nvPicPr>
          <p:cNvPr id="9" name="Picture 8">
            <a:extLst>
              <a:ext uri="{FF2B5EF4-FFF2-40B4-BE49-F238E27FC236}">
                <a16:creationId xmlns:a16="http://schemas.microsoft.com/office/drawing/2014/main" id="{2398FF64-A267-F0E3-C87F-2B69B375CECB}"/>
              </a:ext>
            </a:extLst>
          </p:cNvPr>
          <p:cNvPicPr>
            <a:picLocks noChangeAspect="1"/>
          </p:cNvPicPr>
          <p:nvPr/>
        </p:nvPicPr>
        <p:blipFill>
          <a:blip r:embed="rId4"/>
          <a:stretch>
            <a:fillRect/>
          </a:stretch>
        </p:blipFill>
        <p:spPr>
          <a:xfrm>
            <a:off x="0" y="4959349"/>
            <a:ext cx="6941235" cy="1898650"/>
          </a:xfrm>
          <a:prstGeom prst="rect">
            <a:avLst/>
          </a:prstGeom>
        </p:spPr>
      </p:pic>
      <p:pic>
        <p:nvPicPr>
          <p:cNvPr id="11" name="Picture 10">
            <a:extLst>
              <a:ext uri="{FF2B5EF4-FFF2-40B4-BE49-F238E27FC236}">
                <a16:creationId xmlns:a16="http://schemas.microsoft.com/office/drawing/2014/main" id="{505E95F9-82FF-909C-F8FA-035137B0732A}"/>
              </a:ext>
            </a:extLst>
          </p:cNvPr>
          <p:cNvPicPr>
            <a:picLocks noChangeAspect="1"/>
          </p:cNvPicPr>
          <p:nvPr/>
        </p:nvPicPr>
        <p:blipFill>
          <a:blip r:embed="rId5"/>
          <a:stretch>
            <a:fillRect/>
          </a:stretch>
        </p:blipFill>
        <p:spPr>
          <a:xfrm>
            <a:off x="6811035" y="5568950"/>
            <a:ext cx="5380966" cy="923925"/>
          </a:xfrm>
          <a:prstGeom prst="rect">
            <a:avLst/>
          </a:prstGeom>
        </p:spPr>
      </p:pic>
    </p:spTree>
    <p:extLst>
      <p:ext uri="{BB962C8B-B14F-4D97-AF65-F5344CB8AC3E}">
        <p14:creationId xmlns:p14="http://schemas.microsoft.com/office/powerpoint/2010/main" val="2259613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TotalTime>
  <Words>3915</Words>
  <Application>Microsoft Office PowerPoint</Application>
  <PresentationFormat>Widescreen</PresentationFormat>
  <Paragraphs>384</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Times New Roman</vt:lpstr>
      <vt:lpstr>Office Theme</vt:lpstr>
      <vt:lpstr>Machine Learning</vt:lpstr>
      <vt:lpstr>Examples of Machine Learning Problems-</vt:lpstr>
      <vt:lpstr>Examples of Machine Learning Problems-</vt:lpstr>
      <vt:lpstr>Examples of Machine Learning Problems-</vt:lpstr>
      <vt:lpstr>Structure of Machine Learning-</vt:lpstr>
      <vt:lpstr>Structure of Machine Learning-</vt:lpstr>
      <vt:lpstr>Structure of Machine Learning-</vt:lpstr>
      <vt:lpstr>Structure of Machine Learning-</vt:lpstr>
      <vt:lpstr>Structure of Machine Learning-</vt:lpstr>
      <vt:lpstr>Structure of Machine Learning-</vt:lpstr>
      <vt:lpstr>Structure of Machine Learning-</vt:lpstr>
      <vt:lpstr>Structure of Machine Learning-</vt:lpstr>
      <vt:lpstr>Structure of Machine Learning-</vt:lpstr>
      <vt:lpstr>Learning versus Designing-</vt:lpstr>
      <vt:lpstr>Learning versus Designing-</vt:lpstr>
      <vt:lpstr>Learning versus Designing-</vt:lpstr>
      <vt:lpstr>Learning versus Designing-</vt:lpstr>
      <vt:lpstr>Learning versus Designing-</vt:lpstr>
      <vt:lpstr>Learning versus Designing-</vt:lpstr>
      <vt:lpstr>Learning versus Designing-</vt:lpstr>
      <vt:lpstr>Training versus Testing-</vt:lpstr>
      <vt:lpstr>Training versus Testing-</vt:lpstr>
      <vt:lpstr>Training versus Testing-</vt:lpstr>
      <vt:lpstr>Training versus Testing-</vt:lpstr>
      <vt:lpstr>Characteristics of machine learning tasks:-</vt:lpstr>
      <vt:lpstr>Predictive and Descriptive Tasks in ML</vt:lpstr>
      <vt:lpstr>Predictive and Descriptive Tasks in ML</vt:lpstr>
      <vt:lpstr>Predictive and Descriptive Tasks in ML</vt:lpstr>
      <vt:lpstr>Predictive and Descriptive Tasks in ML-</vt:lpstr>
      <vt:lpstr>Predictive and Descriptive Tasks in ML</vt:lpstr>
      <vt:lpstr>Model</vt:lpstr>
      <vt:lpstr>Model</vt:lpstr>
      <vt:lpstr>Model</vt:lpstr>
      <vt:lpstr> There are different types of Machine Learning Models:-</vt:lpstr>
      <vt:lpstr>Geometric Models:-</vt:lpstr>
      <vt:lpstr>Geometric Models:-</vt:lpstr>
      <vt:lpstr>Key types of geometric models:-</vt:lpstr>
      <vt:lpstr>Logical Models:-</vt:lpstr>
      <vt:lpstr>Examples of Logical Models:-</vt:lpstr>
      <vt:lpstr>Examples of Logical Models:-</vt:lpstr>
      <vt:lpstr>Examples of Logical Models:-</vt:lpstr>
      <vt:lpstr>Examples of Logical Models:-</vt:lpstr>
      <vt:lpstr>Examples of Logical Models:-</vt:lpstr>
      <vt:lpstr>Examples of Logical Models:-</vt:lpstr>
      <vt:lpstr>Probabilistic Models:- </vt:lpstr>
      <vt:lpstr>Geometric Models VS Logical Models VS Probabilistic Models-</vt:lpstr>
      <vt:lpstr>Geometric Models VS Logical Models VS Probabilistic Models-</vt:lpstr>
      <vt:lpstr>Feature Types:-</vt:lpstr>
      <vt:lpstr>Feature Construction:-</vt:lpstr>
      <vt:lpstr>Feature Transformation:-</vt:lpstr>
      <vt:lpstr>Feature Transformation:-</vt:lpstr>
      <vt:lpstr>Feature Transformation:-</vt:lpstr>
      <vt:lpstr>Feature Transformation:-</vt:lpstr>
      <vt:lpstr>Feature Transformation:-</vt:lpstr>
      <vt:lpstr>Feature Transformation:-</vt:lpstr>
      <vt:lpstr>Feature Transformation:-</vt:lpstr>
      <vt:lpstr>Feature Transformation:-</vt:lpstr>
      <vt:lpstr>Feature Transformation:-</vt:lpstr>
      <vt:lpstr>Feature Transformation:-</vt:lpstr>
      <vt:lpstr>Feature Transformation:-</vt:lpstr>
      <vt:lpstr>Feature Transformation:-</vt:lpstr>
      <vt:lpstr>Feature Transformation:-</vt:lpstr>
      <vt:lpstr>Feature Transformation:-</vt:lpstr>
      <vt:lpstr>Feature Transformation:-</vt:lpstr>
      <vt:lpstr>Feature Transformation:-</vt:lpstr>
      <vt:lpstr>  </vt:lpstr>
      <vt:lpstr>Feature Transformation:-</vt:lpstr>
      <vt:lpstr>Feature Transformation:-</vt:lpstr>
      <vt:lpstr>Feature Transformation:-</vt:lpstr>
      <vt:lpstr>2.  Yeo-Johnson Transformation: </vt:lpstr>
      <vt:lpstr>Feature Transformation:-</vt:lpstr>
      <vt:lpstr>Feature Selection:-</vt:lpstr>
      <vt:lpstr>Feature Selection:-</vt:lpstr>
      <vt:lpstr>Feature Selection:-</vt:lpstr>
      <vt:lpstr>  </vt:lpstr>
      <vt:lpstr>Feature Selection:-</vt:lpstr>
      <vt:lpstr>Concept of Feature engineering:-</vt:lpstr>
      <vt:lpstr>Concept of Feature engineering:-</vt:lpstr>
      <vt:lpstr>Concept of Feature engineering:-</vt:lpstr>
      <vt:lpstr>Concept of Feature engineering:-</vt:lpstr>
      <vt:lpstr>Concept of Feature engineering:-</vt:lpstr>
      <vt:lpstr>Concept of Feature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Pratiksha Panda</dc:creator>
  <cp:lastModifiedBy>Pratiksha Panda</cp:lastModifiedBy>
  <cp:revision>49</cp:revision>
  <dcterms:created xsi:type="dcterms:W3CDTF">2024-08-08T08:59:08Z</dcterms:created>
  <dcterms:modified xsi:type="dcterms:W3CDTF">2024-08-12T18:34:31Z</dcterms:modified>
</cp:coreProperties>
</file>