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9" r:id="rId4"/>
    <p:sldId id="260" r:id="rId5"/>
    <p:sldId id="270" r:id="rId6"/>
    <p:sldId id="261" r:id="rId7"/>
    <p:sldId id="262" r:id="rId8"/>
    <p:sldId id="271" r:id="rId9"/>
    <p:sldId id="264" r:id="rId10"/>
    <p:sldId id="263"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5"/>
  </p:normalViewPr>
  <p:slideViewPr>
    <p:cSldViewPr snapToGrid="0">
      <p:cViewPr varScale="1">
        <p:scale>
          <a:sx n="89" d="100"/>
          <a:sy n="89" d="100"/>
        </p:scale>
        <p:origin x="8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4/29/24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02641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4/29/24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74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4/29/24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48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4/29/24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66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4/29/24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62134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4/29/24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78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4/29/24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66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4/29/24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482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4/29/24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10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4/29/24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38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4/29/24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541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4/29/24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26887732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 name="Rectangle 10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1D6CC-CC28-260C-AB90-6EEF76718B8B}"/>
              </a:ext>
            </a:extLst>
          </p:cNvPr>
          <p:cNvSpPr>
            <a:spLocks noGrp="1"/>
          </p:cNvSpPr>
          <p:nvPr>
            <p:ph type="ctrTitle"/>
          </p:nvPr>
        </p:nvSpPr>
        <p:spPr>
          <a:xfrm>
            <a:off x="4635040" y="455362"/>
            <a:ext cx="6991800" cy="1550419"/>
          </a:xfrm>
        </p:spPr>
        <p:txBody>
          <a:bodyPr vert="horz" lIns="91440" tIns="45720" rIns="91440" bIns="45720" rtlCol="0" anchor="t">
            <a:normAutofit/>
          </a:bodyPr>
          <a:lstStyle/>
          <a:p>
            <a:r>
              <a:rPr lang="en-US" sz="4400" b="1" kern="1200">
                <a:solidFill>
                  <a:schemeClr val="tx1"/>
                </a:solidFill>
                <a:latin typeface="+mj-lt"/>
                <a:ea typeface="+mj-ea"/>
                <a:cs typeface="+mj-cs"/>
              </a:rPr>
              <a:t>Cirrhosis Patient Survival Prediction</a:t>
            </a:r>
          </a:p>
        </p:txBody>
      </p:sp>
      <p:pic>
        <p:nvPicPr>
          <p:cNvPr id="104" name="Picture 103">
            <a:extLst>
              <a:ext uri="{FF2B5EF4-FFF2-40B4-BE49-F238E27FC236}">
                <a16:creationId xmlns:a16="http://schemas.microsoft.com/office/drawing/2014/main" id="{A8603BFD-63F2-A100-0AA7-B176C595D872}"/>
              </a:ext>
            </a:extLst>
          </p:cNvPr>
          <p:cNvPicPr>
            <a:picLocks noChangeAspect="1"/>
          </p:cNvPicPr>
          <p:nvPr/>
        </p:nvPicPr>
        <p:blipFill rotWithShape="1">
          <a:blip r:embed="rId2"/>
          <a:srcRect l="29393" r="29986" b="-1"/>
          <a:stretch/>
        </p:blipFill>
        <p:spPr>
          <a:xfrm>
            <a:off x="20" y="455362"/>
            <a:ext cx="4173348" cy="6857990"/>
          </a:xfrm>
          <a:custGeom>
            <a:avLst/>
            <a:gdLst/>
            <a:ahLst/>
            <a:cxnLst/>
            <a:rect l="l" t="t" r="r" b="b"/>
            <a:pathLst>
              <a:path w="4173368" h="6858000">
                <a:moveTo>
                  <a:pt x="0" y="0"/>
                </a:moveTo>
                <a:lnTo>
                  <a:pt x="3603641" y="0"/>
                </a:lnTo>
                <a:lnTo>
                  <a:pt x="3603641" y="565149"/>
                </a:lnTo>
                <a:lnTo>
                  <a:pt x="4173368" y="565149"/>
                </a:lnTo>
                <a:lnTo>
                  <a:pt x="4173368" y="6858000"/>
                </a:lnTo>
                <a:lnTo>
                  <a:pt x="0" y="6858000"/>
                </a:lnTo>
                <a:close/>
              </a:path>
            </a:pathLst>
          </a:custGeom>
        </p:spPr>
      </p:pic>
      <p:sp>
        <p:nvSpPr>
          <p:cNvPr id="105" name="Rectangle 104">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B2F8633-FB4A-F984-E8BF-EC835CBB3258}"/>
              </a:ext>
            </a:extLst>
          </p:cNvPr>
          <p:cNvSpPr>
            <a:spLocks noGrp="1"/>
          </p:cNvSpPr>
          <p:nvPr>
            <p:ph type="subTitle" idx="1"/>
          </p:nvPr>
        </p:nvSpPr>
        <p:spPr>
          <a:xfrm>
            <a:off x="4635040" y="2160016"/>
            <a:ext cx="6991800" cy="3926152"/>
          </a:xfrm>
        </p:spPr>
        <p:txBody>
          <a:bodyPr vert="horz" lIns="91440" tIns="45720" rIns="91440" bIns="45720" rtlCol="0">
            <a:normAutofit/>
          </a:bodyPr>
          <a:lstStyle/>
          <a:p>
            <a:pPr indent="-228600">
              <a:buFont typeface="Arial" panose="020B0604020202020204" pitchFamily="34" charset="0"/>
              <a:buChar char="•"/>
            </a:pPr>
            <a:r>
              <a:rPr lang="en-US" dirty="0"/>
              <a:t>Apoorva Reddy </a:t>
            </a:r>
            <a:r>
              <a:rPr lang="en-US" dirty="0" err="1"/>
              <a:t>Bagepalli</a:t>
            </a:r>
            <a:endParaRPr lang="en-US" dirty="0"/>
          </a:p>
          <a:p>
            <a:pPr indent="-228600">
              <a:buFont typeface="Arial" panose="020B0604020202020204" pitchFamily="34" charset="0"/>
              <a:buChar char="•"/>
            </a:pPr>
            <a:r>
              <a:rPr lang="en-US" dirty="0"/>
              <a:t>Shikha Kumari</a:t>
            </a:r>
          </a:p>
          <a:p>
            <a:pPr indent="-228600">
              <a:buFont typeface="Arial" panose="020B0604020202020204" pitchFamily="34" charset="0"/>
              <a:buChar char="•"/>
            </a:pPr>
            <a:r>
              <a:rPr lang="en-US" dirty="0"/>
              <a:t>Pratiksha Dange</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18964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10DF-0875-3B12-C498-A9D55AE43CCE}"/>
              </a:ext>
            </a:extLst>
          </p:cNvPr>
          <p:cNvSpPr>
            <a:spLocks noGrp="1"/>
          </p:cNvSpPr>
          <p:nvPr>
            <p:ph type="title"/>
          </p:nvPr>
        </p:nvSpPr>
        <p:spPr>
          <a:xfrm>
            <a:off x="1587710" y="455363"/>
            <a:ext cx="9486690" cy="932822"/>
          </a:xfrm>
        </p:spPr>
        <p:txBody>
          <a:bodyPr vert="horz" lIns="91440" tIns="45720" rIns="91440" bIns="45720" rtlCol="0" anchor="t">
            <a:normAutofit/>
          </a:bodyPr>
          <a:lstStyle/>
          <a:p>
            <a:r>
              <a:rPr lang="en-US" sz="4400" b="1" kern="1200" dirty="0">
                <a:solidFill>
                  <a:schemeClr val="tx1"/>
                </a:solidFill>
                <a:latin typeface="+mj-lt"/>
                <a:ea typeface="+mj-ea"/>
                <a:cs typeface="+mj-cs"/>
              </a:rPr>
              <a:t>Modelling </a:t>
            </a:r>
          </a:p>
        </p:txBody>
      </p:sp>
      <p:sp>
        <p:nvSpPr>
          <p:cNvPr id="14" name="Rectangle 13">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a:extLst>
              <a:ext uri="{FF2B5EF4-FFF2-40B4-BE49-F238E27FC236}">
                <a16:creationId xmlns:a16="http://schemas.microsoft.com/office/drawing/2014/main" id="{61670923-0848-6E28-52C2-A97434B97AF7}"/>
              </a:ext>
            </a:extLst>
          </p:cNvPr>
          <p:cNvSpPr>
            <a:spLocks noGrp="1"/>
          </p:cNvSpPr>
          <p:nvPr>
            <p:ph type="body" orient="vert" idx="1"/>
          </p:nvPr>
        </p:nvSpPr>
        <p:spPr>
          <a:xfrm>
            <a:off x="1587710" y="1388185"/>
            <a:ext cx="9486690" cy="4697983"/>
          </a:xfrm>
        </p:spPr>
        <p:txBody>
          <a:bodyPr vert="horz" lIns="91440" tIns="45720" rIns="91440" bIns="45720" rtlCol="0">
            <a:normAutofit/>
          </a:bodyPr>
          <a:lstStyle/>
          <a:p>
            <a:r>
              <a:rPr lang="en-US" dirty="0"/>
              <a:t>We performed 4 prominent Machine Learning models which are</a:t>
            </a:r>
          </a:p>
          <a:p>
            <a:pPr marL="0" indent="0">
              <a:buNone/>
            </a:pPr>
            <a:endParaRPr lang="en-US" dirty="0"/>
          </a:p>
          <a:p>
            <a:r>
              <a:rPr lang="en-US" sz="2400" dirty="0"/>
              <a:t>Random Forest Classifier</a:t>
            </a:r>
          </a:p>
          <a:p>
            <a:r>
              <a:rPr lang="en-US" sz="2400" dirty="0"/>
              <a:t>Linear Discriminant Analysis</a:t>
            </a:r>
          </a:p>
          <a:p>
            <a:r>
              <a:rPr lang="en-US" sz="2400" dirty="0"/>
              <a:t>Extreme Gradient Boosting  Classifier</a:t>
            </a:r>
          </a:p>
          <a:p>
            <a:r>
              <a:rPr lang="en-US" sz="2400" dirty="0"/>
              <a:t>Support Vector Classifier</a:t>
            </a:r>
          </a:p>
        </p:txBody>
      </p:sp>
    </p:spTree>
    <p:extLst>
      <p:ext uri="{BB962C8B-B14F-4D97-AF65-F5344CB8AC3E}">
        <p14:creationId xmlns:p14="http://schemas.microsoft.com/office/powerpoint/2010/main" val="186406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10DF-0875-3B12-C498-A9D55AE43CCE}"/>
              </a:ext>
            </a:extLst>
          </p:cNvPr>
          <p:cNvSpPr>
            <a:spLocks noGrp="1"/>
          </p:cNvSpPr>
          <p:nvPr>
            <p:ph type="title"/>
          </p:nvPr>
        </p:nvSpPr>
        <p:spPr>
          <a:xfrm>
            <a:off x="1587710" y="455363"/>
            <a:ext cx="9486690" cy="932822"/>
          </a:xfrm>
        </p:spPr>
        <p:txBody>
          <a:bodyPr vert="horz" lIns="91440" tIns="45720" rIns="91440" bIns="45720" rtlCol="0" anchor="t">
            <a:normAutofit/>
          </a:bodyPr>
          <a:lstStyle/>
          <a:p>
            <a:r>
              <a:rPr lang="en-US" sz="4400" b="1" kern="1200" dirty="0">
                <a:solidFill>
                  <a:schemeClr val="tx1"/>
                </a:solidFill>
                <a:latin typeface="+mj-lt"/>
                <a:ea typeface="+mj-ea"/>
                <a:cs typeface="+mj-cs"/>
              </a:rPr>
              <a:t>Random Forest Classifier</a:t>
            </a:r>
          </a:p>
        </p:txBody>
      </p:sp>
      <p:sp>
        <p:nvSpPr>
          <p:cNvPr id="14" name="Rectangle 13">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a:extLst>
              <a:ext uri="{FF2B5EF4-FFF2-40B4-BE49-F238E27FC236}">
                <a16:creationId xmlns:a16="http://schemas.microsoft.com/office/drawing/2014/main" id="{61670923-0848-6E28-52C2-A97434B97AF7}"/>
              </a:ext>
            </a:extLst>
          </p:cNvPr>
          <p:cNvSpPr>
            <a:spLocks noGrp="1"/>
          </p:cNvSpPr>
          <p:nvPr>
            <p:ph type="body" orient="vert" idx="1"/>
          </p:nvPr>
        </p:nvSpPr>
        <p:spPr>
          <a:xfrm>
            <a:off x="1587710" y="1388185"/>
            <a:ext cx="9486690" cy="4697983"/>
          </a:xfrm>
        </p:spPr>
        <p:txBody>
          <a:bodyPr vert="horz" lIns="91440" tIns="45720" rIns="91440" bIns="45720" rtlCol="0">
            <a:normAutofit/>
          </a:bodyPr>
          <a:lstStyle/>
          <a:p>
            <a:r>
              <a:rPr lang="en-US" sz="1800" dirty="0"/>
              <a:t>For classification tasks, each tree in the forest independently predicts the class label, and the class with the most votes across all trees is assigned as the final prediction. For regression tasks, the average prediction of all trees is taken.</a:t>
            </a:r>
          </a:p>
          <a:p>
            <a:r>
              <a:rPr lang="en-US" sz="1800" dirty="0"/>
              <a:t>Random Forest employs a technique called bagging (Bootstrap Aggregating), which involves training each tree on a random sample of the training data with replacement. This further adds to the model's robustness and reduces variance.</a:t>
            </a:r>
          </a:p>
          <a:p>
            <a:r>
              <a:rPr lang="en-US" sz="1800" dirty="0"/>
              <a:t>Random Forest provides a measure of feature importance based on how much each feature reduces impurity across all the trees in the forest. This can be useful for feature selection and understanding the predictive power of different features.</a:t>
            </a:r>
          </a:p>
          <a:p>
            <a:r>
              <a:rPr lang="en-US" sz="1800" dirty="0"/>
              <a:t>Balanced Accuracy scores</a:t>
            </a:r>
          </a:p>
          <a:p>
            <a:pPr lvl="1"/>
            <a:r>
              <a:rPr lang="en-US" sz="1200" dirty="0"/>
              <a:t>0.605 (Without Oversampling)</a:t>
            </a:r>
          </a:p>
          <a:p>
            <a:pPr lvl="1"/>
            <a:r>
              <a:rPr lang="en-US" sz="1200" dirty="0"/>
              <a:t>0.938 (With Oversampling)</a:t>
            </a:r>
          </a:p>
          <a:p>
            <a:endParaRPr lang="en-US" sz="2400" dirty="0"/>
          </a:p>
        </p:txBody>
      </p:sp>
    </p:spTree>
    <p:extLst>
      <p:ext uri="{BB962C8B-B14F-4D97-AF65-F5344CB8AC3E}">
        <p14:creationId xmlns:p14="http://schemas.microsoft.com/office/powerpoint/2010/main" val="222687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10DF-0875-3B12-C498-A9D55AE43CCE}"/>
              </a:ext>
            </a:extLst>
          </p:cNvPr>
          <p:cNvSpPr>
            <a:spLocks noGrp="1"/>
          </p:cNvSpPr>
          <p:nvPr>
            <p:ph type="title"/>
          </p:nvPr>
        </p:nvSpPr>
        <p:spPr>
          <a:xfrm>
            <a:off x="1587710" y="455363"/>
            <a:ext cx="9486690" cy="932822"/>
          </a:xfrm>
        </p:spPr>
        <p:txBody>
          <a:bodyPr vert="horz" lIns="91440" tIns="45720" rIns="91440" bIns="45720" rtlCol="0" anchor="t">
            <a:normAutofit/>
          </a:bodyPr>
          <a:lstStyle/>
          <a:p>
            <a:r>
              <a:rPr lang="en-US" sz="4400" b="1" kern="1200" dirty="0">
                <a:solidFill>
                  <a:schemeClr val="tx1"/>
                </a:solidFill>
                <a:latin typeface="+mj-lt"/>
                <a:ea typeface="+mj-ea"/>
                <a:cs typeface="+mj-cs"/>
              </a:rPr>
              <a:t>Linear Discriminant Analysis</a:t>
            </a:r>
          </a:p>
        </p:txBody>
      </p:sp>
      <p:sp>
        <p:nvSpPr>
          <p:cNvPr id="14" name="Rectangle 13">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a:extLst>
              <a:ext uri="{FF2B5EF4-FFF2-40B4-BE49-F238E27FC236}">
                <a16:creationId xmlns:a16="http://schemas.microsoft.com/office/drawing/2014/main" id="{61670923-0848-6E28-52C2-A97434B97AF7}"/>
              </a:ext>
            </a:extLst>
          </p:cNvPr>
          <p:cNvSpPr>
            <a:spLocks noGrp="1"/>
          </p:cNvSpPr>
          <p:nvPr>
            <p:ph type="body" orient="vert" idx="1"/>
          </p:nvPr>
        </p:nvSpPr>
        <p:spPr>
          <a:xfrm>
            <a:off x="1587710" y="1388185"/>
            <a:ext cx="9486690" cy="4697983"/>
          </a:xfrm>
        </p:spPr>
        <p:txBody>
          <a:bodyPr vert="horz" lIns="91440" tIns="45720" rIns="91440" bIns="45720" rtlCol="0">
            <a:normAutofit/>
          </a:bodyPr>
          <a:lstStyle/>
          <a:p>
            <a:r>
              <a:rPr lang="en-US" sz="1800" dirty="0"/>
              <a:t>The primary goal of LDA is to maximize the separation between classes while minimizing the variance within each class.</a:t>
            </a:r>
          </a:p>
          <a:p>
            <a:r>
              <a:rPr lang="en-US" sz="1800" dirty="0"/>
              <a:t>LDA achieves dimensionality reduction by projecting the data onto a lower-dimensional subspace while preserving the class discriminatory information as much as possible.</a:t>
            </a:r>
          </a:p>
          <a:p>
            <a:r>
              <a:rPr lang="en-US" sz="1800" dirty="0"/>
              <a:t>In classification tasks, LDA assigns a new data point to the class with the highest posterior probability based on the linear discriminant functions learned during training.</a:t>
            </a:r>
          </a:p>
          <a:p>
            <a:r>
              <a:rPr lang="en-US" sz="1800" dirty="0"/>
              <a:t>Balanced Accuracy scores</a:t>
            </a:r>
          </a:p>
          <a:p>
            <a:pPr lvl="1"/>
            <a:r>
              <a:rPr lang="en-US" sz="1200" dirty="0"/>
              <a:t>0.518 (Without Oversampling)</a:t>
            </a:r>
          </a:p>
          <a:p>
            <a:pPr lvl="1"/>
            <a:r>
              <a:rPr lang="en-US" sz="1200" dirty="0"/>
              <a:t>0.636 (With Oversampling)</a:t>
            </a:r>
          </a:p>
          <a:p>
            <a:endParaRPr lang="en-US" sz="2400" dirty="0"/>
          </a:p>
        </p:txBody>
      </p:sp>
    </p:spTree>
    <p:extLst>
      <p:ext uri="{BB962C8B-B14F-4D97-AF65-F5344CB8AC3E}">
        <p14:creationId xmlns:p14="http://schemas.microsoft.com/office/powerpoint/2010/main" val="1111894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10DF-0875-3B12-C498-A9D55AE43CCE}"/>
              </a:ext>
            </a:extLst>
          </p:cNvPr>
          <p:cNvSpPr>
            <a:spLocks noGrp="1"/>
          </p:cNvSpPr>
          <p:nvPr>
            <p:ph type="title"/>
          </p:nvPr>
        </p:nvSpPr>
        <p:spPr>
          <a:xfrm>
            <a:off x="1587710" y="455363"/>
            <a:ext cx="9486690" cy="932822"/>
          </a:xfrm>
        </p:spPr>
        <p:txBody>
          <a:bodyPr vert="horz" lIns="91440" tIns="45720" rIns="91440" bIns="45720" rtlCol="0" anchor="t">
            <a:normAutofit fontScale="90000"/>
          </a:bodyPr>
          <a:lstStyle/>
          <a:p>
            <a:r>
              <a:rPr lang="en-US" sz="4400" b="1" kern="1200" dirty="0">
                <a:solidFill>
                  <a:schemeClr val="tx1"/>
                </a:solidFill>
                <a:latin typeface="+mj-lt"/>
                <a:ea typeface="+mj-ea"/>
                <a:cs typeface="+mj-cs"/>
              </a:rPr>
              <a:t>Extreme Gradient Boosting Classifier</a:t>
            </a:r>
          </a:p>
        </p:txBody>
      </p:sp>
      <p:sp>
        <p:nvSpPr>
          <p:cNvPr id="14" name="Rectangle 13">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a:extLst>
              <a:ext uri="{FF2B5EF4-FFF2-40B4-BE49-F238E27FC236}">
                <a16:creationId xmlns:a16="http://schemas.microsoft.com/office/drawing/2014/main" id="{61670923-0848-6E28-52C2-A97434B97AF7}"/>
              </a:ext>
            </a:extLst>
          </p:cNvPr>
          <p:cNvSpPr>
            <a:spLocks noGrp="1"/>
          </p:cNvSpPr>
          <p:nvPr>
            <p:ph type="body" orient="vert" idx="1"/>
          </p:nvPr>
        </p:nvSpPr>
        <p:spPr>
          <a:xfrm>
            <a:off x="1587710" y="1388185"/>
            <a:ext cx="9486690" cy="4697983"/>
          </a:xfrm>
        </p:spPr>
        <p:txBody>
          <a:bodyPr vert="horz" lIns="91440" tIns="45720" rIns="91440" bIns="45720" rtlCol="0">
            <a:normAutofit/>
          </a:bodyPr>
          <a:lstStyle/>
          <a:p>
            <a:r>
              <a:rPr lang="en-US" sz="1800" dirty="0" err="1"/>
              <a:t>XGBoost</a:t>
            </a:r>
            <a:r>
              <a:rPr lang="en-US" sz="1800" dirty="0"/>
              <a:t> builds an ensemble of decision trees sequentially. Each new tree is trained to correct the errors made by the existing ensemble.</a:t>
            </a:r>
          </a:p>
          <a:p>
            <a:endParaRPr lang="en-US" sz="1800" dirty="0"/>
          </a:p>
          <a:p>
            <a:r>
              <a:rPr lang="en-US" sz="1800" dirty="0" err="1"/>
              <a:t>XGBoost</a:t>
            </a:r>
            <a:r>
              <a:rPr lang="en-US" sz="1800" dirty="0"/>
              <a:t> incorporates various regularization techniques such as L1 and L2 regularization (also known as "ridge" and "lasso" regularization) to penalize overly complex models and prevent overfitting.</a:t>
            </a:r>
          </a:p>
          <a:p>
            <a:endParaRPr lang="en-US" sz="1800" dirty="0"/>
          </a:p>
          <a:p>
            <a:r>
              <a:rPr lang="en-US" sz="1800" dirty="0"/>
              <a:t>Balanced Accuracy scores</a:t>
            </a:r>
          </a:p>
          <a:p>
            <a:pPr lvl="1"/>
            <a:r>
              <a:rPr lang="en-US" sz="1200" dirty="0"/>
              <a:t>0.623 (Without Oversampling)</a:t>
            </a:r>
          </a:p>
          <a:p>
            <a:pPr lvl="1"/>
            <a:r>
              <a:rPr lang="en-US" sz="1200" dirty="0"/>
              <a:t>0.935 (With Oversampling)</a:t>
            </a:r>
          </a:p>
          <a:p>
            <a:endParaRPr lang="en-US" sz="2400" dirty="0"/>
          </a:p>
        </p:txBody>
      </p:sp>
    </p:spTree>
    <p:extLst>
      <p:ext uri="{BB962C8B-B14F-4D97-AF65-F5344CB8AC3E}">
        <p14:creationId xmlns:p14="http://schemas.microsoft.com/office/powerpoint/2010/main" val="364409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10DF-0875-3B12-C498-A9D55AE43CCE}"/>
              </a:ext>
            </a:extLst>
          </p:cNvPr>
          <p:cNvSpPr>
            <a:spLocks noGrp="1"/>
          </p:cNvSpPr>
          <p:nvPr>
            <p:ph type="title"/>
          </p:nvPr>
        </p:nvSpPr>
        <p:spPr>
          <a:xfrm>
            <a:off x="1587710" y="455363"/>
            <a:ext cx="9486690" cy="932822"/>
          </a:xfrm>
        </p:spPr>
        <p:txBody>
          <a:bodyPr vert="horz" lIns="91440" tIns="45720" rIns="91440" bIns="45720" rtlCol="0" anchor="t">
            <a:normAutofit/>
          </a:bodyPr>
          <a:lstStyle/>
          <a:p>
            <a:r>
              <a:rPr lang="en-US" sz="4400" b="1" kern="1200" dirty="0">
                <a:solidFill>
                  <a:schemeClr val="tx1"/>
                </a:solidFill>
                <a:latin typeface="+mj-lt"/>
                <a:ea typeface="+mj-ea"/>
                <a:cs typeface="+mj-cs"/>
              </a:rPr>
              <a:t>Support Vector Classifier</a:t>
            </a:r>
          </a:p>
        </p:txBody>
      </p:sp>
      <p:sp>
        <p:nvSpPr>
          <p:cNvPr id="14" name="Rectangle 13">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a:extLst>
              <a:ext uri="{FF2B5EF4-FFF2-40B4-BE49-F238E27FC236}">
                <a16:creationId xmlns:a16="http://schemas.microsoft.com/office/drawing/2014/main" id="{61670923-0848-6E28-52C2-A97434B97AF7}"/>
              </a:ext>
            </a:extLst>
          </p:cNvPr>
          <p:cNvSpPr>
            <a:spLocks noGrp="1"/>
          </p:cNvSpPr>
          <p:nvPr>
            <p:ph type="body" orient="vert" idx="1"/>
          </p:nvPr>
        </p:nvSpPr>
        <p:spPr>
          <a:xfrm>
            <a:off x="1587710" y="1388185"/>
            <a:ext cx="9486690" cy="4697983"/>
          </a:xfrm>
        </p:spPr>
        <p:txBody>
          <a:bodyPr vert="horz" lIns="91440" tIns="45720" rIns="91440" bIns="45720" rtlCol="0">
            <a:normAutofit/>
          </a:bodyPr>
          <a:lstStyle/>
          <a:p>
            <a:r>
              <a:rPr lang="en-US" sz="1500" dirty="0"/>
              <a:t>In cases where the data is not linearly separable, SVC can employ a kernel function to map the original feature space into a higher-dimensional space where linear separation is possible. Common kernel functions include linear, polynomial, radial basis function (RBF), and sigmoid kernels.</a:t>
            </a:r>
          </a:p>
          <a:p>
            <a:r>
              <a:rPr lang="en-US" sz="1500" dirty="0"/>
              <a:t>SVC is inherently a binary classifier, meaning it separates data into two classes. However, it can be extended to handle multi-class classification using techniques like one-vs-one or one-vs-rest.</a:t>
            </a:r>
          </a:p>
          <a:p>
            <a:r>
              <a:rPr lang="en-US" sz="1500" dirty="0"/>
              <a:t>In </a:t>
            </a:r>
            <a:r>
              <a:rPr lang="en-US" sz="1500" dirty="0" err="1"/>
              <a:t>OvO</a:t>
            </a:r>
            <a:r>
              <a:rPr lang="en-US" sz="1500" dirty="0"/>
              <a:t> strategy, a binary classifier is trained for each pair of classes in the dataset. During prediction, each classifier votes for one of the two classes, and the class that receives the most votes across all classifiers is assigned as the final prediction. </a:t>
            </a:r>
            <a:r>
              <a:rPr lang="en-US" sz="1500" dirty="0" err="1"/>
              <a:t>OvO</a:t>
            </a:r>
            <a:r>
              <a:rPr lang="en-US" sz="1500" dirty="0"/>
              <a:t> creates N(N-1)/2 classifiers for N classes.</a:t>
            </a:r>
          </a:p>
          <a:p>
            <a:r>
              <a:rPr lang="en-US" sz="1500" dirty="0"/>
              <a:t>In </a:t>
            </a:r>
            <a:r>
              <a:rPr lang="en-US" sz="1500" dirty="0" err="1"/>
              <a:t>OvR</a:t>
            </a:r>
            <a:r>
              <a:rPr lang="en-US" sz="1500" dirty="0"/>
              <a:t> strategy, a binary classifier is trained for each class against all other classes combined. During prediction, each classifier predicts whether a sample belongs to its assigned class or not. The class with the highest confidence score (decision function value) is assigned as the final prediction. </a:t>
            </a:r>
            <a:r>
              <a:rPr lang="en-US" sz="1500" dirty="0" err="1"/>
              <a:t>OvR</a:t>
            </a:r>
            <a:r>
              <a:rPr lang="en-US" sz="1500" dirty="0"/>
              <a:t> creates N classifiers for N classes.</a:t>
            </a:r>
          </a:p>
          <a:p>
            <a:r>
              <a:rPr lang="en-US" sz="1500" dirty="0"/>
              <a:t>Balanced Accuracy scores</a:t>
            </a:r>
          </a:p>
          <a:p>
            <a:pPr lvl="1"/>
            <a:r>
              <a:rPr lang="en-US" sz="1200" dirty="0"/>
              <a:t>0.809 (Without Oversampling)</a:t>
            </a:r>
          </a:p>
          <a:p>
            <a:pPr lvl="1"/>
            <a:r>
              <a:rPr lang="en-US" sz="1200" dirty="0"/>
              <a:t>0.893 (With Oversampling)</a:t>
            </a:r>
          </a:p>
          <a:p>
            <a:endParaRPr lang="en-US" sz="2400" dirty="0"/>
          </a:p>
        </p:txBody>
      </p:sp>
    </p:spTree>
    <p:extLst>
      <p:ext uri="{BB962C8B-B14F-4D97-AF65-F5344CB8AC3E}">
        <p14:creationId xmlns:p14="http://schemas.microsoft.com/office/powerpoint/2010/main" val="328421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10DF-0875-3B12-C498-A9D55AE43CCE}"/>
              </a:ext>
            </a:extLst>
          </p:cNvPr>
          <p:cNvSpPr>
            <a:spLocks noGrp="1"/>
          </p:cNvSpPr>
          <p:nvPr>
            <p:ph type="title"/>
          </p:nvPr>
        </p:nvSpPr>
        <p:spPr>
          <a:xfrm>
            <a:off x="1587710" y="455363"/>
            <a:ext cx="9486690" cy="932822"/>
          </a:xfrm>
        </p:spPr>
        <p:txBody>
          <a:bodyPr vert="horz" lIns="91440" tIns="45720" rIns="91440" bIns="45720" rtlCol="0" anchor="t">
            <a:normAutofit/>
          </a:bodyPr>
          <a:lstStyle/>
          <a:p>
            <a:r>
              <a:rPr lang="en-US" sz="4400" b="1" kern="1200" dirty="0">
                <a:solidFill>
                  <a:schemeClr val="tx1"/>
                </a:solidFill>
                <a:latin typeface="+mj-lt"/>
                <a:ea typeface="+mj-ea"/>
                <a:cs typeface="+mj-cs"/>
              </a:rPr>
              <a:t>Conclusion</a:t>
            </a:r>
          </a:p>
        </p:txBody>
      </p:sp>
      <p:sp>
        <p:nvSpPr>
          <p:cNvPr id="14" name="Rectangle 13">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a:extLst>
              <a:ext uri="{FF2B5EF4-FFF2-40B4-BE49-F238E27FC236}">
                <a16:creationId xmlns:a16="http://schemas.microsoft.com/office/drawing/2014/main" id="{61670923-0848-6E28-52C2-A97434B97AF7}"/>
              </a:ext>
            </a:extLst>
          </p:cNvPr>
          <p:cNvSpPr>
            <a:spLocks noGrp="1"/>
          </p:cNvSpPr>
          <p:nvPr>
            <p:ph type="body" orient="vert" idx="1"/>
          </p:nvPr>
        </p:nvSpPr>
        <p:spPr>
          <a:xfrm>
            <a:off x="1587710" y="1388185"/>
            <a:ext cx="9486690" cy="4697983"/>
          </a:xfrm>
        </p:spPr>
        <p:txBody>
          <a:bodyPr vert="horz" lIns="91440" tIns="45720" rIns="91440" bIns="45720" rtlCol="0">
            <a:normAutofit fontScale="92500" lnSpcReduction="20000"/>
          </a:bodyPr>
          <a:lstStyle/>
          <a:p>
            <a:r>
              <a:rPr lang="en-US" sz="1500" dirty="0"/>
              <a:t>Based on the comprehensive analysis conducted in this report, we have gained valuable insights into predicting the survival outcomes of patients with liver cirrhosis.</a:t>
            </a:r>
          </a:p>
          <a:p>
            <a:r>
              <a:rPr lang="en-US" sz="1500" dirty="0"/>
              <a:t>Our data preprocessing efforts, including the removal of identifiers, dataset encoding, and feature engineering, ensured that the dataset was optimized for analysis. Additionally, exploratory data analysis (EDA) provided us with crucial insights into the distribution and relationships among variables, enhancing our understanding of the dataset's characteristics.</a:t>
            </a:r>
          </a:p>
          <a:p>
            <a:r>
              <a:rPr lang="en-US" sz="1500" dirty="0"/>
              <a:t>The training and testing of four distinct machine learning models - Random Forest Classifier (RFC), Linear Discriminant Analysis (LDA), </a:t>
            </a:r>
            <a:r>
              <a:rPr lang="en-US" sz="1500" dirty="0" err="1"/>
              <a:t>XGBoost</a:t>
            </a:r>
            <a:r>
              <a:rPr lang="en-US" sz="1500" dirty="0"/>
              <a:t> (XGB), and Support Vector Classifier (SVC) - yielded promising results.</a:t>
            </a:r>
          </a:p>
          <a:p>
            <a:r>
              <a:rPr lang="en-US" sz="1500" dirty="0"/>
              <a:t>We apply balanced accuracy scoring metric, given the dataset is imbalanced and to get precise accuracy for each class.</a:t>
            </a:r>
          </a:p>
          <a:p>
            <a:r>
              <a:rPr lang="en-US" sz="1500" dirty="0"/>
              <a:t>Each model demonstrated commendable accuracy, with RFC and XGB achieving particularly high accuracies of 93.8% and 93.5% respectively.</a:t>
            </a:r>
          </a:p>
          <a:p>
            <a:r>
              <a:rPr lang="en-US" sz="1500" dirty="0"/>
              <a:t>These findings underscore the potential of machine learning techniques in predicting patient survival in liver cirrhosis cases. Such models hold promise in assisting healthcare professionals in identifying high-risk patients, optimizing treatment strategies, and ultimately improving patient outcomes and quality of life.</a:t>
            </a:r>
          </a:p>
          <a:p>
            <a:r>
              <a:rPr lang="en-US" sz="1500" dirty="0"/>
              <a:t>In conclusion, our project contributes to the ongoing efforts aimed at enhancing patient care and treatment strategies for liver cirrhosis, emphasizing the importance of predictive modeling in advancing medical practice and improving patient outcomes.</a:t>
            </a:r>
          </a:p>
          <a:p>
            <a:endParaRPr lang="en-US" sz="2400" dirty="0"/>
          </a:p>
        </p:txBody>
      </p:sp>
    </p:spTree>
    <p:extLst>
      <p:ext uri="{BB962C8B-B14F-4D97-AF65-F5344CB8AC3E}">
        <p14:creationId xmlns:p14="http://schemas.microsoft.com/office/powerpoint/2010/main" val="201995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10DF-0875-3B12-C498-A9D55AE43CCE}"/>
              </a:ext>
            </a:extLst>
          </p:cNvPr>
          <p:cNvSpPr>
            <a:spLocks noGrp="1"/>
          </p:cNvSpPr>
          <p:nvPr>
            <p:ph type="title"/>
          </p:nvPr>
        </p:nvSpPr>
        <p:spPr>
          <a:xfrm>
            <a:off x="1587710" y="455363"/>
            <a:ext cx="9486690" cy="932822"/>
          </a:xfrm>
        </p:spPr>
        <p:txBody>
          <a:bodyPr vert="horz" lIns="91440" tIns="45720" rIns="91440" bIns="45720" rtlCol="0" anchor="t">
            <a:normAutofit/>
          </a:bodyPr>
          <a:lstStyle/>
          <a:p>
            <a:r>
              <a:rPr lang="en-US" sz="4400" b="1" kern="1200" dirty="0">
                <a:solidFill>
                  <a:schemeClr val="tx1"/>
                </a:solidFill>
                <a:latin typeface="+mj-lt"/>
                <a:ea typeface="+mj-ea"/>
                <a:cs typeface="+mj-cs"/>
              </a:rPr>
              <a:t>Introduction</a:t>
            </a:r>
          </a:p>
        </p:txBody>
      </p:sp>
      <p:sp>
        <p:nvSpPr>
          <p:cNvPr id="14" name="Rectangle 13">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a:extLst>
              <a:ext uri="{FF2B5EF4-FFF2-40B4-BE49-F238E27FC236}">
                <a16:creationId xmlns:a16="http://schemas.microsoft.com/office/drawing/2014/main" id="{61670923-0848-6E28-52C2-A97434B97AF7}"/>
              </a:ext>
            </a:extLst>
          </p:cNvPr>
          <p:cNvSpPr>
            <a:spLocks noGrp="1"/>
          </p:cNvSpPr>
          <p:nvPr>
            <p:ph type="body" orient="vert" idx="1"/>
          </p:nvPr>
        </p:nvSpPr>
        <p:spPr>
          <a:xfrm>
            <a:off x="1587710" y="1388185"/>
            <a:ext cx="9486690" cy="4697983"/>
          </a:xfrm>
        </p:spPr>
        <p:txBody>
          <a:bodyPr vert="horz" lIns="91440" tIns="45720" rIns="91440" bIns="45720" rtlCol="0">
            <a:normAutofit fontScale="85000" lnSpcReduction="20000"/>
          </a:bodyPr>
          <a:lstStyle/>
          <a:p>
            <a:r>
              <a:rPr lang="en-US" dirty="0"/>
              <a:t>Liver cirrhosis is a severe liver condition resulting from prolonged damage, often caused by factors like hepatitis or chronic alcohol consumption. It leads to extensive scarring and impaired liver function, affecting millions of people worldwide. Predicting the survival of patients with liver cirrhosis is crucial for making informed medical decisions and improving patient.</a:t>
            </a:r>
          </a:p>
          <a:p>
            <a:r>
              <a:rPr lang="en-US" dirty="0"/>
              <a:t>Our project aims to utilize a dataset containing 17 clinical features to predict the survival state of patients with liver cirrhosis. The dataset includes information on patients' demographic characteristics, biochemical parameters, and treatment details. The survival states are categorized as follows: 0 = C (censored), 1 = CL (censored due to liver transplantation), 2 = D (death).</a:t>
            </a:r>
          </a:p>
          <a:p>
            <a:r>
              <a:rPr lang="en-US" dirty="0"/>
              <a:t>The motivation behind this project stems from the critical need to enhance patient care and treatment strategies for liver cirrhosis. By leveraging machine learning techniques and predictive modeling, we seek to develop a model that can accurately predict the survival outcomes of cirrhosis patients. This model could assist healthcare professionals in identifying high-risk patients, optimizing treatment plans, and ultimately improving patient survival rates and quality of life.</a:t>
            </a:r>
          </a:p>
          <a:p>
            <a:endParaRPr lang="en-US" dirty="0"/>
          </a:p>
        </p:txBody>
      </p:sp>
    </p:spTree>
    <p:extLst>
      <p:ext uri="{BB962C8B-B14F-4D97-AF65-F5344CB8AC3E}">
        <p14:creationId xmlns:p14="http://schemas.microsoft.com/office/powerpoint/2010/main" val="160549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10DF-0875-3B12-C498-A9D55AE43CCE}"/>
              </a:ext>
            </a:extLst>
          </p:cNvPr>
          <p:cNvSpPr>
            <a:spLocks noGrp="1"/>
          </p:cNvSpPr>
          <p:nvPr>
            <p:ph type="title"/>
          </p:nvPr>
        </p:nvSpPr>
        <p:spPr>
          <a:xfrm>
            <a:off x="1587710" y="455363"/>
            <a:ext cx="9486690" cy="932822"/>
          </a:xfrm>
        </p:spPr>
        <p:txBody>
          <a:bodyPr vert="horz" lIns="91440" tIns="45720" rIns="91440" bIns="45720" rtlCol="0" anchor="t">
            <a:normAutofit/>
          </a:bodyPr>
          <a:lstStyle/>
          <a:p>
            <a:r>
              <a:rPr lang="en-US" sz="4400" b="1" kern="1200" dirty="0">
                <a:solidFill>
                  <a:schemeClr val="tx1"/>
                </a:solidFill>
                <a:latin typeface="+mj-lt"/>
                <a:ea typeface="+mj-ea"/>
                <a:cs typeface="+mj-cs"/>
              </a:rPr>
              <a:t>Data Preprocessing</a:t>
            </a:r>
          </a:p>
        </p:txBody>
      </p:sp>
      <p:sp>
        <p:nvSpPr>
          <p:cNvPr id="14" name="Rectangle 13">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a:extLst>
              <a:ext uri="{FF2B5EF4-FFF2-40B4-BE49-F238E27FC236}">
                <a16:creationId xmlns:a16="http://schemas.microsoft.com/office/drawing/2014/main" id="{61670923-0848-6E28-52C2-A97434B97AF7}"/>
              </a:ext>
            </a:extLst>
          </p:cNvPr>
          <p:cNvSpPr>
            <a:spLocks noGrp="1"/>
          </p:cNvSpPr>
          <p:nvPr>
            <p:ph type="body" orient="vert" idx="1"/>
          </p:nvPr>
        </p:nvSpPr>
        <p:spPr>
          <a:xfrm>
            <a:off x="1587710" y="1388185"/>
            <a:ext cx="9486690" cy="4697983"/>
          </a:xfrm>
        </p:spPr>
        <p:txBody>
          <a:bodyPr vert="horz" lIns="91440" tIns="45720" rIns="91440" bIns="45720" rtlCol="0">
            <a:normAutofit/>
          </a:bodyPr>
          <a:lstStyle/>
          <a:p>
            <a:r>
              <a:rPr lang="en-US" dirty="0"/>
              <a:t>Before diving into the analysis we have to perform some pre-processing techniques to make sure that the data is set for training.</a:t>
            </a:r>
          </a:p>
          <a:p>
            <a:pPr marL="0" indent="0">
              <a:buNone/>
            </a:pPr>
            <a:endParaRPr lang="en-US" dirty="0"/>
          </a:p>
          <a:p>
            <a:pPr algn="ctr"/>
            <a:r>
              <a:rPr lang="en-US" dirty="0"/>
              <a:t>Working on Identifiers </a:t>
            </a:r>
          </a:p>
          <a:p>
            <a:pPr algn="ctr"/>
            <a:r>
              <a:rPr lang="en-US" dirty="0"/>
              <a:t>Encoding the data</a:t>
            </a:r>
          </a:p>
          <a:p>
            <a:pPr algn="ctr"/>
            <a:r>
              <a:rPr lang="en-US" dirty="0"/>
              <a:t>Feature engineering </a:t>
            </a:r>
          </a:p>
          <a:p>
            <a:pPr algn="ctr"/>
            <a:r>
              <a:rPr lang="en-US" dirty="0"/>
              <a:t>Oversampling the whole data</a:t>
            </a:r>
          </a:p>
          <a:p>
            <a:endParaRPr lang="en-US" dirty="0"/>
          </a:p>
        </p:txBody>
      </p:sp>
    </p:spTree>
    <p:extLst>
      <p:ext uri="{BB962C8B-B14F-4D97-AF65-F5344CB8AC3E}">
        <p14:creationId xmlns:p14="http://schemas.microsoft.com/office/powerpoint/2010/main" val="12098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0D7D-A302-7992-CEAC-61B3B559A813}"/>
              </a:ext>
            </a:extLst>
          </p:cNvPr>
          <p:cNvSpPr>
            <a:spLocks noGrp="1"/>
          </p:cNvSpPr>
          <p:nvPr>
            <p:ph type="title"/>
          </p:nvPr>
        </p:nvSpPr>
        <p:spPr>
          <a:xfrm>
            <a:off x="1587710" y="455362"/>
            <a:ext cx="9486690" cy="910983"/>
          </a:xfrm>
        </p:spPr>
        <p:txBody>
          <a:bodyPr/>
          <a:lstStyle/>
          <a:p>
            <a:r>
              <a:rPr lang="en-US" dirty="0"/>
              <a:t>Exploratory Data Analysis</a:t>
            </a:r>
          </a:p>
        </p:txBody>
      </p:sp>
      <p:pic>
        <p:nvPicPr>
          <p:cNvPr id="5" name="Content Placeholder 4" descr="A brown and white grid with white numbers&#10;&#10;Description automatically generated with medium confidence">
            <a:extLst>
              <a:ext uri="{FF2B5EF4-FFF2-40B4-BE49-F238E27FC236}">
                <a16:creationId xmlns:a16="http://schemas.microsoft.com/office/drawing/2014/main" id="{AED5BBC0-58BE-52A4-5CE8-A4673F1BFEA4}"/>
              </a:ext>
            </a:extLst>
          </p:cNvPr>
          <p:cNvPicPr>
            <a:picLocks noGrp="1" noChangeAspect="1"/>
          </p:cNvPicPr>
          <p:nvPr>
            <p:ph idx="1"/>
          </p:nvPr>
        </p:nvPicPr>
        <p:blipFill>
          <a:blip r:embed="rId2"/>
          <a:stretch>
            <a:fillRect/>
          </a:stretch>
        </p:blipFill>
        <p:spPr>
          <a:xfrm>
            <a:off x="1587710" y="1366837"/>
            <a:ext cx="9486690" cy="5182243"/>
          </a:xfrm>
        </p:spPr>
      </p:pic>
    </p:spTree>
    <p:extLst>
      <p:ext uri="{BB962C8B-B14F-4D97-AF65-F5344CB8AC3E}">
        <p14:creationId xmlns:p14="http://schemas.microsoft.com/office/powerpoint/2010/main" val="176812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0C38AD-0858-30C5-33EE-3D3C87707528}"/>
              </a:ext>
            </a:extLst>
          </p:cNvPr>
          <p:cNvSpPr>
            <a:spLocks noGrp="1"/>
          </p:cNvSpPr>
          <p:nvPr>
            <p:ph idx="1"/>
          </p:nvPr>
        </p:nvSpPr>
        <p:spPr>
          <a:xfrm>
            <a:off x="1587710" y="1929008"/>
            <a:ext cx="9486690" cy="3770334"/>
          </a:xfrm>
        </p:spPr>
        <p:txBody>
          <a:bodyPr/>
          <a:lstStyle/>
          <a:p>
            <a:pPr marL="342900" marR="0" lvl="0" indent="-342900">
              <a:lnSpc>
                <a:spcPct val="115000"/>
              </a:lnSpc>
              <a:spcBef>
                <a:spcPts val="0"/>
              </a:spcBef>
              <a:spcAft>
                <a:spcPts val="800"/>
              </a:spcAft>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Stage and Hepatomegaly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 strong positive correlation (0.5) indicates that more advanced stages of cirrhosis are often accompanied by hepatomegaly, or an enlarged liver.</a:t>
            </a:r>
          </a:p>
          <a:p>
            <a:pPr marL="342900" marR="0" lvl="0" indent="-342900">
              <a:lnSpc>
                <a:spcPct val="115000"/>
              </a:lnSpc>
              <a:spcBef>
                <a:spcPts val="0"/>
              </a:spcBef>
              <a:spcAft>
                <a:spcPts val="800"/>
              </a:spcAft>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Stage and Survival Status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 strong negative correlation (-1.0) suggests that patients in more advanced stages of cirrhosis have a lower likelihood of survival.</a:t>
            </a:r>
          </a:p>
          <a:p>
            <a:pPr marL="342900" marR="0" lvl="0" indent="-342900">
              <a:lnSpc>
                <a:spcPct val="115000"/>
              </a:lnSpc>
              <a:spcBef>
                <a:spcPts val="0"/>
              </a:spcBef>
              <a:spcAft>
                <a:spcPts val="800"/>
              </a:spcAft>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Albumin, Bilirubin, and Edema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There is a moderate negative correlation between albumin levels and both bilirubin (-0.3) and edema (-0.32). This implies that lower albumin levels are associated with higher bilirubin levels and more severe edema, indicating worsening liver function as cirrhosis progresses.</a:t>
            </a:r>
          </a:p>
          <a:p>
            <a:endParaRPr lang="en-US" dirty="0"/>
          </a:p>
        </p:txBody>
      </p:sp>
    </p:spTree>
    <p:extLst>
      <p:ext uri="{BB962C8B-B14F-4D97-AF65-F5344CB8AC3E}">
        <p14:creationId xmlns:p14="http://schemas.microsoft.com/office/powerpoint/2010/main" val="1909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ar graph with numbers and a number of bars&#10;&#10;Description automatically generated with medium confidence">
            <a:extLst>
              <a:ext uri="{FF2B5EF4-FFF2-40B4-BE49-F238E27FC236}">
                <a16:creationId xmlns:a16="http://schemas.microsoft.com/office/drawing/2014/main" id="{F1EB6B18-B544-0174-4197-A3CB0598E96B}"/>
              </a:ext>
            </a:extLst>
          </p:cNvPr>
          <p:cNvPicPr>
            <a:picLocks noChangeAspect="1"/>
          </p:cNvPicPr>
          <p:nvPr/>
        </p:nvPicPr>
        <p:blipFill>
          <a:blip r:embed="rId2"/>
          <a:stretch>
            <a:fillRect/>
          </a:stretch>
        </p:blipFill>
        <p:spPr>
          <a:xfrm>
            <a:off x="1073638" y="1165108"/>
            <a:ext cx="6791692" cy="4853459"/>
          </a:xfrm>
          <a:prstGeom prst="rect">
            <a:avLst/>
          </a:prstGeom>
        </p:spPr>
      </p:pic>
      <p:sp>
        <p:nvSpPr>
          <p:cNvPr id="4" name="TextBox 3">
            <a:extLst>
              <a:ext uri="{FF2B5EF4-FFF2-40B4-BE49-F238E27FC236}">
                <a16:creationId xmlns:a16="http://schemas.microsoft.com/office/drawing/2014/main" id="{392E4374-0EEB-4313-F2F8-896BD6505E11}"/>
              </a:ext>
            </a:extLst>
          </p:cNvPr>
          <p:cNvSpPr txBox="1"/>
          <p:nvPr/>
        </p:nvSpPr>
        <p:spPr>
          <a:xfrm>
            <a:off x="8642959" y="1653436"/>
            <a:ext cx="2918564" cy="3260701"/>
          </a:xfrm>
          <a:prstGeom prst="rect">
            <a:avLst/>
          </a:prstGeom>
          <a:noFill/>
        </p:spPr>
        <p:txBody>
          <a:bodyPr wrap="square" rtlCol="0">
            <a:spAutoFit/>
          </a:bodyPr>
          <a:lstStyle/>
          <a:p>
            <a:pPr marL="0" marR="0">
              <a:lnSpc>
                <a:spcPct val="115000"/>
              </a:lnSpc>
              <a:spcBef>
                <a:spcPts val="0"/>
              </a:spcBef>
              <a:spcAft>
                <a:spcPts val="800"/>
              </a:spcAft>
            </a:pPr>
            <a:r>
              <a:rPr lang="en-US" sz="1800" kern="100" dirty="0">
                <a:effectLst/>
                <a:latin typeface="Roboto" panose="02000000000000000000" pitchFamily="2" charset="0"/>
                <a:ea typeface="Aptos" panose="020B0004020202020204" pitchFamily="34" charset="0"/>
                <a:cs typeface="Times New Roman" panose="02020603050405020304" pitchFamily="18" charset="0"/>
              </a:rPr>
              <a:t>We can see most of the patients' status that is about 5000 were Censored, about 3000 patients were declared dead and not many patients were observed under status 'Censored due to liver transplantation'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23345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ge generation&#10;&#10;Description automatically generated with medium confidence">
            <a:extLst>
              <a:ext uri="{FF2B5EF4-FFF2-40B4-BE49-F238E27FC236}">
                <a16:creationId xmlns:a16="http://schemas.microsoft.com/office/drawing/2014/main" id="{8DB6A578-7AFD-B209-2474-4F13FB830BE9}"/>
              </a:ext>
            </a:extLst>
          </p:cNvPr>
          <p:cNvPicPr>
            <a:picLocks noChangeAspect="1"/>
          </p:cNvPicPr>
          <p:nvPr/>
        </p:nvPicPr>
        <p:blipFill>
          <a:blip r:embed="rId2"/>
          <a:stretch>
            <a:fillRect/>
          </a:stretch>
        </p:blipFill>
        <p:spPr>
          <a:xfrm>
            <a:off x="1610621" y="714976"/>
            <a:ext cx="8970757" cy="5428048"/>
          </a:xfrm>
          <a:prstGeom prst="rect">
            <a:avLst/>
          </a:prstGeom>
        </p:spPr>
      </p:pic>
    </p:spTree>
    <p:extLst>
      <p:ext uri="{BB962C8B-B14F-4D97-AF65-F5344CB8AC3E}">
        <p14:creationId xmlns:p14="http://schemas.microsoft.com/office/powerpoint/2010/main" val="6441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337C5-EAD0-9C08-A5D7-7C1B0F6BEAC9}"/>
              </a:ext>
            </a:extLst>
          </p:cNvPr>
          <p:cNvSpPr txBox="1"/>
          <p:nvPr/>
        </p:nvSpPr>
        <p:spPr>
          <a:xfrm>
            <a:off x="2580362" y="2129425"/>
            <a:ext cx="7052153" cy="3416320"/>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chart indicates that cirrhosis progresses with age, with older generations such as Generation X showing more advanced stages.</a:t>
            </a:r>
          </a:p>
          <a:p>
            <a:pPr marL="285750" indent="-285750">
              <a:buFont typeface="Arial" panose="020B0604020202020204" pitchFamily="34" charset="0"/>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1800" kern="100" dirty="0">
                <a:effectLst/>
                <a:latin typeface="Roboto" panose="02000000000000000000" pitchFamily="2" charset="0"/>
                <a:ea typeface="Aptos" panose="020B0004020202020204" pitchFamily="34" charset="0"/>
                <a:cs typeface="Times New Roman" panose="02020603050405020304" pitchFamily="18" charset="0"/>
              </a:rPr>
              <a:t>Baby Boomers are most impacted</a:t>
            </a:r>
            <a:r>
              <a:rPr lang="en-US" sz="1800" kern="100" dirty="0">
                <a:solidFill>
                  <a:srgbClr val="212121"/>
                </a:solidFill>
                <a:effectLst/>
                <a:latin typeface="Roboto" panose="02000000000000000000" pitchFamily="2"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possibly due to their greater numbers or age. </a:t>
            </a:r>
            <a:endParaRPr lang="en-US" kern="100" dirty="0">
              <a:latin typeface="Aptos" panose="020B0004020202020204" pitchFamily="34" charset="0"/>
              <a:ea typeface="Aptos" panose="020B0004020202020204" pitchFamily="34" charset="0"/>
              <a:cs typeface="Times New Roman" panose="02020603050405020304" pitchFamily="18" charset="0"/>
            </a:endParaRPr>
          </a:p>
          <a:p>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Silent Generation shows minimal representation, potentially due to smaller population sizes or lower incidence rates. </a:t>
            </a:r>
          </a:p>
          <a:p>
            <a:pPr marL="285750" indent="-285750">
              <a:buFont typeface="Arial" panose="020B0604020202020204" pitchFamily="34" charset="0"/>
              <a:buChar char="•"/>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Meanwhile, Millennials are primarily in the initial stages, suggesting either early disease progression or differing generational impacts. </a:t>
            </a:r>
          </a:p>
          <a:p>
            <a:endParaRPr lang="en-US" dirty="0"/>
          </a:p>
        </p:txBody>
      </p:sp>
    </p:spTree>
    <p:extLst>
      <p:ext uri="{BB962C8B-B14F-4D97-AF65-F5344CB8AC3E}">
        <p14:creationId xmlns:p14="http://schemas.microsoft.com/office/powerpoint/2010/main" val="69690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stages&#10;&#10;Description automatically generated">
            <a:extLst>
              <a:ext uri="{FF2B5EF4-FFF2-40B4-BE49-F238E27FC236}">
                <a16:creationId xmlns:a16="http://schemas.microsoft.com/office/drawing/2014/main" id="{D40916CE-20AA-88BA-E039-3BEE0845DF54}"/>
              </a:ext>
            </a:extLst>
          </p:cNvPr>
          <p:cNvPicPr>
            <a:picLocks noChangeAspect="1"/>
          </p:cNvPicPr>
          <p:nvPr/>
        </p:nvPicPr>
        <p:blipFill>
          <a:blip r:embed="rId2"/>
          <a:stretch>
            <a:fillRect/>
          </a:stretch>
        </p:blipFill>
        <p:spPr>
          <a:xfrm>
            <a:off x="1348577" y="926271"/>
            <a:ext cx="6884057" cy="5321808"/>
          </a:xfrm>
          <a:prstGeom prst="rect">
            <a:avLst/>
          </a:prstGeom>
        </p:spPr>
      </p:pic>
      <p:sp>
        <p:nvSpPr>
          <p:cNvPr id="2" name="TextBox 1">
            <a:extLst>
              <a:ext uri="{FF2B5EF4-FFF2-40B4-BE49-F238E27FC236}">
                <a16:creationId xmlns:a16="http://schemas.microsoft.com/office/drawing/2014/main" id="{843C6AAD-445C-4E01-426F-61BA3CBE418C}"/>
              </a:ext>
            </a:extLst>
          </p:cNvPr>
          <p:cNvSpPr txBox="1"/>
          <p:nvPr/>
        </p:nvSpPr>
        <p:spPr>
          <a:xfrm>
            <a:off x="8680537" y="1077238"/>
            <a:ext cx="3093929" cy="5058629"/>
          </a:xfrm>
          <a:prstGeom prst="rect">
            <a:avLst/>
          </a:prstGeom>
          <a:noFill/>
        </p:spPr>
        <p:txBody>
          <a:bodyPr wrap="square" rtlCol="0">
            <a:spAutoFit/>
          </a:bodyPr>
          <a:lstStyle/>
          <a:p>
            <a:pPr marL="285750" marR="0" indent="-285750">
              <a:lnSpc>
                <a:spcPct val="115000"/>
              </a:lnSpc>
              <a:spcBef>
                <a:spcPts val="0"/>
              </a:spcBef>
              <a:spcAft>
                <a:spcPts val="800"/>
              </a:spcAft>
              <a:buFont typeface="Arial" panose="020B0604020202020204" pitchFamily="34" charset="0"/>
              <a:buChar char="•"/>
            </a:pPr>
            <a:r>
              <a:rPr lang="en-US" sz="1800" kern="100" dirty="0">
                <a:effectLst/>
                <a:latin typeface="Roboto" panose="02000000000000000000" pitchFamily="2" charset="0"/>
                <a:ea typeface="Aptos" panose="020B0004020202020204" pitchFamily="34" charset="0"/>
                <a:cs typeface="Times New Roman" panose="02020603050405020304" pitchFamily="18" charset="0"/>
              </a:rPr>
              <a:t>The chart shows more women (blue) than men (orange) across all stages, with the largest gender disparity in Stage 1. </a:t>
            </a:r>
          </a:p>
          <a:p>
            <a:pPr marL="285750" marR="0" indent="-285750">
              <a:lnSpc>
                <a:spcPct val="115000"/>
              </a:lnSpc>
              <a:spcBef>
                <a:spcPts val="0"/>
              </a:spcBef>
              <a:spcAft>
                <a:spcPts val="800"/>
              </a:spcAft>
              <a:buFont typeface="Arial" panose="020B0604020202020204" pitchFamily="34" charset="0"/>
              <a:buChar char="•"/>
            </a:pPr>
            <a:r>
              <a:rPr lang="en-US" sz="1800" kern="100" dirty="0">
                <a:effectLst/>
                <a:latin typeface="Roboto" panose="02000000000000000000" pitchFamily="2" charset="0"/>
                <a:ea typeface="Aptos" panose="020B0004020202020204" pitchFamily="34" charset="0"/>
                <a:cs typeface="Times New Roman" panose="02020603050405020304" pitchFamily="18" charset="0"/>
              </a:rPr>
              <a:t>Stage 3 is the most common for both sexes, followed by Stage 4 and Stage 2, with Stage 1 being the least common. </a:t>
            </a:r>
          </a:p>
          <a:p>
            <a:pPr marL="285750" marR="0" indent="-285750">
              <a:lnSpc>
                <a:spcPct val="115000"/>
              </a:lnSpc>
              <a:spcBef>
                <a:spcPts val="0"/>
              </a:spcBef>
              <a:spcAft>
                <a:spcPts val="800"/>
              </a:spcAft>
              <a:buFont typeface="Arial" panose="020B0604020202020204" pitchFamily="34" charset="0"/>
              <a:buChar char="•"/>
            </a:pPr>
            <a:r>
              <a:rPr lang="en-US" sz="1800" kern="100" dirty="0">
                <a:effectLst/>
                <a:latin typeface="Roboto" panose="02000000000000000000" pitchFamily="2" charset="0"/>
                <a:ea typeface="Aptos" panose="020B0004020202020204" pitchFamily="34" charset="0"/>
                <a:cs typeface="Times New Roman" panose="02020603050405020304" pitchFamily="18" charset="0"/>
              </a:rPr>
              <a:t>This suggests a higher prevalence or diagnosis rate of the condition among women.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267248"/>
      </p:ext>
    </p:extLst>
  </p:cSld>
  <p:clrMapOvr>
    <a:masterClrMapping/>
  </p:clrMapOvr>
</p:sld>
</file>

<file path=ppt/theme/theme1.xml><?xml version="1.0" encoding="utf-8"?>
<a:theme xmlns:a="http://schemas.openxmlformats.org/drawingml/2006/main" name="InterweaveVTI">
  <a:themeElements>
    <a:clrScheme name="AnalogousFromLightSeedRightStep">
      <a:dk1>
        <a:srgbClr val="000000"/>
      </a:dk1>
      <a:lt1>
        <a:srgbClr val="FFFFFF"/>
      </a:lt1>
      <a:dk2>
        <a:srgbClr val="333820"/>
      </a:dk2>
      <a:lt2>
        <a:srgbClr val="E2E6E8"/>
      </a:lt2>
      <a:accent1>
        <a:srgbClr val="E58C5A"/>
      </a:accent1>
      <a:accent2>
        <a:srgbClr val="BCA145"/>
      </a:accent2>
      <a:accent3>
        <a:srgbClr val="9AAA54"/>
      </a:accent3>
      <a:accent4>
        <a:srgbClr val="6FB542"/>
      </a:accent4>
      <a:accent5>
        <a:srgbClr val="3ABA3D"/>
      </a:accent5>
      <a:accent6>
        <a:srgbClr val="3FB774"/>
      </a:accent6>
      <a:hlink>
        <a:srgbClr val="5B879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434</TotalTime>
  <Words>1328</Words>
  <Application>Microsoft Macintosh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Neue Haas Grotesk Text Pro</vt:lpstr>
      <vt:lpstr>Roboto</vt:lpstr>
      <vt:lpstr>InterweaveVTI</vt:lpstr>
      <vt:lpstr>Cirrhosis Patient Survival Prediction</vt:lpstr>
      <vt:lpstr>Introduction</vt:lpstr>
      <vt:lpstr>Data Preprocessing</vt:lpstr>
      <vt:lpstr>Exploratory Data Analysis</vt:lpstr>
      <vt:lpstr>PowerPoint Presentation</vt:lpstr>
      <vt:lpstr>PowerPoint Presentation</vt:lpstr>
      <vt:lpstr>PowerPoint Presentation</vt:lpstr>
      <vt:lpstr>PowerPoint Presentation</vt:lpstr>
      <vt:lpstr>PowerPoint Presentation</vt:lpstr>
      <vt:lpstr>Modelling </vt:lpstr>
      <vt:lpstr>Random Forest Classifier</vt:lpstr>
      <vt:lpstr>Linear Discriminant Analysis</vt:lpstr>
      <vt:lpstr>Extreme Gradient Boosting Classifier</vt:lpstr>
      <vt:lpstr>Support Vector Classifier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Cirrhosis Patient Survival Prediction </dc:title>
  <dc:creator>Bagepalli, Apoorva Reddy</dc:creator>
  <cp:lastModifiedBy>Dange, Pratiksha</cp:lastModifiedBy>
  <cp:revision>9</cp:revision>
  <dcterms:created xsi:type="dcterms:W3CDTF">2024-04-29T12:12:46Z</dcterms:created>
  <dcterms:modified xsi:type="dcterms:W3CDTF">2024-04-30T03:01:18Z</dcterms:modified>
</cp:coreProperties>
</file>