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AEDD97-1974-4A98-B0C2-4B1D003D1898}" type="datetimeFigureOut">
              <a:rPr lang="en-IN" smtClean="0"/>
              <a:t>23-05-2022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69883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16814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321731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268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274948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AEDD97-1974-4A98-B0C2-4B1D003D1898}"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542163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AEDD97-1974-4A98-B0C2-4B1D003D1898}"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027772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EDD97-1974-4A98-B0C2-4B1D003D1898}"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07261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EDD97-1974-4A98-B0C2-4B1D003D1898}"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84668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EDD97-1974-4A98-B0C2-4B1D003D1898}"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05947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AEDD97-1974-4A98-B0C2-4B1D003D1898}"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95907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34423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EDD97-1974-4A98-B0C2-4B1D003D1898}"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8617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AEDD97-1974-4A98-B0C2-4B1D003D1898}"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15131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EDD97-1974-4A98-B0C2-4B1D003D1898}"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2900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00118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AEDD97-1974-4A98-B0C2-4B1D003D1898}"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F1D0B-33AE-4F73-8670-7C073CE49276}" type="slidenum">
              <a:rPr lang="en-IN" smtClean="0"/>
              <a:t>‹#›</a:t>
            </a:fld>
            <a:endParaRPr lang="en-IN"/>
          </a:p>
        </p:txBody>
      </p:sp>
    </p:spTree>
    <p:extLst>
      <p:ext uri="{BB962C8B-B14F-4D97-AF65-F5344CB8AC3E}">
        <p14:creationId xmlns:p14="http://schemas.microsoft.com/office/powerpoint/2010/main" val="177758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AEDD97-1974-4A98-B0C2-4B1D003D1898}" type="datetimeFigureOut">
              <a:rPr lang="en-IN" smtClean="0"/>
              <a:t>23-05-2022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8F1D0B-33AE-4F73-8670-7C073CE49276}" type="slidenum">
              <a:rPr lang="en-IN" smtClean="0"/>
              <a:t>‹#›</a:t>
            </a:fld>
            <a:endParaRPr lang="en-IN"/>
          </a:p>
        </p:txBody>
      </p:sp>
    </p:spTree>
    <p:extLst>
      <p:ext uri="{BB962C8B-B14F-4D97-AF65-F5344CB8AC3E}">
        <p14:creationId xmlns:p14="http://schemas.microsoft.com/office/powerpoint/2010/main" val="261139195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arduino.c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ppinventor.mit.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5400" dirty="0" smtClean="0">
                <a:solidFill>
                  <a:schemeClr val="bg2">
                    <a:lumMod val="75000"/>
                  </a:schemeClr>
                </a:solidFill>
              </a:rPr>
              <a:t>Home automation using android devices</a:t>
            </a:r>
            <a:endParaRPr lang="en-IN" sz="5400" dirty="0">
              <a:solidFill>
                <a:schemeClr val="bg2">
                  <a:lumMod val="75000"/>
                </a:schemeClr>
              </a:solidFill>
            </a:endParaRPr>
          </a:p>
        </p:txBody>
      </p:sp>
      <p:sp>
        <p:nvSpPr>
          <p:cNvPr id="3" name="Subtitle 2"/>
          <p:cNvSpPr>
            <a:spLocks noGrp="1"/>
          </p:cNvSpPr>
          <p:nvPr>
            <p:ph type="subTitle" idx="1"/>
          </p:nvPr>
        </p:nvSpPr>
        <p:spPr/>
        <p:txBody>
          <a:bodyPr>
            <a:normAutofit/>
          </a:bodyPr>
          <a:lstStyle/>
          <a:p>
            <a:r>
              <a:rPr lang="en-IN" sz="2400" dirty="0" smtClean="0">
                <a:solidFill>
                  <a:schemeClr val="tx1">
                    <a:lumMod val="85000"/>
                  </a:schemeClr>
                </a:solidFill>
              </a:rPr>
              <a:t>Domain : artificial intelligence &amp; machine learning</a:t>
            </a:r>
            <a:endParaRPr lang="en-IN" sz="2400" dirty="0">
              <a:solidFill>
                <a:schemeClr val="tx1">
                  <a:lumMod val="85000"/>
                </a:schemeClr>
              </a:solidFill>
            </a:endParaRPr>
          </a:p>
        </p:txBody>
      </p:sp>
    </p:spTree>
    <p:extLst>
      <p:ext uri="{BB962C8B-B14F-4D97-AF65-F5344CB8AC3E}">
        <p14:creationId xmlns:p14="http://schemas.microsoft.com/office/powerpoint/2010/main" val="145327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Aim</a:t>
            </a:r>
            <a:endParaRPr lang="en-IN" dirty="0">
              <a:solidFill>
                <a:schemeClr val="bg2"/>
              </a:solidFill>
            </a:endParaRPr>
          </a:p>
        </p:txBody>
      </p:sp>
      <p:sp>
        <p:nvSpPr>
          <p:cNvPr id="7" name="Content Placeholder 6"/>
          <p:cNvSpPr>
            <a:spLocks noGrp="1"/>
          </p:cNvSpPr>
          <p:nvPr>
            <p:ph idx="1"/>
          </p:nvPr>
        </p:nvSpPr>
        <p:spPr>
          <a:xfrm>
            <a:off x="1141412" y="2097088"/>
            <a:ext cx="9905999" cy="3694113"/>
          </a:xfrm>
        </p:spPr>
        <p:txBody>
          <a:bodyPr/>
          <a:lstStyle/>
          <a:p>
            <a:pPr marL="0" indent="0">
              <a:buNone/>
            </a:pPr>
            <a:r>
              <a:rPr lang="en-IN" dirty="0" smtClean="0">
                <a:solidFill>
                  <a:schemeClr val="bg1">
                    <a:lumMod val="95000"/>
                    <a:lumOff val="5000"/>
                  </a:schemeClr>
                </a:solidFill>
              </a:rPr>
              <a:t>The main objective of Smart Home Automation is to improve the quality of life and convenience in the home. There are other goals such as Greater Security and more Efficient use of Energy. </a:t>
            </a:r>
          </a:p>
          <a:p>
            <a:pPr marL="0" indent="0">
              <a:buNone/>
            </a:pPr>
            <a:r>
              <a:rPr lang="en-IN" dirty="0" smtClean="0">
                <a:solidFill>
                  <a:schemeClr val="bg1">
                    <a:lumMod val="95000"/>
                    <a:lumOff val="5000"/>
                  </a:schemeClr>
                </a:solidFill>
              </a:rPr>
              <a:t>In Home Automation, household activities are controlled by android devices, we use in daily life such as android smartphone, smartwatch, tablets etc. with this we could operate home appliances with one click! Making life easier specially for physically challenged people and senior citizens. </a:t>
            </a:r>
            <a:endParaRPr lang="en-IN" dirty="0">
              <a:solidFill>
                <a:schemeClr val="bg1">
                  <a:lumMod val="95000"/>
                  <a:lumOff val="5000"/>
                </a:schemeClr>
              </a:solidFill>
            </a:endParaRPr>
          </a:p>
        </p:txBody>
      </p:sp>
    </p:spTree>
    <p:extLst>
      <p:ext uri="{BB962C8B-B14F-4D97-AF65-F5344CB8AC3E}">
        <p14:creationId xmlns:p14="http://schemas.microsoft.com/office/powerpoint/2010/main" val="40706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solidFill>
              </a:rPr>
              <a:t>Hardware requirement</a:t>
            </a:r>
            <a:endParaRPr lang="en-IN" dirty="0">
              <a:solidFill>
                <a:schemeClr val="bg2"/>
              </a:solidFill>
            </a:endParaRPr>
          </a:p>
        </p:txBody>
      </p:sp>
      <p:sp>
        <p:nvSpPr>
          <p:cNvPr id="3" name="Content Placeholder 2"/>
          <p:cNvSpPr>
            <a:spLocks noGrp="1"/>
          </p:cNvSpPr>
          <p:nvPr>
            <p:ph idx="1"/>
          </p:nvPr>
        </p:nvSpPr>
        <p:spPr/>
        <p:txBody>
          <a:bodyPr>
            <a:normAutofit fontScale="85000" lnSpcReduction="20000"/>
          </a:bodyPr>
          <a:lstStyle/>
          <a:p>
            <a:r>
              <a:rPr lang="en-IN" b="1" dirty="0">
                <a:solidFill>
                  <a:schemeClr val="bg2">
                    <a:lumMod val="50000"/>
                  </a:schemeClr>
                </a:solidFill>
              </a:rPr>
              <a:t>Solderless </a:t>
            </a:r>
            <a:r>
              <a:rPr lang="en-IN" b="1" dirty="0" smtClean="0">
                <a:solidFill>
                  <a:schemeClr val="bg2">
                    <a:lumMod val="50000"/>
                  </a:schemeClr>
                </a:solidFill>
              </a:rPr>
              <a:t>Breadboard</a:t>
            </a:r>
          </a:p>
          <a:p>
            <a:r>
              <a:rPr lang="en-IN" b="1" dirty="0" smtClean="0">
                <a:solidFill>
                  <a:schemeClr val="bg2">
                    <a:lumMod val="50000"/>
                  </a:schemeClr>
                </a:solidFill>
              </a:rPr>
              <a:t> </a:t>
            </a:r>
            <a:r>
              <a:rPr lang="en-IN" b="1" dirty="0">
                <a:solidFill>
                  <a:schemeClr val="bg2">
                    <a:lumMod val="50000"/>
                  </a:schemeClr>
                </a:solidFill>
              </a:rPr>
              <a:t>Arduino </a:t>
            </a:r>
            <a:r>
              <a:rPr lang="en-IN" b="1" dirty="0" smtClean="0">
                <a:solidFill>
                  <a:schemeClr val="bg2">
                    <a:lumMod val="50000"/>
                  </a:schemeClr>
                </a:solidFill>
              </a:rPr>
              <a:t>Nano</a:t>
            </a:r>
          </a:p>
          <a:p>
            <a:pPr>
              <a:lnSpc>
                <a:spcPct val="100000"/>
              </a:lnSpc>
            </a:pPr>
            <a:r>
              <a:rPr lang="en-IN" b="1" dirty="0" smtClean="0">
                <a:solidFill>
                  <a:schemeClr val="bg2">
                    <a:lumMod val="50000"/>
                  </a:schemeClr>
                </a:solidFill>
              </a:rPr>
              <a:t>HC-05 </a:t>
            </a:r>
            <a:r>
              <a:rPr lang="en-IN" b="1" dirty="0">
                <a:solidFill>
                  <a:schemeClr val="bg2">
                    <a:lumMod val="50000"/>
                  </a:schemeClr>
                </a:solidFill>
              </a:rPr>
              <a:t>Bluetooth </a:t>
            </a:r>
            <a:r>
              <a:rPr lang="en-IN" b="1" dirty="0" smtClean="0">
                <a:solidFill>
                  <a:schemeClr val="bg2">
                    <a:lumMod val="50000"/>
                  </a:schemeClr>
                </a:solidFill>
              </a:rPr>
              <a:t>Module</a:t>
            </a:r>
          </a:p>
          <a:p>
            <a:pPr>
              <a:lnSpc>
                <a:spcPct val="100000"/>
              </a:lnSpc>
            </a:pPr>
            <a:r>
              <a:rPr lang="en-IN" b="1" dirty="0" smtClean="0">
                <a:solidFill>
                  <a:schemeClr val="bg2">
                    <a:lumMod val="50000"/>
                  </a:schemeClr>
                </a:solidFill>
              </a:rPr>
              <a:t> </a:t>
            </a:r>
            <a:r>
              <a:rPr lang="en-IN" b="1" dirty="0">
                <a:solidFill>
                  <a:schemeClr val="bg2">
                    <a:lumMod val="50000"/>
                  </a:schemeClr>
                </a:solidFill>
              </a:rPr>
              <a:t>4-Channel 5v Relay </a:t>
            </a:r>
            <a:r>
              <a:rPr lang="en-IN" b="1" dirty="0" smtClean="0">
                <a:solidFill>
                  <a:schemeClr val="bg2">
                    <a:lumMod val="50000"/>
                  </a:schemeClr>
                </a:solidFill>
              </a:rPr>
              <a:t>Module</a:t>
            </a:r>
          </a:p>
          <a:p>
            <a:pPr>
              <a:lnSpc>
                <a:spcPct val="100000"/>
              </a:lnSpc>
            </a:pPr>
            <a:r>
              <a:rPr lang="en-IN" b="1" dirty="0" smtClean="0">
                <a:solidFill>
                  <a:schemeClr val="bg2">
                    <a:lumMod val="50000"/>
                  </a:schemeClr>
                </a:solidFill>
              </a:rPr>
              <a:t> </a:t>
            </a:r>
            <a:r>
              <a:rPr lang="en-IN" b="1" dirty="0">
                <a:solidFill>
                  <a:schemeClr val="bg2">
                    <a:lumMod val="50000"/>
                  </a:schemeClr>
                </a:solidFill>
              </a:rPr>
              <a:t>Male to Female jumper </a:t>
            </a:r>
            <a:r>
              <a:rPr lang="en-IN" b="1" dirty="0" smtClean="0">
                <a:solidFill>
                  <a:schemeClr val="bg2">
                    <a:lumMod val="50000"/>
                  </a:schemeClr>
                </a:solidFill>
              </a:rPr>
              <a:t>Wires</a:t>
            </a:r>
          </a:p>
          <a:p>
            <a:pPr>
              <a:lnSpc>
                <a:spcPct val="100000"/>
              </a:lnSpc>
            </a:pPr>
            <a:r>
              <a:rPr lang="en-IN" b="1" dirty="0" smtClean="0">
                <a:solidFill>
                  <a:schemeClr val="bg2">
                    <a:lumMod val="50000"/>
                  </a:schemeClr>
                </a:solidFill>
              </a:rPr>
              <a:t> </a:t>
            </a:r>
            <a:r>
              <a:rPr lang="en-IN" b="1" dirty="0">
                <a:solidFill>
                  <a:schemeClr val="bg2">
                    <a:lumMod val="50000"/>
                  </a:schemeClr>
                </a:solidFill>
              </a:rPr>
              <a:t>Bulb Holder x </a:t>
            </a:r>
            <a:r>
              <a:rPr lang="en-IN" b="1" dirty="0" smtClean="0">
                <a:solidFill>
                  <a:schemeClr val="bg2">
                    <a:lumMod val="50000"/>
                  </a:schemeClr>
                </a:solidFill>
              </a:rPr>
              <a:t>2</a:t>
            </a:r>
          </a:p>
          <a:p>
            <a:pPr>
              <a:lnSpc>
                <a:spcPct val="100000"/>
              </a:lnSpc>
            </a:pPr>
            <a:r>
              <a:rPr lang="en-IN" b="1" dirty="0" smtClean="0">
                <a:solidFill>
                  <a:schemeClr val="bg2">
                    <a:lumMod val="50000"/>
                  </a:schemeClr>
                </a:solidFill>
              </a:rPr>
              <a:t> </a:t>
            </a:r>
            <a:r>
              <a:rPr lang="en-IN" b="1" dirty="0">
                <a:solidFill>
                  <a:schemeClr val="bg2">
                    <a:lumMod val="50000"/>
                  </a:schemeClr>
                </a:solidFill>
              </a:rPr>
              <a:t>220v LED Bulb </a:t>
            </a:r>
            <a:r>
              <a:rPr lang="en-IN" b="1" dirty="0" smtClean="0">
                <a:solidFill>
                  <a:schemeClr val="bg2">
                    <a:lumMod val="50000"/>
                  </a:schemeClr>
                </a:solidFill>
              </a:rPr>
              <a:t>x 2</a:t>
            </a:r>
          </a:p>
          <a:p>
            <a:pPr>
              <a:lnSpc>
                <a:spcPct val="100000"/>
              </a:lnSpc>
            </a:pPr>
            <a:r>
              <a:rPr lang="en-IN" b="1" dirty="0" smtClean="0">
                <a:solidFill>
                  <a:schemeClr val="bg2">
                    <a:lumMod val="50000"/>
                  </a:schemeClr>
                </a:solidFill>
              </a:rPr>
              <a:t> </a:t>
            </a:r>
            <a:r>
              <a:rPr lang="en-IN" b="1" dirty="0">
                <a:solidFill>
                  <a:schemeClr val="bg2">
                    <a:lumMod val="50000"/>
                  </a:schemeClr>
                </a:solidFill>
              </a:rPr>
              <a:t>AC Fan </a:t>
            </a:r>
            <a:r>
              <a:rPr lang="en-IN" b="1" dirty="0" smtClean="0">
                <a:solidFill>
                  <a:schemeClr val="bg2">
                    <a:lumMod val="50000"/>
                  </a:schemeClr>
                </a:solidFill>
              </a:rPr>
              <a:t>220v</a:t>
            </a:r>
          </a:p>
          <a:p>
            <a:pPr>
              <a:lnSpc>
                <a:spcPct val="100000"/>
              </a:lnSpc>
            </a:pPr>
            <a:r>
              <a:rPr lang="en-IN" b="1" dirty="0" smtClean="0">
                <a:solidFill>
                  <a:schemeClr val="bg2">
                    <a:lumMod val="50000"/>
                  </a:schemeClr>
                </a:solidFill>
              </a:rPr>
              <a:t> </a:t>
            </a:r>
            <a:r>
              <a:rPr lang="en-IN" b="1" dirty="0">
                <a:solidFill>
                  <a:schemeClr val="bg2">
                    <a:lumMod val="50000"/>
                  </a:schemeClr>
                </a:solidFill>
              </a:rPr>
              <a:t>5v 2Amp Power Adapter</a:t>
            </a:r>
          </a:p>
        </p:txBody>
      </p:sp>
    </p:spTree>
    <p:extLst>
      <p:ext uri="{BB962C8B-B14F-4D97-AF65-F5344CB8AC3E}">
        <p14:creationId xmlns:p14="http://schemas.microsoft.com/office/powerpoint/2010/main" val="130790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bg2"/>
                </a:solidFill>
              </a:rPr>
              <a:t>Block diagram</a:t>
            </a:r>
            <a:endParaRPr lang="en-IN" dirty="0">
              <a:solidFill>
                <a:schemeClr val="bg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835" y="1948070"/>
            <a:ext cx="8176591" cy="4280451"/>
          </a:xfrm>
        </p:spPr>
      </p:pic>
    </p:spTree>
    <p:extLst>
      <p:ext uri="{BB962C8B-B14F-4D97-AF65-F5344CB8AC3E}">
        <p14:creationId xmlns:p14="http://schemas.microsoft.com/office/powerpoint/2010/main" val="358790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bg2"/>
                </a:solidFill>
              </a:rPr>
              <a:t>Software requirement</a:t>
            </a:r>
            <a:endParaRPr lang="en-IN" sz="2800" dirty="0">
              <a:solidFill>
                <a:schemeClr val="bg2">
                  <a:lumMod val="75000"/>
                </a:schemeClr>
              </a:solidFill>
            </a:endParaRPr>
          </a:p>
        </p:txBody>
      </p:sp>
      <p:sp>
        <p:nvSpPr>
          <p:cNvPr id="3" name="Content Placeholder 2"/>
          <p:cNvSpPr>
            <a:spLocks noGrp="1"/>
          </p:cNvSpPr>
          <p:nvPr>
            <p:ph idx="1"/>
          </p:nvPr>
        </p:nvSpPr>
        <p:spPr>
          <a:xfrm>
            <a:off x="1141412" y="1749287"/>
            <a:ext cx="9905999" cy="4717774"/>
          </a:xfrm>
        </p:spPr>
        <p:txBody>
          <a:bodyPr>
            <a:normAutofit fontScale="55000" lnSpcReduction="20000"/>
          </a:bodyPr>
          <a:lstStyle/>
          <a:p>
            <a:r>
              <a:rPr lang="en-US" sz="4400" dirty="0">
                <a:solidFill>
                  <a:schemeClr val="bg1"/>
                </a:solidFill>
              </a:rPr>
              <a:t>ARDUINO IDE</a:t>
            </a:r>
          </a:p>
          <a:p>
            <a:pPr marL="0" indent="0">
              <a:buNone/>
            </a:pPr>
            <a:r>
              <a:rPr lang="en-US" sz="3800" dirty="0">
                <a:solidFill>
                  <a:schemeClr val="bg1"/>
                </a:solidFill>
              </a:rPr>
              <a:t>The Arduino Integrated Development Environment (IDE) is a cross-platform application </a:t>
            </a:r>
          </a:p>
          <a:p>
            <a:pPr marL="0" indent="0">
              <a:buNone/>
            </a:pPr>
            <a:r>
              <a:rPr lang="en-US" sz="3800" dirty="0">
                <a:solidFill>
                  <a:schemeClr val="bg1"/>
                </a:solidFill>
              </a:rPr>
              <a:t>(for Windows, macOS, Linux) that is written in functions from C and C++. It is used to write </a:t>
            </a:r>
          </a:p>
          <a:p>
            <a:pPr marL="0" indent="0">
              <a:buNone/>
            </a:pPr>
            <a:r>
              <a:rPr lang="en-US" sz="3800" dirty="0">
                <a:solidFill>
                  <a:schemeClr val="bg1"/>
                </a:solidFill>
              </a:rPr>
              <a:t>and upload programs to Arduino compatible boards, but also, with the help of third-party </a:t>
            </a:r>
          </a:p>
          <a:p>
            <a:pPr marL="0" indent="0">
              <a:buNone/>
            </a:pPr>
            <a:r>
              <a:rPr lang="en-US" sz="3800" dirty="0">
                <a:solidFill>
                  <a:schemeClr val="bg1"/>
                </a:solidFill>
              </a:rPr>
              <a:t>cores, other vendor development boards.</a:t>
            </a:r>
          </a:p>
          <a:p>
            <a:pPr marL="0" indent="0">
              <a:buNone/>
            </a:pPr>
            <a:r>
              <a:rPr lang="en-US" sz="3800" dirty="0">
                <a:solidFill>
                  <a:schemeClr val="bg1"/>
                </a:solidFill>
              </a:rPr>
              <a:t>Any one familiar with C or C++ would be able to write </a:t>
            </a:r>
            <a:r>
              <a:rPr lang="en-US" sz="3800" dirty="0" smtClean="0">
                <a:solidFill>
                  <a:schemeClr val="bg1"/>
                </a:solidFill>
              </a:rPr>
              <a:t>Arduino </a:t>
            </a:r>
            <a:r>
              <a:rPr lang="en-US" sz="3800" dirty="0">
                <a:solidFill>
                  <a:schemeClr val="bg1"/>
                </a:solidFill>
              </a:rPr>
              <a:t>programs without any </a:t>
            </a:r>
          </a:p>
          <a:p>
            <a:pPr marL="0" indent="0">
              <a:buNone/>
            </a:pPr>
            <a:r>
              <a:rPr lang="en-US" sz="3800" dirty="0">
                <a:solidFill>
                  <a:schemeClr val="bg1"/>
                </a:solidFill>
              </a:rPr>
              <a:t>difficulty. This makes Arduino IDE suitable for our project. It can be easily download and </a:t>
            </a:r>
          </a:p>
          <a:p>
            <a:pPr marL="0" indent="0">
              <a:buNone/>
            </a:pPr>
            <a:r>
              <a:rPr lang="en-US" sz="3800" dirty="0">
                <a:solidFill>
                  <a:schemeClr val="bg1"/>
                </a:solidFill>
              </a:rPr>
              <a:t>installed from </a:t>
            </a:r>
            <a:r>
              <a:rPr lang="en-US" sz="3800" dirty="0" smtClean="0">
                <a:solidFill>
                  <a:schemeClr val="tx2">
                    <a:lumMod val="50000"/>
                  </a:schemeClr>
                </a:solidFill>
                <a:hlinkClick r:id="rId2"/>
              </a:rPr>
              <a:t>www.arduino.cc</a:t>
            </a:r>
            <a:r>
              <a:rPr lang="en-US" sz="3800" dirty="0" smtClean="0">
                <a:solidFill>
                  <a:srgbClr val="7030A0"/>
                </a:solidFill>
              </a:rPr>
              <a:t> .</a:t>
            </a:r>
            <a:endParaRPr lang="en-IN" sz="3800" dirty="0">
              <a:solidFill>
                <a:srgbClr val="7030A0"/>
              </a:solidFill>
            </a:endParaRPr>
          </a:p>
        </p:txBody>
      </p:sp>
    </p:spTree>
    <p:extLst>
      <p:ext uri="{BB962C8B-B14F-4D97-AF65-F5344CB8AC3E}">
        <p14:creationId xmlns:p14="http://schemas.microsoft.com/office/powerpoint/2010/main" val="249082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771213" cy="1478570"/>
          </a:xfrm>
        </p:spPr>
        <p:txBody>
          <a:bodyPr>
            <a:normAutofit/>
          </a:bodyPr>
          <a:lstStyle/>
          <a:p>
            <a:pPr marL="457200" indent="-457200">
              <a:buFont typeface="Arial" panose="020B0604020202020204" pitchFamily="34" charset="0"/>
              <a:buChar char="•"/>
            </a:pPr>
            <a:r>
              <a:rPr lang="en-IN" sz="2800" dirty="0" smtClean="0">
                <a:solidFill>
                  <a:schemeClr val="bg2">
                    <a:lumMod val="75000"/>
                  </a:schemeClr>
                </a:solidFill>
              </a:rPr>
              <a:t>ARDUINO IDE UI</a:t>
            </a:r>
            <a:endParaRPr lang="en-IN" sz="2800" dirty="0">
              <a:solidFill>
                <a:schemeClr val="bg2">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62540"/>
            <a:ext cx="9462052" cy="4465982"/>
          </a:xfrm>
        </p:spPr>
      </p:pic>
    </p:spTree>
    <p:extLst>
      <p:ext uri="{BB962C8B-B14F-4D97-AF65-F5344CB8AC3E}">
        <p14:creationId xmlns:p14="http://schemas.microsoft.com/office/powerpoint/2010/main" val="122787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Arial" panose="020B0604020202020204" pitchFamily="34" charset="0"/>
              <a:buChar char="•"/>
            </a:pPr>
            <a:r>
              <a:rPr lang="en-IN" sz="2800" dirty="0" smtClean="0">
                <a:solidFill>
                  <a:schemeClr val="bg2"/>
                </a:solidFill>
              </a:rPr>
              <a:t>MIT APP Inventor FOR ANDRIOD</a:t>
            </a:r>
            <a:br>
              <a:rPr lang="en-IN" sz="2800" dirty="0" smtClean="0">
                <a:solidFill>
                  <a:schemeClr val="bg2"/>
                </a:solidFill>
              </a:rPr>
            </a:br>
            <a:r>
              <a:rPr lang="en-IN" sz="2800" dirty="0">
                <a:solidFill>
                  <a:schemeClr val="bg2"/>
                </a:solidFill>
              </a:rPr>
              <a:t/>
            </a:r>
            <a:br>
              <a:rPr lang="en-IN" sz="2800" dirty="0">
                <a:solidFill>
                  <a:schemeClr val="bg2"/>
                </a:solidFill>
              </a:rPr>
            </a:br>
            <a:endParaRPr lang="en-IN" sz="2800" dirty="0">
              <a:solidFill>
                <a:schemeClr val="bg2"/>
              </a:solidFill>
            </a:endParaRPr>
          </a:p>
        </p:txBody>
      </p:sp>
      <p:sp>
        <p:nvSpPr>
          <p:cNvPr id="3" name="Content Placeholder 2"/>
          <p:cNvSpPr>
            <a:spLocks noGrp="1"/>
          </p:cNvSpPr>
          <p:nvPr>
            <p:ph idx="1"/>
          </p:nvPr>
        </p:nvSpPr>
        <p:spPr>
          <a:xfrm>
            <a:off x="1141412" y="1285462"/>
            <a:ext cx="9905999" cy="4505740"/>
          </a:xfrm>
        </p:spPr>
        <p:txBody>
          <a:bodyPr/>
          <a:lstStyle/>
          <a:p>
            <a:pPr marL="0" indent="0">
              <a:lnSpc>
                <a:spcPct val="100000"/>
              </a:lnSpc>
              <a:buNone/>
            </a:pPr>
            <a:r>
              <a:rPr lang="en-IN" dirty="0" smtClean="0">
                <a:solidFill>
                  <a:schemeClr val="bg1"/>
                </a:solidFill>
              </a:rPr>
              <a:t>MIT APP Inventor </a:t>
            </a:r>
            <a:r>
              <a:rPr lang="en-IN" smtClean="0">
                <a:solidFill>
                  <a:schemeClr val="bg1"/>
                </a:solidFill>
              </a:rPr>
              <a:t>is web </a:t>
            </a:r>
            <a:r>
              <a:rPr lang="en-IN" dirty="0" smtClean="0">
                <a:solidFill>
                  <a:schemeClr val="bg1"/>
                </a:solidFill>
              </a:rPr>
              <a:t>application integrated development environment originally provided by Google. Any one can build apps with global Impact. </a:t>
            </a:r>
            <a:r>
              <a:rPr lang="en-IN" dirty="0" smtClean="0">
                <a:solidFill>
                  <a:schemeClr val="bg1"/>
                </a:solidFill>
                <a:hlinkClick r:id="rId2"/>
              </a:rPr>
              <a:t>https://appinventor.mit.edu</a:t>
            </a:r>
            <a:r>
              <a:rPr lang="en-IN" dirty="0" smtClean="0">
                <a:solidFill>
                  <a:schemeClr val="bg1"/>
                </a:solidFill>
              </a:rPr>
              <a:t>   </a:t>
            </a:r>
          </a:p>
          <a:p>
            <a:pPr>
              <a:lnSpc>
                <a:spcPct val="100000"/>
              </a:lnSpc>
            </a:pPr>
            <a:r>
              <a:rPr lang="en-IN" dirty="0" smtClean="0">
                <a:solidFill>
                  <a:schemeClr val="bg2">
                    <a:lumMod val="75000"/>
                  </a:schemeClr>
                </a:solidFill>
              </a:rPr>
              <a:t> APPLICATION GRAPICS</a:t>
            </a:r>
          </a:p>
          <a:p>
            <a:pPr>
              <a:lnSpc>
                <a:spcPct val="100000"/>
              </a:lnSpc>
            </a:pPr>
            <a:endParaRPr lang="en-IN" dirty="0" smtClean="0">
              <a:solidFill>
                <a:schemeClr val="bg2">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729" y="2764032"/>
            <a:ext cx="2528523" cy="3694114"/>
          </a:xfrm>
          <a:prstGeom prst="rect">
            <a:avLst/>
          </a:prstGeom>
        </p:spPr>
      </p:pic>
    </p:spTree>
    <p:extLst>
      <p:ext uri="{BB962C8B-B14F-4D97-AF65-F5344CB8AC3E}">
        <p14:creationId xmlns:p14="http://schemas.microsoft.com/office/powerpoint/2010/main" val="145014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7457"/>
            <a:ext cx="9905998" cy="1170526"/>
          </a:xfrm>
        </p:spPr>
        <p:txBody>
          <a:bodyPr>
            <a:normAutofit/>
          </a:bodyPr>
          <a:lstStyle/>
          <a:p>
            <a:pPr marL="571500" indent="-571500">
              <a:buFont typeface="Arial" panose="020B0604020202020204" pitchFamily="34" charset="0"/>
              <a:buChar char="•"/>
            </a:pPr>
            <a:r>
              <a:rPr lang="en-IN" sz="3200" dirty="0" smtClean="0">
                <a:solidFill>
                  <a:schemeClr val="bg2">
                    <a:lumMod val="75000"/>
                  </a:schemeClr>
                </a:solidFill>
              </a:rPr>
              <a:t>Circuit diagram</a:t>
            </a:r>
            <a:endParaRPr lang="en-IN" sz="3200" dirty="0">
              <a:solidFill>
                <a:schemeClr val="bg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576" y="1417983"/>
            <a:ext cx="9660834" cy="4916556"/>
          </a:xfrm>
        </p:spPr>
      </p:pic>
    </p:spTree>
    <p:extLst>
      <p:ext uri="{BB962C8B-B14F-4D97-AF65-F5344CB8AC3E}">
        <p14:creationId xmlns:p14="http://schemas.microsoft.com/office/powerpoint/2010/main" val="133236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3767</TotalTime>
  <Words>282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Home automation using android devices</vt:lpstr>
      <vt:lpstr>Aim</vt:lpstr>
      <vt:lpstr>Hardware requirement</vt:lpstr>
      <vt:lpstr>Block diagram</vt:lpstr>
      <vt:lpstr>Software requirement</vt:lpstr>
      <vt:lpstr>ARDUINO IDE UI</vt:lpstr>
      <vt:lpstr>MIT APP Inventor FOR ANDRIOD  </vt:lpstr>
      <vt:lpstr>Circuit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Android</dc:title>
  <dc:creator>Hp</dc:creator>
  <cp:lastModifiedBy>Hp</cp:lastModifiedBy>
  <cp:revision>33</cp:revision>
  <dcterms:created xsi:type="dcterms:W3CDTF">2022-02-01T09:20:24Z</dcterms:created>
  <dcterms:modified xsi:type="dcterms:W3CDTF">2022-05-23T15:11:17Z</dcterms:modified>
</cp:coreProperties>
</file>