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F13"/>
    <a:srgbClr val="2C451B"/>
    <a:srgbClr val="88BC64"/>
    <a:srgbClr val="5E8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B34CF-3EC6-4D1A-AFC0-A0C789294A7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AAC13-C776-43D6-8CC7-640DE669B19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BFD15-DDBD-4FD8-8880-6FE0BBC54D9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A4972-EAA2-42C0-B762-23AC04E1184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themeOverride" Target="../theme/themeOverride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themeOverride" Target="../theme/themeOverride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3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themeOverride" Target="../theme/themeOverride4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themeOverride" Target="../theme/themeOverride5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themeOverride" Target="../theme/themeOverride6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725" y="-214424"/>
            <a:ext cx="1438275" cy="1438275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371473" y="93214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  <a:endParaRPr lang="en-IN" sz="2800" b="1" dirty="0">
              <a:solidFill>
                <a:srgbClr val="88BC64"/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92335" y="1444645"/>
            <a:ext cx="7896227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Walkthrough</a:t>
            </a:r>
            <a:endParaRPr lang="en-US" altLang="en-US" b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Connection</a:t>
            </a:r>
            <a:endParaRPr lang="en-US" altLang="en-US" b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Cleaning / Quality Check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Modeling</a:t>
            </a:r>
            <a:endParaRPr lang="en-US" altLang="en-US" b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Processing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DAX Calculations</a:t>
            </a:r>
            <a:endParaRPr lang="en-US" altLang="en-US" b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Lay outing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Charts Development and Formatting</a:t>
            </a:r>
            <a:endParaRPr lang="en-US" altLang="en-US" b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/ Report Development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Insights Generation</a:t>
            </a:r>
            <a:endParaRPr lang="en-US" altLang="en-US" b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1" name="Picture 4" descr="Power BI - Udemy Business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2"/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  <a:endParaRPr lang="en-IN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725" y="-214424"/>
            <a:ext cx="1438275" cy="1438275"/>
          </a:xfrm>
          <a:prstGeom prst="rect">
            <a:avLst/>
          </a:prstGeom>
        </p:spPr>
      </p:pic>
      <p:pic>
        <p:nvPicPr>
          <p:cNvPr id="11" name="Picture 4" descr="Power BI - Udemy Business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/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  <a:endParaRPr lang="en-IN" sz="3200" b="1" dirty="0">
              <a:solidFill>
                <a:srgbClr val="88BC64"/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612" y="1663564"/>
            <a:ext cx="11912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goal of this project is to analyze Shopify sales data in Power BI to uncover meaningful insights into transaction performance, customer purchasing behavior, and long-term customer value. By designing an interactive dashboard, the objective is to help stakeholders identify patterns in revenue generation, customer retention, and engagement trends to support data-driven decision-making.</a:t>
            </a:r>
            <a:endParaRPr lang="en-IN" sz="17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117612" y="29053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  <a:endParaRPr lang="en-IN" sz="2400" b="1" dirty="0">
              <a:solidFill>
                <a:schemeClr val="bg1"/>
              </a:solidFill>
              <a:highlight>
                <a:srgbClr val="000000"/>
              </a:highlight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2180" y="3488767"/>
            <a:ext cx="10401045" cy="212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1. Transactions Performance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This section focuses on evaluating the overall health and effectiveness of sales operations by tracking: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Net Sales</a:t>
            </a:r>
            <a:r>
              <a:rPr lang="en-US" dirty="0">
                <a:solidFill>
                  <a:schemeClr val="bg1"/>
                </a:solidFill>
              </a:rPr>
              <a:t>: Total revenue generated before tax.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Total Quantity</a:t>
            </a:r>
            <a:r>
              <a:rPr lang="en-US" dirty="0">
                <a:solidFill>
                  <a:schemeClr val="bg1"/>
                </a:solidFill>
              </a:rPr>
              <a:t>: The cumulative number of products sold.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Net Avg Order Value</a:t>
            </a:r>
            <a:r>
              <a:rPr lang="en-US" dirty="0">
                <a:solidFill>
                  <a:schemeClr val="bg1"/>
                </a:solidFill>
              </a:rPr>
              <a:t>: The average revenue per transaction, excluding tax.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  <a:endParaRPr lang="en-IN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725" y="-214424"/>
            <a:ext cx="1438275" cy="1438275"/>
          </a:xfrm>
          <a:prstGeom prst="rect">
            <a:avLst/>
          </a:prstGeom>
        </p:spPr>
      </p:pic>
      <p:pic>
        <p:nvPicPr>
          <p:cNvPr id="11" name="Picture 4" descr="Power BI - Udemy Business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/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  <a:endParaRPr lang="en-IN" sz="3200" b="1" dirty="0">
              <a:solidFill>
                <a:srgbClr val="88BC64"/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  <a:endParaRPr lang="en-IN" sz="2400" b="1" dirty="0">
              <a:solidFill>
                <a:schemeClr val="bg1"/>
              </a:solidFill>
              <a:highlight>
                <a:srgbClr val="000000"/>
              </a:highlight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2829" y="2053259"/>
            <a:ext cx="10401045" cy="3955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2. Customer Purchase Behavior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Understanding how customers interact with the business is critical. This section highlights:</a:t>
            </a: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Total Customers</a:t>
            </a:r>
            <a:r>
              <a:rPr lang="en-US" sz="1600" dirty="0">
                <a:solidFill>
                  <a:schemeClr val="bg1"/>
                </a:solidFill>
              </a:rPr>
              <a:t>: The count of unique buyers.</a:t>
            </a: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Single Order Customers</a:t>
            </a:r>
            <a:r>
              <a:rPr lang="en-US" sz="1600" dirty="0">
                <a:solidFill>
                  <a:schemeClr val="bg1"/>
                </a:solidFill>
              </a:rPr>
              <a:t>: Customers who placed only one order.</a:t>
            </a: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Repeat Customers</a:t>
            </a:r>
            <a:r>
              <a:rPr lang="en-US" sz="1600" dirty="0">
                <a:solidFill>
                  <a:schemeClr val="bg1"/>
                </a:solidFill>
              </a:rPr>
              <a:t>: Customers with more than one order, indicating loyalty.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3. Retention &amp; Value KPIs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To evaluate long-term growth and customer value, this section includes:</a:t>
            </a: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Lifetime Value (LTV)</a:t>
            </a:r>
            <a:r>
              <a:rPr lang="en-US" sz="1600" dirty="0">
                <a:solidFill>
                  <a:schemeClr val="bg1"/>
                </a:solidFill>
              </a:rPr>
              <a:t>: The total revenue generated by a customer over time.</a:t>
            </a: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Repeat Rate</a:t>
            </a:r>
            <a:r>
              <a:rPr lang="en-US" sz="1600" dirty="0">
                <a:solidFill>
                  <a:schemeClr val="bg1"/>
                </a:solidFill>
              </a:rPr>
              <a:t>: The percentage of customers who return to make another purchase.</a:t>
            </a: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Purchase Frequency</a:t>
            </a:r>
            <a:r>
              <a:rPr lang="en-US" sz="1600" dirty="0">
                <a:solidFill>
                  <a:schemeClr val="bg1"/>
                </a:solidFill>
              </a:rPr>
              <a:t>: How often customers place orders, on average.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  <a:endParaRPr lang="en-IN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725" y="-214424"/>
            <a:ext cx="1438275" cy="1438275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  <a:endParaRPr lang="en-IN" sz="3200" b="1" dirty="0">
              <a:solidFill>
                <a:srgbClr val="88BC64"/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  <a:endParaRPr lang="en-IN" sz="2400" b="1" dirty="0">
              <a:solidFill>
                <a:schemeClr val="bg1"/>
              </a:solidFill>
              <a:highlight>
                <a:srgbClr val="000000"/>
              </a:highlight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  <a:endParaRPr lang="en-IN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2828" y="2485145"/>
            <a:ext cx="10401045" cy="385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1.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Regional Overview - Province and Cities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Filled Map (Province-Level)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Display province-wise performance using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color saturation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based on the selected measure.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Interactivity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Changes dynamically with the measure selector.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Bubble Map / Density Map (City Level)</a:t>
            </a:r>
            <a:endParaRPr lang="en-US" alt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Visually represent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sales or customer density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at a more granular level.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Bubble Size or Heat Intensity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Driven by the selected measure.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Tooltip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Shows all key metrics (Net Sales, Quantity, Total Customers, Repeat Customers).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Bar Chart (City-Level Performance)</a:t>
            </a:r>
            <a:endParaRPr lang="en-US" alt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Compare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top-performing cities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based on the selected KPI.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Sorted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Descending order by selected measure.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Dynamic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Interacts with slicers/filters and responds to the KPI selector.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725" y="-214424"/>
            <a:ext cx="1438275" cy="1438275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  <a:endParaRPr lang="en-IN" sz="3200" b="1" dirty="0">
              <a:solidFill>
                <a:srgbClr val="88BC64"/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  <a:endParaRPr lang="en-IN" sz="2400" b="1" dirty="0">
              <a:solidFill>
                <a:schemeClr val="bg1"/>
              </a:solidFill>
              <a:highlight>
                <a:srgbClr val="000000"/>
              </a:highlight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  <a:endParaRPr lang="en-IN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2828" y="2537107"/>
            <a:ext cx="1040104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2.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Sales Trend Over Time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Area Chart – Trend by Day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Purpose</a:t>
            </a:r>
            <a:r>
              <a:rPr lang="en-US" sz="1600" dirty="0">
                <a:solidFill>
                  <a:schemeClr val="bg1"/>
                </a:solidFill>
              </a:rPr>
              <a:t>: Show the </a:t>
            </a:r>
            <a:r>
              <a:rPr lang="en-US" sz="1600" b="1" dirty="0">
                <a:solidFill>
                  <a:schemeClr val="bg1"/>
                </a:solidFill>
              </a:rPr>
              <a:t>daily trend</a:t>
            </a:r>
            <a:r>
              <a:rPr lang="en-US" sz="1600" dirty="0">
                <a:solidFill>
                  <a:schemeClr val="bg1"/>
                </a:solidFill>
              </a:rPr>
              <a:t> of the selected measure (e.g., daily Net Sales or daily Repeat Customers).</a:t>
            </a: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Interactivity</a:t>
            </a:r>
            <a:r>
              <a:rPr lang="en-US" sz="1600" dirty="0">
                <a:solidFill>
                  <a:schemeClr val="bg1"/>
                </a:solidFill>
              </a:rPr>
              <a:t>: Changes dynamically based on the selected measure.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Bar Chart or Line Chart – Trend by Hour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Purpose</a:t>
            </a:r>
            <a:r>
              <a:rPr lang="en-US" sz="1600" dirty="0">
                <a:solidFill>
                  <a:schemeClr val="bg1"/>
                </a:solidFill>
              </a:rPr>
              <a:t>: Display </a:t>
            </a:r>
            <a:r>
              <a:rPr lang="en-US" sz="1600" b="1" dirty="0">
                <a:solidFill>
                  <a:schemeClr val="bg1"/>
                </a:solidFill>
              </a:rPr>
              <a:t>sales or customer activity by hour of the day</a:t>
            </a:r>
            <a:r>
              <a:rPr lang="en-US" sz="1600" dirty="0">
                <a:solidFill>
                  <a:schemeClr val="bg1"/>
                </a:solidFill>
              </a:rPr>
              <a:t> (e.g., 0–23 </a:t>
            </a:r>
            <a:r>
              <a:rPr lang="en-US" sz="1600" dirty="0" err="1">
                <a:solidFill>
                  <a:schemeClr val="bg1"/>
                </a:solidFill>
              </a:rPr>
              <a:t>hrs</a:t>
            </a:r>
            <a:r>
              <a:rPr lang="en-US" sz="1600" dirty="0">
                <a:solidFill>
                  <a:schemeClr val="bg1"/>
                </a:solidFill>
              </a:rPr>
              <a:t>), revealing peak activity periods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endParaRPr lang="en-US" sz="14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Use Case: </a:t>
            </a:r>
            <a:r>
              <a:rPr lang="en-US" sz="1600" dirty="0">
                <a:solidFill>
                  <a:schemeClr val="bg1"/>
                </a:solidFill>
              </a:rPr>
              <a:t>Helps understand time-of-day behavior, useful for marketing or operational timing decisions.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9" name="Picture 4" descr="Power BI - Udemy Business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725" y="-214424"/>
            <a:ext cx="1438275" cy="1438275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  <a:endParaRPr lang="en-IN" sz="3200" b="1" dirty="0">
              <a:solidFill>
                <a:srgbClr val="88BC64"/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  <a:endParaRPr lang="en-IN" sz="2400" b="1" dirty="0">
              <a:solidFill>
                <a:schemeClr val="bg1"/>
              </a:solidFill>
              <a:highlight>
                <a:srgbClr val="000000"/>
              </a:highlight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  <a:endParaRPr lang="en-IN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2829" y="2612625"/>
            <a:ext cx="10401045" cy="269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3. Gateway Payment Method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Identify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most and least used payment methods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Detect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preferences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across regions or campaigns.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14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4. Product Type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Determine which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product types generate the highest revenue and order volume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Understand how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engagement varies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across different product categories.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1400" dirty="0"/>
          </a:p>
        </p:txBody>
      </p:sp>
      <p:pic>
        <p:nvPicPr>
          <p:cNvPr id="9" name="Picture 4" descr="Power BI - Udemy Business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725" y="-214424"/>
            <a:ext cx="1438275" cy="1438275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  <a:endParaRPr lang="en-IN" sz="3200" b="1" dirty="0">
              <a:solidFill>
                <a:srgbClr val="88BC64"/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  <a:endParaRPr lang="en-IN" sz="2400" b="1" dirty="0">
              <a:solidFill>
                <a:schemeClr val="bg1"/>
              </a:solidFill>
              <a:highlight>
                <a:srgbClr val="000000"/>
              </a:highlight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  <a:endParaRPr lang="en-IN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Picture 4" descr="Power BI - Udemy Business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62828" y="2818825"/>
            <a:ext cx="11129071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Provide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dedicated page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display transaction-level or detailed data.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Allow users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drill through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from summary visuals (like charts and KPIs) to see underlying records.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Enable users to explore data at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granular level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such as individual orders, customers, or product types.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Help explain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summary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validate aggregated 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with raw data.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4275</Words>
  <Application>WPS Slides</Application>
  <PresentationFormat>Widescreen</PresentationFormat>
  <Paragraphs>117</Paragraphs>
  <Slides>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Arial Rounded MT Bold</vt:lpstr>
      <vt:lpstr>Segoe UI Black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PRATIKSHA PARKHE</cp:lastModifiedBy>
  <cp:revision>12</cp:revision>
  <dcterms:created xsi:type="dcterms:W3CDTF">2025-05-11T09:17:00Z</dcterms:created>
  <dcterms:modified xsi:type="dcterms:W3CDTF">2025-05-14T13:19:57Z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CBDAA000DCBB44DCAE5A6CA2F569C2FF_12</vt:lpwstr>
  </property>
  <property fmtid="{D5CDD505-2E9C-101B-9397-08002B2CF9AE}" pid="3" name="KSOProductBuildVer">
    <vt:lpwstr>1033-12.2.0.20795</vt:lpwstr>
  </property>
</Properties>
</file>