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60" r:id="rId5"/>
    <p:sldId id="261" r:id="rId6"/>
    <p:sldId id="262" r:id="rId7"/>
    <p:sldId id="263" r:id="rId8"/>
    <p:sldId id="258"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60"/>
  </p:normalViewPr>
  <p:slideViewPr>
    <p:cSldViewPr>
      <p:cViewPr varScale="1">
        <p:scale>
          <a:sx n="69" d="100"/>
          <a:sy n="69" d="100"/>
        </p:scale>
        <p:origin x="-14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01/01/2022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01/01/2022</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01/01/2022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01/01/2022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01/01/2022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01/01/2022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01/01/2022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01/01/2022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01/01/2022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01/01/2022</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qlshack.com/overview-of-the-sql-insert-state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458200" cy="2895601"/>
          </a:xfrm>
        </p:spPr>
        <p:txBody>
          <a:bodyPr>
            <a:normAutofit/>
          </a:bodyPr>
          <a:lstStyle/>
          <a:p>
            <a:r>
              <a:rPr lang="en-US" dirty="0" smtClean="0">
                <a:solidFill>
                  <a:srgbClr val="002060"/>
                </a:solidFill>
                <a:latin typeface="Aharoni" pitchFamily="2" charset="-79"/>
                <a:cs typeface="Aharoni" pitchFamily="2" charset="-79"/>
              </a:rPr>
              <a:t>CRUD </a:t>
            </a:r>
            <a:r>
              <a:rPr lang="en-US" dirty="0" smtClean="0">
                <a:solidFill>
                  <a:srgbClr val="002060"/>
                </a:solidFill>
                <a:latin typeface="Aharoni" pitchFamily="2" charset="-79"/>
                <a:cs typeface="Aharoni" pitchFamily="2" charset="-79"/>
              </a:rPr>
              <a:t>operation </a:t>
            </a:r>
            <a:r>
              <a:rPr lang="en-US" dirty="0" smtClean="0">
                <a:solidFill>
                  <a:srgbClr val="002060"/>
                </a:solidFill>
                <a:latin typeface="Aharoni" pitchFamily="2" charset="-79"/>
                <a:cs typeface="Aharoni" pitchFamily="2" charset="-79"/>
              </a:rPr>
              <a:t>of </a:t>
            </a:r>
            <a:r>
              <a:rPr lang="en-US" dirty="0" smtClean="0">
                <a:solidFill>
                  <a:srgbClr val="002060"/>
                </a:solidFill>
                <a:latin typeface="Aharoni" pitchFamily="2" charset="-79"/>
                <a:cs typeface="Aharoni" pitchFamily="2" charset="-79"/>
              </a:rPr>
              <a:t>database</a:t>
            </a:r>
            <a:br>
              <a:rPr lang="en-US" dirty="0" smtClean="0">
                <a:solidFill>
                  <a:srgbClr val="002060"/>
                </a:solidFill>
                <a:latin typeface="Aharoni" pitchFamily="2" charset="-79"/>
                <a:cs typeface="Aharoni" pitchFamily="2" charset="-79"/>
              </a:rPr>
            </a:br>
            <a:r>
              <a:rPr lang="en-US" dirty="0" smtClean="0">
                <a:latin typeface="Aharoni" pitchFamily="2" charset="-79"/>
                <a:cs typeface="Aharoni" pitchFamily="2" charset="-79"/>
              </a:rPr>
              <a:t/>
            </a:r>
            <a:br>
              <a:rPr lang="en-US" dirty="0" smtClean="0">
                <a:latin typeface="Aharoni" pitchFamily="2" charset="-79"/>
                <a:cs typeface="Aharoni" pitchFamily="2" charset="-79"/>
              </a:rPr>
            </a:br>
            <a:r>
              <a:rPr lang="en-US" sz="2000" b="1" dirty="0" err="1" smtClean="0">
                <a:solidFill>
                  <a:srgbClr val="C00000"/>
                </a:solidFill>
                <a:latin typeface="Aharoni" pitchFamily="2" charset="-79"/>
                <a:cs typeface="Aharoni" pitchFamily="2" charset="-79"/>
              </a:rPr>
              <a:t>name:PRATIKSHA</a:t>
            </a:r>
            <a:r>
              <a:rPr lang="en-US" sz="2000" b="1" dirty="0" smtClean="0">
                <a:solidFill>
                  <a:srgbClr val="C00000"/>
                </a:solidFill>
                <a:latin typeface="Aharoni" pitchFamily="2" charset="-79"/>
                <a:cs typeface="Aharoni" pitchFamily="2" charset="-79"/>
              </a:rPr>
              <a:t> RUIKAR</a:t>
            </a:r>
            <a:endParaRPr lang="en-US" sz="2000" b="1" dirty="0">
              <a:solidFill>
                <a:srgbClr val="C00000"/>
              </a:solidFill>
              <a:latin typeface="Aharoni" pitchFamily="2" charset="-79"/>
              <a:cs typeface="Aharoni" pitchFamily="2" charset="-79"/>
            </a:endParaRPr>
          </a:p>
        </p:txBody>
      </p:sp>
      <p:sp>
        <p:nvSpPr>
          <p:cNvPr id="3" name="Subtitle 2"/>
          <p:cNvSpPr>
            <a:spLocks noGrp="1"/>
          </p:cNvSpPr>
          <p:nvPr>
            <p:ph type="subTitle" idx="1"/>
          </p:nvPr>
        </p:nvSpPr>
        <p:spPr>
          <a:xfrm>
            <a:off x="381000" y="1143000"/>
            <a:ext cx="8458200" cy="1066800"/>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Autofit/>
          </a:bodyPr>
          <a:lstStyle/>
          <a:p>
            <a:r>
              <a:rPr lang="en-US" sz="6600" dirty="0" smtClean="0">
                <a:solidFill>
                  <a:schemeClr val="tx1">
                    <a:lumMod val="95000"/>
                    <a:lumOff val="5000"/>
                  </a:schemeClr>
                </a:solidFill>
              </a:rPr>
              <a:t>THANK YOU</a:t>
            </a:r>
            <a:endParaRPr lang="en-US" sz="6600" dirty="0">
              <a:solidFill>
                <a:schemeClr val="tx1">
                  <a:lumMod val="95000"/>
                  <a:lumOff val="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1"/>
            <a:ext cx="8458200" cy="1600199"/>
          </a:xfrm>
        </p:spPr>
        <p:txBody>
          <a:bodyPr/>
          <a:lstStyle/>
          <a:p>
            <a:pPr marL="742950" indent="-742950"/>
            <a:r>
              <a:rPr lang="en-US" dirty="0" smtClean="0"/>
              <a:t>CONTENT</a:t>
            </a:r>
            <a:endParaRPr lang="en-US" dirty="0"/>
          </a:p>
        </p:txBody>
      </p:sp>
      <p:sp>
        <p:nvSpPr>
          <p:cNvPr id="3" name="Subtitle 2"/>
          <p:cNvSpPr>
            <a:spLocks noGrp="1"/>
          </p:cNvSpPr>
          <p:nvPr>
            <p:ph type="subTitle" idx="1"/>
          </p:nvPr>
        </p:nvSpPr>
        <p:spPr>
          <a:xfrm>
            <a:off x="381000" y="1600200"/>
            <a:ext cx="8458200" cy="3581400"/>
          </a:xfrm>
        </p:spPr>
        <p:txBody>
          <a:bodyPr>
            <a:normAutofit/>
          </a:bodyPr>
          <a:lstStyle/>
          <a:p>
            <a:pPr>
              <a:buFont typeface="Wingdings" pitchFamily="2" charset="2"/>
              <a:buChar char="q"/>
            </a:pPr>
            <a:r>
              <a:rPr lang="en-US" b="1" u="sng" dirty="0" smtClean="0">
                <a:solidFill>
                  <a:srgbClr val="C00000"/>
                </a:solidFill>
              </a:rPr>
              <a:t>Introduction of CRUD database</a:t>
            </a:r>
          </a:p>
          <a:p>
            <a:pPr>
              <a:buFont typeface="Wingdings" pitchFamily="2" charset="2"/>
              <a:buChar char="q"/>
            </a:pPr>
            <a:r>
              <a:rPr lang="en-US" b="1" u="sng" dirty="0" smtClean="0">
                <a:solidFill>
                  <a:srgbClr val="C00000"/>
                </a:solidFill>
              </a:rPr>
              <a:t>What is CRUD</a:t>
            </a:r>
          </a:p>
          <a:p>
            <a:pPr>
              <a:buFont typeface="Wingdings" pitchFamily="2" charset="2"/>
              <a:buChar char="q"/>
            </a:pPr>
            <a:r>
              <a:rPr lang="en-US" b="1" u="sng" dirty="0" smtClean="0">
                <a:solidFill>
                  <a:srgbClr val="C00000"/>
                </a:solidFill>
              </a:rPr>
              <a:t>Some concept of CRUD</a:t>
            </a:r>
          </a:p>
          <a:p>
            <a:pPr>
              <a:buFont typeface="Wingdings" pitchFamily="2" charset="2"/>
              <a:buChar char="q"/>
            </a:pPr>
            <a:r>
              <a:rPr lang="en-US" b="1" u="sng" dirty="0" smtClean="0">
                <a:solidFill>
                  <a:srgbClr val="C00000"/>
                </a:solidFill>
              </a:rPr>
              <a:t>Standard CRUD operations</a:t>
            </a:r>
          </a:p>
          <a:p>
            <a:pPr>
              <a:buFont typeface="Wingdings" pitchFamily="2" charset="2"/>
              <a:buChar char="q"/>
            </a:pPr>
            <a:r>
              <a:rPr lang="en-US" b="1" u="sng" dirty="0" smtClean="0">
                <a:solidFill>
                  <a:srgbClr val="C00000"/>
                </a:solidFill>
              </a:rPr>
              <a:t>Application </a:t>
            </a:r>
          </a:p>
          <a:p>
            <a:pPr>
              <a:buFont typeface="Wingdings" pitchFamily="2" charset="2"/>
              <a:buChar char="q"/>
            </a:pPr>
            <a:endParaRPr lang="en-US" b="1" u="sng"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Crud database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t>Working with a database means one has to manipulate the data that is raw to a meaningful form before one can gain insights into it. </a:t>
            </a:r>
            <a:endParaRPr lang="en-US" sz="2400" dirty="0" smtClean="0"/>
          </a:p>
          <a:p>
            <a:pPr marL="514350" indent="-514350">
              <a:buFont typeface="+mj-lt"/>
              <a:buAutoNum type="arabicPeriod"/>
            </a:pPr>
            <a:r>
              <a:rPr lang="en-US" sz="2400" dirty="0" smtClean="0"/>
              <a:t>This </a:t>
            </a:r>
            <a:r>
              <a:rPr lang="en-US" sz="2400" dirty="0" smtClean="0"/>
              <a:t>means one has to perform several operations like read, create, update or delete data pieces. </a:t>
            </a:r>
          </a:p>
          <a:p>
            <a:pPr marL="514350" indent="-514350">
              <a:buFont typeface="+mj-lt"/>
              <a:buAutoNum type="arabicPeriod"/>
            </a:pPr>
            <a:r>
              <a:rPr lang="en-US" sz="2400" dirty="0" smtClean="0"/>
              <a:t>And </a:t>
            </a:r>
            <a:r>
              <a:rPr lang="en-US" sz="2400" dirty="0" smtClean="0"/>
              <a:t>those operations are precisely what are called the CRUD operations. Since most databases use </a:t>
            </a:r>
            <a:r>
              <a:rPr lang="en-US" sz="2400" dirty="0" smtClean="0"/>
              <a:t>SQL</a:t>
            </a:r>
            <a:r>
              <a:rPr lang="en-US" sz="2400" dirty="0" smtClean="0"/>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Crud</a:t>
            </a:r>
            <a:endParaRPr lang="en-US" dirty="0"/>
          </a:p>
        </p:txBody>
      </p:sp>
      <p:sp>
        <p:nvSpPr>
          <p:cNvPr id="3" name="Content Placeholder 2"/>
          <p:cNvSpPr>
            <a:spLocks noGrp="1"/>
          </p:cNvSpPr>
          <p:nvPr>
            <p:ph idx="1"/>
          </p:nvPr>
        </p:nvSpPr>
        <p:spPr/>
        <p:txBody>
          <a:bodyPr>
            <a:normAutofit fontScale="85000" lnSpcReduction="10000"/>
          </a:bodyPr>
          <a:lstStyle/>
          <a:p>
            <a:pPr marL="571500" indent="-571500">
              <a:buFont typeface="+mj-lt"/>
              <a:buAutoNum type="arabicParenR"/>
            </a:pPr>
            <a:r>
              <a:rPr lang="en-US" dirty="0" smtClean="0"/>
              <a:t>CRUD </a:t>
            </a:r>
            <a:r>
              <a:rPr lang="en-US" dirty="0" smtClean="0"/>
              <a:t>stands for the four functions most important in CRUD operations and is an acronym for CRUD- Create, Read, Update and Delete, which is essential to running any storage application and database operations. </a:t>
            </a:r>
            <a:endParaRPr lang="en-US" dirty="0" smtClean="0"/>
          </a:p>
          <a:p>
            <a:pPr marL="571500" indent="-571500">
              <a:buFont typeface="+mj-lt"/>
              <a:buAutoNum type="arabicParenR"/>
            </a:pPr>
            <a:r>
              <a:rPr lang="en-US" dirty="0" smtClean="0"/>
              <a:t>A </a:t>
            </a:r>
            <a:r>
              <a:rPr lang="en-US" dirty="0" smtClean="0"/>
              <a:t>persistent device in the storage means the device even powered off continues to retain power like a solid-state drive or hard disk. In stark contrast, the RAM (random access memory) and cache are great examples of memory that is volatile, meaning they store data that doesn’t get erased even when powered off.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304801" y="1600200"/>
            <a:ext cx="8534400" cy="3810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400" dirty="0" smtClean="0"/>
              <a:t>These are the four most basic operations that can be performed with most traditional database systems and they are the backbone for interacting with any database</a:t>
            </a:r>
            <a:r>
              <a:rPr lang="en-US" sz="2400" dirty="0" smtClean="0"/>
              <a:t>.</a:t>
            </a:r>
          </a:p>
          <a:p>
            <a:pPr marL="514350" indent="-514350">
              <a:buFont typeface="+mj-lt"/>
              <a:buAutoNum type="alphaUcPeriod"/>
            </a:pPr>
            <a:r>
              <a:rPr lang="en-US" sz="2400" dirty="0" smtClean="0"/>
              <a:t>The first letter of CRUD, ‘C’, refers to CREATE aka add, insert. In this operation, it is expected to insert a new record using the </a:t>
            </a:r>
            <a:r>
              <a:rPr lang="en-US" sz="2400" dirty="0" smtClean="0">
                <a:hlinkClick r:id="rId2"/>
              </a:rPr>
              <a:t>SQL insert</a:t>
            </a:r>
            <a:r>
              <a:rPr lang="en-US" sz="2400" dirty="0" smtClean="0"/>
              <a:t> statement. SQL uses INSERT INTO statement to create new records within the table</a:t>
            </a:r>
            <a:r>
              <a:rPr lang="en-US" sz="2400" dirty="0" smtClean="0"/>
              <a:t>.</a:t>
            </a:r>
          </a:p>
          <a:p>
            <a:pPr marL="514350" indent="-514350">
              <a:buFont typeface="+mj-lt"/>
              <a:buAutoNum type="alphaUcPeriod"/>
            </a:pPr>
            <a:r>
              <a:rPr lang="en-US" sz="2400" dirty="0" smtClean="0"/>
              <a:t>The second letter of CRUD , ‘R’, refers to SELECT </a:t>
            </a:r>
            <a:r>
              <a:rPr lang="en-US" sz="2400" dirty="0" smtClean="0"/>
              <a:t>operation</a:t>
            </a:r>
            <a:r>
              <a:rPr lang="en-US" sz="2400" dirty="0" smtClean="0"/>
              <a:t>. The word ‘read’ retrieves data or record-set from a listed table(s). SQL uses the SELECT command to retrieve the data. When it comes to executing queries, you can use SQL Server Management Studio or SQL Server Data Tools or </a:t>
            </a:r>
            <a:r>
              <a:rPr lang="en-US" sz="2400" dirty="0" err="1" smtClean="0"/>
              <a:t>sqlcmd</a:t>
            </a:r>
            <a:r>
              <a:rPr lang="en-US" sz="2400" dirty="0" smtClean="0"/>
              <a:t>, based on your preference.</a:t>
            </a:r>
            <a:endParaRPr lang="en-US" sz="2400" dirty="0" smtClean="0"/>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buFont typeface="+mj-lt"/>
              <a:buAutoNum type="alphaUcPeriod"/>
            </a:pPr>
            <a:r>
              <a:rPr lang="en-US" sz="2400" dirty="0" smtClean="0"/>
              <a:t>The third letter of CRUD, ‘U’, refers to Update operation. Using the Update keyword, SQL brings a change to an existing record(s) of the table.</a:t>
            </a:r>
          </a:p>
          <a:p>
            <a:pPr marL="514350" indent="-514350">
              <a:buFont typeface="+mj-lt"/>
              <a:buAutoNum type="alphaUcPeriod"/>
            </a:pPr>
            <a:r>
              <a:rPr lang="en-US" sz="2400" dirty="0" smtClean="0"/>
              <a:t>The last letter of the CRUD operation is ‘D’ and it refers to removing a record from a table. SQL uses the SQL DELETE command to delete the record(s) from the table.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3" name="Picture 3"/>
          <p:cNvPicPr>
            <a:picLocks noGrp="1" noChangeAspect="1" noChangeArrowheads="1"/>
          </p:cNvPicPr>
          <p:nvPr>
            <p:ph idx="1"/>
          </p:nvPr>
        </p:nvPicPr>
        <p:blipFill>
          <a:blip r:embed="rId2"/>
          <a:srcRect/>
          <a:stretch>
            <a:fillRect/>
          </a:stretch>
        </p:blipFill>
        <p:spPr bwMode="auto">
          <a:xfrm>
            <a:off x="0" y="533400"/>
            <a:ext cx="9144000" cy="5715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 OF CRUD</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sz="2600" dirty="0" smtClean="0"/>
              <a:t>CRUD operations are popular in most RDBMS applications and are versatile functions used in a variety of database, different industry verticals and business models. Let’s take the example of how CRUD is implemented in the human resource application</a:t>
            </a:r>
            <a:r>
              <a:rPr lang="en-US" sz="2600" dirty="0" smtClean="0"/>
              <a:t>.</a:t>
            </a:r>
          </a:p>
          <a:p>
            <a:pPr fontAlgn="base"/>
            <a:r>
              <a:rPr lang="en-US" sz="2600" b="1" dirty="0" smtClean="0"/>
              <a:t>CRUD in HR-Human Resources operations:</a:t>
            </a:r>
          </a:p>
          <a:p>
            <a:pPr fontAlgn="base"/>
            <a:r>
              <a:rPr lang="en-US" sz="2600" dirty="0" smtClean="0"/>
              <a:t>The HR department normally maintains database records of existing employees to manage staff records and well-being. </a:t>
            </a:r>
          </a:p>
          <a:p>
            <a:pPr fontAlgn="base"/>
            <a:r>
              <a:rPr lang="en-US" sz="2600" dirty="0" smtClean="0"/>
              <a:t>An </a:t>
            </a:r>
            <a:r>
              <a:rPr lang="en-US" sz="2600" b="1" dirty="0" smtClean="0"/>
              <a:t>Employees Table</a:t>
            </a:r>
            <a:r>
              <a:rPr lang="en-US" sz="2600" dirty="0" smtClean="0"/>
              <a:t> with attributes like employee identification number, first and last name, home address, contact number, work location, and such details.</a:t>
            </a:r>
          </a:p>
          <a:p>
            <a:pPr fontAlgn="base"/>
            <a:r>
              <a:rPr lang="en-US" sz="2600" dirty="0" smtClean="0"/>
              <a:t>The </a:t>
            </a:r>
            <a:r>
              <a:rPr lang="en-US" sz="2600" b="1" dirty="0" smtClean="0"/>
              <a:t>HR Data Table</a:t>
            </a:r>
            <a:r>
              <a:rPr lang="en-US" sz="2600" dirty="0" smtClean="0"/>
              <a:t> has attributes like employee ID, employee’s payroll information, social security number, salary etc.</a:t>
            </a:r>
          </a:p>
          <a:p>
            <a:pPr fontAlgn="base"/>
            <a:r>
              <a:rPr lang="en-US" sz="2600" dirty="0" smtClean="0"/>
              <a:t>The </a:t>
            </a:r>
            <a:r>
              <a:rPr lang="en-US" sz="2600" b="1" dirty="0" smtClean="0"/>
              <a:t>Locations Table</a:t>
            </a:r>
            <a:r>
              <a:rPr lang="en-US" sz="2600" dirty="0" smtClean="0"/>
              <a:t> contains attributes like building ID, company’s physical locations, zip code, address, name of the manager, etc., for each physical location etc.</a:t>
            </a:r>
          </a:p>
          <a:p>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40</TotalTime>
  <Words>161</Words>
  <Application>Microsoft Office PowerPoint</Application>
  <PresentationFormat>On-screen Show (4:3)</PresentationFormat>
  <Paragraphs>27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Trek</vt:lpstr>
      <vt:lpstr>CRUD operation of database  name:PRATIKSHA RUIKAR</vt:lpstr>
      <vt:lpstr>CONTENT</vt:lpstr>
      <vt:lpstr>Introduction of Crud database</vt:lpstr>
      <vt:lpstr>What is Crud</vt:lpstr>
      <vt:lpstr>Slide 5</vt:lpstr>
      <vt:lpstr>Slide 6</vt:lpstr>
      <vt:lpstr>Slide 7</vt:lpstr>
      <vt:lpstr>Slide 8</vt:lpstr>
      <vt:lpstr>APPLICATIONS OF CRUD </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 operation of database  name:PRATIKSHA RUIKAR</dc:title>
  <dc:creator>Ruikar</dc:creator>
  <cp:lastModifiedBy>space</cp:lastModifiedBy>
  <cp:revision>24</cp:revision>
  <dcterms:created xsi:type="dcterms:W3CDTF">2006-08-16T00:00:00Z</dcterms:created>
  <dcterms:modified xsi:type="dcterms:W3CDTF">2022-01-01T08:23:13Z</dcterms:modified>
</cp:coreProperties>
</file>