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61" r:id="rId4"/>
    <p:sldId id="262" r:id="rId5"/>
    <p:sldId id="259" r:id="rId6"/>
    <p:sldId id="264" r:id="rId7"/>
    <p:sldId id="260" r:id="rId8"/>
    <p:sldId id="257"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C7EEB2-1F47-42C8-B4E9-EE8DF48374AE}" type="datetimeFigureOut">
              <a:rPr lang="en-IN" smtClean="0"/>
              <a:t>19-01-2022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F27FE6-1427-43A1-8038-13821272DF5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806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C7EEB2-1F47-42C8-B4E9-EE8DF48374AE}" type="datetimeFigureOut">
              <a:rPr lang="en-IN" smtClean="0"/>
              <a:t>19-01-2022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F27FE6-1427-43A1-8038-13821272DF57}" type="slidenum">
              <a:rPr lang="en-IN" smtClean="0"/>
              <a:t>‹#›</a:t>
            </a:fld>
            <a:endParaRPr lang="en-IN"/>
          </a:p>
        </p:txBody>
      </p:sp>
    </p:spTree>
    <p:extLst>
      <p:ext uri="{BB962C8B-B14F-4D97-AF65-F5344CB8AC3E}">
        <p14:creationId xmlns:p14="http://schemas.microsoft.com/office/powerpoint/2010/main" val="49610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C7EEB2-1F47-42C8-B4E9-EE8DF48374AE}" type="datetimeFigureOut">
              <a:rPr lang="en-IN" smtClean="0"/>
              <a:t>19-01-2022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F27FE6-1427-43A1-8038-13821272DF57}" type="slidenum">
              <a:rPr lang="en-IN" smtClean="0"/>
              <a:t>‹#›</a:t>
            </a:fld>
            <a:endParaRPr lang="en-IN"/>
          </a:p>
        </p:txBody>
      </p:sp>
    </p:spTree>
    <p:extLst>
      <p:ext uri="{BB962C8B-B14F-4D97-AF65-F5344CB8AC3E}">
        <p14:creationId xmlns:p14="http://schemas.microsoft.com/office/powerpoint/2010/main" val="330027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C7EEB2-1F47-42C8-B4E9-EE8DF48374AE}" type="datetimeFigureOut">
              <a:rPr lang="en-IN" smtClean="0"/>
              <a:t>19-01-2022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F27FE6-1427-43A1-8038-13821272DF57}" type="slidenum">
              <a:rPr lang="en-IN" smtClean="0"/>
              <a:t>‹#›</a:t>
            </a:fld>
            <a:endParaRPr lang="en-IN"/>
          </a:p>
        </p:txBody>
      </p:sp>
    </p:spTree>
    <p:extLst>
      <p:ext uri="{BB962C8B-B14F-4D97-AF65-F5344CB8AC3E}">
        <p14:creationId xmlns:p14="http://schemas.microsoft.com/office/powerpoint/2010/main" val="137655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C7EEB2-1F47-42C8-B4E9-EE8DF48374AE}" type="datetimeFigureOut">
              <a:rPr lang="en-IN" smtClean="0"/>
              <a:t>19-01-2022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F27FE6-1427-43A1-8038-13821272DF5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1708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C7EEB2-1F47-42C8-B4E9-EE8DF48374AE}" type="datetimeFigureOut">
              <a:rPr lang="en-IN" smtClean="0"/>
              <a:t>19-01-2022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F27FE6-1427-43A1-8038-13821272DF57}" type="slidenum">
              <a:rPr lang="en-IN" smtClean="0"/>
              <a:t>‹#›</a:t>
            </a:fld>
            <a:endParaRPr lang="en-IN"/>
          </a:p>
        </p:txBody>
      </p:sp>
    </p:spTree>
    <p:extLst>
      <p:ext uri="{BB962C8B-B14F-4D97-AF65-F5344CB8AC3E}">
        <p14:creationId xmlns:p14="http://schemas.microsoft.com/office/powerpoint/2010/main" val="781624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C7EEB2-1F47-42C8-B4E9-EE8DF48374AE}" type="datetimeFigureOut">
              <a:rPr lang="en-IN" smtClean="0"/>
              <a:t>19-01-2022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F27FE6-1427-43A1-8038-13821272DF57}" type="slidenum">
              <a:rPr lang="en-IN" smtClean="0"/>
              <a:t>‹#›</a:t>
            </a:fld>
            <a:endParaRPr lang="en-IN"/>
          </a:p>
        </p:txBody>
      </p:sp>
    </p:spTree>
    <p:extLst>
      <p:ext uri="{BB962C8B-B14F-4D97-AF65-F5344CB8AC3E}">
        <p14:creationId xmlns:p14="http://schemas.microsoft.com/office/powerpoint/2010/main" val="251335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C7EEB2-1F47-42C8-B4E9-EE8DF48374AE}" type="datetimeFigureOut">
              <a:rPr lang="en-IN" smtClean="0"/>
              <a:t>19-01-2022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F27FE6-1427-43A1-8038-13821272DF57}" type="slidenum">
              <a:rPr lang="en-IN" smtClean="0"/>
              <a:t>‹#›</a:t>
            </a:fld>
            <a:endParaRPr lang="en-IN"/>
          </a:p>
        </p:txBody>
      </p:sp>
    </p:spTree>
    <p:extLst>
      <p:ext uri="{BB962C8B-B14F-4D97-AF65-F5344CB8AC3E}">
        <p14:creationId xmlns:p14="http://schemas.microsoft.com/office/powerpoint/2010/main" val="3842714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C7EEB2-1F47-42C8-B4E9-EE8DF48374AE}" type="datetimeFigureOut">
              <a:rPr lang="en-IN" smtClean="0"/>
              <a:t>19-01-2022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0F27FE6-1427-43A1-8038-13821272DF57}" type="slidenum">
              <a:rPr lang="en-IN" smtClean="0"/>
              <a:t>‹#›</a:t>
            </a:fld>
            <a:endParaRPr lang="en-IN"/>
          </a:p>
        </p:txBody>
      </p:sp>
    </p:spTree>
    <p:extLst>
      <p:ext uri="{BB962C8B-B14F-4D97-AF65-F5344CB8AC3E}">
        <p14:creationId xmlns:p14="http://schemas.microsoft.com/office/powerpoint/2010/main" val="2151142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AC7EEB2-1F47-42C8-B4E9-EE8DF48374AE}" type="datetimeFigureOut">
              <a:rPr lang="en-IN" smtClean="0"/>
              <a:t>19-01-2022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0F27FE6-1427-43A1-8038-13821272DF57}" type="slidenum">
              <a:rPr lang="en-IN" smtClean="0"/>
              <a:t>‹#›</a:t>
            </a:fld>
            <a:endParaRPr lang="en-IN"/>
          </a:p>
        </p:txBody>
      </p:sp>
    </p:spTree>
    <p:extLst>
      <p:ext uri="{BB962C8B-B14F-4D97-AF65-F5344CB8AC3E}">
        <p14:creationId xmlns:p14="http://schemas.microsoft.com/office/powerpoint/2010/main" val="272088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C7EEB2-1F47-42C8-B4E9-EE8DF48374AE}" type="datetimeFigureOut">
              <a:rPr lang="en-IN" smtClean="0"/>
              <a:t>19-01-2022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F27FE6-1427-43A1-8038-13821272DF57}" type="slidenum">
              <a:rPr lang="en-IN" smtClean="0"/>
              <a:t>‹#›</a:t>
            </a:fld>
            <a:endParaRPr lang="en-IN"/>
          </a:p>
        </p:txBody>
      </p:sp>
    </p:spTree>
    <p:extLst>
      <p:ext uri="{BB962C8B-B14F-4D97-AF65-F5344CB8AC3E}">
        <p14:creationId xmlns:p14="http://schemas.microsoft.com/office/powerpoint/2010/main" val="23723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AC7EEB2-1F47-42C8-B4E9-EE8DF48374AE}" type="datetimeFigureOut">
              <a:rPr lang="en-IN" smtClean="0"/>
              <a:t>19-01-2022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0F27FE6-1427-43A1-8038-13821272DF5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26504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pencv.org/3.4/d1/d79/group__photo__denoise.html#ga03aa4189fc3e31dafd638d90de335617" TargetMode="External"/><Relationship Id="rId2" Type="http://schemas.openxmlformats.org/officeDocument/2006/relationships/hyperlink" Target="https://docs.opencv.org/3.4/d1/d79/group__photo__denoise.html#ga4c6b0031f56ea3f98f768881279ffe93" TargetMode="External"/><Relationship Id="rId1" Type="http://schemas.openxmlformats.org/officeDocument/2006/relationships/slideLayout" Target="../slideLayouts/slideLayout2.xml"/><Relationship Id="rId5" Type="http://schemas.openxmlformats.org/officeDocument/2006/relationships/hyperlink" Target="https://docs.opencv.org/3.4/d1/d79/group__photo__denoise.html#gaa501e71f52fb2dc17ff8ca5e7d2d3619" TargetMode="External"/><Relationship Id="rId4" Type="http://schemas.openxmlformats.org/officeDocument/2006/relationships/hyperlink" Target="https://docs.opencv.org/3.4/d1/d79/group__photo__denoise.html#gaf4421bf068c4d632ea7f0aa38e0bf17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02F4-E218-4808-8392-91BE2C4D4C04}"/>
              </a:ext>
            </a:extLst>
          </p:cNvPr>
          <p:cNvSpPr>
            <a:spLocks noGrp="1"/>
          </p:cNvSpPr>
          <p:nvPr>
            <p:ph type="ctrTitle"/>
          </p:nvPr>
        </p:nvSpPr>
        <p:spPr/>
        <p:txBody>
          <a:bodyPr/>
          <a:lstStyle/>
          <a:p>
            <a:r>
              <a:rPr lang="en-US" u="sng" dirty="0">
                <a:solidFill>
                  <a:schemeClr val="accent1">
                    <a:lumMod val="75000"/>
                  </a:schemeClr>
                </a:solidFill>
              </a:rPr>
              <a:t>Noise removal from image</a:t>
            </a:r>
            <a:endParaRPr lang="en-IN" u="sng" dirty="0">
              <a:solidFill>
                <a:schemeClr val="accent1">
                  <a:lumMod val="75000"/>
                </a:schemeClr>
              </a:solidFill>
            </a:endParaRPr>
          </a:p>
        </p:txBody>
      </p:sp>
      <p:sp>
        <p:nvSpPr>
          <p:cNvPr id="3" name="Subtitle 2">
            <a:extLst>
              <a:ext uri="{FF2B5EF4-FFF2-40B4-BE49-F238E27FC236}">
                <a16:creationId xmlns:a16="http://schemas.microsoft.com/office/drawing/2014/main" id="{A72CC6A5-B433-45B5-A2A5-1EBB429843A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90951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3E749-22AF-4DFA-9AC9-044E2144C4F3}"/>
              </a:ext>
            </a:extLst>
          </p:cNvPr>
          <p:cNvSpPr>
            <a:spLocks noGrp="1"/>
          </p:cNvSpPr>
          <p:nvPr>
            <p:ph type="title"/>
          </p:nvPr>
        </p:nvSpPr>
        <p:spPr/>
        <p:txBody>
          <a:bodyPr/>
          <a:lstStyle/>
          <a:p>
            <a:r>
              <a:rPr lang="en-US" dirty="0">
                <a:solidFill>
                  <a:schemeClr val="accent1">
                    <a:lumMod val="75000"/>
                  </a:schemeClr>
                </a:solidFill>
              </a:rPr>
              <a:t>Project overview</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C137A7DE-F148-4F16-B968-F78CE8635588}"/>
              </a:ext>
            </a:extLst>
          </p:cNvPr>
          <p:cNvSpPr>
            <a:spLocks noGrp="1"/>
          </p:cNvSpPr>
          <p:nvPr>
            <p:ph idx="1"/>
          </p:nvPr>
        </p:nvSpPr>
        <p:spPr/>
        <p:txBody>
          <a:bodyPr/>
          <a:lstStyle/>
          <a:p>
            <a:r>
              <a:rPr lang="en-US" sz="3200" dirty="0"/>
              <a:t>1) Main objective of this project to remove the noise or blur or unwanted thing from images by help of the machine </a:t>
            </a:r>
            <a:r>
              <a:rPr lang="en-US" sz="3200" dirty="0" err="1"/>
              <a:t>learing</a:t>
            </a:r>
            <a:r>
              <a:rPr lang="en-US" sz="3200" dirty="0"/>
              <a:t>.</a:t>
            </a:r>
          </a:p>
          <a:p>
            <a:endParaRPr lang="en-IN" dirty="0"/>
          </a:p>
        </p:txBody>
      </p:sp>
    </p:spTree>
    <p:extLst>
      <p:ext uri="{BB962C8B-B14F-4D97-AF65-F5344CB8AC3E}">
        <p14:creationId xmlns:p14="http://schemas.microsoft.com/office/powerpoint/2010/main" val="249630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4DAD-41DB-4E27-BED5-0B6C21AD8A4E}"/>
              </a:ext>
            </a:extLst>
          </p:cNvPr>
          <p:cNvSpPr>
            <a:spLocks noGrp="1"/>
          </p:cNvSpPr>
          <p:nvPr>
            <p:ph type="title"/>
          </p:nvPr>
        </p:nvSpPr>
        <p:spPr/>
        <p:txBody>
          <a:bodyPr/>
          <a:lstStyle/>
          <a:p>
            <a:r>
              <a:rPr lang="en-US" dirty="0">
                <a:solidFill>
                  <a:schemeClr val="accent1">
                    <a:lumMod val="75000"/>
                  </a:schemeClr>
                </a:solidFill>
              </a:rPr>
              <a:t>What is noise removal</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BE3F73C2-A57C-4677-AE7D-B970C4497933}"/>
              </a:ext>
            </a:extLst>
          </p:cNvPr>
          <p:cNvSpPr>
            <a:spLocks noGrp="1"/>
          </p:cNvSpPr>
          <p:nvPr>
            <p:ph idx="1"/>
          </p:nvPr>
        </p:nvSpPr>
        <p:spPr/>
        <p:txBody>
          <a:bodyPr>
            <a:normAutofit/>
          </a:bodyPr>
          <a:lstStyle/>
          <a:p>
            <a:r>
              <a:rPr lang="en-US" sz="2800" b="0" i="0" dirty="0">
                <a:solidFill>
                  <a:srgbClr val="202124"/>
                </a:solidFill>
                <a:effectLst/>
                <a:latin typeface="arial" panose="020B0604020202020204" pitchFamily="34" charset="0"/>
              </a:rPr>
              <a:t>Noise removal algorithm is the </a:t>
            </a:r>
            <a:r>
              <a:rPr lang="en-US" sz="2800" b="1" i="0" dirty="0">
                <a:solidFill>
                  <a:srgbClr val="202124"/>
                </a:solidFill>
                <a:effectLst/>
                <a:latin typeface="arial" panose="020B0604020202020204" pitchFamily="34" charset="0"/>
              </a:rPr>
              <a:t>process of removing or reducing the noise from the image</a:t>
            </a:r>
            <a:r>
              <a:rPr lang="en-US" sz="2800" b="0" i="0" dirty="0">
                <a:solidFill>
                  <a:srgbClr val="202124"/>
                </a:solidFill>
                <a:effectLst/>
                <a:latin typeface="arial" panose="020B0604020202020204" pitchFamily="34" charset="0"/>
              </a:rPr>
              <a:t>. The noise removal algorithms reduce or remove the visibility of noise by smoothing the entire image leaving areas near contrast boundaries.</a:t>
            </a:r>
            <a:endParaRPr lang="en-IN" sz="2800" dirty="0"/>
          </a:p>
        </p:txBody>
      </p:sp>
    </p:spTree>
    <p:extLst>
      <p:ext uri="{BB962C8B-B14F-4D97-AF65-F5344CB8AC3E}">
        <p14:creationId xmlns:p14="http://schemas.microsoft.com/office/powerpoint/2010/main" val="179421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2059-0792-44A7-AC95-6EB7054DDD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1FD78C-C162-4637-A76D-137C7803401D}"/>
              </a:ext>
            </a:extLst>
          </p:cNvPr>
          <p:cNvSpPr>
            <a:spLocks noGrp="1"/>
          </p:cNvSpPr>
          <p:nvPr>
            <p:ph idx="1"/>
          </p:nvPr>
        </p:nvSpPr>
        <p:spPr/>
        <p:txBody>
          <a:bodyPr>
            <a:normAutofit/>
          </a:bodyPr>
          <a:lstStyle/>
          <a:p>
            <a:r>
              <a:rPr lang="en-US" sz="2800" b="0" i="0" dirty="0">
                <a:solidFill>
                  <a:srgbClr val="202124"/>
                </a:solidFill>
                <a:effectLst/>
                <a:latin typeface="arial" panose="020B0604020202020204" pitchFamily="34" charset="0"/>
              </a:rPr>
              <a:t>Generally speaking, noise is a statistical variation of a measurement created by a random process. In imaging, noise emerges as an artifact in the image that appears as a grainy structure covering the image.</a:t>
            </a:r>
            <a:endParaRPr lang="en-IN" sz="2800" dirty="0"/>
          </a:p>
        </p:txBody>
      </p:sp>
    </p:spTree>
    <p:extLst>
      <p:ext uri="{BB962C8B-B14F-4D97-AF65-F5344CB8AC3E}">
        <p14:creationId xmlns:p14="http://schemas.microsoft.com/office/powerpoint/2010/main" val="4207790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EAC9-96FC-42D6-BFA9-91E4E356D2B0}"/>
              </a:ext>
            </a:extLst>
          </p:cNvPr>
          <p:cNvSpPr>
            <a:spLocks noGrp="1"/>
          </p:cNvSpPr>
          <p:nvPr>
            <p:ph type="title"/>
          </p:nvPr>
        </p:nvSpPr>
        <p:spPr/>
        <p:txBody>
          <a:bodyPr/>
          <a:lstStyle/>
          <a:p>
            <a:r>
              <a:rPr lang="en-US" dirty="0">
                <a:solidFill>
                  <a:schemeClr val="accent1">
                    <a:lumMod val="75000"/>
                  </a:schemeClr>
                </a:solidFill>
              </a:rPr>
              <a:t>Project description</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5D0B2053-04C1-44CD-899C-FA713A8E88E0}"/>
              </a:ext>
            </a:extLst>
          </p:cNvPr>
          <p:cNvSpPr>
            <a:spLocks noGrp="1"/>
          </p:cNvSpPr>
          <p:nvPr>
            <p:ph idx="1"/>
          </p:nvPr>
        </p:nvSpPr>
        <p:spPr/>
        <p:txBody>
          <a:bodyPr>
            <a:normAutofit/>
          </a:bodyPr>
          <a:lstStyle/>
          <a:p>
            <a:r>
              <a:rPr lang="en-US" sz="3200" dirty="0"/>
              <a:t>Concept here use:</a:t>
            </a:r>
          </a:p>
          <a:p>
            <a:r>
              <a:rPr lang="en-US" sz="3200" dirty="0"/>
              <a:t>1) Open CV</a:t>
            </a:r>
          </a:p>
          <a:p>
            <a:r>
              <a:rPr lang="en-US" sz="3200" dirty="0"/>
              <a:t>2)</a:t>
            </a:r>
            <a:r>
              <a:rPr lang="en-US" sz="3200" dirty="0" err="1"/>
              <a:t>Numpy</a:t>
            </a:r>
            <a:endParaRPr lang="en-US" sz="3200" dirty="0"/>
          </a:p>
          <a:p>
            <a:r>
              <a:rPr lang="en-US" sz="3200" dirty="0"/>
              <a:t>3)Matplotlib</a:t>
            </a:r>
          </a:p>
          <a:p>
            <a:r>
              <a:rPr lang="en-US" sz="3200" dirty="0"/>
              <a:t>4)</a:t>
            </a:r>
            <a:r>
              <a:rPr lang="en-US" sz="3200" dirty="0" err="1"/>
              <a:t>resizeimage</a:t>
            </a:r>
            <a:endParaRPr lang="en-IN" sz="3200" dirty="0"/>
          </a:p>
        </p:txBody>
      </p:sp>
    </p:spTree>
    <p:extLst>
      <p:ext uri="{BB962C8B-B14F-4D97-AF65-F5344CB8AC3E}">
        <p14:creationId xmlns:p14="http://schemas.microsoft.com/office/powerpoint/2010/main" val="76345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6B7F-61F3-4245-886E-02350D73F142}"/>
              </a:ext>
            </a:extLst>
          </p:cNvPr>
          <p:cNvSpPr>
            <a:spLocks noGrp="1"/>
          </p:cNvSpPr>
          <p:nvPr>
            <p:ph type="title"/>
          </p:nvPr>
        </p:nvSpPr>
        <p:spPr/>
        <p:txBody>
          <a:bodyPr/>
          <a:lstStyle/>
          <a:p>
            <a:r>
              <a:rPr lang="en-US" dirty="0" err="1">
                <a:solidFill>
                  <a:schemeClr val="accent1">
                    <a:lumMod val="75000"/>
                  </a:schemeClr>
                </a:solidFill>
              </a:rPr>
              <a:t>openCV</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3D965DE4-F173-4D28-BD61-01F2864741D6}"/>
              </a:ext>
            </a:extLst>
          </p:cNvPr>
          <p:cNvSpPr>
            <a:spLocks noGrp="1"/>
          </p:cNvSpPr>
          <p:nvPr>
            <p:ph idx="1"/>
          </p:nvPr>
        </p:nvSpPr>
        <p:spPr/>
        <p:txBody>
          <a:bodyPr/>
          <a:lstStyle/>
          <a:p>
            <a:pPr algn="l"/>
            <a:r>
              <a:rPr lang="en-IN" b="0" dirty="0">
                <a:solidFill>
                  <a:srgbClr val="000000"/>
                </a:solidFill>
                <a:effectLst/>
                <a:latin typeface="Helvetica" panose="020B0604020202020204" pitchFamily="34" charset="0"/>
              </a:rPr>
              <a:t>OpenCV provides four variations of this technique.</a:t>
            </a:r>
          </a:p>
          <a:p>
            <a:pPr algn="l">
              <a:buFont typeface="+mj-lt"/>
              <a:buAutoNum type="arabicPeriod"/>
            </a:pPr>
            <a:r>
              <a:rPr lang="en-IN" b="1" i="0" u="none" strike="noStrike" dirty="0" err="1">
                <a:solidFill>
                  <a:srgbClr val="3D578C"/>
                </a:solidFill>
                <a:effectLst/>
                <a:latin typeface="Helvetica" panose="020B0604020202020204" pitchFamily="34" charset="0"/>
                <a:hlinkClick r:id="rId2" tooltip="Perform image denoising using Non-local Means Denoising algorithm http://www.ipol.im/pub/algo/bcm_non_local_means_denoising/ with several computational optimizations. Noise expected to be a gaussian white noise. "/>
              </a:rPr>
              <a:t>cv.fastNlMeansDenoising</a:t>
            </a:r>
            <a:r>
              <a:rPr lang="en-IN" b="1" i="0" u="none" strike="noStrike" dirty="0">
                <a:solidFill>
                  <a:srgbClr val="3D578C"/>
                </a:solidFill>
                <a:effectLst/>
                <a:latin typeface="Helvetica" panose="020B0604020202020204" pitchFamily="34" charset="0"/>
                <a:hlinkClick r:id="rId2" tooltip="Perform image denoising using Non-local Means Denoising algorithm http://www.ipol.im/pub/algo/bcm_non_local_means_denoising/ with several computational optimizations. Noise expected to be a gaussian white noise. "/>
              </a:rPr>
              <a:t>()</a:t>
            </a:r>
            <a:r>
              <a:rPr lang="en-IN" b="0" i="0" dirty="0">
                <a:solidFill>
                  <a:srgbClr val="000000"/>
                </a:solidFill>
                <a:effectLst/>
                <a:latin typeface="Helvetica" panose="020B0604020202020204" pitchFamily="34" charset="0"/>
              </a:rPr>
              <a:t> - works with a single grayscale images</a:t>
            </a:r>
          </a:p>
          <a:p>
            <a:pPr algn="l">
              <a:buFont typeface="+mj-lt"/>
              <a:buAutoNum type="arabicPeriod"/>
            </a:pPr>
            <a:r>
              <a:rPr lang="en-IN" b="1" i="0" u="none" strike="noStrike" dirty="0" err="1">
                <a:solidFill>
                  <a:srgbClr val="3D578C"/>
                </a:solidFill>
                <a:effectLst/>
                <a:latin typeface="Helvetica" panose="020B0604020202020204" pitchFamily="34" charset="0"/>
                <a:hlinkClick r:id="rId3" tooltip="Modification of fastNlMeansDenoising function for colored images. "/>
              </a:rPr>
              <a:t>cv.fastNlMeansDenoisingColored</a:t>
            </a:r>
            <a:r>
              <a:rPr lang="en-IN" b="1" i="0" u="none" strike="noStrike" dirty="0">
                <a:solidFill>
                  <a:srgbClr val="3D578C"/>
                </a:solidFill>
                <a:effectLst/>
                <a:latin typeface="Helvetica" panose="020B0604020202020204" pitchFamily="34" charset="0"/>
                <a:hlinkClick r:id="rId3" tooltip="Modification of fastNlMeansDenoising function for colored images. "/>
              </a:rPr>
              <a:t>()</a:t>
            </a:r>
            <a:r>
              <a:rPr lang="en-IN" b="0" i="0" dirty="0">
                <a:solidFill>
                  <a:srgbClr val="000000"/>
                </a:solidFill>
                <a:effectLst/>
                <a:latin typeface="Helvetica" panose="020B0604020202020204" pitchFamily="34" charset="0"/>
              </a:rPr>
              <a:t> - works with a </a:t>
            </a:r>
            <a:r>
              <a:rPr lang="en-IN" b="0" i="0" dirty="0" err="1">
                <a:solidFill>
                  <a:srgbClr val="000000"/>
                </a:solidFill>
                <a:effectLst/>
                <a:latin typeface="Helvetica" panose="020B0604020202020204" pitchFamily="34" charset="0"/>
              </a:rPr>
              <a:t>color</a:t>
            </a:r>
            <a:r>
              <a:rPr lang="en-IN" b="0" i="0" dirty="0">
                <a:solidFill>
                  <a:srgbClr val="000000"/>
                </a:solidFill>
                <a:effectLst/>
                <a:latin typeface="Helvetica" panose="020B0604020202020204" pitchFamily="34" charset="0"/>
              </a:rPr>
              <a:t> image.</a:t>
            </a:r>
          </a:p>
          <a:p>
            <a:pPr algn="l">
              <a:buFont typeface="+mj-lt"/>
              <a:buAutoNum type="arabicPeriod"/>
            </a:pPr>
            <a:r>
              <a:rPr lang="en-IN" b="1" i="0" u="none" strike="noStrike" dirty="0" err="1">
                <a:solidFill>
                  <a:srgbClr val="3D578C"/>
                </a:solidFill>
                <a:effectLst/>
                <a:latin typeface="Helvetica" panose="020B0604020202020204" pitchFamily="34" charset="0"/>
                <a:hlinkClick r:id="rId4" tooltip="Modification of fastNlMeansDenoising function for images sequence where consecutive images have been ..."/>
              </a:rPr>
              <a:t>cv.fastNlMeansDenoisingMulti</a:t>
            </a:r>
            <a:r>
              <a:rPr lang="en-IN" b="1" i="0" u="none" strike="noStrike" dirty="0">
                <a:solidFill>
                  <a:srgbClr val="3D578C"/>
                </a:solidFill>
                <a:effectLst/>
                <a:latin typeface="Helvetica" panose="020B0604020202020204" pitchFamily="34" charset="0"/>
                <a:hlinkClick r:id="rId4" tooltip="Modification of fastNlMeansDenoising function for images sequence where consecutive images have been ..."/>
              </a:rPr>
              <a:t>()</a:t>
            </a:r>
            <a:r>
              <a:rPr lang="en-IN" b="0" i="0" dirty="0">
                <a:solidFill>
                  <a:srgbClr val="000000"/>
                </a:solidFill>
                <a:effectLst/>
                <a:latin typeface="Helvetica" panose="020B0604020202020204" pitchFamily="34" charset="0"/>
              </a:rPr>
              <a:t> - works with image sequence captured in short period of time (grayscale images)</a:t>
            </a:r>
          </a:p>
          <a:p>
            <a:pPr algn="l">
              <a:buFont typeface="+mj-lt"/>
              <a:buAutoNum type="arabicPeriod"/>
            </a:pPr>
            <a:r>
              <a:rPr lang="en-IN" b="1" i="0" u="none" strike="noStrike" dirty="0" err="1">
                <a:solidFill>
                  <a:srgbClr val="3D578C"/>
                </a:solidFill>
                <a:effectLst/>
                <a:latin typeface="Helvetica" panose="020B0604020202020204" pitchFamily="34" charset="0"/>
                <a:hlinkClick r:id="rId5" tooltip="Modification of fastNlMeansDenoisingMulti function for colored images sequences. "/>
              </a:rPr>
              <a:t>cv.fastNlMeansDenoisingColoredMulti</a:t>
            </a:r>
            <a:r>
              <a:rPr lang="en-IN" b="1" i="0" u="none" strike="noStrike" dirty="0">
                <a:solidFill>
                  <a:srgbClr val="3D578C"/>
                </a:solidFill>
                <a:effectLst/>
                <a:latin typeface="Helvetica" panose="020B0604020202020204" pitchFamily="34" charset="0"/>
                <a:hlinkClick r:id="rId5" tooltip="Modification of fastNlMeansDenoisingMulti function for colored images sequences. "/>
              </a:rPr>
              <a:t>()</a:t>
            </a:r>
            <a:r>
              <a:rPr lang="en-IN" b="0" i="0" dirty="0">
                <a:solidFill>
                  <a:srgbClr val="000000"/>
                </a:solidFill>
                <a:effectLst/>
                <a:latin typeface="Helvetica" panose="020B0604020202020204" pitchFamily="34" charset="0"/>
              </a:rPr>
              <a:t> - same as above, but for </a:t>
            </a:r>
            <a:r>
              <a:rPr lang="en-IN" b="0" i="0" dirty="0" err="1">
                <a:solidFill>
                  <a:srgbClr val="000000"/>
                </a:solidFill>
                <a:effectLst/>
                <a:latin typeface="Helvetica" panose="020B0604020202020204" pitchFamily="34" charset="0"/>
              </a:rPr>
              <a:t>color</a:t>
            </a:r>
            <a:r>
              <a:rPr lang="en-IN" b="0" i="0" dirty="0">
                <a:solidFill>
                  <a:srgbClr val="000000"/>
                </a:solidFill>
                <a:effectLst/>
                <a:latin typeface="Helvetica" panose="020B0604020202020204" pitchFamily="34" charset="0"/>
              </a:rPr>
              <a:t> images.</a:t>
            </a:r>
          </a:p>
          <a:p>
            <a:endParaRPr lang="en-IN" dirty="0"/>
          </a:p>
        </p:txBody>
      </p:sp>
    </p:spTree>
    <p:extLst>
      <p:ext uri="{BB962C8B-B14F-4D97-AF65-F5344CB8AC3E}">
        <p14:creationId xmlns:p14="http://schemas.microsoft.com/office/powerpoint/2010/main" val="1929126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78C9-EADE-42AC-B8DA-24A6B24CC0BB}"/>
              </a:ext>
            </a:extLst>
          </p:cNvPr>
          <p:cNvSpPr>
            <a:spLocks noGrp="1"/>
          </p:cNvSpPr>
          <p:nvPr>
            <p:ph type="title"/>
          </p:nvPr>
        </p:nvSpPr>
        <p:spPr/>
        <p:txBody>
          <a:bodyPr/>
          <a:lstStyle/>
          <a:p>
            <a:r>
              <a:rPr lang="en-US" dirty="0">
                <a:solidFill>
                  <a:schemeClr val="accent1">
                    <a:lumMod val="75000"/>
                  </a:schemeClr>
                </a:solidFill>
              </a:rPr>
              <a:t>Concept of project</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E3702896-1DB3-4A6B-A881-091CB8943248}"/>
              </a:ext>
            </a:extLst>
          </p:cNvPr>
          <p:cNvSpPr>
            <a:spLocks noGrp="1"/>
          </p:cNvSpPr>
          <p:nvPr>
            <p:ph idx="1"/>
          </p:nvPr>
        </p:nvSpPr>
        <p:spPr/>
        <p:txBody>
          <a:bodyPr>
            <a:normAutofit/>
          </a:bodyPr>
          <a:lstStyle/>
          <a:p>
            <a:r>
              <a:rPr lang="en-US" sz="3200" dirty="0"/>
              <a:t>Here we use median blur </a:t>
            </a:r>
          </a:p>
          <a:p>
            <a:r>
              <a:rPr lang="en-US" sz="3200" dirty="0"/>
              <a:t>Median blur: The median blur operation is similar to the other averaging methods. There central element of the image is replaced by the median of all the pixels in the kernel area. This operation processes the edges while removing the noise.</a:t>
            </a:r>
            <a:endParaRPr lang="en-IN" sz="3200" dirty="0"/>
          </a:p>
        </p:txBody>
      </p:sp>
    </p:spTree>
    <p:extLst>
      <p:ext uri="{BB962C8B-B14F-4D97-AF65-F5344CB8AC3E}">
        <p14:creationId xmlns:p14="http://schemas.microsoft.com/office/powerpoint/2010/main" val="3766332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9153-0DD8-49E5-A47D-23673263F03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D6BF128-3C11-48CC-B253-E78AF90A2B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7096" y="1958009"/>
            <a:ext cx="7729728" cy="4154556"/>
          </a:xfrm>
        </p:spPr>
      </p:pic>
    </p:spTree>
    <p:extLst>
      <p:ext uri="{BB962C8B-B14F-4D97-AF65-F5344CB8AC3E}">
        <p14:creationId xmlns:p14="http://schemas.microsoft.com/office/powerpoint/2010/main" val="1136292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5EC1-41E1-486B-A8E0-1750C0FF206A}"/>
              </a:ext>
            </a:extLst>
          </p:cNvPr>
          <p:cNvSpPr>
            <a:spLocks noGrp="1"/>
          </p:cNvSpPr>
          <p:nvPr>
            <p:ph type="title"/>
          </p:nvPr>
        </p:nvSpPr>
        <p:spPr/>
        <p:txBody>
          <a:bodyPr/>
          <a:lstStyle/>
          <a:p>
            <a:r>
              <a:rPr lang="en-US" dirty="0">
                <a:solidFill>
                  <a:schemeClr val="accent1">
                    <a:lumMod val="75000"/>
                  </a:schemeClr>
                </a:solidFill>
              </a:rPr>
              <a:t>conclusion</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862937EE-82A6-43AA-9ACF-13D0FEC7FCD0}"/>
              </a:ext>
            </a:extLst>
          </p:cNvPr>
          <p:cNvSpPr>
            <a:spLocks noGrp="1"/>
          </p:cNvSpPr>
          <p:nvPr>
            <p:ph idx="1"/>
          </p:nvPr>
        </p:nvSpPr>
        <p:spPr/>
        <p:txBody>
          <a:bodyPr>
            <a:normAutofit/>
          </a:bodyPr>
          <a:lstStyle/>
          <a:p>
            <a:r>
              <a:rPr lang="en-US" sz="3200" dirty="0"/>
              <a:t>This project is done on the basis of OpenCV and apply the logic where we apply on any image which help to remove the noise from image</a:t>
            </a:r>
            <a:endParaRPr lang="en-IN" sz="3200" dirty="0"/>
          </a:p>
        </p:txBody>
      </p:sp>
    </p:spTree>
    <p:extLst>
      <p:ext uri="{BB962C8B-B14F-4D97-AF65-F5344CB8AC3E}">
        <p14:creationId xmlns:p14="http://schemas.microsoft.com/office/powerpoint/2010/main" val="13445995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45</TotalTime>
  <Words>275</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Helvetica</vt:lpstr>
      <vt:lpstr>Retrospect</vt:lpstr>
      <vt:lpstr>Noise removal from image</vt:lpstr>
      <vt:lpstr>Project overview</vt:lpstr>
      <vt:lpstr>What is noise removal</vt:lpstr>
      <vt:lpstr>PowerPoint Presentation</vt:lpstr>
      <vt:lpstr>Project description</vt:lpstr>
      <vt:lpstr>openCV</vt:lpstr>
      <vt:lpstr>Concept of project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removal from image</dc:title>
  <dc:creator>Shreekant</dc:creator>
  <cp:lastModifiedBy>Shreekant</cp:lastModifiedBy>
  <cp:revision>19</cp:revision>
  <dcterms:created xsi:type="dcterms:W3CDTF">2022-01-19T08:47:41Z</dcterms:created>
  <dcterms:modified xsi:type="dcterms:W3CDTF">2022-01-19T09:33:04Z</dcterms:modified>
</cp:coreProperties>
</file>