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2" r:id="rId5"/>
    <p:sldId id="273" r:id="rId6"/>
    <p:sldId id="259" r:id="rId7"/>
    <p:sldId id="283" r:id="rId8"/>
    <p:sldId id="278" r:id="rId9"/>
    <p:sldId id="262" r:id="rId10"/>
    <p:sldId id="263" r:id="rId11"/>
    <p:sldId id="264" r:id="rId12"/>
    <p:sldId id="266"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4" d="100"/>
          <a:sy n="74" d="100"/>
        </p:scale>
        <p:origin x="376" y="3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IN" dirty="0"/>
              <a:t>LEADS SCORING CASE STUDY</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PRATIKSHA SHINDE</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INDEX</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255556818"/>
              </p:ext>
            </p:extLst>
          </p:nvPr>
        </p:nvGraphicFramePr>
        <p:xfrm>
          <a:off x="7808703" y="595222"/>
          <a:ext cx="4057714" cy="5320199"/>
        </p:xfrm>
        <a:graphic>
          <a:graphicData uri="http://schemas.openxmlformats.org/drawingml/2006/table">
            <a:tbl>
              <a:tblPr firstRow="1" bandRow="1"/>
              <a:tblGrid>
                <a:gridCol w="4057714">
                  <a:extLst>
                    <a:ext uri="{9D8B030D-6E8A-4147-A177-3AD203B41FA5}">
                      <a16:colId xmlns:a16="http://schemas.microsoft.com/office/drawing/2014/main" val="1563570424"/>
                    </a:ext>
                  </a:extLst>
                </a:gridCol>
              </a:tblGrid>
              <a:tr h="59522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dirty="0">
                          <a:latin typeface="+mn-lt"/>
                        </a:rPr>
                        <a:t>PROBLEM STATEMENT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400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dirty="0">
                          <a:latin typeface="+mn-lt"/>
                        </a:rPr>
                        <a:t>BUSINESS OBJECTIVE</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900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dirty="0">
                          <a:latin typeface="+mn-lt"/>
                        </a:rPr>
                        <a:t>SOLUTION METHODOLOGY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53138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dirty="0">
                          <a:latin typeface="+mn-lt"/>
                        </a:rPr>
                        <a:t>DATA MANIPULATION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5244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latin typeface="+mn-lt"/>
                          <a:cs typeface="Gill Sans Light" panose="020B0302020104020203" pitchFamily="34" charset="-79"/>
                        </a:rPr>
                        <a:t>EDA</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21102">
                <a:tc>
                  <a:txBody>
                    <a:bodyPr/>
                    <a:lstStyle/>
                    <a:p>
                      <a:pPr marL="0" algn="r" defTabSz="914400" rtl="0" eaLnBrk="1" latinLnBrk="0" hangingPunct="1"/>
                      <a:r>
                        <a:rPr lang="en-IN" sz="2800" dirty="0">
                          <a:latin typeface="+mn-lt"/>
                        </a:rPr>
                        <a:t>MODEL BUILDING</a:t>
                      </a:r>
                      <a:endParaRPr lang="en-US" sz="2800" kern="1200" dirty="0">
                        <a:solidFill>
                          <a:schemeClr val="tx1"/>
                        </a:solidFill>
                        <a:latin typeface="+mn-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5807143"/>
                  </a:ext>
                </a:extLst>
              </a:tr>
              <a:tr h="655608">
                <a:tc>
                  <a:txBody>
                    <a:bodyPr/>
                    <a:lstStyle/>
                    <a:p>
                      <a:pPr marL="0" algn="r" defTabSz="914400" rtl="0" eaLnBrk="1" latinLnBrk="0" hangingPunct="1"/>
                      <a:r>
                        <a:rPr lang="en-IN" sz="2800" dirty="0">
                          <a:latin typeface="+mn-lt"/>
                        </a:rPr>
                        <a:t>PREDICTION ON TEST SET</a:t>
                      </a:r>
                      <a:endParaRPr lang="en-US" sz="2800" kern="1200" dirty="0">
                        <a:solidFill>
                          <a:schemeClr val="tx1"/>
                        </a:solidFill>
                        <a:latin typeface="+mn-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5444376"/>
                  </a:ext>
                </a:extLst>
              </a:tr>
              <a:tr h="448574">
                <a:tc>
                  <a:txBody>
                    <a:bodyPr/>
                    <a:lstStyle/>
                    <a:p>
                      <a:pPr marL="0" algn="r" defTabSz="914400" rtl="0" eaLnBrk="1" latinLnBrk="0" hangingPunct="1"/>
                      <a:r>
                        <a:rPr lang="en-IN" sz="2800" dirty="0">
                          <a:latin typeface="+mn-lt"/>
                        </a:rPr>
                        <a:t>CONCLUSION</a:t>
                      </a:r>
                      <a:endParaRPr lang="en-US" sz="2800" kern="1200" dirty="0">
                        <a:solidFill>
                          <a:schemeClr val="tx1"/>
                        </a:solidFill>
                        <a:latin typeface="+mn-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426266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4800" dirty="0"/>
              <a:t>PROBLEM STATEMENT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 X </a:t>
            </a:r>
            <a:r>
              <a:rPr lang="en-US" dirty="0" err="1"/>
              <a:t>Educationsells</a:t>
            </a:r>
            <a:r>
              <a:rPr lang="en-US" dirty="0"/>
              <a:t> online courses to industry professionals. </a:t>
            </a:r>
          </a:p>
          <a:p>
            <a:r>
              <a:rPr lang="en-US" dirty="0"/>
              <a:t>▶ X Education gets a lot of leads, its lead conversion rate is very poor. For example, if, say, they acquire 100 leads in a day, only about 30 of them are converted. </a:t>
            </a:r>
          </a:p>
          <a:p>
            <a:r>
              <a:rPr lang="en-US" dirty="0"/>
              <a:t>▶ To make this process more efficient, the company wishes to identify the most potential leads, also </a:t>
            </a:r>
            <a:r>
              <a:rPr lang="en-US" dirty="0" err="1"/>
              <a:t>knownas</a:t>
            </a:r>
            <a:r>
              <a:rPr lang="en-US" dirty="0"/>
              <a:t> ‘Hot Leads’. </a:t>
            </a:r>
          </a:p>
          <a:p>
            <a:r>
              <a:rPr lang="en-US" dirty="0"/>
              <a:t>▶ If they successfully identify this set of leads, the lead conversion rate should go upas the sales team will now be focusing more on communicating with the potential leads rather than making calls to everyone.</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a:extLst>
            <a:ext uri="{FF2B5EF4-FFF2-40B4-BE49-F238E27FC236}">
              <a16:creationId xmlns:a16="http://schemas.microsoft.com/office/drawing/2014/main" id="{9B5D3716-80CF-DA93-E6EC-8260ED0038A2}"/>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6011B98E-096B-DB66-B994-5B446B35FEC6}"/>
              </a:ext>
            </a:extLst>
          </p:cNvPr>
          <p:cNvSpPr>
            <a:spLocks noGrp="1"/>
          </p:cNvSpPr>
          <p:nvPr>
            <p:ph type="title"/>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BUSINESS OBJECTIVE</a:t>
            </a:r>
            <a:endParaRPr lang="en-IN" sz="4800" dirty="0"/>
          </a:p>
        </p:txBody>
      </p:sp>
      <p:sp>
        <p:nvSpPr>
          <p:cNvPr id="27" name="Text Placeholder 26">
            <a:extLst>
              <a:ext uri="{FF2B5EF4-FFF2-40B4-BE49-F238E27FC236}">
                <a16:creationId xmlns:a16="http://schemas.microsoft.com/office/drawing/2014/main" id="{9AF02197-D7D6-EFB1-35D1-1F44258A7E6E}"/>
              </a:ext>
            </a:extLst>
          </p:cNvPr>
          <p:cNvSpPr>
            <a:spLocks noGrp="1"/>
          </p:cNvSpPr>
          <p:nvPr>
            <p:ph type="body" sz="half" idx="2"/>
          </p:nvPr>
        </p:nvSpPr>
        <p:spPr/>
        <p:txBody>
          <a:bodyPr/>
          <a:lstStyle/>
          <a:p>
            <a:r>
              <a:rPr lang="en-US" dirty="0"/>
              <a:t>▶ </a:t>
            </a:r>
            <a:r>
              <a:rPr lang="en-US" sz="2400" dirty="0"/>
              <a:t>X education wants to know most promising leads. </a:t>
            </a:r>
          </a:p>
          <a:p>
            <a:r>
              <a:rPr lang="en-US" sz="2400" dirty="0"/>
              <a:t>▶ For that they want to build a Model which identifies the hot leads. </a:t>
            </a:r>
          </a:p>
          <a:p>
            <a:r>
              <a:rPr lang="en-US" sz="2400" dirty="0"/>
              <a:t>▶ Deployment of the model for the future use. S</a:t>
            </a:r>
          </a:p>
        </p:txBody>
      </p:sp>
      <p:pic>
        <p:nvPicPr>
          <p:cNvPr id="22" name="Picture Placeholder 21" descr="Person in black skirt and white shirt holding some dandelions">
            <a:extLst>
              <a:ext uri="{FF2B5EF4-FFF2-40B4-BE49-F238E27FC236}">
                <a16:creationId xmlns:a16="http://schemas.microsoft.com/office/drawing/2014/main" id="{C31BDFC8-663C-73FF-50DA-83455F4B97B2}"/>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789B7447-0309-CC76-00DC-43C24E3C5901}"/>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15D948F-C588-2AAC-C18A-93B41D7B4B77}"/>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080FB1-9337-F676-14C2-E736D7223E56}"/>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395816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7872-5BE5-F7B8-5768-B08382910F04}"/>
              </a:ext>
            </a:extLst>
          </p:cNvPr>
          <p:cNvSpPr>
            <a:spLocks noGrp="1"/>
          </p:cNvSpPr>
          <p:nvPr>
            <p:ph type="title"/>
          </p:nvPr>
        </p:nvSpPr>
        <p:spPr/>
        <p:txBody>
          <a:bodyPr/>
          <a:lstStyle/>
          <a:p>
            <a:r>
              <a:rPr lang="en-IN" dirty="0"/>
              <a:t>SOLUTION METHODOLOGY</a:t>
            </a:r>
          </a:p>
        </p:txBody>
      </p:sp>
      <p:sp>
        <p:nvSpPr>
          <p:cNvPr id="4" name="Content Placeholder 3">
            <a:extLst>
              <a:ext uri="{FF2B5EF4-FFF2-40B4-BE49-F238E27FC236}">
                <a16:creationId xmlns:a16="http://schemas.microsoft.com/office/drawing/2014/main" id="{0245FE1A-A7B1-65C6-19E9-B9085468E7AB}"/>
              </a:ext>
            </a:extLst>
          </p:cNvPr>
          <p:cNvSpPr>
            <a:spLocks noGrp="1"/>
          </p:cNvSpPr>
          <p:nvPr>
            <p:ph sz="half" idx="1"/>
          </p:nvPr>
        </p:nvSpPr>
        <p:spPr/>
        <p:txBody>
          <a:bodyPr>
            <a:normAutofit/>
          </a:bodyPr>
          <a:lstStyle/>
          <a:p>
            <a:pPr marL="0" indent="0">
              <a:buNone/>
            </a:pPr>
            <a:r>
              <a:rPr lang="en-US" sz="2400" dirty="0"/>
              <a:t>1. Check and handle duplicate data.</a:t>
            </a:r>
          </a:p>
          <a:p>
            <a:pPr marL="0" indent="0">
              <a:buNone/>
            </a:pPr>
            <a:r>
              <a:rPr lang="en-US" sz="2400" dirty="0"/>
              <a:t>2. Check and handle NA values and missing values. </a:t>
            </a:r>
          </a:p>
          <a:p>
            <a:pPr marL="0" indent="0">
              <a:buNone/>
            </a:pPr>
            <a:r>
              <a:rPr lang="en-US" sz="2400" dirty="0"/>
              <a:t>3. Drop columns, if it contains a large number of missing values and are not useful for the analysis. </a:t>
            </a:r>
          </a:p>
          <a:p>
            <a:pPr marL="0" indent="0">
              <a:buNone/>
            </a:pPr>
            <a:r>
              <a:rPr lang="en-US" sz="2400" dirty="0"/>
              <a:t>4. Imputation of the values, if necessary. </a:t>
            </a:r>
          </a:p>
          <a:p>
            <a:pPr marL="0" indent="0">
              <a:buNone/>
            </a:pPr>
            <a:r>
              <a:rPr lang="en-US" sz="2400" dirty="0"/>
              <a:t>5. Check and handle outliers in data. </a:t>
            </a:r>
            <a:endParaRPr lang="en-IN" sz="2400" dirty="0"/>
          </a:p>
        </p:txBody>
      </p:sp>
      <p:sp>
        <p:nvSpPr>
          <p:cNvPr id="5" name="Content Placeholder 4">
            <a:extLst>
              <a:ext uri="{FF2B5EF4-FFF2-40B4-BE49-F238E27FC236}">
                <a16:creationId xmlns:a16="http://schemas.microsoft.com/office/drawing/2014/main" id="{806AA5AA-6EE2-BC10-1CB4-38CAEDE5B037}"/>
              </a:ext>
            </a:extLst>
          </p:cNvPr>
          <p:cNvSpPr>
            <a:spLocks noGrp="1"/>
          </p:cNvSpPr>
          <p:nvPr>
            <p:ph sz="half" idx="2"/>
          </p:nvPr>
        </p:nvSpPr>
        <p:spPr/>
        <p:txBody>
          <a:bodyPr>
            <a:normAutofit fontScale="92500" lnSpcReduction="10000"/>
          </a:bodyPr>
          <a:lstStyle/>
          <a:p>
            <a:pPr marL="0" indent="0">
              <a:buNone/>
            </a:pPr>
            <a:r>
              <a:rPr lang="en-US" sz="2400" dirty="0"/>
              <a:t>1. Univariate data analysis: value count, distribution of variables, etc. </a:t>
            </a:r>
          </a:p>
          <a:p>
            <a:pPr marL="0" indent="0">
              <a:buNone/>
            </a:pPr>
            <a:r>
              <a:rPr lang="en-US" sz="2400" dirty="0"/>
              <a:t>2. Bivariate data analysis: correlation coefficients and pattern between the variables etc. </a:t>
            </a:r>
          </a:p>
          <a:p>
            <a:pPr marL="0" indent="0">
              <a:buNone/>
            </a:pPr>
            <a:r>
              <a:rPr lang="en-US" sz="2400" dirty="0"/>
              <a:t>3. Feature Scaling &amp; Dummy variables and encoding of the data. </a:t>
            </a:r>
          </a:p>
          <a:p>
            <a:pPr marL="0" indent="0">
              <a:buNone/>
            </a:pPr>
            <a:r>
              <a:rPr lang="en-US" sz="2400" dirty="0"/>
              <a:t>4. Classification technique: logistic regression is used for model making and prediction. </a:t>
            </a:r>
          </a:p>
          <a:p>
            <a:pPr marL="0" indent="0">
              <a:buNone/>
            </a:pPr>
            <a:r>
              <a:rPr lang="en-US" sz="2400" dirty="0"/>
              <a:t>5. Validation of the model. </a:t>
            </a:r>
          </a:p>
          <a:p>
            <a:pPr marL="0" indent="0">
              <a:buNone/>
            </a:pPr>
            <a:r>
              <a:rPr lang="en-US" sz="2400" dirty="0"/>
              <a:t>6. Model presentation. </a:t>
            </a:r>
          </a:p>
          <a:p>
            <a:pPr marL="0" indent="0">
              <a:buNone/>
            </a:pPr>
            <a:r>
              <a:rPr lang="en-US" sz="2400" dirty="0"/>
              <a:t>7. Conclusions and recommendations. </a:t>
            </a:r>
            <a:endParaRPr lang="en-IN" sz="2400" dirty="0"/>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IN" dirty="0"/>
              <a:t>EXPLORATORYDATA ANALYSIS (EDA)</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026" name="Picture 2">
            <a:extLst>
              <a:ext uri="{FF2B5EF4-FFF2-40B4-BE49-F238E27FC236}">
                <a16:creationId xmlns:a16="http://schemas.microsoft.com/office/drawing/2014/main" id="{B0DDF715-1538-B2B6-8C3A-C125513D3C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652" y="1858693"/>
            <a:ext cx="4347526" cy="3876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FC7B1DE-1268-0B61-5541-A5C20C12A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229" y="1852851"/>
            <a:ext cx="4552049" cy="392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726057" y="319177"/>
            <a:ext cx="10515600" cy="858673"/>
          </a:xfrm>
        </p:spPr>
        <p:txBody>
          <a:bodyPr/>
          <a:lstStyle/>
          <a:p>
            <a:r>
              <a:rPr lang="en-IN" sz="2800" dirty="0"/>
              <a:t>MODEL BUILDING</a:t>
            </a:r>
            <a:endParaRPr lang="en-US" sz="2800"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65760" y="1177850"/>
            <a:ext cx="11348912" cy="4869267"/>
          </a:xfrm>
        </p:spPr>
        <p:txBody>
          <a:bodyPr/>
          <a:lstStyle/>
          <a:p>
            <a:r>
              <a:rPr lang="en-US" dirty="0"/>
              <a:t>Splitting the Data into Training and Testing Sets </a:t>
            </a:r>
          </a:p>
          <a:p>
            <a:r>
              <a:rPr lang="en-US" dirty="0"/>
              <a:t>▶ The first basic step for regression is performing a train-test split, we have chosen 70:30 ratio. </a:t>
            </a:r>
          </a:p>
          <a:p>
            <a:r>
              <a:rPr lang="en-US" dirty="0"/>
              <a:t>▶ Use RFE for Feature Selection </a:t>
            </a:r>
          </a:p>
          <a:p>
            <a:r>
              <a:rPr lang="en-US" dirty="0"/>
              <a:t>▶ Running RFE with 15 variables as output</a:t>
            </a:r>
          </a:p>
          <a:p>
            <a:r>
              <a:rPr lang="en-US" dirty="0"/>
              <a:t> ▶ Building Model by removing the variable whose p-value is greater than 0.05 and vi value is greater than 5 </a:t>
            </a:r>
          </a:p>
          <a:p>
            <a:r>
              <a:rPr lang="en-US" dirty="0"/>
              <a:t>▶ Predictions on test data set </a:t>
            </a:r>
          </a:p>
          <a:p>
            <a:r>
              <a:rPr lang="en-US" dirty="0"/>
              <a:t>▶ Overall accuracy 81%</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ctrTitle"/>
          </p:nvPr>
        </p:nvSpPr>
        <p:spPr>
          <a:xfrm>
            <a:off x="1524000" y="1122363"/>
            <a:ext cx="9144000" cy="887592"/>
          </a:xfrm>
        </p:spPr>
        <p:txBody>
          <a:bodyPr/>
          <a:lstStyle/>
          <a:p>
            <a:r>
              <a:rPr lang="en-IN" dirty="0"/>
              <a:t>PREDICTION ON TEST SET</a:t>
            </a:r>
            <a:endParaRPr lang="en-US" dirty="0"/>
          </a:p>
        </p:txBody>
      </p:sp>
      <p:sp>
        <p:nvSpPr>
          <p:cNvPr id="37" name="Subtitle 36">
            <a:extLst>
              <a:ext uri="{FF2B5EF4-FFF2-40B4-BE49-F238E27FC236}">
                <a16:creationId xmlns:a16="http://schemas.microsoft.com/office/drawing/2014/main" id="{D5CEE53D-FD0F-2517-33E8-6320C62F6387}"/>
              </a:ext>
            </a:extLst>
          </p:cNvPr>
          <p:cNvSpPr>
            <a:spLocks noGrp="1"/>
          </p:cNvSpPr>
          <p:nvPr>
            <p:ph type="subTitle" idx="1"/>
          </p:nvPr>
        </p:nvSpPr>
        <p:spPr>
          <a:xfrm>
            <a:off x="327804" y="2009955"/>
            <a:ext cx="11507638" cy="4632385"/>
          </a:xfrm>
        </p:spPr>
        <p:txBody>
          <a:bodyPr>
            <a:normAutofit lnSpcReduction="10000"/>
          </a:bodyPr>
          <a:lstStyle/>
          <a:p>
            <a:r>
              <a:rPr lang="en-US" dirty="0"/>
              <a:t>▶ Before predicting on the test set, we need to standardize the test set and need to have exact same columns present in our final train dataset. </a:t>
            </a:r>
          </a:p>
          <a:p>
            <a:r>
              <a:rPr lang="en-US" dirty="0"/>
              <a:t>▶ After doing the above step, we started predicting the test set, and the new prediction values were saved in a new data frame. </a:t>
            </a:r>
          </a:p>
          <a:p>
            <a:r>
              <a:rPr lang="en-US" dirty="0"/>
              <a:t>▶ After this we did model evaluation i.e. finding the accuracy, precision, and recall. </a:t>
            </a:r>
          </a:p>
          <a:p>
            <a:r>
              <a:rPr lang="en-US" dirty="0"/>
              <a:t>▶ The accuracy score we found was 0.82, precision 0.75, and recall 0.75 approximately. </a:t>
            </a:r>
          </a:p>
          <a:p>
            <a:r>
              <a:rPr lang="en-US" dirty="0"/>
              <a:t>▶ This shows that our test prediction is having accuracy, precision, and recall scores in an acceptable range. </a:t>
            </a:r>
          </a:p>
          <a:p>
            <a:r>
              <a:rPr lang="en-US" dirty="0"/>
              <a:t>▶ This also shows that our model is stable with good accuracy and recall/sensitivity. </a:t>
            </a:r>
          </a:p>
          <a:p>
            <a:r>
              <a:rPr lang="en-US" dirty="0"/>
              <a:t>▶ Lead score is created on test dataset to identify hot leads – high the lead score higher the chance of conversion, low the lead score lower the chance of getting converted. It was found that the variables that mattered the </a:t>
            </a:r>
            <a:endParaRPr lang="en-IN"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4294967295"/>
          </p:nvPr>
        </p:nvSpPr>
        <p:spPr>
          <a:xfrm>
            <a:off x="0" y="6464300"/>
            <a:ext cx="987425" cy="311150"/>
          </a:xfrm>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4294967295"/>
          </p:nvPr>
        </p:nvSpPr>
        <p:spPr>
          <a:xfrm>
            <a:off x="8753475" y="6464300"/>
            <a:ext cx="3438525" cy="311150"/>
          </a:xfrm>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IN" dirty="0"/>
              <a:t>CONCLUSION</a:t>
            </a:r>
            <a:endParaRPr lang="en-US" dirty="0"/>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Content Placeholder 4">
            <a:extLst>
              <a:ext uri="{FF2B5EF4-FFF2-40B4-BE49-F238E27FC236}">
                <a16:creationId xmlns:a16="http://schemas.microsoft.com/office/drawing/2014/main" id="{D06E946F-3575-37B9-0A3B-32AAA7F1D129}"/>
              </a:ext>
            </a:extLst>
          </p:cNvPr>
          <p:cNvSpPr>
            <a:spLocks noGrp="1"/>
          </p:cNvSpPr>
          <p:nvPr>
            <p:ph idx="1"/>
          </p:nvPr>
        </p:nvSpPr>
        <p:spPr/>
        <p:txBody>
          <a:bodyPr>
            <a:normAutofit fontScale="85000" lnSpcReduction="10000"/>
          </a:bodyPr>
          <a:lstStyle/>
          <a:p>
            <a:pPr marL="0" indent="0">
              <a:buNone/>
            </a:pPr>
            <a:r>
              <a:rPr lang="en-US" dirty="0"/>
              <a:t>It was found that the variables that mattered the most in the potential buyers are (In descending order) : </a:t>
            </a:r>
          </a:p>
          <a:p>
            <a:pPr marL="0" indent="0">
              <a:buNone/>
            </a:pPr>
            <a:r>
              <a:rPr lang="en-US" dirty="0"/>
              <a:t>▶ The total time spent on the Website. </a:t>
            </a:r>
          </a:p>
          <a:p>
            <a:pPr marL="0" indent="0">
              <a:buNone/>
            </a:pPr>
            <a:r>
              <a:rPr lang="en-US" dirty="0"/>
              <a:t>▶ Total number of visits. </a:t>
            </a:r>
          </a:p>
          <a:p>
            <a:pPr marL="0" indent="0">
              <a:buNone/>
            </a:pPr>
            <a:r>
              <a:rPr lang="en-US" dirty="0"/>
              <a:t>▶ When the lead source was: Google Direct traffic Organic search </a:t>
            </a:r>
            <a:r>
              <a:rPr lang="en-US" dirty="0" err="1"/>
              <a:t>Welingak</a:t>
            </a:r>
            <a:r>
              <a:rPr lang="en-US" dirty="0"/>
              <a:t> website </a:t>
            </a:r>
          </a:p>
          <a:p>
            <a:pPr marL="0" indent="0">
              <a:buNone/>
            </a:pPr>
            <a:r>
              <a:rPr lang="en-US" dirty="0"/>
              <a:t>▶ When the last activity was: SMS Olark chat conversation </a:t>
            </a:r>
          </a:p>
          <a:p>
            <a:pPr marL="0" indent="0">
              <a:buNone/>
            </a:pPr>
            <a:r>
              <a:rPr lang="en-US" dirty="0"/>
              <a:t>▶ When the lead origin is Lead add format. </a:t>
            </a:r>
          </a:p>
          <a:p>
            <a:pPr marL="0" indent="0">
              <a:buNone/>
            </a:pPr>
            <a:r>
              <a:rPr lang="en-US" dirty="0"/>
              <a:t>▶ When their current occupation is as a working professional. Keeping these in mind X Education can flourish as they have a very high chance to get almost all the potential buyers to change their mind and buy their courses.</a:t>
            </a:r>
            <a:endParaRPr lang="en-IN" dirty="0"/>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{BE267BE2-E421-46B5-A544-ADEEC39BDC9B}tf11964407_win32</Template>
  <TotalTime>17</TotalTime>
  <Words>712</Words>
  <Application>Microsoft Office PowerPoint</Application>
  <PresentationFormat>Widescreen</PresentationFormat>
  <Paragraphs>79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Gill Sans Nova</vt:lpstr>
      <vt:lpstr>Gill Sans Nova Light</vt:lpstr>
      <vt:lpstr>Sagona Book</vt:lpstr>
      <vt:lpstr>Office Theme</vt:lpstr>
      <vt:lpstr>LEADS SCORING CASE STUDY</vt:lpstr>
      <vt:lpstr>INDEX</vt:lpstr>
      <vt:lpstr>PROBLEM STATEMENT</vt:lpstr>
      <vt:lpstr>BUSINESS OBJECTIVE</vt:lpstr>
      <vt:lpstr>SOLUTION METHODOLOGY</vt:lpstr>
      <vt:lpstr>EXPLORATORYDATA ANALYSIS (EDA)</vt:lpstr>
      <vt:lpstr>MODEL BUILDING</vt:lpstr>
      <vt:lpstr>PREDICTION ON TEST SET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CASE STUDY</dc:title>
  <dc:creator>Pratiksha Shinde</dc:creator>
  <cp:lastModifiedBy>Pratiksha Shinde</cp:lastModifiedBy>
  <cp:revision>2</cp:revision>
  <dcterms:created xsi:type="dcterms:W3CDTF">2024-02-19T18:53:02Z</dcterms:created>
  <dcterms:modified xsi:type="dcterms:W3CDTF">2024-02-19T19:27:55Z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