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50FA704-01DC-4B17-8207-59715E400BFA}">
  <a:tblStyle styleId="{850FA704-01DC-4B17-8207-59715E400BF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09884dca40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09884dca40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09884dca40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09884dca40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092d3b901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092d3b901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092d3b901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092d3b901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092d3b901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092d3b901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092d3b901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092d3b901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098e1b7ea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098e1b7ea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098e1b7ea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098e1b7ea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098e1b7ead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098e1b7ead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098e1b7ead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098e1b7ead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097559723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097559723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098e1b7ead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098e1b7ead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098e1b7ead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098e1b7ead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0975597234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0975597234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0975597234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0975597234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092d3b901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092d3b901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092d3b901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092d3b901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092d3b9015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092d3b901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09884dca4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09884dca4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09884dca40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09884dca40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jpg"/><Relationship Id="rId4" Type="http://schemas.openxmlformats.org/officeDocument/2006/relationships/image" Target="../media/image9.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jpg"/><Relationship Id="rId4" Type="http://schemas.openxmlformats.org/officeDocument/2006/relationships/image" Target="../media/image10.jpg"/><Relationship Id="rId5"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880"/>
              <a:t>Transfer learning for time series classification</a:t>
            </a:r>
            <a:endParaRPr sz="3880"/>
          </a:p>
        </p:txBody>
      </p:sp>
      <p:sp>
        <p:nvSpPr>
          <p:cNvPr id="86" name="Google Shape;86;p13"/>
          <p:cNvSpPr txBox="1"/>
          <p:nvPr>
            <p:ph idx="1" type="subTitle"/>
          </p:nvPr>
        </p:nvSpPr>
        <p:spPr>
          <a:xfrm>
            <a:off x="598100" y="2740915"/>
            <a:ext cx="8222100" cy="974400"/>
          </a:xfrm>
          <a:prstGeom prst="rect">
            <a:avLst/>
          </a:prstGeom>
        </p:spPr>
        <p:txBody>
          <a:bodyPr anchorCtr="0" anchor="t" bIns="91425" lIns="91425" spcFirstLastPara="1" rIns="91425" wrap="square" tIns="91425">
            <a:normAutofit fontScale="32500" lnSpcReduction="20000"/>
          </a:bodyPr>
          <a:lstStyle/>
          <a:p>
            <a:pPr indent="0" lvl="0" marL="0" rtl="0" algn="ctr">
              <a:spcBef>
                <a:spcPts val="0"/>
              </a:spcBef>
              <a:spcAft>
                <a:spcPts val="0"/>
              </a:spcAft>
              <a:buNone/>
            </a:pPr>
            <a:r>
              <a:rPr lang="en" sz="10015"/>
              <a:t>Transfer Learning CS 598</a:t>
            </a:r>
            <a:endParaRPr sz="10015"/>
          </a:p>
          <a:p>
            <a:pPr indent="0" lvl="0" marL="0" rtl="0" algn="ctr">
              <a:spcBef>
                <a:spcPts val="0"/>
              </a:spcBef>
              <a:spcAft>
                <a:spcPts val="0"/>
              </a:spcAft>
              <a:buNone/>
            </a:pPr>
            <a:r>
              <a:rPr lang="en" sz="8600"/>
              <a:t>Group 39</a:t>
            </a:r>
            <a:endParaRPr sz="8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4" name="Google Shape;154;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5" name="Google Shape;155;p22"/>
          <p:cNvPicPr preferRelativeResize="0"/>
          <p:nvPr/>
        </p:nvPicPr>
        <p:blipFill>
          <a:blip r:embed="rId3">
            <a:alphaModFix/>
          </a:blip>
          <a:stretch>
            <a:fillRect/>
          </a:stretch>
        </p:blipFill>
        <p:spPr>
          <a:xfrm>
            <a:off x="262925" y="445025"/>
            <a:ext cx="8520600" cy="4363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DTW</a:t>
            </a:r>
            <a:endParaRPr/>
          </a:p>
        </p:txBody>
      </p:sp>
      <p:sp>
        <p:nvSpPr>
          <p:cNvPr id="161" name="Google Shape;161;p23"/>
          <p:cNvSpPr txBox="1"/>
          <p:nvPr>
            <p:ph idx="1" type="body"/>
          </p:nvPr>
        </p:nvSpPr>
        <p:spPr>
          <a:xfrm>
            <a:off x="311700" y="1152475"/>
            <a:ext cx="44781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DTW computes the distance using the  best possible alignment of the time series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For each dataset, there are 1000-2000, time series, so how to find best source dataset using these many data points?</a:t>
            </a:r>
            <a:endParaRPr>
              <a:solidFill>
                <a:schemeClr val="dk1"/>
              </a:solidFill>
            </a:endParaRPr>
          </a:p>
        </p:txBody>
      </p:sp>
      <p:pic>
        <p:nvPicPr>
          <p:cNvPr id="162" name="Google Shape;162;p23"/>
          <p:cNvPicPr preferRelativeResize="0"/>
          <p:nvPr/>
        </p:nvPicPr>
        <p:blipFill>
          <a:blip r:embed="rId3">
            <a:alphaModFix/>
          </a:blip>
          <a:stretch>
            <a:fillRect/>
          </a:stretch>
        </p:blipFill>
        <p:spPr>
          <a:xfrm>
            <a:off x="5428200" y="277375"/>
            <a:ext cx="3135550" cy="4445074"/>
          </a:xfrm>
          <a:prstGeom prst="rect">
            <a:avLst/>
          </a:prstGeom>
          <a:noFill/>
          <a:ln>
            <a:noFill/>
          </a:ln>
        </p:spPr>
      </p:pic>
      <p:sp>
        <p:nvSpPr>
          <p:cNvPr id="163" name="Google Shape;163;p23"/>
          <p:cNvSpPr txBox="1"/>
          <p:nvPr/>
        </p:nvSpPr>
        <p:spPr>
          <a:xfrm>
            <a:off x="187200" y="4568875"/>
            <a:ext cx="8769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100">
                <a:solidFill>
                  <a:schemeClr val="dk1"/>
                </a:solidFill>
              </a:rPr>
              <a:t>Image Reference : https://paperswithcode.com/method/dtw</a:t>
            </a:r>
            <a:endParaRPr sz="11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DBA</a:t>
            </a:r>
            <a:endParaRPr/>
          </a:p>
        </p:txBody>
      </p:sp>
      <p:sp>
        <p:nvSpPr>
          <p:cNvPr id="169" name="Google Shape;169;p24"/>
          <p:cNvSpPr txBox="1"/>
          <p:nvPr>
            <p:ph idx="1" type="body"/>
          </p:nvPr>
        </p:nvSpPr>
        <p:spPr>
          <a:xfrm>
            <a:off x="311700" y="1152475"/>
            <a:ext cx="41334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Finding a per-class prototype using the DBA method</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per class prototype is computed by using a </a:t>
            </a:r>
            <a:r>
              <a:rPr lang="en">
                <a:solidFill>
                  <a:schemeClr val="dk1"/>
                </a:solidFill>
              </a:rPr>
              <a:t>measure</a:t>
            </a:r>
            <a:r>
              <a:rPr lang="en">
                <a:solidFill>
                  <a:schemeClr val="dk1"/>
                </a:solidFill>
              </a:rPr>
              <a:t> of centers (</a:t>
            </a:r>
            <a:r>
              <a:rPr lang="en">
                <a:solidFill>
                  <a:schemeClr val="dk1"/>
                </a:solidFill>
              </a:rPr>
              <a:t>medoid</a:t>
            </a:r>
            <a:r>
              <a:rPr lang="en">
                <a:solidFill>
                  <a:schemeClr val="dk1"/>
                </a:solidFill>
              </a:rPr>
              <a:t>) for the set of time series in the corresponding class.</a:t>
            </a:r>
            <a:endParaRPr>
              <a:solidFill>
                <a:schemeClr val="dk1"/>
              </a:solidFill>
            </a:endParaRPr>
          </a:p>
        </p:txBody>
      </p:sp>
      <p:pic>
        <p:nvPicPr>
          <p:cNvPr id="170" name="Google Shape;170;p24"/>
          <p:cNvPicPr preferRelativeResize="0"/>
          <p:nvPr/>
        </p:nvPicPr>
        <p:blipFill>
          <a:blip r:embed="rId3">
            <a:alphaModFix/>
          </a:blip>
          <a:stretch>
            <a:fillRect/>
          </a:stretch>
        </p:blipFill>
        <p:spPr>
          <a:xfrm>
            <a:off x="4380725" y="1248950"/>
            <a:ext cx="4618874" cy="3168675"/>
          </a:xfrm>
          <a:prstGeom prst="rect">
            <a:avLst/>
          </a:prstGeom>
          <a:noFill/>
          <a:ln>
            <a:noFill/>
          </a:ln>
        </p:spPr>
      </p:pic>
      <p:sp>
        <p:nvSpPr>
          <p:cNvPr id="171" name="Google Shape;171;p24"/>
          <p:cNvSpPr txBox="1"/>
          <p:nvPr/>
        </p:nvSpPr>
        <p:spPr>
          <a:xfrm>
            <a:off x="187200" y="4374375"/>
            <a:ext cx="87696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Image Reference : https://blog.acolyer.org/2016/05/13/dynamic-time-warping-averaging-of-time-series-allows-faster-and-more-accurate-classification/</a:t>
            </a:r>
            <a:endParaRPr sz="1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State of Art FCN</a:t>
            </a:r>
            <a:endParaRPr/>
          </a:p>
        </p:txBody>
      </p:sp>
      <p:pic>
        <p:nvPicPr>
          <p:cNvPr id="177" name="Google Shape;177;p25"/>
          <p:cNvPicPr preferRelativeResize="0"/>
          <p:nvPr/>
        </p:nvPicPr>
        <p:blipFill rotWithShape="1">
          <a:blip r:embed="rId3">
            <a:alphaModFix/>
          </a:blip>
          <a:srcRect b="3799" l="0" r="0" t="0"/>
          <a:stretch/>
        </p:blipFill>
        <p:spPr>
          <a:xfrm>
            <a:off x="311700" y="1152475"/>
            <a:ext cx="8520600" cy="2624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Network Adaptation - Transfer Learning</a:t>
            </a:r>
            <a:endParaRPr/>
          </a:p>
        </p:txBody>
      </p:sp>
      <p:sp>
        <p:nvSpPr>
          <p:cNvPr id="183" name="Google Shape;183;p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Gi</a:t>
            </a:r>
            <a:r>
              <a:rPr lang="en">
                <a:solidFill>
                  <a:schemeClr val="dk1"/>
                </a:solidFill>
              </a:rPr>
              <a:t>ven a source dataset Ds and a target dataset Dt, the authors first train the network on Ds.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Then remove the last layer and replace it with another softmax layer whose number of neurons is equal to the number of classes in the target dataset Dt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 major challenge is handling time series of different lengths </a:t>
            </a:r>
            <a:endParaRPr>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 using global average pooling layer</a:t>
            </a:r>
            <a:endParaRPr sz="18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Experiments</a:t>
            </a:r>
            <a:endParaRPr/>
          </a:p>
          <a:p>
            <a:pPr indent="0" lvl="0" marL="0" rtl="0" algn="l">
              <a:spcBef>
                <a:spcPts val="0"/>
              </a:spcBef>
              <a:spcAft>
                <a:spcPts val="0"/>
              </a:spcAft>
              <a:buNone/>
            </a:pPr>
            <a:r>
              <a:t/>
            </a:r>
            <a:endParaRPr/>
          </a:p>
        </p:txBody>
      </p:sp>
      <p:sp>
        <p:nvSpPr>
          <p:cNvPr id="189" name="Google Shape;189;p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Clr>
                <a:schemeClr val="dk1"/>
              </a:buClr>
              <a:buSzPts val="1800"/>
              <a:buChar char="-"/>
            </a:pPr>
            <a:r>
              <a:rPr lang="en">
                <a:solidFill>
                  <a:schemeClr val="dk1"/>
                </a:solidFill>
              </a:rPr>
              <a:t>UCR - 85 time series datasets - an important resource in Time Series data mining community</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a:t>
            </a:r>
            <a:r>
              <a:rPr lang="en">
                <a:solidFill>
                  <a:schemeClr val="dk1"/>
                </a:solidFill>
              </a:rPr>
              <a:t>datasets</a:t>
            </a:r>
            <a:r>
              <a:rPr lang="en">
                <a:solidFill>
                  <a:schemeClr val="dk1"/>
                </a:solidFill>
              </a:rPr>
              <a:t> already have been </a:t>
            </a:r>
            <a:r>
              <a:rPr lang="en">
                <a:solidFill>
                  <a:schemeClr val="dk1"/>
                </a:solidFill>
              </a:rPr>
              <a:t>z-normalized to have a mean equal to zero and a standard deviation equal to account for discrepancies due to magnitude value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For each pair of datasets (D1 and D2) in the UCR archive we need to perform two experiments:</a:t>
            </a:r>
            <a:endParaRPr>
              <a:solidFill>
                <a:schemeClr val="dk1"/>
              </a:solidFill>
            </a:endParaRPr>
          </a:p>
          <a:p>
            <a:pPr indent="457200" lvl="0" marL="457200" rtl="0" algn="l">
              <a:spcBef>
                <a:spcPts val="1200"/>
              </a:spcBef>
              <a:spcAft>
                <a:spcPts val="0"/>
              </a:spcAft>
              <a:buNone/>
            </a:pPr>
            <a:r>
              <a:rPr lang="en">
                <a:solidFill>
                  <a:schemeClr val="dk1"/>
                </a:solidFill>
              </a:rPr>
              <a:t>• D1 is the source dataset and D2 is the target dataset.</a:t>
            </a:r>
            <a:endParaRPr>
              <a:solidFill>
                <a:schemeClr val="dk1"/>
              </a:solidFill>
            </a:endParaRPr>
          </a:p>
          <a:p>
            <a:pPr indent="457200" lvl="0" marL="0" rtl="0" algn="l">
              <a:spcBef>
                <a:spcPts val="1200"/>
              </a:spcBef>
              <a:spcAft>
                <a:spcPts val="0"/>
              </a:spcAft>
              <a:buNone/>
            </a:pPr>
            <a:r>
              <a:rPr lang="en">
                <a:solidFill>
                  <a:schemeClr val="dk1"/>
                </a:solidFill>
              </a:rPr>
              <a:t> 	• D1 is the target dataset and D2 is the source dataset.</a:t>
            </a:r>
            <a:endParaRPr>
              <a:solidFill>
                <a:schemeClr val="dk1"/>
              </a:solidFill>
            </a:endParaRPr>
          </a:p>
          <a:p>
            <a:pPr indent="457200" lvl="0" marL="0" rtl="0" algn="l">
              <a:spcBef>
                <a:spcPts val="1200"/>
              </a:spcBef>
              <a:spcAft>
                <a:spcPts val="1200"/>
              </a:spcAft>
              <a:buNone/>
            </a:pPr>
            <a:r>
              <a:rPr lang="en">
                <a:solidFill>
                  <a:schemeClr val="dk1"/>
                </a:solidFill>
              </a:rPr>
              <a:t> Thus a total of 7140 (</a:t>
            </a:r>
            <a:r>
              <a:rPr b="1" baseline="30000" lang="en" sz="1700">
                <a:solidFill>
                  <a:schemeClr val="dk1"/>
                </a:solidFill>
                <a:highlight>
                  <a:srgbClr val="FFFFFF"/>
                </a:highlight>
              </a:rPr>
              <a:t>85</a:t>
            </a:r>
            <a:r>
              <a:rPr lang="en" sz="1700">
                <a:solidFill>
                  <a:schemeClr val="dk1"/>
                </a:solidFill>
                <a:highlight>
                  <a:srgbClr val="FFFFFF"/>
                </a:highlight>
              </a:rPr>
              <a:t>C</a:t>
            </a:r>
            <a:r>
              <a:rPr b="1" baseline="-25000" lang="en" sz="1700">
                <a:solidFill>
                  <a:schemeClr val="dk1"/>
                </a:solidFill>
                <a:highlight>
                  <a:srgbClr val="FFFFFF"/>
                </a:highlight>
              </a:rPr>
              <a:t>2</a:t>
            </a:r>
            <a:r>
              <a:rPr lang="en">
                <a:solidFill>
                  <a:schemeClr val="dk1"/>
                </a:solidFill>
              </a:rPr>
              <a:t>*2) experiments for the 85 datasets in the archive.</a:t>
            </a:r>
            <a:endParaRPr>
              <a:solidFill>
                <a:schemeClr val="dk1"/>
              </a:solidFill>
            </a:endParaRPr>
          </a:p>
        </p:txBody>
      </p:sp>
      <p:sp>
        <p:nvSpPr>
          <p:cNvPr id="190" name="Google Shape;190;p27"/>
          <p:cNvSpPr txBox="1"/>
          <p:nvPr/>
        </p:nvSpPr>
        <p:spPr>
          <a:xfrm>
            <a:off x="187200" y="4568875"/>
            <a:ext cx="8769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UCR Time Series Archive</a:t>
            </a:r>
            <a:r>
              <a:rPr lang="en" sz="1100"/>
              <a:t> : </a:t>
            </a:r>
            <a:r>
              <a:rPr lang="en" sz="1100"/>
              <a:t>https://www.cs.ucr.edu/~eamonn/time_series_data/</a:t>
            </a:r>
            <a:endParaRPr sz="11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8"/>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100"/>
              <a:t>Results</a:t>
            </a:r>
            <a:endParaRPr sz="4100"/>
          </a:p>
        </p:txBody>
      </p:sp>
      <p:sp>
        <p:nvSpPr>
          <p:cNvPr id="196" name="Google Shape;196;p28"/>
          <p:cNvSpPr txBox="1"/>
          <p:nvPr>
            <p:ph idx="1" type="body"/>
          </p:nvPr>
        </p:nvSpPr>
        <p:spPr>
          <a:xfrm>
            <a:off x="311700" y="952125"/>
            <a:ext cx="8802000" cy="387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Improvement measure 	= Percentage of </a:t>
            </a:r>
            <a:r>
              <a:rPr lang="en" sz="1400">
                <a:solidFill>
                  <a:schemeClr val="dk1"/>
                </a:solidFill>
              </a:rPr>
              <a:t>accuracy variation w.r.t. Original value</a:t>
            </a:r>
            <a:endParaRPr sz="1400">
              <a:solidFill>
                <a:schemeClr val="dk1"/>
              </a:solidFill>
            </a:endParaRPr>
          </a:p>
          <a:p>
            <a:pPr indent="0" lvl="0" marL="0" rtl="0" algn="l">
              <a:spcBef>
                <a:spcPts val="1200"/>
              </a:spcBef>
              <a:spcAft>
                <a:spcPts val="0"/>
              </a:spcAft>
              <a:buNone/>
            </a:pPr>
            <a:r>
              <a:rPr lang="en" sz="1400">
                <a:solidFill>
                  <a:schemeClr val="dk1"/>
                </a:solidFill>
              </a:rPr>
              <a:t>				=</a:t>
            </a:r>
            <a:endParaRPr sz="1400">
              <a:solidFill>
                <a:schemeClr val="dk1"/>
              </a:solidFill>
            </a:endParaRPr>
          </a:p>
          <a:p>
            <a:pPr indent="-317500" lvl="0" marL="457200" rtl="0" algn="l">
              <a:spcBef>
                <a:spcPts val="1200"/>
              </a:spcBef>
              <a:spcAft>
                <a:spcPts val="0"/>
              </a:spcAft>
              <a:buClr>
                <a:schemeClr val="dk1"/>
              </a:buClr>
              <a:buSzPts val="1400"/>
              <a:buChar char="-"/>
            </a:pPr>
            <a:r>
              <a:rPr lang="en" sz="1400">
                <a:solidFill>
                  <a:schemeClr val="dk1"/>
                </a:solidFill>
              </a:rPr>
              <a:t>Positive values indicate an increase in performance, while negative values indicate a decrease in performance when fine-tuning a pre-trained model.</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This improvement or deterioration in CNN’s performance is caused by the choice of source dataset for the given target dataset.</a:t>
            </a:r>
            <a:endParaRPr sz="1400">
              <a:solidFill>
                <a:schemeClr val="dk1"/>
              </a:solidFill>
            </a:endParaRPr>
          </a:p>
          <a:p>
            <a:pPr indent="-317500" lvl="0" marL="457200" rtl="0" algn="l">
              <a:spcBef>
                <a:spcPts val="0"/>
              </a:spcBef>
              <a:spcAft>
                <a:spcPts val="0"/>
              </a:spcAft>
              <a:buClr>
                <a:schemeClr val="dk1"/>
              </a:buClr>
              <a:buSzPts val="1400"/>
              <a:buChar char="-"/>
            </a:pPr>
            <a:r>
              <a:rPr b="1" lang="en" sz="1400" u="sng">
                <a:solidFill>
                  <a:schemeClr val="dk1"/>
                </a:solidFill>
              </a:rPr>
              <a:t>Naive Transfer Learning</a:t>
            </a:r>
            <a:r>
              <a:rPr b="1" lang="en" sz="1400">
                <a:solidFill>
                  <a:schemeClr val="dk1"/>
                </a:solidFill>
              </a:rPr>
              <a:t>:</a:t>
            </a:r>
            <a:endParaRPr b="1"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Target dataset: Random selection of source dataset for pre-training the transfer model.</a:t>
            </a:r>
            <a:br>
              <a:rPr lang="en" sz="1400">
                <a:solidFill>
                  <a:schemeClr val="dk1"/>
                </a:solidFill>
              </a:rPr>
            </a:br>
            <a:r>
              <a:rPr lang="en" sz="1400">
                <a:solidFill>
                  <a:schemeClr val="dk1"/>
                </a:solidFill>
              </a:rPr>
              <a:t>Positive example - using MALLAT as source dataset gives accuracy = 93.3%</a:t>
            </a:r>
            <a:br>
              <a:rPr lang="en" sz="1400">
                <a:solidFill>
                  <a:schemeClr val="dk1"/>
                </a:solidFill>
              </a:rPr>
            </a:br>
            <a:r>
              <a:rPr lang="en" sz="1400">
                <a:solidFill>
                  <a:schemeClr val="dk1"/>
                </a:solidFill>
              </a:rPr>
              <a:t>Negative example -using FaceFour as source dataset gives accuracy = 16.7%</a:t>
            </a:r>
            <a:endParaRPr sz="1400">
              <a:solidFill>
                <a:schemeClr val="dk1"/>
              </a:solidFill>
            </a:endParaRPr>
          </a:p>
          <a:p>
            <a:pPr indent="-317500" lvl="0" marL="457200" rtl="0" algn="l">
              <a:spcBef>
                <a:spcPts val="0"/>
              </a:spcBef>
              <a:spcAft>
                <a:spcPts val="0"/>
              </a:spcAft>
              <a:buClr>
                <a:schemeClr val="dk1"/>
              </a:buClr>
              <a:buSzPts val="1400"/>
              <a:buChar char="-"/>
            </a:pPr>
            <a:r>
              <a:rPr b="1" lang="en" sz="1400" u="sng">
                <a:solidFill>
                  <a:schemeClr val="dk1"/>
                </a:solidFill>
              </a:rPr>
              <a:t>Smart transfer Learning</a:t>
            </a:r>
            <a:r>
              <a:rPr b="1" lang="en" sz="1400">
                <a:solidFill>
                  <a:schemeClr val="dk1"/>
                </a:solidFill>
              </a:rPr>
              <a:t>:</a:t>
            </a:r>
            <a:r>
              <a:rPr lang="en" sz="1400">
                <a:solidFill>
                  <a:schemeClr val="dk1"/>
                </a:solidFill>
              </a:rPr>
              <a:t> We chose the source dataset by computing the nearest neighbor for a target dataset based on the above similarity measure, to achieve </a:t>
            </a:r>
            <a:r>
              <a:rPr i="1" lang="en" sz="1400">
                <a:solidFill>
                  <a:schemeClr val="dk1"/>
                </a:solidFill>
              </a:rPr>
              <a:t>positive transfer</a:t>
            </a:r>
            <a:r>
              <a:rPr lang="en" sz="1400">
                <a:solidFill>
                  <a:schemeClr val="dk1"/>
                </a:solidFill>
              </a:rPr>
              <a:t>.</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A heatmap results for accuracy improvement over all 2 * </a:t>
            </a:r>
            <a:r>
              <a:rPr baseline="30000" lang="en" sz="1400">
                <a:solidFill>
                  <a:schemeClr val="dk1"/>
                </a:solidFill>
              </a:rPr>
              <a:t>85</a:t>
            </a:r>
            <a:r>
              <a:rPr lang="en" sz="1400">
                <a:solidFill>
                  <a:schemeClr val="dk1"/>
                </a:solidFill>
              </a:rPr>
              <a:t>C</a:t>
            </a:r>
            <a:r>
              <a:rPr baseline="-25000" lang="en" sz="1400">
                <a:solidFill>
                  <a:schemeClr val="dk1"/>
                </a:solidFill>
              </a:rPr>
              <a:t>2</a:t>
            </a:r>
            <a:r>
              <a:rPr lang="en" sz="1400">
                <a:solidFill>
                  <a:schemeClr val="dk1"/>
                </a:solidFill>
              </a:rPr>
              <a:t> inter-dataset transfer are mentioned on next slide.</a:t>
            </a:r>
            <a:endParaRPr sz="1400">
              <a:solidFill>
                <a:schemeClr val="dk1"/>
              </a:solidFill>
            </a:endParaRPr>
          </a:p>
        </p:txBody>
      </p:sp>
      <p:pic>
        <p:nvPicPr>
          <p:cNvPr id="197" name="Google Shape;197;p28"/>
          <p:cNvPicPr preferRelativeResize="0"/>
          <p:nvPr/>
        </p:nvPicPr>
        <p:blipFill>
          <a:blip r:embed="rId3">
            <a:alphaModFix/>
          </a:blip>
          <a:stretch>
            <a:fillRect/>
          </a:stretch>
        </p:blipFill>
        <p:spPr>
          <a:xfrm>
            <a:off x="2362200" y="1269525"/>
            <a:ext cx="6145399" cy="521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9"/>
          <p:cNvSpPr txBox="1"/>
          <p:nvPr>
            <p:ph idx="1" type="body"/>
          </p:nvPr>
        </p:nvSpPr>
        <p:spPr>
          <a:xfrm>
            <a:off x="311700" y="0"/>
            <a:ext cx="8520600" cy="4561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3" name="Google Shape;203;p29"/>
          <p:cNvPicPr preferRelativeResize="0"/>
          <p:nvPr/>
        </p:nvPicPr>
        <p:blipFill>
          <a:blip r:embed="rId3">
            <a:alphaModFix/>
          </a:blip>
          <a:stretch>
            <a:fillRect/>
          </a:stretch>
        </p:blipFill>
        <p:spPr>
          <a:xfrm>
            <a:off x="2154701" y="0"/>
            <a:ext cx="4287601" cy="4561551"/>
          </a:xfrm>
          <a:prstGeom prst="rect">
            <a:avLst/>
          </a:prstGeom>
          <a:noFill/>
          <a:ln>
            <a:noFill/>
          </a:ln>
        </p:spPr>
      </p:pic>
      <p:sp>
        <p:nvSpPr>
          <p:cNvPr id="204" name="Google Shape;204;p29"/>
          <p:cNvSpPr txBox="1"/>
          <p:nvPr/>
        </p:nvSpPr>
        <p:spPr>
          <a:xfrm>
            <a:off x="310350" y="4561500"/>
            <a:ext cx="8523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The variation in percentage over the original accuracy when fine tuning a pre-trained model. The rows’ indexes correspond to the source datasets and the columns’ indexes correspond to the target datasets. The red color shows the extreme case where the chosen pair of datasets (source and target) deteriorates the network’s performance. Where on the other hand, the blue color identifies the improvement in accuracy when transferring the model from a certain source dataset and fine-tuning on another target dataset. The white color means that no change in accuracy has been identified when using the transfer learning method for two datasets.</a:t>
            </a:r>
            <a:endParaRPr sz="7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0"/>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Case Studies on selected target datasets:</a:t>
            </a:r>
            <a:endParaRPr/>
          </a:p>
        </p:txBody>
      </p:sp>
      <p:sp>
        <p:nvSpPr>
          <p:cNvPr id="210" name="Google Shape;210;p30"/>
          <p:cNvSpPr txBox="1"/>
          <p:nvPr>
            <p:ph idx="1" type="body"/>
          </p:nvPr>
        </p:nvSpPr>
        <p:spPr>
          <a:xfrm>
            <a:off x="311700" y="923875"/>
            <a:ext cx="8520600" cy="38655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b="1" lang="en" sz="1400"/>
              <a:t>DiatomSizeReduction, Wine</a:t>
            </a:r>
            <a:r>
              <a:rPr lang="en" sz="1400"/>
              <a:t>: Nearest neighbour was not the best choice for </a:t>
            </a:r>
            <a:r>
              <a:rPr lang="en" sz="1400"/>
              <a:t>transferring</a:t>
            </a:r>
            <a:r>
              <a:rPr lang="en" sz="1400"/>
              <a:t> model, the 2nd NN gave best accuracy(3.3% -&gt; 46.7%) and (51.9% -&gt; 77.8</a:t>
            </a:r>
            <a:r>
              <a:rPr lang="en" sz="1400"/>
              <a:t>%</a:t>
            </a:r>
            <a:r>
              <a:rPr lang="en" sz="1400"/>
              <a:t>) respectively. This indicates that certain improvements could be incorporated to this inter-datasets similarity calculation such as adding a warping window or changing the number of prototypes for each class.</a:t>
            </a:r>
            <a:endParaRPr sz="1400"/>
          </a:p>
          <a:p>
            <a:pPr indent="0" lvl="0" marL="457200" rtl="0" algn="l">
              <a:spcBef>
                <a:spcPts val="1200"/>
              </a:spcBef>
              <a:spcAft>
                <a:spcPts val="0"/>
              </a:spcAft>
              <a:buNone/>
            </a:pPr>
            <a:br>
              <a:rPr lang="en" sz="1400"/>
            </a:br>
            <a:br>
              <a:rPr lang="en" sz="1400"/>
            </a:br>
            <a:br>
              <a:rPr lang="en" sz="1400"/>
            </a:br>
            <a:endParaRPr sz="1400"/>
          </a:p>
          <a:p>
            <a:pPr indent="0" lvl="0" marL="0" rtl="0" algn="l">
              <a:spcBef>
                <a:spcPts val="1200"/>
              </a:spcBef>
              <a:spcAft>
                <a:spcPts val="1200"/>
              </a:spcAft>
              <a:buNone/>
            </a:pPr>
            <a:r>
              <a:t/>
            </a:r>
            <a:endParaRPr sz="1400"/>
          </a:p>
        </p:txBody>
      </p:sp>
      <p:pic>
        <p:nvPicPr>
          <p:cNvPr id="211" name="Google Shape;211;p30"/>
          <p:cNvPicPr preferRelativeResize="0"/>
          <p:nvPr/>
        </p:nvPicPr>
        <p:blipFill>
          <a:blip r:embed="rId3">
            <a:alphaModFix/>
          </a:blip>
          <a:stretch>
            <a:fillRect/>
          </a:stretch>
        </p:blipFill>
        <p:spPr>
          <a:xfrm>
            <a:off x="925925" y="2070925"/>
            <a:ext cx="3317274" cy="2568951"/>
          </a:xfrm>
          <a:prstGeom prst="rect">
            <a:avLst/>
          </a:prstGeom>
          <a:noFill/>
          <a:ln>
            <a:noFill/>
          </a:ln>
        </p:spPr>
      </p:pic>
      <p:pic>
        <p:nvPicPr>
          <p:cNvPr id="212" name="Google Shape;212;p30"/>
          <p:cNvPicPr preferRelativeResize="0"/>
          <p:nvPr/>
        </p:nvPicPr>
        <p:blipFill>
          <a:blip r:embed="rId4">
            <a:alphaModFix/>
          </a:blip>
          <a:stretch>
            <a:fillRect/>
          </a:stretch>
        </p:blipFill>
        <p:spPr>
          <a:xfrm>
            <a:off x="5220194" y="2103325"/>
            <a:ext cx="3148233" cy="25365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1"/>
          <p:cNvSpPr txBox="1"/>
          <p:nvPr>
            <p:ph idx="1" type="body"/>
          </p:nvPr>
        </p:nvSpPr>
        <p:spPr>
          <a:xfrm>
            <a:off x="311700" y="125450"/>
            <a:ext cx="8520600" cy="4892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sz="1300"/>
              <a:t>ShapeletSim</a:t>
            </a:r>
            <a:r>
              <a:rPr lang="en" sz="1300"/>
              <a:t>: has a small size of training set with only 20 training instances &amp; is simulated dataset specifically designed for shapelets which makes it interesting to see how well CNNs can fine-tune (pre-learned) shapelets when varying the source dataset. </a:t>
            </a:r>
            <a:endParaRPr sz="1300"/>
          </a:p>
          <a:p>
            <a:pPr indent="-311150" lvl="0" marL="457200" rtl="0" algn="l">
              <a:spcBef>
                <a:spcPts val="0"/>
              </a:spcBef>
              <a:spcAft>
                <a:spcPts val="0"/>
              </a:spcAft>
              <a:buSzPts val="1300"/>
              <a:buChar char="-"/>
            </a:pPr>
            <a:r>
              <a:rPr lang="en" sz="1300"/>
              <a:t>Improvement (76% -&gt; 93%)</a:t>
            </a:r>
            <a:endParaRPr sz="1300"/>
          </a:p>
          <a:p>
            <a:pPr indent="-311150" lvl="0" marL="457200" rtl="0" algn="l">
              <a:spcBef>
                <a:spcPts val="0"/>
              </a:spcBef>
              <a:spcAft>
                <a:spcPts val="0"/>
              </a:spcAft>
              <a:buSzPts val="1300"/>
              <a:buChar char="-"/>
            </a:pPr>
            <a:r>
              <a:rPr lang="en" sz="1300"/>
              <a:t>Reason- source refrigerationDevices dataset has similar spiky subsequences</a:t>
            </a:r>
            <a:br>
              <a:rPr lang="en" sz="1300"/>
            </a:br>
            <a:br>
              <a:rPr lang="en" sz="1300"/>
            </a:br>
            <a:br>
              <a:rPr lang="en" sz="1300"/>
            </a:br>
            <a:br>
              <a:rPr lang="en" sz="1300"/>
            </a:br>
            <a:br>
              <a:rPr lang="en" sz="1300"/>
            </a:br>
            <a:br>
              <a:rPr lang="en" sz="1300"/>
            </a:br>
            <a:br>
              <a:rPr lang="en" sz="1300"/>
            </a:br>
            <a:br>
              <a:rPr lang="en" sz="1300"/>
            </a:br>
            <a:endParaRPr sz="1300"/>
          </a:p>
          <a:p>
            <a:pPr indent="-311150" lvl="0" marL="457200" rtl="0" algn="l">
              <a:spcBef>
                <a:spcPts val="0"/>
              </a:spcBef>
              <a:spcAft>
                <a:spcPts val="0"/>
              </a:spcAft>
              <a:buSzPts val="1300"/>
              <a:buChar char="-"/>
            </a:pPr>
            <a:r>
              <a:rPr b="1" lang="en" sz="1300"/>
              <a:t>HandOutliers</a:t>
            </a:r>
            <a:r>
              <a:rPr lang="en" sz="1300"/>
              <a:t>: Shows huge performance difference (10%) between the </a:t>
            </a:r>
            <a:br>
              <a:rPr lang="en" sz="1300"/>
            </a:br>
            <a:r>
              <a:rPr lang="en" sz="1300"/>
              <a:t>model’s accuracy when fine-tuned using the most similar source dataset and </a:t>
            </a:r>
            <a:br>
              <a:rPr lang="en" sz="1300"/>
            </a:br>
            <a:r>
              <a:rPr lang="en" sz="1300"/>
              <a:t>most dissimilar source dataset. </a:t>
            </a:r>
            <a:endParaRPr sz="1300"/>
          </a:p>
          <a:p>
            <a:pPr indent="-311150" lvl="0" marL="457200" rtl="0" algn="l">
              <a:spcBef>
                <a:spcPts val="0"/>
              </a:spcBef>
              <a:spcAft>
                <a:spcPts val="0"/>
              </a:spcAft>
              <a:buSzPts val="1300"/>
              <a:buChar char="-"/>
            </a:pPr>
            <a:r>
              <a:rPr lang="en" sz="1300"/>
              <a:t>Reason- Source </a:t>
            </a:r>
            <a:r>
              <a:rPr i="1" lang="en" sz="1300"/>
              <a:t>50words</a:t>
            </a:r>
            <a:r>
              <a:rPr lang="en" sz="1300"/>
              <a:t>, </a:t>
            </a:r>
            <a:r>
              <a:rPr i="1" lang="en" sz="1300"/>
              <a:t>WordsSynonyms</a:t>
            </a:r>
            <a:r>
              <a:rPr lang="en" sz="1300"/>
              <a:t> are also also words’ outlines </a:t>
            </a:r>
            <a:br>
              <a:rPr lang="en" sz="1300"/>
            </a:br>
            <a:r>
              <a:rPr lang="en" sz="1300"/>
              <a:t>extracted from images of George Washington’s manuscripts and also </a:t>
            </a:r>
            <a:br>
              <a:rPr lang="en" sz="1300"/>
            </a:br>
            <a:r>
              <a:rPr i="1" lang="en" sz="1300"/>
              <a:t>HandOutliers</a:t>
            </a:r>
            <a:r>
              <a:rPr lang="en" sz="1300"/>
              <a:t> is outlines extracted from hand images.</a:t>
            </a:r>
            <a:endParaRPr sz="1300"/>
          </a:p>
          <a:p>
            <a:pPr indent="0" lvl="0" marL="457200" rtl="0" algn="l">
              <a:spcBef>
                <a:spcPts val="1200"/>
              </a:spcBef>
              <a:spcAft>
                <a:spcPts val="0"/>
              </a:spcAft>
              <a:buNone/>
            </a:pPr>
            <a:br>
              <a:rPr lang="en" sz="1300"/>
            </a:br>
            <a:endParaRPr sz="1300"/>
          </a:p>
          <a:p>
            <a:pPr indent="0" lvl="0" marL="457200" rtl="0" algn="l">
              <a:spcBef>
                <a:spcPts val="1200"/>
              </a:spcBef>
              <a:spcAft>
                <a:spcPts val="1200"/>
              </a:spcAft>
              <a:buNone/>
            </a:pPr>
            <a:r>
              <a:t/>
            </a:r>
            <a:endParaRPr sz="1300"/>
          </a:p>
        </p:txBody>
      </p:sp>
      <p:pic>
        <p:nvPicPr>
          <p:cNvPr id="218" name="Google Shape;218;p31"/>
          <p:cNvPicPr preferRelativeResize="0"/>
          <p:nvPr/>
        </p:nvPicPr>
        <p:blipFill>
          <a:blip r:embed="rId3">
            <a:alphaModFix/>
          </a:blip>
          <a:stretch>
            <a:fillRect/>
          </a:stretch>
        </p:blipFill>
        <p:spPr>
          <a:xfrm>
            <a:off x="1488964" y="1461450"/>
            <a:ext cx="2274237" cy="1632498"/>
          </a:xfrm>
          <a:prstGeom prst="rect">
            <a:avLst/>
          </a:prstGeom>
          <a:noFill/>
          <a:ln>
            <a:noFill/>
          </a:ln>
        </p:spPr>
      </p:pic>
      <p:pic>
        <p:nvPicPr>
          <p:cNvPr id="219" name="Google Shape;219;p31"/>
          <p:cNvPicPr preferRelativeResize="0"/>
          <p:nvPr/>
        </p:nvPicPr>
        <p:blipFill>
          <a:blip r:embed="rId4">
            <a:alphaModFix/>
          </a:blip>
          <a:stretch>
            <a:fillRect/>
          </a:stretch>
        </p:blipFill>
        <p:spPr>
          <a:xfrm>
            <a:off x="4622253" y="1377400"/>
            <a:ext cx="2736248" cy="1632500"/>
          </a:xfrm>
          <a:prstGeom prst="rect">
            <a:avLst/>
          </a:prstGeom>
          <a:noFill/>
          <a:ln>
            <a:noFill/>
          </a:ln>
        </p:spPr>
      </p:pic>
      <p:pic>
        <p:nvPicPr>
          <p:cNvPr id="220" name="Google Shape;220;p31"/>
          <p:cNvPicPr preferRelativeResize="0"/>
          <p:nvPr/>
        </p:nvPicPr>
        <p:blipFill>
          <a:blip r:embed="rId5">
            <a:alphaModFix/>
          </a:blip>
          <a:stretch>
            <a:fillRect/>
          </a:stretch>
        </p:blipFill>
        <p:spPr>
          <a:xfrm>
            <a:off x="6540226" y="2929475"/>
            <a:ext cx="2553400" cy="20221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ctrTitle"/>
          </p:nvPr>
        </p:nvSpPr>
        <p:spPr>
          <a:xfrm>
            <a:off x="311700" y="398775"/>
            <a:ext cx="8520600" cy="792600"/>
          </a:xfrm>
          <a:prstGeom prst="rect">
            <a:avLst/>
          </a:prstGeom>
        </p:spPr>
        <p:txBody>
          <a:bodyPr anchorCtr="0" anchor="b" bIns="91425" lIns="91425" spcFirstLastPara="1" rIns="91425" wrap="square" tIns="91425">
            <a:noAutofit/>
          </a:bodyPr>
          <a:lstStyle/>
          <a:p>
            <a:pPr indent="0" lvl="0" marL="0" rtl="0" algn="l">
              <a:lnSpc>
                <a:spcPct val="115000"/>
              </a:lnSpc>
              <a:spcBef>
                <a:spcPts val="1400"/>
              </a:spcBef>
              <a:spcAft>
                <a:spcPts val="400"/>
              </a:spcAft>
              <a:buClr>
                <a:schemeClr val="dk1"/>
              </a:buClr>
              <a:buSzPts val="990"/>
              <a:buFont typeface="Arial"/>
              <a:buNone/>
            </a:pPr>
            <a:r>
              <a:rPr lang="en" sz="4140"/>
              <a:t>Main contribution</a:t>
            </a:r>
            <a:endParaRPr sz="3780"/>
          </a:p>
        </p:txBody>
      </p:sp>
      <p:sp>
        <p:nvSpPr>
          <p:cNvPr id="92" name="Google Shape;92;p14"/>
          <p:cNvSpPr txBox="1"/>
          <p:nvPr>
            <p:ph idx="1" type="subTitle"/>
          </p:nvPr>
        </p:nvSpPr>
        <p:spPr>
          <a:xfrm>
            <a:off x="311700" y="1598875"/>
            <a:ext cx="8520600" cy="3186300"/>
          </a:xfrm>
          <a:prstGeom prst="rect">
            <a:avLst/>
          </a:prstGeom>
        </p:spPr>
        <p:txBody>
          <a:bodyPr anchorCtr="0" anchor="t" bIns="91425" lIns="91425" spcFirstLastPara="1" rIns="91425" wrap="square" tIns="91425">
            <a:normAutofit fontScale="25000"/>
          </a:bodyPr>
          <a:lstStyle/>
          <a:p>
            <a:pPr indent="-317500" lvl="0" marL="457200" rtl="0" algn="l">
              <a:lnSpc>
                <a:spcPct val="115000"/>
              </a:lnSpc>
              <a:spcBef>
                <a:spcPts val="1200"/>
              </a:spcBef>
              <a:spcAft>
                <a:spcPts val="0"/>
              </a:spcAft>
              <a:buClr>
                <a:srgbClr val="FFFFFE"/>
              </a:buClr>
              <a:buSzPct val="100000"/>
              <a:buChar char="●"/>
            </a:pPr>
            <a:r>
              <a:rPr lang="en" sz="5600">
                <a:solidFill>
                  <a:srgbClr val="FFFFFE"/>
                </a:solidFill>
              </a:rPr>
              <a:t>The authors fill the gap by investigating how transfer learning works for CNNs on TSC problem sets. Their experiments revealed that transfer learning can improve or degrade prediction power of the model. Hence, the authors propose a new method for predicting best source dataset for a given target dataset - Dynamic Time Warping.</a:t>
            </a:r>
            <a:endParaRPr sz="5600">
              <a:solidFill>
                <a:srgbClr val="FFFFFE"/>
              </a:solidFill>
            </a:endParaRPr>
          </a:p>
          <a:p>
            <a:pPr indent="-317500" lvl="0" marL="457200" rtl="0" algn="l">
              <a:lnSpc>
                <a:spcPct val="115000"/>
              </a:lnSpc>
              <a:spcBef>
                <a:spcPts val="0"/>
              </a:spcBef>
              <a:spcAft>
                <a:spcPts val="0"/>
              </a:spcAft>
              <a:buClr>
                <a:srgbClr val="FFFFFE"/>
              </a:buClr>
              <a:buSzPct val="100000"/>
              <a:buChar char="●"/>
            </a:pPr>
            <a:r>
              <a:rPr lang="en" sz="5600">
                <a:solidFill>
                  <a:srgbClr val="FFFFFE"/>
                </a:solidFill>
              </a:rPr>
              <a:t>The authors hypothesized that the learned shapelets (subsequences) might not be specific to one dataset and could occur in other unseen datasets too. Shapelets are </a:t>
            </a:r>
            <a:r>
              <a:rPr b="1" lang="en" sz="5600">
                <a:solidFill>
                  <a:srgbClr val="FFFFFE"/>
                </a:solidFill>
              </a:rPr>
              <a:t>small subseries, or parts of the timeseries, that are informative or discriminative for a certain class.</a:t>
            </a:r>
            <a:endParaRPr b="1" sz="5600">
              <a:solidFill>
                <a:srgbClr val="FFFFFE"/>
              </a:solidFill>
            </a:endParaRPr>
          </a:p>
          <a:p>
            <a:pPr indent="-317500" lvl="0" marL="457200" rtl="0" algn="l">
              <a:lnSpc>
                <a:spcPct val="115000"/>
              </a:lnSpc>
              <a:spcBef>
                <a:spcPts val="0"/>
              </a:spcBef>
              <a:spcAft>
                <a:spcPts val="0"/>
              </a:spcAft>
              <a:buClr>
                <a:srgbClr val="FFFFFE"/>
              </a:buClr>
              <a:buSzPct val="100000"/>
              <a:buChar char="●"/>
            </a:pPr>
            <a:r>
              <a:rPr lang="en" sz="5600">
                <a:solidFill>
                  <a:srgbClr val="FFFFFE"/>
                </a:solidFill>
              </a:rPr>
              <a:t>Additionally, the authors take a pre-designed deep learning model without modifying it nor adding regularizers. This enabled us to solely attribute the improvement in accuracy to the transfer learning feature.</a:t>
            </a:r>
            <a:endParaRPr sz="5600">
              <a:solidFill>
                <a:srgbClr val="FFFFFE"/>
              </a:solidFill>
            </a:endParaRPr>
          </a:p>
          <a:p>
            <a:pPr indent="0" lvl="0" marL="0" rtl="0" algn="l">
              <a:spcBef>
                <a:spcPts val="120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2"/>
          <p:cNvSpPr txBox="1"/>
          <p:nvPr>
            <p:ph idx="1" type="body"/>
          </p:nvPr>
        </p:nvSpPr>
        <p:spPr>
          <a:xfrm>
            <a:off x="311700" y="191875"/>
            <a:ext cx="8520600" cy="4377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b="1" lang="en" sz="1400"/>
              <a:t>Meat: </a:t>
            </a:r>
            <a:r>
              <a:rPr lang="en" sz="1400"/>
              <a:t>has a small size of training set with only 20 training instance &amp; transfer learning was always beneficial for accuracy improvement. </a:t>
            </a:r>
            <a:endParaRPr sz="1400"/>
          </a:p>
          <a:p>
            <a:pPr indent="-317500" lvl="0" marL="457200" rtl="0" algn="l">
              <a:spcBef>
                <a:spcPts val="0"/>
              </a:spcBef>
              <a:spcAft>
                <a:spcPts val="0"/>
              </a:spcAft>
              <a:buSzPts val="1400"/>
              <a:buChar char="-"/>
            </a:pPr>
            <a:r>
              <a:rPr lang="en" sz="1400"/>
              <a:t>Results show improvements obtained for most similar source dataset and the positive transfer learning even for most </a:t>
            </a:r>
            <a:r>
              <a:rPr lang="en" sz="1400"/>
              <a:t>dissimilar</a:t>
            </a:r>
            <a:r>
              <a:rPr lang="en" sz="1400"/>
              <a:t> source.</a:t>
            </a:r>
            <a:endParaRPr sz="1400"/>
          </a:p>
          <a:p>
            <a:pPr indent="-317500" lvl="0" marL="457200" rtl="0" algn="l">
              <a:spcBef>
                <a:spcPts val="0"/>
              </a:spcBef>
              <a:spcAft>
                <a:spcPts val="0"/>
              </a:spcAft>
              <a:buSzPts val="1400"/>
              <a:buChar char="-"/>
            </a:pPr>
            <a:r>
              <a:rPr lang="en" sz="1400"/>
              <a:t>Accuracy improvement = (82% -&gt; 95%)</a:t>
            </a:r>
            <a:endParaRPr sz="1400"/>
          </a:p>
        </p:txBody>
      </p:sp>
      <p:pic>
        <p:nvPicPr>
          <p:cNvPr id="226" name="Google Shape;226;p32"/>
          <p:cNvPicPr preferRelativeResize="0"/>
          <p:nvPr/>
        </p:nvPicPr>
        <p:blipFill>
          <a:blip r:embed="rId3">
            <a:alphaModFix/>
          </a:blip>
          <a:stretch>
            <a:fillRect/>
          </a:stretch>
        </p:blipFill>
        <p:spPr>
          <a:xfrm>
            <a:off x="1981196" y="1740425"/>
            <a:ext cx="4013326" cy="31744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3"/>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232" name="Google Shape;232;p33"/>
          <p:cNvSpPr txBox="1"/>
          <p:nvPr>
            <p:ph idx="1" type="body"/>
          </p:nvPr>
        </p:nvSpPr>
        <p:spPr>
          <a:xfrm>
            <a:off x="311700" y="1000075"/>
            <a:ext cx="8520600" cy="388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For transfer learning, the choice of the source dataset could have a significant impact on the model’s generalization capabilities.</a:t>
            </a:r>
            <a:endParaRPr sz="1400"/>
          </a:p>
          <a:p>
            <a:pPr indent="-317500" lvl="0" marL="457200" rtl="0" algn="l">
              <a:spcBef>
                <a:spcPts val="0"/>
              </a:spcBef>
              <a:spcAft>
                <a:spcPts val="0"/>
              </a:spcAft>
              <a:buSzPts val="1400"/>
              <a:buChar char="-"/>
            </a:pPr>
            <a:r>
              <a:rPr lang="en" sz="1400"/>
              <a:t>When chosen a bad source dataset for a given target dataset, the optimization algorithm can be stuck in a local optimum (negative transfer learning). Thus, when deploying a transfer learning approach, we should give attention to the relationship between the target and the chosen source domains for pre-training the transfer model.</a:t>
            </a:r>
            <a:endParaRPr sz="1400"/>
          </a:p>
          <a:p>
            <a:pPr indent="-317500" lvl="0" marL="457200" rtl="0" algn="l">
              <a:spcBef>
                <a:spcPts val="0"/>
              </a:spcBef>
              <a:spcAft>
                <a:spcPts val="0"/>
              </a:spcAft>
              <a:buSzPts val="1400"/>
              <a:buChar char="-"/>
            </a:pPr>
            <a:r>
              <a:rPr lang="en" sz="1400"/>
              <a:t>Similarity measure like DTW can be used to obtain best similar source dataset for pre-training CNN model to be fine-tuned on a time series target dataset.</a:t>
            </a:r>
            <a:endParaRPr sz="1400"/>
          </a:p>
          <a:p>
            <a:pPr indent="-317500" lvl="0" marL="457200" rtl="0" algn="l">
              <a:spcBef>
                <a:spcPts val="0"/>
              </a:spcBef>
              <a:spcAft>
                <a:spcPts val="0"/>
              </a:spcAft>
              <a:buSzPts val="1400"/>
              <a:buChar char="-"/>
            </a:pPr>
            <a:r>
              <a:rPr lang="en" sz="1400"/>
              <a:t>Other similarity measures like- PAD, pruned DTW can also be used to measure dataset similarity.</a:t>
            </a:r>
            <a:endParaRPr sz="1400"/>
          </a:p>
          <a:p>
            <a:pPr indent="-317500" lvl="0" marL="457200" rtl="0" algn="l">
              <a:spcBef>
                <a:spcPts val="0"/>
              </a:spcBef>
              <a:spcAft>
                <a:spcPts val="0"/>
              </a:spcAft>
              <a:buSzPts val="1400"/>
              <a:buChar char="-"/>
            </a:pPr>
            <a:r>
              <a:rPr lang="en" sz="1400"/>
              <a:t>Thus, we can avoid training models from scratch when classifying time series, but instead fine-tune pre-trained models leveraging the similarity measures. Especially because </a:t>
            </a:r>
            <a:r>
              <a:rPr lang="en" sz="1400"/>
              <a:t>properly</a:t>
            </a:r>
            <a:r>
              <a:rPr lang="en" sz="1400"/>
              <a:t> designed CNNs can be adapted across different time series datasets with varying length.</a:t>
            </a:r>
            <a:endParaRPr sz="1400"/>
          </a:p>
          <a:p>
            <a:pPr indent="-317500" lvl="0" marL="457200" rtl="0" algn="l">
              <a:spcBef>
                <a:spcPts val="0"/>
              </a:spcBef>
              <a:spcAft>
                <a:spcPts val="0"/>
              </a:spcAft>
              <a:buSzPts val="1400"/>
              <a:buChar char="-"/>
            </a:pPr>
            <a:r>
              <a:rPr lang="en" sz="1400"/>
              <a:t>Can achieve accuracy improvements.</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ctrTitle"/>
          </p:nvPr>
        </p:nvSpPr>
        <p:spPr>
          <a:xfrm>
            <a:off x="311700" y="400400"/>
            <a:ext cx="85206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4100"/>
              <a:t>Related Work</a:t>
            </a:r>
            <a:endParaRPr sz="4100"/>
          </a:p>
        </p:txBody>
      </p:sp>
      <p:sp>
        <p:nvSpPr>
          <p:cNvPr id="98" name="Google Shape;98;p15"/>
          <p:cNvSpPr txBox="1"/>
          <p:nvPr>
            <p:ph idx="1" type="subTitle"/>
          </p:nvPr>
        </p:nvSpPr>
        <p:spPr>
          <a:xfrm>
            <a:off x="311700" y="1181800"/>
            <a:ext cx="8520600" cy="376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The work referenced below pertains to CNNs being used for Time series problem sets:</a:t>
            </a:r>
            <a:endParaRPr sz="2000"/>
          </a:p>
          <a:p>
            <a:pPr indent="-317500" lvl="0" marL="457200" rtl="0" algn="l">
              <a:spcBef>
                <a:spcPts val="0"/>
              </a:spcBef>
              <a:spcAft>
                <a:spcPts val="0"/>
              </a:spcAft>
              <a:buSzPts val="1400"/>
              <a:buChar char="●"/>
            </a:pPr>
            <a:r>
              <a:rPr i="1" lang="en" sz="1400"/>
              <a:t>Cost-Sensitive Convolution based Neural Networks for Imbalanced Time-Series Classification</a:t>
            </a:r>
            <a:r>
              <a:rPr lang="en" sz="1400"/>
              <a:t> - This paper aimed at tackling</a:t>
            </a:r>
            <a:r>
              <a:rPr i="1" lang="en" sz="1400"/>
              <a:t> </a:t>
            </a:r>
            <a:r>
              <a:rPr lang="en" sz="1400"/>
              <a:t>imbalanced time-series classification (ITSC) problems with deep learning. An adaptive cost-sensitive learning strategy was proposed to modify temporal deep learning models. Experimental results show that the proposed method outperforms other state-of-the-art models on imbalanced time-series classification tasks.</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i="1" lang="en" sz="1400"/>
              <a:t>Data Augmentation for Time Series Classification using Convolutional Neural Networks</a:t>
            </a:r>
            <a:r>
              <a:rPr lang="en" sz="1400"/>
              <a:t> - The paper proposes a data augmentation approach for time series classification using convolutional neural networks (CNNs). The approach involves generating new samples by applying random transformations such as scaling and shifting to the original time series data. Experimental results demonstrate that the proposed method improves classification performance and outperforms other data augmentation techniques on various benchmark datasets.</a:t>
            </a:r>
            <a:endParaRPr sz="14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ctrTitle"/>
          </p:nvPr>
        </p:nvSpPr>
        <p:spPr>
          <a:xfrm>
            <a:off x="311700" y="329450"/>
            <a:ext cx="8520600" cy="719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100"/>
              <a:t>Related Work Cont.</a:t>
            </a:r>
            <a:endParaRPr sz="4100"/>
          </a:p>
        </p:txBody>
      </p:sp>
      <p:sp>
        <p:nvSpPr>
          <p:cNvPr id="104" name="Google Shape;104;p16"/>
          <p:cNvSpPr txBox="1"/>
          <p:nvPr>
            <p:ph idx="1" type="subTitle"/>
          </p:nvPr>
        </p:nvSpPr>
        <p:spPr>
          <a:xfrm>
            <a:off x="311700" y="1109025"/>
            <a:ext cx="8520600" cy="3634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000">
                <a:solidFill>
                  <a:srgbClr val="FFFFFE"/>
                </a:solidFill>
              </a:rPr>
              <a:t>Other Deep Learning models at work in Time series data:</a:t>
            </a:r>
            <a:endParaRPr sz="2000">
              <a:solidFill>
                <a:srgbClr val="FFFFFE"/>
              </a:solidFill>
            </a:endParaRPr>
          </a:p>
          <a:p>
            <a:pPr indent="0" lvl="0" marL="0" rtl="0" algn="l">
              <a:spcBef>
                <a:spcPts val="0"/>
              </a:spcBef>
              <a:spcAft>
                <a:spcPts val="0"/>
              </a:spcAft>
              <a:buNone/>
            </a:pPr>
            <a:r>
              <a:t/>
            </a:r>
            <a:endParaRPr sz="2000">
              <a:solidFill>
                <a:srgbClr val="FFFFFE"/>
              </a:solidFill>
            </a:endParaRPr>
          </a:p>
          <a:p>
            <a:pPr indent="-317500" lvl="0" marL="457200" rtl="0" algn="l">
              <a:spcBef>
                <a:spcPts val="0"/>
              </a:spcBef>
              <a:spcAft>
                <a:spcPts val="0"/>
              </a:spcAft>
              <a:buClr>
                <a:srgbClr val="FFFFFE"/>
              </a:buClr>
              <a:buSzPts val="1400"/>
              <a:buChar char="●"/>
            </a:pPr>
            <a:r>
              <a:rPr lang="en" sz="1400">
                <a:solidFill>
                  <a:srgbClr val="FFFFFE"/>
                </a:solidFill>
              </a:rPr>
              <a:t>Spatio-Temporal Neural Networks for Space-Time Series Forecasting and Relations Discovery - The authors introduce a dynamical spatio-temporal model formalized as a recurrent neural network for forecasting time series of spatial processes. Experimental results show that the proposed method outperforms other state-of-the-art models on imbalanced time-series classification tasks.</a:t>
            </a:r>
            <a:endParaRPr sz="1400">
              <a:solidFill>
                <a:srgbClr val="FFFFFE"/>
              </a:solidFill>
            </a:endParaRPr>
          </a:p>
          <a:p>
            <a:pPr indent="0" lvl="0" marL="457200" rtl="0" algn="l">
              <a:spcBef>
                <a:spcPts val="0"/>
              </a:spcBef>
              <a:spcAft>
                <a:spcPts val="0"/>
              </a:spcAft>
              <a:buNone/>
            </a:pPr>
            <a:r>
              <a:t/>
            </a:r>
            <a:endParaRPr sz="1400">
              <a:solidFill>
                <a:srgbClr val="FFFFFE"/>
              </a:solidFill>
            </a:endParaRPr>
          </a:p>
          <a:p>
            <a:pPr indent="-317500" lvl="0" marL="457200" rtl="0" algn="l">
              <a:spcBef>
                <a:spcPts val="0"/>
              </a:spcBef>
              <a:spcAft>
                <a:spcPts val="0"/>
              </a:spcAft>
              <a:buClr>
                <a:srgbClr val="FFFFFE"/>
              </a:buClr>
              <a:buSzPts val="1400"/>
              <a:buChar char="●"/>
            </a:pPr>
            <a:r>
              <a:rPr lang="en" sz="1400">
                <a:solidFill>
                  <a:srgbClr val="FFFFFE"/>
                </a:solidFill>
              </a:rPr>
              <a:t>Boosting Deep Learning Risk Prediction with Generative Adversarial Networks for Electronic Health Records - In this work, the authors propose a general deep learning framework which boosts performance with limited EHR data. The model takes plausible labeled EHR data by mimicking real patient records, to augment the training dataset. They use this generative model together with a convolutional neural network (CNN) based prediction model to improve the onset prediction performance. </a:t>
            </a:r>
            <a:endParaRPr sz="1400">
              <a:solidFill>
                <a:srgbClr val="FFFFFE"/>
              </a:solidFill>
            </a:endParaRPr>
          </a:p>
          <a:p>
            <a:pPr indent="0" lvl="0" marL="457200" rtl="0" algn="l">
              <a:spcBef>
                <a:spcPts val="0"/>
              </a:spcBef>
              <a:spcAft>
                <a:spcPts val="0"/>
              </a:spcAft>
              <a:buNone/>
            </a:pPr>
            <a:r>
              <a:t/>
            </a:r>
            <a:endParaRPr>
              <a:solidFill>
                <a:srgbClr val="FFFFFE"/>
              </a:solidFill>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4550"/>
              <a:t>Methodology Overview</a:t>
            </a:r>
            <a:endParaRPr sz="4550"/>
          </a:p>
          <a:p>
            <a:pPr indent="0" lvl="0" marL="0" rtl="0" algn="l">
              <a:spcBef>
                <a:spcPts val="0"/>
              </a:spcBef>
              <a:spcAft>
                <a:spcPts val="0"/>
              </a:spcAft>
              <a:buNone/>
            </a:pPr>
            <a:r>
              <a:t/>
            </a:r>
            <a:endParaRPr/>
          </a:p>
        </p:txBody>
      </p:sp>
      <p:sp>
        <p:nvSpPr>
          <p:cNvPr id="110" name="Google Shape;110;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chemeClr val="dk1"/>
              </a:buClr>
              <a:buSzPts val="1100"/>
              <a:buChar char="-"/>
            </a:pPr>
            <a:r>
              <a:rPr lang="en">
                <a:solidFill>
                  <a:schemeClr val="dk1"/>
                </a:solidFill>
              </a:rPr>
              <a:t>A</a:t>
            </a:r>
            <a:r>
              <a:rPr lang="en">
                <a:solidFill>
                  <a:schemeClr val="dk1"/>
                </a:solidFill>
              </a:rPr>
              <a:t> transfer learning approach for, involving two stages: </a:t>
            </a:r>
            <a:r>
              <a:rPr b="1" lang="en">
                <a:solidFill>
                  <a:schemeClr val="dk1"/>
                </a:solidFill>
              </a:rPr>
              <a:t>pretraining and fine-tuning</a:t>
            </a:r>
            <a:r>
              <a:rPr lang="en">
                <a:solidFill>
                  <a:schemeClr val="dk1"/>
                </a:solidFill>
              </a:rPr>
              <a: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In the pretraining stage, a diverse dataset of time series is used</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In the </a:t>
            </a:r>
            <a:r>
              <a:rPr b="1" lang="en">
                <a:solidFill>
                  <a:schemeClr val="dk1"/>
                </a:solidFill>
              </a:rPr>
              <a:t>fine-tuning stage</a:t>
            </a:r>
            <a:r>
              <a:rPr lang="en">
                <a:solidFill>
                  <a:schemeClr val="dk1"/>
                </a:solidFill>
              </a:rPr>
              <a:t>, the pre-trained network is fine-tuned on the </a:t>
            </a:r>
            <a:r>
              <a:rPr b="1" lang="en">
                <a:solidFill>
                  <a:schemeClr val="dk1"/>
                </a:solidFill>
              </a:rPr>
              <a:t>target time series</a:t>
            </a:r>
            <a:r>
              <a:rPr lang="en">
                <a:solidFill>
                  <a:schemeClr val="dk1"/>
                </a:solidFill>
              </a:rPr>
              <a:t> classification task with a smaller dataset of labeled time series.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problem boils down to choosing a target dataset for fine-tuning the network</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122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Visualization of Datasets - picking the best source dataset?</a:t>
            </a:r>
            <a:endParaRPr/>
          </a:p>
        </p:txBody>
      </p:sp>
      <p:sp>
        <p:nvSpPr>
          <p:cNvPr id="116" name="Google Shape;116;p18"/>
          <p:cNvSpPr txBox="1"/>
          <p:nvPr>
            <p:ph idx="1" type="body"/>
          </p:nvPr>
        </p:nvSpPr>
        <p:spPr>
          <a:xfrm>
            <a:off x="311700" y="9356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These figures show per-class cumulative sum of a time series for different classes each shown with a </a:t>
            </a:r>
            <a:r>
              <a:rPr lang="en"/>
              <a:t>separate</a:t>
            </a:r>
            <a:r>
              <a:rPr lang="en"/>
              <a:t> color</a:t>
            </a:r>
            <a:endParaRPr/>
          </a:p>
        </p:txBody>
      </p:sp>
      <p:pic>
        <p:nvPicPr>
          <p:cNvPr id="117" name="Google Shape;117;p18"/>
          <p:cNvPicPr preferRelativeResize="0"/>
          <p:nvPr/>
        </p:nvPicPr>
        <p:blipFill>
          <a:blip r:embed="rId3">
            <a:alphaModFix/>
          </a:blip>
          <a:stretch>
            <a:fillRect/>
          </a:stretch>
        </p:blipFill>
        <p:spPr>
          <a:xfrm>
            <a:off x="4942138" y="1809075"/>
            <a:ext cx="3648075" cy="2362200"/>
          </a:xfrm>
          <a:prstGeom prst="rect">
            <a:avLst/>
          </a:prstGeom>
          <a:noFill/>
          <a:ln>
            <a:noFill/>
          </a:ln>
        </p:spPr>
      </p:pic>
      <p:pic>
        <p:nvPicPr>
          <p:cNvPr id="118" name="Google Shape;118;p18"/>
          <p:cNvPicPr preferRelativeResize="0"/>
          <p:nvPr/>
        </p:nvPicPr>
        <p:blipFill>
          <a:blip r:embed="rId4">
            <a:alphaModFix/>
          </a:blip>
          <a:stretch>
            <a:fillRect/>
          </a:stretch>
        </p:blipFill>
        <p:spPr>
          <a:xfrm>
            <a:off x="923913" y="1809075"/>
            <a:ext cx="3648075" cy="2362200"/>
          </a:xfrm>
          <a:prstGeom prst="rect">
            <a:avLst/>
          </a:prstGeom>
          <a:noFill/>
          <a:ln>
            <a:noFill/>
          </a:ln>
        </p:spPr>
      </p:pic>
      <p:sp>
        <p:nvSpPr>
          <p:cNvPr id="119" name="Google Shape;119;p18"/>
          <p:cNvSpPr txBox="1"/>
          <p:nvPr/>
        </p:nvSpPr>
        <p:spPr>
          <a:xfrm>
            <a:off x="1469250" y="4279675"/>
            <a:ext cx="2887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InlineSkate TRAIN Dataset 10 classes (showing 3)</a:t>
            </a:r>
            <a:endParaRPr/>
          </a:p>
        </p:txBody>
      </p:sp>
      <p:sp>
        <p:nvSpPr>
          <p:cNvPr id="120" name="Google Shape;120;p18"/>
          <p:cNvSpPr txBox="1"/>
          <p:nvPr/>
        </p:nvSpPr>
        <p:spPr>
          <a:xfrm>
            <a:off x="5335325" y="4231725"/>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HandOutlines TRAIN Dataset with 2 classes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DTW</a:t>
            </a:r>
            <a:endParaRPr/>
          </a:p>
        </p:txBody>
      </p:sp>
      <p:sp>
        <p:nvSpPr>
          <p:cNvPr id="126" name="Google Shape;126;p19"/>
          <p:cNvSpPr txBox="1"/>
          <p:nvPr>
            <p:ph idx="1" type="body"/>
          </p:nvPr>
        </p:nvSpPr>
        <p:spPr>
          <a:xfrm>
            <a:off x="311700" y="1152475"/>
            <a:ext cx="44781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DTW computes the distance using the  best possible alignment of the time series</a:t>
            </a:r>
            <a:endParaRPr/>
          </a:p>
        </p:txBody>
      </p:sp>
      <p:pic>
        <p:nvPicPr>
          <p:cNvPr id="127" name="Google Shape;127;p19"/>
          <p:cNvPicPr preferRelativeResize="0"/>
          <p:nvPr/>
        </p:nvPicPr>
        <p:blipFill>
          <a:blip r:embed="rId3">
            <a:alphaModFix/>
          </a:blip>
          <a:stretch>
            <a:fillRect/>
          </a:stretch>
        </p:blipFill>
        <p:spPr>
          <a:xfrm>
            <a:off x="5428200" y="277375"/>
            <a:ext cx="3135550" cy="4445074"/>
          </a:xfrm>
          <a:prstGeom prst="rect">
            <a:avLst/>
          </a:prstGeom>
          <a:noFill/>
          <a:ln>
            <a:noFill/>
          </a:ln>
        </p:spPr>
      </p:pic>
      <p:sp>
        <p:nvSpPr>
          <p:cNvPr id="128" name="Google Shape;128;p19"/>
          <p:cNvSpPr txBox="1"/>
          <p:nvPr/>
        </p:nvSpPr>
        <p:spPr>
          <a:xfrm>
            <a:off x="187200" y="4703625"/>
            <a:ext cx="8769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100">
                <a:solidFill>
                  <a:schemeClr val="dk1"/>
                </a:solidFill>
              </a:rPr>
              <a:t>Image Reference : https://paperswithcode.com/method/dtw</a:t>
            </a:r>
            <a:endParaRPr sz="11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DTW Algorithm</a:t>
            </a:r>
            <a:endParaRPr/>
          </a:p>
        </p:txBody>
      </p:sp>
      <p:sp>
        <p:nvSpPr>
          <p:cNvPr id="134" name="Google Shape;134;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E"/>
                </a:highlight>
                <a:latin typeface="Courier New"/>
                <a:ea typeface="Courier New"/>
                <a:cs typeface="Courier New"/>
                <a:sym typeface="Courier New"/>
              </a:rPr>
              <a:t>def</a:t>
            </a:r>
            <a:r>
              <a:rPr lang="en" sz="1050">
                <a:solidFill>
                  <a:schemeClr val="dk1"/>
                </a:solidFill>
                <a:highlight>
                  <a:srgbClr val="FFFFFE"/>
                </a:highlight>
                <a:latin typeface="Courier New"/>
                <a:ea typeface="Courier New"/>
                <a:cs typeface="Courier New"/>
                <a:sym typeface="Courier New"/>
              </a:rPr>
              <a:t> </a:t>
            </a:r>
            <a:r>
              <a:rPr lang="en" sz="1050">
                <a:solidFill>
                  <a:srgbClr val="795E26"/>
                </a:solidFill>
                <a:highlight>
                  <a:srgbClr val="FFFFFE"/>
                </a:highlight>
                <a:latin typeface="Courier New"/>
                <a:ea typeface="Courier New"/>
                <a:cs typeface="Courier New"/>
                <a:sym typeface="Courier New"/>
              </a:rPr>
              <a:t>dtw</a:t>
            </a:r>
            <a:r>
              <a:rPr lang="en" sz="1050">
                <a:solidFill>
                  <a:schemeClr val="dk1"/>
                </a:solidFill>
                <a:highlight>
                  <a:srgbClr val="FFFFFE"/>
                </a:highlight>
                <a:latin typeface="Courier New"/>
                <a:ea typeface="Courier New"/>
                <a:cs typeface="Courier New"/>
                <a:sym typeface="Courier New"/>
              </a:rPr>
              <a:t>(</a:t>
            </a:r>
            <a:r>
              <a:rPr lang="en" sz="1050">
                <a:solidFill>
                  <a:srgbClr val="001080"/>
                </a:solidFill>
                <a:highlight>
                  <a:srgbClr val="FFFFFE"/>
                </a:highlight>
                <a:latin typeface="Courier New"/>
                <a:ea typeface="Courier New"/>
                <a:cs typeface="Courier New"/>
                <a:sym typeface="Courier New"/>
              </a:rPr>
              <a:t>series_1</a:t>
            </a:r>
            <a:r>
              <a:rPr lang="en" sz="1050">
                <a:solidFill>
                  <a:schemeClr val="dk1"/>
                </a:solidFill>
                <a:highlight>
                  <a:srgbClr val="FFFFFE"/>
                </a:highlight>
                <a:latin typeface="Courier New"/>
                <a:ea typeface="Courier New"/>
                <a:cs typeface="Courier New"/>
                <a:sym typeface="Courier New"/>
              </a:rPr>
              <a:t>, </a:t>
            </a:r>
            <a:r>
              <a:rPr lang="en" sz="1050">
                <a:solidFill>
                  <a:srgbClr val="001080"/>
                </a:solidFill>
                <a:highlight>
                  <a:srgbClr val="FFFFFE"/>
                </a:highlight>
                <a:latin typeface="Courier New"/>
                <a:ea typeface="Courier New"/>
                <a:cs typeface="Courier New"/>
                <a:sym typeface="Courier New"/>
              </a:rPr>
              <a:t>series_2</a:t>
            </a:r>
            <a:r>
              <a:rPr lang="en" sz="1050">
                <a:solidFill>
                  <a:schemeClr val="dk1"/>
                </a:solidFill>
                <a:highlight>
                  <a:srgbClr val="FFFFFE"/>
                </a:highlight>
                <a:latin typeface="Courier New"/>
                <a:ea typeface="Courier New"/>
                <a:cs typeface="Courier New"/>
                <a:sym typeface="Courier New"/>
              </a:rPr>
              <a:t>, </a:t>
            </a:r>
            <a:r>
              <a:rPr lang="en" sz="1050">
                <a:solidFill>
                  <a:srgbClr val="001080"/>
                </a:solidFill>
                <a:highlight>
                  <a:srgbClr val="FFFFFE"/>
                </a:highlight>
                <a:latin typeface="Courier New"/>
                <a:ea typeface="Courier New"/>
                <a:cs typeface="Courier New"/>
                <a:sym typeface="Courier New"/>
              </a:rPr>
              <a:t>norm_func</a:t>
            </a:r>
            <a:r>
              <a:rPr lang="en" sz="1050">
                <a:solidFill>
                  <a:schemeClr val="dk1"/>
                </a:solidFill>
                <a:highlight>
                  <a:srgbClr val="FFFFFE"/>
                </a:highlight>
                <a:latin typeface="Courier New"/>
                <a:ea typeface="Courier New"/>
                <a:cs typeface="Courier New"/>
                <a:sym typeface="Courier New"/>
              </a:rPr>
              <a:t> = np.linalg.norm):</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E"/>
                </a:highlight>
                <a:latin typeface="Courier New"/>
                <a:ea typeface="Courier New"/>
                <a:cs typeface="Courier New"/>
                <a:sym typeface="Courier New"/>
              </a:rPr>
              <a:t>    matrix = np.zeros((</a:t>
            </a:r>
            <a:r>
              <a:rPr lang="en" sz="1050">
                <a:solidFill>
                  <a:srgbClr val="795E26"/>
                </a:solidFill>
                <a:highlight>
                  <a:srgbClr val="FFFFFE"/>
                </a:highlight>
                <a:latin typeface="Courier New"/>
                <a:ea typeface="Courier New"/>
                <a:cs typeface="Courier New"/>
                <a:sym typeface="Courier New"/>
              </a:rPr>
              <a:t>len</a:t>
            </a:r>
            <a:r>
              <a:rPr lang="en" sz="1050">
                <a:solidFill>
                  <a:schemeClr val="dk1"/>
                </a:solidFill>
                <a:highlight>
                  <a:srgbClr val="FFFFFE"/>
                </a:highlight>
                <a:latin typeface="Courier New"/>
                <a:ea typeface="Courier New"/>
                <a:cs typeface="Courier New"/>
                <a:sym typeface="Courier New"/>
              </a:rPr>
              <a:t>(series_1) + </a:t>
            </a:r>
            <a:r>
              <a:rPr lang="en" sz="1050">
                <a:solidFill>
                  <a:srgbClr val="098156"/>
                </a:solidFill>
                <a:highlight>
                  <a:srgbClr val="FFFFFE"/>
                </a:highlight>
                <a:latin typeface="Courier New"/>
                <a:ea typeface="Courier New"/>
                <a:cs typeface="Courier New"/>
                <a:sym typeface="Courier New"/>
              </a:rPr>
              <a:t>1</a:t>
            </a:r>
            <a:r>
              <a:rPr lang="en" sz="1050">
                <a:solidFill>
                  <a:schemeClr val="dk1"/>
                </a:solidFill>
                <a:highlight>
                  <a:srgbClr val="FFFFFE"/>
                </a:highlight>
                <a:latin typeface="Courier New"/>
                <a:ea typeface="Courier New"/>
                <a:cs typeface="Courier New"/>
                <a:sym typeface="Courier New"/>
              </a:rPr>
              <a:t>, </a:t>
            </a:r>
            <a:r>
              <a:rPr lang="en" sz="1050">
                <a:solidFill>
                  <a:srgbClr val="795E26"/>
                </a:solidFill>
                <a:highlight>
                  <a:srgbClr val="FFFFFE"/>
                </a:highlight>
                <a:latin typeface="Courier New"/>
                <a:ea typeface="Courier New"/>
                <a:cs typeface="Courier New"/>
                <a:sym typeface="Courier New"/>
              </a:rPr>
              <a:t>len</a:t>
            </a:r>
            <a:r>
              <a:rPr lang="en" sz="1050">
                <a:solidFill>
                  <a:schemeClr val="dk1"/>
                </a:solidFill>
                <a:highlight>
                  <a:srgbClr val="FFFFFE"/>
                </a:highlight>
                <a:latin typeface="Courier New"/>
                <a:ea typeface="Courier New"/>
                <a:cs typeface="Courier New"/>
                <a:sym typeface="Courier New"/>
              </a:rPr>
              <a:t>(series_2) + </a:t>
            </a:r>
            <a:r>
              <a:rPr lang="en" sz="1050">
                <a:solidFill>
                  <a:srgbClr val="098156"/>
                </a:solidFill>
                <a:highlight>
                  <a:srgbClr val="FFFFFE"/>
                </a:highlight>
                <a:latin typeface="Courier New"/>
                <a:ea typeface="Courier New"/>
                <a:cs typeface="Courier New"/>
                <a:sym typeface="Courier New"/>
              </a:rPr>
              <a:t>1</a:t>
            </a:r>
            <a:r>
              <a:rPr lang="en" sz="1050">
                <a:solidFill>
                  <a:schemeClr val="dk1"/>
                </a:solidFill>
                <a:highlight>
                  <a:srgbClr val="FFFFFE"/>
                </a:highlight>
                <a:latin typeface="Courier New"/>
                <a:ea typeface="Courier New"/>
                <a:cs typeface="Courier New"/>
                <a:sym typeface="Courier New"/>
              </a:rPr>
              <a:t>))</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E"/>
                </a:highlight>
                <a:latin typeface="Courier New"/>
                <a:ea typeface="Courier New"/>
                <a:cs typeface="Courier New"/>
                <a:sym typeface="Courier New"/>
              </a:rPr>
              <a:t>    matrix[</a:t>
            </a:r>
            <a:r>
              <a:rPr lang="en" sz="1050">
                <a:solidFill>
                  <a:srgbClr val="098156"/>
                </a:solidFill>
                <a:highlight>
                  <a:srgbClr val="FFFFFE"/>
                </a:highlight>
                <a:latin typeface="Courier New"/>
                <a:ea typeface="Courier New"/>
                <a:cs typeface="Courier New"/>
                <a:sym typeface="Courier New"/>
              </a:rPr>
              <a:t>0</a:t>
            </a:r>
            <a:r>
              <a:rPr lang="en" sz="1050">
                <a:solidFill>
                  <a:schemeClr val="dk1"/>
                </a:solidFill>
                <a:highlight>
                  <a:srgbClr val="FFFFFE"/>
                </a:highlight>
                <a:latin typeface="Courier New"/>
                <a:ea typeface="Courier New"/>
                <a:cs typeface="Courier New"/>
                <a:sym typeface="Courier New"/>
              </a:rPr>
              <a:t>,:] = np.inf</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E"/>
                </a:highlight>
                <a:latin typeface="Courier New"/>
                <a:ea typeface="Courier New"/>
                <a:cs typeface="Courier New"/>
                <a:sym typeface="Courier New"/>
              </a:rPr>
              <a:t>    matrix[:,</a:t>
            </a:r>
            <a:r>
              <a:rPr lang="en" sz="1050">
                <a:solidFill>
                  <a:srgbClr val="098156"/>
                </a:solidFill>
                <a:highlight>
                  <a:srgbClr val="FFFFFE"/>
                </a:highlight>
                <a:latin typeface="Courier New"/>
                <a:ea typeface="Courier New"/>
                <a:cs typeface="Courier New"/>
                <a:sym typeface="Courier New"/>
              </a:rPr>
              <a:t>0</a:t>
            </a:r>
            <a:r>
              <a:rPr lang="en" sz="1050">
                <a:solidFill>
                  <a:schemeClr val="dk1"/>
                </a:solidFill>
                <a:highlight>
                  <a:srgbClr val="FFFFFE"/>
                </a:highlight>
                <a:latin typeface="Courier New"/>
                <a:ea typeface="Courier New"/>
                <a:cs typeface="Courier New"/>
                <a:sym typeface="Courier New"/>
              </a:rPr>
              <a:t>] = np.inf</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E"/>
                </a:highlight>
                <a:latin typeface="Courier New"/>
                <a:ea typeface="Courier New"/>
                <a:cs typeface="Courier New"/>
                <a:sym typeface="Courier New"/>
              </a:rPr>
              <a:t>    matrix[</a:t>
            </a:r>
            <a:r>
              <a:rPr lang="en" sz="1050">
                <a:solidFill>
                  <a:srgbClr val="098156"/>
                </a:solidFill>
                <a:highlight>
                  <a:srgbClr val="FFFFFE"/>
                </a:highlight>
                <a:latin typeface="Courier New"/>
                <a:ea typeface="Courier New"/>
                <a:cs typeface="Courier New"/>
                <a:sym typeface="Courier New"/>
              </a:rPr>
              <a:t>0</a:t>
            </a:r>
            <a:r>
              <a:rPr lang="en" sz="1050">
                <a:solidFill>
                  <a:schemeClr val="dk1"/>
                </a:solidFill>
                <a:highlight>
                  <a:srgbClr val="FFFFFE"/>
                </a:highlight>
                <a:latin typeface="Courier New"/>
                <a:ea typeface="Courier New"/>
                <a:cs typeface="Courier New"/>
                <a:sym typeface="Courier New"/>
              </a:rPr>
              <a:t>,</a:t>
            </a:r>
            <a:r>
              <a:rPr lang="en" sz="1050">
                <a:solidFill>
                  <a:srgbClr val="098156"/>
                </a:solidFill>
                <a:highlight>
                  <a:srgbClr val="FFFFFE"/>
                </a:highlight>
                <a:latin typeface="Courier New"/>
                <a:ea typeface="Courier New"/>
                <a:cs typeface="Courier New"/>
                <a:sym typeface="Courier New"/>
              </a:rPr>
              <a:t>0</a:t>
            </a:r>
            <a:r>
              <a:rPr lang="en" sz="1050">
                <a:solidFill>
                  <a:schemeClr val="dk1"/>
                </a:solidFill>
                <a:highlight>
                  <a:srgbClr val="FFFFFE"/>
                </a:highlight>
                <a:latin typeface="Courier New"/>
                <a:ea typeface="Courier New"/>
                <a:cs typeface="Courier New"/>
                <a:sym typeface="Courier New"/>
              </a:rPr>
              <a:t>] = </a:t>
            </a:r>
            <a:r>
              <a:rPr lang="en" sz="1050">
                <a:solidFill>
                  <a:srgbClr val="098156"/>
                </a:solidFill>
                <a:highlight>
                  <a:srgbClr val="FFFFFE"/>
                </a:highlight>
                <a:latin typeface="Courier New"/>
                <a:ea typeface="Courier New"/>
                <a:cs typeface="Courier New"/>
                <a:sym typeface="Courier New"/>
              </a:rPr>
              <a:t>0</a:t>
            </a:r>
            <a:endParaRPr sz="1050">
              <a:solidFill>
                <a:srgbClr val="098156"/>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E"/>
                </a:highlight>
                <a:latin typeface="Courier New"/>
                <a:ea typeface="Courier New"/>
                <a:cs typeface="Courier New"/>
                <a:sym typeface="Courier New"/>
              </a:rPr>
              <a:t>    </a:t>
            </a:r>
            <a:r>
              <a:rPr lang="en" sz="1050">
                <a:solidFill>
                  <a:srgbClr val="AF00DB"/>
                </a:solidFill>
                <a:highlight>
                  <a:srgbClr val="FFFFFE"/>
                </a:highlight>
                <a:latin typeface="Courier New"/>
                <a:ea typeface="Courier New"/>
                <a:cs typeface="Courier New"/>
                <a:sym typeface="Courier New"/>
              </a:rPr>
              <a:t>for</a:t>
            </a:r>
            <a:r>
              <a:rPr lang="en" sz="1050">
                <a:solidFill>
                  <a:schemeClr val="dk1"/>
                </a:solidFill>
                <a:highlight>
                  <a:srgbClr val="FFFFFE"/>
                </a:highlight>
                <a:latin typeface="Courier New"/>
                <a:ea typeface="Courier New"/>
                <a:cs typeface="Courier New"/>
                <a:sym typeface="Courier New"/>
              </a:rPr>
              <a:t> i, vec1 </a:t>
            </a:r>
            <a:r>
              <a:rPr lang="en" sz="1050">
                <a:solidFill>
                  <a:srgbClr val="0000FF"/>
                </a:solidFill>
                <a:highlight>
                  <a:srgbClr val="FFFFFE"/>
                </a:highlight>
                <a:latin typeface="Courier New"/>
                <a:ea typeface="Courier New"/>
                <a:cs typeface="Courier New"/>
                <a:sym typeface="Courier New"/>
              </a:rPr>
              <a:t>in</a:t>
            </a:r>
            <a:r>
              <a:rPr lang="en" sz="1050">
                <a:solidFill>
                  <a:schemeClr val="dk1"/>
                </a:solidFill>
                <a:highlight>
                  <a:srgbClr val="FFFFFE"/>
                </a:highlight>
                <a:latin typeface="Courier New"/>
                <a:ea typeface="Courier New"/>
                <a:cs typeface="Courier New"/>
                <a:sym typeface="Courier New"/>
              </a:rPr>
              <a:t> </a:t>
            </a:r>
            <a:r>
              <a:rPr lang="en" sz="1050">
                <a:solidFill>
                  <a:srgbClr val="795E26"/>
                </a:solidFill>
                <a:highlight>
                  <a:srgbClr val="FFFFFE"/>
                </a:highlight>
                <a:latin typeface="Courier New"/>
                <a:ea typeface="Courier New"/>
                <a:cs typeface="Courier New"/>
                <a:sym typeface="Courier New"/>
              </a:rPr>
              <a:t>enumerate</a:t>
            </a:r>
            <a:r>
              <a:rPr lang="en" sz="1050">
                <a:solidFill>
                  <a:schemeClr val="dk1"/>
                </a:solidFill>
                <a:highlight>
                  <a:srgbClr val="FFFFFE"/>
                </a:highlight>
                <a:latin typeface="Courier New"/>
                <a:ea typeface="Courier New"/>
                <a:cs typeface="Courier New"/>
                <a:sym typeface="Courier New"/>
              </a:rPr>
              <a:t>(series_1):</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E"/>
                </a:highlight>
                <a:latin typeface="Courier New"/>
                <a:ea typeface="Courier New"/>
                <a:cs typeface="Courier New"/>
                <a:sym typeface="Courier New"/>
              </a:rPr>
              <a:t>      </a:t>
            </a:r>
            <a:r>
              <a:rPr lang="en" sz="1050">
                <a:solidFill>
                  <a:srgbClr val="AF00DB"/>
                </a:solidFill>
                <a:highlight>
                  <a:srgbClr val="FFFFFE"/>
                </a:highlight>
                <a:latin typeface="Courier New"/>
                <a:ea typeface="Courier New"/>
                <a:cs typeface="Courier New"/>
                <a:sym typeface="Courier New"/>
              </a:rPr>
              <a:t>for</a:t>
            </a:r>
            <a:r>
              <a:rPr lang="en" sz="1050">
                <a:solidFill>
                  <a:schemeClr val="dk1"/>
                </a:solidFill>
                <a:highlight>
                  <a:srgbClr val="FFFFFE"/>
                </a:highlight>
                <a:latin typeface="Courier New"/>
                <a:ea typeface="Courier New"/>
                <a:cs typeface="Courier New"/>
                <a:sym typeface="Courier New"/>
              </a:rPr>
              <a:t> j, vec2 </a:t>
            </a:r>
            <a:r>
              <a:rPr lang="en" sz="1050">
                <a:solidFill>
                  <a:srgbClr val="0000FF"/>
                </a:solidFill>
                <a:highlight>
                  <a:srgbClr val="FFFFFE"/>
                </a:highlight>
                <a:latin typeface="Courier New"/>
                <a:ea typeface="Courier New"/>
                <a:cs typeface="Courier New"/>
                <a:sym typeface="Courier New"/>
              </a:rPr>
              <a:t>in</a:t>
            </a:r>
            <a:r>
              <a:rPr lang="en" sz="1050">
                <a:solidFill>
                  <a:schemeClr val="dk1"/>
                </a:solidFill>
                <a:highlight>
                  <a:srgbClr val="FFFFFE"/>
                </a:highlight>
                <a:latin typeface="Courier New"/>
                <a:ea typeface="Courier New"/>
                <a:cs typeface="Courier New"/>
                <a:sym typeface="Courier New"/>
              </a:rPr>
              <a:t> </a:t>
            </a:r>
            <a:r>
              <a:rPr lang="en" sz="1050">
                <a:solidFill>
                  <a:srgbClr val="795E26"/>
                </a:solidFill>
                <a:highlight>
                  <a:srgbClr val="FFFFFE"/>
                </a:highlight>
                <a:latin typeface="Courier New"/>
                <a:ea typeface="Courier New"/>
                <a:cs typeface="Courier New"/>
                <a:sym typeface="Courier New"/>
              </a:rPr>
              <a:t>enumerate</a:t>
            </a:r>
            <a:r>
              <a:rPr lang="en" sz="1050">
                <a:solidFill>
                  <a:schemeClr val="dk1"/>
                </a:solidFill>
                <a:highlight>
                  <a:srgbClr val="FFFFFE"/>
                </a:highlight>
                <a:latin typeface="Courier New"/>
                <a:ea typeface="Courier New"/>
                <a:cs typeface="Courier New"/>
                <a:sym typeface="Courier New"/>
              </a:rPr>
              <a:t>(series_2):</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E"/>
                </a:highlight>
                <a:latin typeface="Courier New"/>
                <a:ea typeface="Courier New"/>
                <a:cs typeface="Courier New"/>
                <a:sym typeface="Courier New"/>
              </a:rPr>
              <a:t>        cost = norm_func(vec1 - vec2)</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E"/>
                </a:highlight>
                <a:latin typeface="Courier New"/>
                <a:ea typeface="Courier New"/>
                <a:cs typeface="Courier New"/>
                <a:sym typeface="Courier New"/>
              </a:rPr>
              <a:t>        matrix[i + </a:t>
            </a:r>
            <a:r>
              <a:rPr lang="en" sz="1050">
                <a:solidFill>
                  <a:srgbClr val="098156"/>
                </a:solidFill>
                <a:highlight>
                  <a:srgbClr val="FFFFFE"/>
                </a:highlight>
                <a:latin typeface="Courier New"/>
                <a:ea typeface="Courier New"/>
                <a:cs typeface="Courier New"/>
                <a:sym typeface="Courier New"/>
              </a:rPr>
              <a:t>1</a:t>
            </a:r>
            <a:r>
              <a:rPr lang="en" sz="1050">
                <a:solidFill>
                  <a:schemeClr val="dk1"/>
                </a:solidFill>
                <a:highlight>
                  <a:srgbClr val="FFFFFE"/>
                </a:highlight>
                <a:latin typeface="Courier New"/>
                <a:ea typeface="Courier New"/>
                <a:cs typeface="Courier New"/>
                <a:sym typeface="Courier New"/>
              </a:rPr>
              <a:t>, j + </a:t>
            </a:r>
            <a:r>
              <a:rPr lang="en" sz="1050">
                <a:solidFill>
                  <a:srgbClr val="098156"/>
                </a:solidFill>
                <a:highlight>
                  <a:srgbClr val="FFFFFE"/>
                </a:highlight>
                <a:latin typeface="Courier New"/>
                <a:ea typeface="Courier New"/>
                <a:cs typeface="Courier New"/>
                <a:sym typeface="Courier New"/>
              </a:rPr>
              <a:t>1</a:t>
            </a:r>
            <a:r>
              <a:rPr lang="en" sz="1050">
                <a:solidFill>
                  <a:schemeClr val="dk1"/>
                </a:solidFill>
                <a:highlight>
                  <a:srgbClr val="FFFFFE"/>
                </a:highlight>
                <a:latin typeface="Courier New"/>
                <a:ea typeface="Courier New"/>
                <a:cs typeface="Courier New"/>
                <a:sym typeface="Courier New"/>
              </a:rPr>
              <a:t>] = cost + </a:t>
            </a:r>
            <a:r>
              <a:rPr lang="en" sz="1050">
                <a:solidFill>
                  <a:srgbClr val="795E26"/>
                </a:solidFill>
                <a:highlight>
                  <a:srgbClr val="FFFFFE"/>
                </a:highlight>
                <a:latin typeface="Courier New"/>
                <a:ea typeface="Courier New"/>
                <a:cs typeface="Courier New"/>
                <a:sym typeface="Courier New"/>
              </a:rPr>
              <a:t>min</a:t>
            </a:r>
            <a:r>
              <a:rPr lang="en" sz="1050">
                <a:solidFill>
                  <a:schemeClr val="dk1"/>
                </a:solidFill>
                <a:highlight>
                  <a:srgbClr val="FFFFFE"/>
                </a:highlight>
                <a:latin typeface="Courier New"/>
                <a:ea typeface="Courier New"/>
                <a:cs typeface="Courier New"/>
                <a:sym typeface="Courier New"/>
              </a:rPr>
              <a:t>(matrix[i, j + </a:t>
            </a:r>
            <a:r>
              <a:rPr lang="en" sz="1050">
                <a:solidFill>
                  <a:srgbClr val="098156"/>
                </a:solidFill>
                <a:highlight>
                  <a:srgbClr val="FFFFFE"/>
                </a:highlight>
                <a:latin typeface="Courier New"/>
                <a:ea typeface="Courier New"/>
                <a:cs typeface="Courier New"/>
                <a:sym typeface="Courier New"/>
              </a:rPr>
              <a:t>1</a:t>
            </a:r>
            <a:r>
              <a:rPr lang="en" sz="1050">
                <a:solidFill>
                  <a:schemeClr val="dk1"/>
                </a:solidFill>
                <a:highlight>
                  <a:srgbClr val="FFFFFE"/>
                </a:highlight>
                <a:latin typeface="Courier New"/>
                <a:ea typeface="Courier New"/>
                <a:cs typeface="Courier New"/>
                <a:sym typeface="Courier New"/>
              </a:rPr>
              <a:t>], matrix[i + </a:t>
            </a:r>
            <a:r>
              <a:rPr lang="en" sz="1050">
                <a:solidFill>
                  <a:srgbClr val="098156"/>
                </a:solidFill>
                <a:highlight>
                  <a:srgbClr val="FFFFFE"/>
                </a:highlight>
                <a:latin typeface="Courier New"/>
                <a:ea typeface="Courier New"/>
                <a:cs typeface="Courier New"/>
                <a:sym typeface="Courier New"/>
              </a:rPr>
              <a:t>1</a:t>
            </a:r>
            <a:r>
              <a:rPr lang="en" sz="1050">
                <a:solidFill>
                  <a:schemeClr val="dk1"/>
                </a:solidFill>
                <a:highlight>
                  <a:srgbClr val="FFFFFE"/>
                </a:highlight>
                <a:latin typeface="Courier New"/>
                <a:ea typeface="Courier New"/>
                <a:cs typeface="Courier New"/>
                <a:sym typeface="Courier New"/>
              </a:rPr>
              <a:t>, j], matrix[i, j])</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E"/>
                </a:highlight>
                <a:latin typeface="Courier New"/>
                <a:ea typeface="Courier New"/>
                <a:cs typeface="Courier New"/>
                <a:sym typeface="Courier New"/>
              </a:rPr>
              <a:t>    matrix = matrix[</a:t>
            </a:r>
            <a:r>
              <a:rPr lang="en" sz="1050">
                <a:solidFill>
                  <a:srgbClr val="098156"/>
                </a:solidFill>
                <a:highlight>
                  <a:srgbClr val="FFFFFE"/>
                </a:highlight>
                <a:latin typeface="Courier New"/>
                <a:ea typeface="Courier New"/>
                <a:cs typeface="Courier New"/>
                <a:sym typeface="Courier New"/>
              </a:rPr>
              <a:t>1</a:t>
            </a:r>
            <a:r>
              <a:rPr lang="en" sz="1050">
                <a:solidFill>
                  <a:schemeClr val="dk1"/>
                </a:solidFill>
                <a:highlight>
                  <a:srgbClr val="FFFFFE"/>
                </a:highlight>
                <a:latin typeface="Courier New"/>
                <a:ea typeface="Courier New"/>
                <a:cs typeface="Courier New"/>
                <a:sym typeface="Courier New"/>
              </a:rPr>
              <a:t>:,</a:t>
            </a:r>
            <a:r>
              <a:rPr lang="en" sz="1050">
                <a:solidFill>
                  <a:srgbClr val="098156"/>
                </a:solidFill>
                <a:highlight>
                  <a:srgbClr val="FFFFFE"/>
                </a:highlight>
                <a:latin typeface="Courier New"/>
                <a:ea typeface="Courier New"/>
                <a:cs typeface="Courier New"/>
                <a:sym typeface="Courier New"/>
              </a:rPr>
              <a:t>1</a:t>
            </a:r>
            <a:r>
              <a:rPr lang="en" sz="1050">
                <a:solidFill>
                  <a:schemeClr val="dk1"/>
                </a:solidFill>
                <a:highlight>
                  <a:srgbClr val="FFFFFE"/>
                </a:highlight>
                <a:latin typeface="Courier New"/>
                <a:ea typeface="Courier New"/>
                <a:cs typeface="Courier New"/>
                <a:sym typeface="Courier New"/>
              </a:rPr>
              <a:t>:]</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E"/>
                </a:highlight>
                <a:latin typeface="Courier New"/>
                <a:ea typeface="Courier New"/>
                <a:cs typeface="Courier New"/>
                <a:sym typeface="Courier New"/>
              </a:rPr>
              <a:t>    </a:t>
            </a:r>
            <a:r>
              <a:rPr lang="en" sz="1050">
                <a:solidFill>
                  <a:srgbClr val="795E26"/>
                </a:solidFill>
                <a:highlight>
                  <a:srgbClr val="FFFFFE"/>
                </a:highlight>
                <a:latin typeface="Courier New"/>
                <a:ea typeface="Courier New"/>
                <a:cs typeface="Courier New"/>
                <a:sym typeface="Courier New"/>
              </a:rPr>
              <a:t>print</a:t>
            </a:r>
            <a:r>
              <a:rPr lang="en" sz="1050">
                <a:solidFill>
                  <a:schemeClr val="dk1"/>
                </a:solidFill>
                <a:highlight>
                  <a:srgbClr val="FFFFFE"/>
                </a:highlight>
                <a:latin typeface="Courier New"/>
                <a:ea typeface="Courier New"/>
                <a:cs typeface="Courier New"/>
                <a:sym typeface="Courier New"/>
              </a:rPr>
              <a:t>(matrix)</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E"/>
                </a:highlight>
                <a:latin typeface="Courier New"/>
                <a:ea typeface="Courier New"/>
                <a:cs typeface="Courier New"/>
                <a:sym typeface="Courier New"/>
              </a:rPr>
              <a:t>    dtw_distance = </a:t>
            </a:r>
            <a:r>
              <a:rPr lang="en" sz="1050">
                <a:solidFill>
                  <a:srgbClr val="098156"/>
                </a:solidFill>
                <a:highlight>
                  <a:srgbClr val="FFFFFE"/>
                </a:highlight>
                <a:latin typeface="Courier New"/>
                <a:ea typeface="Courier New"/>
                <a:cs typeface="Courier New"/>
                <a:sym typeface="Courier New"/>
              </a:rPr>
              <a:t>0</a:t>
            </a:r>
            <a:endParaRPr sz="1050">
              <a:solidFill>
                <a:srgbClr val="098156"/>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E"/>
                </a:highlight>
                <a:latin typeface="Courier New"/>
                <a:ea typeface="Courier New"/>
                <a:cs typeface="Courier New"/>
                <a:sym typeface="Courier New"/>
              </a:rPr>
              <a:t>    </a:t>
            </a:r>
            <a:r>
              <a:rPr lang="en" sz="1050">
                <a:solidFill>
                  <a:srgbClr val="AF00DB"/>
                </a:solidFill>
                <a:highlight>
                  <a:srgbClr val="FFFFFE"/>
                </a:highlight>
                <a:latin typeface="Courier New"/>
                <a:ea typeface="Courier New"/>
                <a:cs typeface="Courier New"/>
                <a:sym typeface="Courier New"/>
              </a:rPr>
              <a:t>for</a:t>
            </a:r>
            <a:r>
              <a:rPr lang="en" sz="1050">
                <a:solidFill>
                  <a:schemeClr val="dk1"/>
                </a:solidFill>
                <a:highlight>
                  <a:srgbClr val="FFFFFE"/>
                </a:highlight>
                <a:latin typeface="Courier New"/>
                <a:ea typeface="Courier New"/>
                <a:cs typeface="Courier New"/>
                <a:sym typeface="Courier New"/>
              </a:rPr>
              <a:t> i </a:t>
            </a:r>
            <a:r>
              <a:rPr lang="en" sz="1050">
                <a:solidFill>
                  <a:srgbClr val="0000FF"/>
                </a:solidFill>
                <a:highlight>
                  <a:srgbClr val="FFFFFE"/>
                </a:highlight>
                <a:latin typeface="Courier New"/>
                <a:ea typeface="Courier New"/>
                <a:cs typeface="Courier New"/>
                <a:sym typeface="Courier New"/>
              </a:rPr>
              <a:t>in</a:t>
            </a:r>
            <a:r>
              <a:rPr lang="en" sz="1050">
                <a:solidFill>
                  <a:schemeClr val="dk1"/>
                </a:solidFill>
                <a:highlight>
                  <a:srgbClr val="FFFFFE"/>
                </a:highlight>
                <a:latin typeface="Courier New"/>
                <a:ea typeface="Courier New"/>
                <a:cs typeface="Courier New"/>
                <a:sym typeface="Courier New"/>
              </a:rPr>
              <a:t> </a:t>
            </a:r>
            <a:r>
              <a:rPr lang="en" sz="1050">
                <a:solidFill>
                  <a:srgbClr val="795E26"/>
                </a:solidFill>
                <a:highlight>
                  <a:srgbClr val="FFFFFE"/>
                </a:highlight>
                <a:latin typeface="Courier New"/>
                <a:ea typeface="Courier New"/>
                <a:cs typeface="Courier New"/>
                <a:sym typeface="Courier New"/>
              </a:rPr>
              <a:t>range</a:t>
            </a:r>
            <a:r>
              <a:rPr lang="en" sz="1050">
                <a:solidFill>
                  <a:schemeClr val="dk1"/>
                </a:solidFill>
                <a:highlight>
                  <a:srgbClr val="FFFFFE"/>
                </a:highlight>
                <a:latin typeface="Courier New"/>
                <a:ea typeface="Courier New"/>
                <a:cs typeface="Courier New"/>
                <a:sym typeface="Courier New"/>
              </a:rPr>
              <a:t>(</a:t>
            </a:r>
            <a:r>
              <a:rPr lang="en" sz="1050">
                <a:solidFill>
                  <a:srgbClr val="795E26"/>
                </a:solidFill>
                <a:highlight>
                  <a:srgbClr val="FFFFFE"/>
                </a:highlight>
                <a:latin typeface="Courier New"/>
                <a:ea typeface="Courier New"/>
                <a:cs typeface="Courier New"/>
                <a:sym typeface="Courier New"/>
              </a:rPr>
              <a:t>len</a:t>
            </a:r>
            <a:r>
              <a:rPr lang="en" sz="1050">
                <a:solidFill>
                  <a:schemeClr val="dk1"/>
                </a:solidFill>
                <a:highlight>
                  <a:srgbClr val="FFFFFE"/>
                </a:highlight>
                <a:latin typeface="Courier New"/>
                <a:ea typeface="Courier New"/>
                <a:cs typeface="Courier New"/>
                <a:sym typeface="Courier New"/>
              </a:rPr>
              <a:t>(series_1)</a:t>
            </a:r>
            <a:r>
              <a:rPr lang="en" sz="1050">
                <a:solidFill>
                  <a:srgbClr val="098156"/>
                </a:solidFill>
                <a:highlight>
                  <a:srgbClr val="FFFFFE"/>
                </a:highlight>
                <a:latin typeface="Courier New"/>
                <a:ea typeface="Courier New"/>
                <a:cs typeface="Courier New"/>
                <a:sym typeface="Courier New"/>
              </a:rPr>
              <a:t>-1</a:t>
            </a:r>
            <a:r>
              <a:rPr lang="en" sz="1050">
                <a:solidFill>
                  <a:schemeClr val="dk1"/>
                </a:solidFill>
                <a:highlight>
                  <a:srgbClr val="FFFFFE"/>
                </a:highlight>
                <a:latin typeface="Courier New"/>
                <a:ea typeface="Courier New"/>
                <a:cs typeface="Courier New"/>
                <a:sym typeface="Courier New"/>
              </a:rPr>
              <a:t>):</a:t>
            </a:r>
            <a:endParaRPr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E"/>
                </a:highlight>
                <a:latin typeface="Courier New"/>
                <a:ea typeface="Courier New"/>
                <a:cs typeface="Courier New"/>
                <a:sym typeface="Courier New"/>
              </a:rPr>
              <a:t>      dtw_distance += </a:t>
            </a:r>
            <a:r>
              <a:rPr lang="en" sz="1050">
                <a:solidFill>
                  <a:srgbClr val="795E26"/>
                </a:solidFill>
                <a:highlight>
                  <a:srgbClr val="FFFFFE"/>
                </a:highlight>
                <a:latin typeface="Courier New"/>
                <a:ea typeface="Courier New"/>
                <a:cs typeface="Courier New"/>
                <a:sym typeface="Courier New"/>
              </a:rPr>
              <a:t>min</a:t>
            </a:r>
            <a:r>
              <a:rPr lang="en" sz="1050">
                <a:solidFill>
                  <a:schemeClr val="dk1"/>
                </a:solidFill>
                <a:highlight>
                  <a:srgbClr val="FFFFFE"/>
                </a:highlight>
                <a:latin typeface="Courier New"/>
                <a:ea typeface="Courier New"/>
                <a:cs typeface="Courier New"/>
                <a:sym typeface="Courier New"/>
              </a:rPr>
              <a:t>(matrix[i,i],matrix[i+</a:t>
            </a:r>
            <a:r>
              <a:rPr lang="en" sz="1050">
                <a:solidFill>
                  <a:srgbClr val="098156"/>
                </a:solidFill>
                <a:highlight>
                  <a:srgbClr val="FFFFFE"/>
                </a:highlight>
                <a:latin typeface="Courier New"/>
                <a:ea typeface="Courier New"/>
                <a:cs typeface="Courier New"/>
                <a:sym typeface="Courier New"/>
              </a:rPr>
              <a:t>1</a:t>
            </a:r>
            <a:r>
              <a:rPr lang="en" sz="1050">
                <a:solidFill>
                  <a:schemeClr val="dk1"/>
                </a:solidFill>
                <a:highlight>
                  <a:srgbClr val="FFFFFE"/>
                </a:highlight>
                <a:latin typeface="Courier New"/>
                <a:ea typeface="Courier New"/>
                <a:cs typeface="Courier New"/>
                <a:sym typeface="Courier New"/>
              </a:rPr>
              <a:t>,i],matrix[i,i+</a:t>
            </a:r>
            <a:r>
              <a:rPr lang="en" sz="1050">
                <a:solidFill>
                  <a:srgbClr val="098156"/>
                </a:solidFill>
                <a:highlight>
                  <a:srgbClr val="FFFFFE"/>
                </a:highlight>
                <a:latin typeface="Courier New"/>
                <a:ea typeface="Courier New"/>
                <a:cs typeface="Courier New"/>
                <a:sym typeface="Courier New"/>
              </a:rPr>
              <a:t>1</a:t>
            </a:r>
            <a:r>
              <a:rPr lang="en" sz="1050">
                <a:solidFill>
                  <a:schemeClr val="dk1"/>
                </a:solidFill>
                <a:highlight>
                  <a:srgbClr val="FFFFFE"/>
                </a:highlight>
                <a:latin typeface="Courier New"/>
                <a:ea typeface="Courier New"/>
                <a:cs typeface="Courier New"/>
                <a:sym typeface="Courier New"/>
              </a:rPr>
              <a:t>])</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E"/>
                </a:highlight>
                <a:latin typeface="Courier New"/>
                <a:ea typeface="Courier New"/>
                <a:cs typeface="Courier New"/>
                <a:sym typeface="Courier New"/>
              </a:rPr>
              <a:t>    </a:t>
            </a:r>
            <a:r>
              <a:rPr lang="en" sz="1050">
                <a:solidFill>
                  <a:srgbClr val="795E26"/>
                </a:solidFill>
                <a:highlight>
                  <a:srgbClr val="FFFFFE"/>
                </a:highlight>
                <a:latin typeface="Courier New"/>
                <a:ea typeface="Courier New"/>
                <a:cs typeface="Courier New"/>
                <a:sym typeface="Courier New"/>
              </a:rPr>
              <a:t>print</a:t>
            </a:r>
            <a:r>
              <a:rPr lang="en" sz="1050">
                <a:solidFill>
                  <a:schemeClr val="dk1"/>
                </a:solidFill>
                <a:highlight>
                  <a:srgbClr val="FFFFFE"/>
                </a:highlight>
                <a:latin typeface="Courier New"/>
                <a:ea typeface="Courier New"/>
                <a:cs typeface="Courier New"/>
                <a:sym typeface="Courier New"/>
              </a:rPr>
              <a:t>(dtw_distance)</a:t>
            </a:r>
            <a:endParaRPr sz="1050">
              <a:solidFill>
                <a:schemeClr val="dk1"/>
              </a:solidFill>
              <a:highlight>
                <a:srgbClr val="FFFFFE"/>
              </a:highlight>
              <a:latin typeface="Courier New"/>
              <a:ea typeface="Courier New"/>
              <a:cs typeface="Courier New"/>
              <a:sym typeface="Courier New"/>
            </a:endParaRPr>
          </a:p>
          <a:p>
            <a:pPr indent="0" lvl="0" marL="0" rtl="0" algn="l">
              <a:spcBef>
                <a:spcPts val="0"/>
              </a:spcBef>
              <a:spcAft>
                <a:spcPts val="1200"/>
              </a:spcAft>
              <a:buNone/>
            </a:pPr>
            <a:r>
              <a:t/>
            </a:r>
            <a:endParaRPr/>
          </a:p>
        </p:txBody>
      </p:sp>
      <p:sp>
        <p:nvSpPr>
          <p:cNvPr id="135" name="Google Shape;135;p20"/>
          <p:cNvSpPr/>
          <p:nvPr/>
        </p:nvSpPr>
        <p:spPr>
          <a:xfrm>
            <a:off x="913350" y="2571750"/>
            <a:ext cx="6781200" cy="3807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136" name="Google Shape;136;p20"/>
          <p:cNvSpPr/>
          <p:nvPr/>
        </p:nvSpPr>
        <p:spPr>
          <a:xfrm>
            <a:off x="788925" y="3651200"/>
            <a:ext cx="5314200" cy="2151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DTW Algorithm</a:t>
            </a:r>
            <a:endParaRPr/>
          </a:p>
        </p:txBody>
      </p:sp>
      <p:sp>
        <p:nvSpPr>
          <p:cNvPr id="142" name="Google Shape;142;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 sz="1050">
                <a:solidFill>
                  <a:srgbClr val="0000FF"/>
                </a:solidFill>
                <a:highlight>
                  <a:srgbClr val="FFFFFE"/>
                </a:highlight>
                <a:latin typeface="Courier New"/>
                <a:ea typeface="Courier New"/>
                <a:cs typeface="Courier New"/>
                <a:sym typeface="Courier New"/>
              </a:rPr>
              <a:t>def</a:t>
            </a:r>
            <a:r>
              <a:rPr lang="en" sz="1050">
                <a:solidFill>
                  <a:schemeClr val="dk1"/>
                </a:solidFill>
                <a:highlight>
                  <a:srgbClr val="FFFFFE"/>
                </a:highlight>
                <a:latin typeface="Courier New"/>
                <a:ea typeface="Courier New"/>
                <a:cs typeface="Courier New"/>
                <a:sym typeface="Courier New"/>
              </a:rPr>
              <a:t> </a:t>
            </a:r>
            <a:r>
              <a:rPr lang="en" sz="1050">
                <a:solidFill>
                  <a:srgbClr val="795E26"/>
                </a:solidFill>
                <a:highlight>
                  <a:srgbClr val="FFFFFE"/>
                </a:highlight>
                <a:latin typeface="Courier New"/>
                <a:ea typeface="Courier New"/>
                <a:cs typeface="Courier New"/>
                <a:sym typeface="Courier New"/>
              </a:rPr>
              <a:t>dtw</a:t>
            </a:r>
            <a:r>
              <a:rPr lang="en" sz="1050">
                <a:solidFill>
                  <a:schemeClr val="dk1"/>
                </a:solidFill>
                <a:highlight>
                  <a:srgbClr val="FFFFFE"/>
                </a:highlight>
                <a:latin typeface="Courier New"/>
                <a:ea typeface="Courier New"/>
                <a:cs typeface="Courier New"/>
                <a:sym typeface="Courier New"/>
              </a:rPr>
              <a:t>(</a:t>
            </a:r>
            <a:r>
              <a:rPr lang="en" sz="1050">
                <a:solidFill>
                  <a:srgbClr val="001080"/>
                </a:solidFill>
                <a:highlight>
                  <a:srgbClr val="FFFFFE"/>
                </a:highlight>
                <a:latin typeface="Courier New"/>
                <a:ea typeface="Courier New"/>
                <a:cs typeface="Courier New"/>
                <a:sym typeface="Courier New"/>
              </a:rPr>
              <a:t>series_1</a:t>
            </a:r>
            <a:r>
              <a:rPr lang="en" sz="1050">
                <a:solidFill>
                  <a:schemeClr val="dk1"/>
                </a:solidFill>
                <a:highlight>
                  <a:srgbClr val="FFFFFE"/>
                </a:highlight>
                <a:latin typeface="Courier New"/>
                <a:ea typeface="Courier New"/>
                <a:cs typeface="Courier New"/>
                <a:sym typeface="Courier New"/>
              </a:rPr>
              <a:t>, </a:t>
            </a:r>
            <a:r>
              <a:rPr lang="en" sz="1050">
                <a:solidFill>
                  <a:srgbClr val="001080"/>
                </a:solidFill>
                <a:highlight>
                  <a:srgbClr val="FFFFFE"/>
                </a:highlight>
                <a:latin typeface="Courier New"/>
                <a:ea typeface="Courier New"/>
                <a:cs typeface="Courier New"/>
                <a:sym typeface="Courier New"/>
              </a:rPr>
              <a:t>series_2</a:t>
            </a:r>
            <a:r>
              <a:rPr lang="en" sz="1050">
                <a:solidFill>
                  <a:schemeClr val="dk1"/>
                </a:solidFill>
                <a:highlight>
                  <a:srgbClr val="FFFFFE"/>
                </a:highlight>
                <a:latin typeface="Courier New"/>
                <a:ea typeface="Courier New"/>
                <a:cs typeface="Courier New"/>
                <a:sym typeface="Courier New"/>
              </a:rPr>
              <a:t>, </a:t>
            </a:r>
            <a:r>
              <a:rPr lang="en" sz="1050">
                <a:solidFill>
                  <a:srgbClr val="001080"/>
                </a:solidFill>
                <a:highlight>
                  <a:srgbClr val="FFFFFE"/>
                </a:highlight>
                <a:latin typeface="Courier New"/>
                <a:ea typeface="Courier New"/>
                <a:cs typeface="Courier New"/>
                <a:sym typeface="Courier New"/>
              </a:rPr>
              <a:t>norm_func</a:t>
            </a:r>
            <a:r>
              <a:rPr lang="en" sz="1050">
                <a:solidFill>
                  <a:schemeClr val="dk1"/>
                </a:solidFill>
                <a:highlight>
                  <a:srgbClr val="FFFFFE"/>
                </a:highlight>
                <a:latin typeface="Courier New"/>
                <a:ea typeface="Courier New"/>
                <a:cs typeface="Courier New"/>
                <a:sym typeface="Courier New"/>
              </a:rPr>
              <a:t> = np.linalg.norm):</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E"/>
                </a:highlight>
                <a:latin typeface="Courier New"/>
                <a:ea typeface="Courier New"/>
                <a:cs typeface="Courier New"/>
                <a:sym typeface="Courier New"/>
              </a:rPr>
              <a:t>    matrix = np.zeros((</a:t>
            </a:r>
            <a:r>
              <a:rPr lang="en" sz="1050">
                <a:solidFill>
                  <a:srgbClr val="795E26"/>
                </a:solidFill>
                <a:highlight>
                  <a:srgbClr val="FFFFFE"/>
                </a:highlight>
                <a:latin typeface="Courier New"/>
                <a:ea typeface="Courier New"/>
                <a:cs typeface="Courier New"/>
                <a:sym typeface="Courier New"/>
              </a:rPr>
              <a:t>len</a:t>
            </a:r>
            <a:r>
              <a:rPr lang="en" sz="1050">
                <a:solidFill>
                  <a:schemeClr val="dk1"/>
                </a:solidFill>
                <a:highlight>
                  <a:srgbClr val="FFFFFE"/>
                </a:highlight>
                <a:latin typeface="Courier New"/>
                <a:ea typeface="Courier New"/>
                <a:cs typeface="Courier New"/>
                <a:sym typeface="Courier New"/>
              </a:rPr>
              <a:t>(series_1) + </a:t>
            </a:r>
            <a:r>
              <a:rPr lang="en" sz="1050">
                <a:solidFill>
                  <a:srgbClr val="098156"/>
                </a:solidFill>
                <a:highlight>
                  <a:srgbClr val="FFFFFE"/>
                </a:highlight>
                <a:latin typeface="Courier New"/>
                <a:ea typeface="Courier New"/>
                <a:cs typeface="Courier New"/>
                <a:sym typeface="Courier New"/>
              </a:rPr>
              <a:t>1</a:t>
            </a:r>
            <a:r>
              <a:rPr lang="en" sz="1050">
                <a:solidFill>
                  <a:schemeClr val="dk1"/>
                </a:solidFill>
                <a:highlight>
                  <a:srgbClr val="FFFFFE"/>
                </a:highlight>
                <a:latin typeface="Courier New"/>
                <a:ea typeface="Courier New"/>
                <a:cs typeface="Courier New"/>
                <a:sym typeface="Courier New"/>
              </a:rPr>
              <a:t>, </a:t>
            </a:r>
            <a:r>
              <a:rPr lang="en" sz="1050">
                <a:solidFill>
                  <a:srgbClr val="795E26"/>
                </a:solidFill>
                <a:highlight>
                  <a:srgbClr val="FFFFFE"/>
                </a:highlight>
                <a:latin typeface="Courier New"/>
                <a:ea typeface="Courier New"/>
                <a:cs typeface="Courier New"/>
                <a:sym typeface="Courier New"/>
              </a:rPr>
              <a:t>len</a:t>
            </a:r>
            <a:r>
              <a:rPr lang="en" sz="1050">
                <a:solidFill>
                  <a:schemeClr val="dk1"/>
                </a:solidFill>
                <a:highlight>
                  <a:srgbClr val="FFFFFE"/>
                </a:highlight>
                <a:latin typeface="Courier New"/>
                <a:ea typeface="Courier New"/>
                <a:cs typeface="Courier New"/>
                <a:sym typeface="Courier New"/>
              </a:rPr>
              <a:t>(series_2) + </a:t>
            </a:r>
            <a:r>
              <a:rPr lang="en" sz="1050">
                <a:solidFill>
                  <a:srgbClr val="098156"/>
                </a:solidFill>
                <a:highlight>
                  <a:srgbClr val="FFFFFE"/>
                </a:highlight>
                <a:latin typeface="Courier New"/>
                <a:ea typeface="Courier New"/>
                <a:cs typeface="Courier New"/>
                <a:sym typeface="Courier New"/>
              </a:rPr>
              <a:t>1</a:t>
            </a:r>
            <a:r>
              <a:rPr lang="en" sz="1050">
                <a:solidFill>
                  <a:schemeClr val="dk1"/>
                </a:solidFill>
                <a:highlight>
                  <a:srgbClr val="FFFFFE"/>
                </a:highlight>
                <a:latin typeface="Courier New"/>
                <a:ea typeface="Courier New"/>
                <a:cs typeface="Courier New"/>
                <a:sym typeface="Courier New"/>
              </a:rPr>
              <a:t>))</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E"/>
                </a:highlight>
                <a:latin typeface="Courier New"/>
                <a:ea typeface="Courier New"/>
                <a:cs typeface="Courier New"/>
                <a:sym typeface="Courier New"/>
              </a:rPr>
              <a:t>    matrix[</a:t>
            </a:r>
            <a:r>
              <a:rPr lang="en" sz="1050">
                <a:solidFill>
                  <a:srgbClr val="098156"/>
                </a:solidFill>
                <a:highlight>
                  <a:srgbClr val="FFFFFE"/>
                </a:highlight>
                <a:latin typeface="Courier New"/>
                <a:ea typeface="Courier New"/>
                <a:cs typeface="Courier New"/>
                <a:sym typeface="Courier New"/>
              </a:rPr>
              <a:t>0</a:t>
            </a:r>
            <a:r>
              <a:rPr lang="en" sz="1050">
                <a:solidFill>
                  <a:schemeClr val="dk1"/>
                </a:solidFill>
                <a:highlight>
                  <a:srgbClr val="FFFFFE"/>
                </a:highlight>
                <a:latin typeface="Courier New"/>
                <a:ea typeface="Courier New"/>
                <a:cs typeface="Courier New"/>
                <a:sym typeface="Courier New"/>
              </a:rPr>
              <a:t>,:] = np.inf</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E"/>
                </a:highlight>
                <a:latin typeface="Courier New"/>
                <a:ea typeface="Courier New"/>
                <a:cs typeface="Courier New"/>
                <a:sym typeface="Courier New"/>
              </a:rPr>
              <a:t>    matrix[:,</a:t>
            </a:r>
            <a:r>
              <a:rPr lang="en" sz="1050">
                <a:solidFill>
                  <a:srgbClr val="098156"/>
                </a:solidFill>
                <a:highlight>
                  <a:srgbClr val="FFFFFE"/>
                </a:highlight>
                <a:latin typeface="Courier New"/>
                <a:ea typeface="Courier New"/>
                <a:cs typeface="Courier New"/>
                <a:sym typeface="Courier New"/>
              </a:rPr>
              <a:t>0</a:t>
            </a:r>
            <a:r>
              <a:rPr lang="en" sz="1050">
                <a:solidFill>
                  <a:schemeClr val="dk1"/>
                </a:solidFill>
                <a:highlight>
                  <a:srgbClr val="FFFFFE"/>
                </a:highlight>
                <a:latin typeface="Courier New"/>
                <a:ea typeface="Courier New"/>
                <a:cs typeface="Courier New"/>
                <a:sym typeface="Courier New"/>
              </a:rPr>
              <a:t>] = np.inf</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E"/>
                </a:highlight>
                <a:latin typeface="Courier New"/>
                <a:ea typeface="Courier New"/>
                <a:cs typeface="Courier New"/>
                <a:sym typeface="Courier New"/>
              </a:rPr>
              <a:t>    matrix[</a:t>
            </a:r>
            <a:r>
              <a:rPr lang="en" sz="1050">
                <a:solidFill>
                  <a:srgbClr val="098156"/>
                </a:solidFill>
                <a:highlight>
                  <a:srgbClr val="FFFFFE"/>
                </a:highlight>
                <a:latin typeface="Courier New"/>
                <a:ea typeface="Courier New"/>
                <a:cs typeface="Courier New"/>
                <a:sym typeface="Courier New"/>
              </a:rPr>
              <a:t>0</a:t>
            </a:r>
            <a:r>
              <a:rPr lang="en" sz="1050">
                <a:solidFill>
                  <a:schemeClr val="dk1"/>
                </a:solidFill>
                <a:highlight>
                  <a:srgbClr val="FFFFFE"/>
                </a:highlight>
                <a:latin typeface="Courier New"/>
                <a:ea typeface="Courier New"/>
                <a:cs typeface="Courier New"/>
                <a:sym typeface="Courier New"/>
              </a:rPr>
              <a:t>,</a:t>
            </a:r>
            <a:r>
              <a:rPr lang="en" sz="1050">
                <a:solidFill>
                  <a:srgbClr val="098156"/>
                </a:solidFill>
                <a:highlight>
                  <a:srgbClr val="FFFFFE"/>
                </a:highlight>
                <a:latin typeface="Courier New"/>
                <a:ea typeface="Courier New"/>
                <a:cs typeface="Courier New"/>
                <a:sym typeface="Courier New"/>
              </a:rPr>
              <a:t>0</a:t>
            </a:r>
            <a:r>
              <a:rPr lang="en" sz="1050">
                <a:solidFill>
                  <a:schemeClr val="dk1"/>
                </a:solidFill>
                <a:highlight>
                  <a:srgbClr val="FFFFFE"/>
                </a:highlight>
                <a:latin typeface="Courier New"/>
                <a:ea typeface="Courier New"/>
                <a:cs typeface="Courier New"/>
                <a:sym typeface="Courier New"/>
              </a:rPr>
              <a:t>] = </a:t>
            </a:r>
            <a:r>
              <a:rPr lang="en" sz="1050">
                <a:solidFill>
                  <a:srgbClr val="098156"/>
                </a:solidFill>
                <a:highlight>
                  <a:srgbClr val="FFFFFE"/>
                </a:highlight>
                <a:latin typeface="Courier New"/>
                <a:ea typeface="Courier New"/>
                <a:cs typeface="Courier New"/>
                <a:sym typeface="Courier New"/>
              </a:rPr>
              <a:t>0</a:t>
            </a:r>
            <a:endParaRPr sz="1050">
              <a:solidFill>
                <a:srgbClr val="098156"/>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E"/>
                </a:highlight>
                <a:latin typeface="Courier New"/>
                <a:ea typeface="Courier New"/>
                <a:cs typeface="Courier New"/>
                <a:sym typeface="Courier New"/>
              </a:rPr>
              <a:t>    </a:t>
            </a:r>
            <a:r>
              <a:rPr lang="en" sz="1050">
                <a:solidFill>
                  <a:srgbClr val="AF00DB"/>
                </a:solidFill>
                <a:highlight>
                  <a:srgbClr val="FFFFFE"/>
                </a:highlight>
                <a:latin typeface="Courier New"/>
                <a:ea typeface="Courier New"/>
                <a:cs typeface="Courier New"/>
                <a:sym typeface="Courier New"/>
              </a:rPr>
              <a:t>for</a:t>
            </a:r>
            <a:r>
              <a:rPr lang="en" sz="1050">
                <a:solidFill>
                  <a:schemeClr val="dk1"/>
                </a:solidFill>
                <a:highlight>
                  <a:srgbClr val="FFFFFE"/>
                </a:highlight>
                <a:latin typeface="Courier New"/>
                <a:ea typeface="Courier New"/>
                <a:cs typeface="Courier New"/>
                <a:sym typeface="Courier New"/>
              </a:rPr>
              <a:t> i, vec1 </a:t>
            </a:r>
            <a:r>
              <a:rPr lang="en" sz="1050">
                <a:solidFill>
                  <a:srgbClr val="0000FF"/>
                </a:solidFill>
                <a:highlight>
                  <a:srgbClr val="FFFFFE"/>
                </a:highlight>
                <a:latin typeface="Courier New"/>
                <a:ea typeface="Courier New"/>
                <a:cs typeface="Courier New"/>
                <a:sym typeface="Courier New"/>
              </a:rPr>
              <a:t>in</a:t>
            </a:r>
            <a:r>
              <a:rPr lang="en" sz="1050">
                <a:solidFill>
                  <a:schemeClr val="dk1"/>
                </a:solidFill>
                <a:highlight>
                  <a:srgbClr val="FFFFFE"/>
                </a:highlight>
                <a:latin typeface="Courier New"/>
                <a:ea typeface="Courier New"/>
                <a:cs typeface="Courier New"/>
                <a:sym typeface="Courier New"/>
              </a:rPr>
              <a:t> </a:t>
            </a:r>
            <a:r>
              <a:rPr lang="en" sz="1050">
                <a:solidFill>
                  <a:srgbClr val="795E26"/>
                </a:solidFill>
                <a:highlight>
                  <a:srgbClr val="FFFFFE"/>
                </a:highlight>
                <a:latin typeface="Courier New"/>
                <a:ea typeface="Courier New"/>
                <a:cs typeface="Courier New"/>
                <a:sym typeface="Courier New"/>
              </a:rPr>
              <a:t>enumerate</a:t>
            </a:r>
            <a:r>
              <a:rPr lang="en" sz="1050">
                <a:solidFill>
                  <a:schemeClr val="dk1"/>
                </a:solidFill>
                <a:highlight>
                  <a:srgbClr val="FFFFFE"/>
                </a:highlight>
                <a:latin typeface="Courier New"/>
                <a:ea typeface="Courier New"/>
                <a:cs typeface="Courier New"/>
                <a:sym typeface="Courier New"/>
              </a:rPr>
              <a:t>(series_1):</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E"/>
                </a:highlight>
                <a:latin typeface="Courier New"/>
                <a:ea typeface="Courier New"/>
                <a:cs typeface="Courier New"/>
                <a:sym typeface="Courier New"/>
              </a:rPr>
              <a:t>      </a:t>
            </a:r>
            <a:r>
              <a:rPr lang="en" sz="1050">
                <a:solidFill>
                  <a:srgbClr val="AF00DB"/>
                </a:solidFill>
                <a:highlight>
                  <a:srgbClr val="FFFFFE"/>
                </a:highlight>
                <a:latin typeface="Courier New"/>
                <a:ea typeface="Courier New"/>
                <a:cs typeface="Courier New"/>
                <a:sym typeface="Courier New"/>
              </a:rPr>
              <a:t>for</a:t>
            </a:r>
            <a:r>
              <a:rPr lang="en" sz="1050">
                <a:solidFill>
                  <a:schemeClr val="dk1"/>
                </a:solidFill>
                <a:highlight>
                  <a:srgbClr val="FFFFFE"/>
                </a:highlight>
                <a:latin typeface="Courier New"/>
                <a:ea typeface="Courier New"/>
                <a:cs typeface="Courier New"/>
                <a:sym typeface="Courier New"/>
              </a:rPr>
              <a:t> j, vec2 </a:t>
            </a:r>
            <a:r>
              <a:rPr lang="en" sz="1050">
                <a:solidFill>
                  <a:srgbClr val="0000FF"/>
                </a:solidFill>
                <a:highlight>
                  <a:srgbClr val="FFFFFE"/>
                </a:highlight>
                <a:latin typeface="Courier New"/>
                <a:ea typeface="Courier New"/>
                <a:cs typeface="Courier New"/>
                <a:sym typeface="Courier New"/>
              </a:rPr>
              <a:t>in</a:t>
            </a:r>
            <a:r>
              <a:rPr lang="en" sz="1050">
                <a:solidFill>
                  <a:schemeClr val="dk1"/>
                </a:solidFill>
                <a:highlight>
                  <a:srgbClr val="FFFFFE"/>
                </a:highlight>
                <a:latin typeface="Courier New"/>
                <a:ea typeface="Courier New"/>
                <a:cs typeface="Courier New"/>
                <a:sym typeface="Courier New"/>
              </a:rPr>
              <a:t> </a:t>
            </a:r>
            <a:r>
              <a:rPr lang="en" sz="1050">
                <a:solidFill>
                  <a:srgbClr val="795E26"/>
                </a:solidFill>
                <a:highlight>
                  <a:srgbClr val="FFFFFE"/>
                </a:highlight>
                <a:latin typeface="Courier New"/>
                <a:ea typeface="Courier New"/>
                <a:cs typeface="Courier New"/>
                <a:sym typeface="Courier New"/>
              </a:rPr>
              <a:t>enumerate</a:t>
            </a:r>
            <a:r>
              <a:rPr lang="en" sz="1050">
                <a:solidFill>
                  <a:schemeClr val="dk1"/>
                </a:solidFill>
                <a:highlight>
                  <a:srgbClr val="FFFFFE"/>
                </a:highlight>
                <a:latin typeface="Courier New"/>
                <a:ea typeface="Courier New"/>
                <a:cs typeface="Courier New"/>
                <a:sym typeface="Courier New"/>
              </a:rPr>
              <a:t>(series_2):</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E"/>
                </a:highlight>
                <a:latin typeface="Courier New"/>
                <a:ea typeface="Courier New"/>
                <a:cs typeface="Courier New"/>
                <a:sym typeface="Courier New"/>
              </a:rPr>
              <a:t>        cost = norm_func(vec1 - vec2)</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E"/>
                </a:highlight>
                <a:latin typeface="Courier New"/>
                <a:ea typeface="Courier New"/>
                <a:cs typeface="Courier New"/>
                <a:sym typeface="Courier New"/>
              </a:rPr>
              <a:t>        matrix[i + </a:t>
            </a:r>
            <a:r>
              <a:rPr lang="en" sz="1050">
                <a:solidFill>
                  <a:srgbClr val="098156"/>
                </a:solidFill>
                <a:highlight>
                  <a:srgbClr val="FFFFFE"/>
                </a:highlight>
                <a:latin typeface="Courier New"/>
                <a:ea typeface="Courier New"/>
                <a:cs typeface="Courier New"/>
                <a:sym typeface="Courier New"/>
              </a:rPr>
              <a:t>1</a:t>
            </a:r>
            <a:r>
              <a:rPr lang="en" sz="1050">
                <a:solidFill>
                  <a:schemeClr val="dk1"/>
                </a:solidFill>
                <a:highlight>
                  <a:srgbClr val="FFFFFE"/>
                </a:highlight>
                <a:latin typeface="Courier New"/>
                <a:ea typeface="Courier New"/>
                <a:cs typeface="Courier New"/>
                <a:sym typeface="Courier New"/>
              </a:rPr>
              <a:t>, j + </a:t>
            </a:r>
            <a:r>
              <a:rPr lang="en" sz="1050">
                <a:solidFill>
                  <a:srgbClr val="098156"/>
                </a:solidFill>
                <a:highlight>
                  <a:srgbClr val="FFFFFE"/>
                </a:highlight>
                <a:latin typeface="Courier New"/>
                <a:ea typeface="Courier New"/>
                <a:cs typeface="Courier New"/>
                <a:sym typeface="Courier New"/>
              </a:rPr>
              <a:t>1</a:t>
            </a:r>
            <a:r>
              <a:rPr lang="en" sz="1050">
                <a:solidFill>
                  <a:schemeClr val="dk1"/>
                </a:solidFill>
                <a:highlight>
                  <a:srgbClr val="FFFFFE"/>
                </a:highlight>
                <a:latin typeface="Courier New"/>
                <a:ea typeface="Courier New"/>
                <a:cs typeface="Courier New"/>
                <a:sym typeface="Courier New"/>
              </a:rPr>
              <a:t>] = cost + </a:t>
            </a:r>
            <a:r>
              <a:rPr lang="en" sz="1050">
                <a:solidFill>
                  <a:srgbClr val="795E26"/>
                </a:solidFill>
                <a:highlight>
                  <a:srgbClr val="FFFFFE"/>
                </a:highlight>
                <a:latin typeface="Courier New"/>
                <a:ea typeface="Courier New"/>
                <a:cs typeface="Courier New"/>
                <a:sym typeface="Courier New"/>
              </a:rPr>
              <a:t>min</a:t>
            </a:r>
            <a:r>
              <a:rPr lang="en" sz="1050">
                <a:solidFill>
                  <a:schemeClr val="dk1"/>
                </a:solidFill>
                <a:highlight>
                  <a:srgbClr val="FFFFFE"/>
                </a:highlight>
                <a:latin typeface="Courier New"/>
                <a:ea typeface="Courier New"/>
                <a:cs typeface="Courier New"/>
                <a:sym typeface="Courier New"/>
              </a:rPr>
              <a:t>(matrix[i, j + </a:t>
            </a:r>
            <a:r>
              <a:rPr lang="en" sz="1050">
                <a:solidFill>
                  <a:srgbClr val="098156"/>
                </a:solidFill>
                <a:highlight>
                  <a:srgbClr val="FFFFFE"/>
                </a:highlight>
                <a:latin typeface="Courier New"/>
                <a:ea typeface="Courier New"/>
                <a:cs typeface="Courier New"/>
                <a:sym typeface="Courier New"/>
              </a:rPr>
              <a:t>1</a:t>
            </a:r>
            <a:r>
              <a:rPr lang="en" sz="1050">
                <a:solidFill>
                  <a:schemeClr val="dk1"/>
                </a:solidFill>
                <a:highlight>
                  <a:srgbClr val="FFFFFE"/>
                </a:highlight>
                <a:latin typeface="Courier New"/>
                <a:ea typeface="Courier New"/>
                <a:cs typeface="Courier New"/>
                <a:sym typeface="Courier New"/>
              </a:rPr>
              <a:t>], matrix[i + </a:t>
            </a:r>
            <a:r>
              <a:rPr lang="en" sz="1050">
                <a:solidFill>
                  <a:srgbClr val="098156"/>
                </a:solidFill>
                <a:highlight>
                  <a:srgbClr val="FFFFFE"/>
                </a:highlight>
                <a:latin typeface="Courier New"/>
                <a:ea typeface="Courier New"/>
                <a:cs typeface="Courier New"/>
                <a:sym typeface="Courier New"/>
              </a:rPr>
              <a:t>1</a:t>
            </a:r>
            <a:r>
              <a:rPr lang="en" sz="1050">
                <a:solidFill>
                  <a:schemeClr val="dk1"/>
                </a:solidFill>
                <a:highlight>
                  <a:srgbClr val="FFFFFE"/>
                </a:highlight>
                <a:latin typeface="Courier New"/>
                <a:ea typeface="Courier New"/>
                <a:cs typeface="Courier New"/>
                <a:sym typeface="Courier New"/>
              </a:rPr>
              <a:t>, j], matrix[i, j])</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E"/>
                </a:highlight>
                <a:latin typeface="Courier New"/>
                <a:ea typeface="Courier New"/>
                <a:cs typeface="Courier New"/>
                <a:sym typeface="Courier New"/>
              </a:rPr>
              <a:t>    matrix = matrix[</a:t>
            </a:r>
            <a:r>
              <a:rPr lang="en" sz="1050">
                <a:solidFill>
                  <a:srgbClr val="098156"/>
                </a:solidFill>
                <a:highlight>
                  <a:srgbClr val="FFFFFE"/>
                </a:highlight>
                <a:latin typeface="Courier New"/>
                <a:ea typeface="Courier New"/>
                <a:cs typeface="Courier New"/>
                <a:sym typeface="Courier New"/>
              </a:rPr>
              <a:t>1</a:t>
            </a:r>
            <a:r>
              <a:rPr lang="en" sz="1050">
                <a:solidFill>
                  <a:schemeClr val="dk1"/>
                </a:solidFill>
                <a:highlight>
                  <a:srgbClr val="FFFFFE"/>
                </a:highlight>
                <a:latin typeface="Courier New"/>
                <a:ea typeface="Courier New"/>
                <a:cs typeface="Courier New"/>
                <a:sym typeface="Courier New"/>
              </a:rPr>
              <a:t>:,</a:t>
            </a:r>
            <a:r>
              <a:rPr lang="en" sz="1050">
                <a:solidFill>
                  <a:srgbClr val="098156"/>
                </a:solidFill>
                <a:highlight>
                  <a:srgbClr val="FFFFFE"/>
                </a:highlight>
                <a:latin typeface="Courier New"/>
                <a:ea typeface="Courier New"/>
                <a:cs typeface="Courier New"/>
                <a:sym typeface="Courier New"/>
              </a:rPr>
              <a:t>1</a:t>
            </a:r>
            <a:r>
              <a:rPr lang="en" sz="1050">
                <a:solidFill>
                  <a:schemeClr val="dk1"/>
                </a:solidFill>
                <a:highlight>
                  <a:srgbClr val="FFFFFE"/>
                </a:highlight>
                <a:latin typeface="Courier New"/>
                <a:ea typeface="Courier New"/>
                <a:cs typeface="Courier New"/>
                <a:sym typeface="Courier New"/>
              </a:rPr>
              <a:t>:]</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E"/>
                </a:highlight>
                <a:latin typeface="Courier New"/>
                <a:ea typeface="Courier New"/>
                <a:cs typeface="Courier New"/>
                <a:sym typeface="Courier New"/>
              </a:rPr>
              <a:t>    dtw_distance = </a:t>
            </a:r>
            <a:r>
              <a:rPr lang="en" sz="1050">
                <a:solidFill>
                  <a:srgbClr val="098156"/>
                </a:solidFill>
                <a:highlight>
                  <a:srgbClr val="FFFFFE"/>
                </a:highlight>
                <a:latin typeface="Courier New"/>
                <a:ea typeface="Courier New"/>
                <a:cs typeface="Courier New"/>
                <a:sym typeface="Courier New"/>
              </a:rPr>
              <a:t>0</a:t>
            </a:r>
            <a:endParaRPr sz="1050">
              <a:solidFill>
                <a:srgbClr val="098156"/>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E"/>
                </a:highlight>
                <a:latin typeface="Courier New"/>
                <a:ea typeface="Courier New"/>
                <a:cs typeface="Courier New"/>
                <a:sym typeface="Courier New"/>
              </a:rPr>
              <a:t>    </a:t>
            </a:r>
            <a:r>
              <a:rPr lang="en" sz="1050">
                <a:solidFill>
                  <a:srgbClr val="AF00DB"/>
                </a:solidFill>
                <a:highlight>
                  <a:srgbClr val="FFFFFE"/>
                </a:highlight>
                <a:latin typeface="Courier New"/>
                <a:ea typeface="Courier New"/>
                <a:cs typeface="Courier New"/>
                <a:sym typeface="Courier New"/>
              </a:rPr>
              <a:t>for</a:t>
            </a:r>
            <a:r>
              <a:rPr lang="en" sz="1050">
                <a:solidFill>
                  <a:schemeClr val="dk1"/>
                </a:solidFill>
                <a:highlight>
                  <a:srgbClr val="FFFFFE"/>
                </a:highlight>
                <a:latin typeface="Courier New"/>
                <a:ea typeface="Courier New"/>
                <a:cs typeface="Courier New"/>
                <a:sym typeface="Courier New"/>
              </a:rPr>
              <a:t> i </a:t>
            </a:r>
            <a:r>
              <a:rPr lang="en" sz="1050">
                <a:solidFill>
                  <a:srgbClr val="0000FF"/>
                </a:solidFill>
                <a:highlight>
                  <a:srgbClr val="FFFFFE"/>
                </a:highlight>
                <a:latin typeface="Courier New"/>
                <a:ea typeface="Courier New"/>
                <a:cs typeface="Courier New"/>
                <a:sym typeface="Courier New"/>
              </a:rPr>
              <a:t>in</a:t>
            </a:r>
            <a:r>
              <a:rPr lang="en" sz="1050">
                <a:solidFill>
                  <a:schemeClr val="dk1"/>
                </a:solidFill>
                <a:highlight>
                  <a:srgbClr val="FFFFFE"/>
                </a:highlight>
                <a:latin typeface="Courier New"/>
                <a:ea typeface="Courier New"/>
                <a:cs typeface="Courier New"/>
                <a:sym typeface="Courier New"/>
              </a:rPr>
              <a:t> </a:t>
            </a:r>
            <a:r>
              <a:rPr lang="en" sz="1050">
                <a:solidFill>
                  <a:srgbClr val="795E26"/>
                </a:solidFill>
                <a:highlight>
                  <a:srgbClr val="FFFFFE"/>
                </a:highlight>
                <a:latin typeface="Courier New"/>
                <a:ea typeface="Courier New"/>
                <a:cs typeface="Courier New"/>
                <a:sym typeface="Courier New"/>
              </a:rPr>
              <a:t>range</a:t>
            </a:r>
            <a:r>
              <a:rPr lang="en" sz="1050">
                <a:solidFill>
                  <a:schemeClr val="dk1"/>
                </a:solidFill>
                <a:highlight>
                  <a:srgbClr val="FFFFFE"/>
                </a:highlight>
                <a:latin typeface="Courier New"/>
                <a:ea typeface="Courier New"/>
                <a:cs typeface="Courier New"/>
                <a:sym typeface="Courier New"/>
              </a:rPr>
              <a:t>(</a:t>
            </a:r>
            <a:r>
              <a:rPr lang="en" sz="1050">
                <a:solidFill>
                  <a:srgbClr val="795E26"/>
                </a:solidFill>
                <a:highlight>
                  <a:srgbClr val="FFFFFE"/>
                </a:highlight>
                <a:latin typeface="Courier New"/>
                <a:ea typeface="Courier New"/>
                <a:cs typeface="Courier New"/>
                <a:sym typeface="Courier New"/>
              </a:rPr>
              <a:t>len</a:t>
            </a:r>
            <a:r>
              <a:rPr lang="en" sz="1050">
                <a:solidFill>
                  <a:schemeClr val="dk1"/>
                </a:solidFill>
                <a:highlight>
                  <a:srgbClr val="FFFFFE"/>
                </a:highlight>
                <a:latin typeface="Courier New"/>
                <a:ea typeface="Courier New"/>
                <a:cs typeface="Courier New"/>
                <a:sym typeface="Courier New"/>
              </a:rPr>
              <a:t>(series_1)</a:t>
            </a:r>
            <a:r>
              <a:rPr lang="en" sz="1050">
                <a:solidFill>
                  <a:srgbClr val="098156"/>
                </a:solidFill>
                <a:highlight>
                  <a:srgbClr val="FFFFFE"/>
                </a:highlight>
                <a:latin typeface="Courier New"/>
                <a:ea typeface="Courier New"/>
                <a:cs typeface="Courier New"/>
                <a:sym typeface="Courier New"/>
              </a:rPr>
              <a:t>-1</a:t>
            </a:r>
            <a:r>
              <a:rPr lang="en" sz="1050">
                <a:solidFill>
                  <a:schemeClr val="dk1"/>
                </a:solidFill>
                <a:highlight>
                  <a:srgbClr val="FFFFFE"/>
                </a:highlight>
                <a:latin typeface="Courier New"/>
                <a:ea typeface="Courier New"/>
                <a:cs typeface="Courier New"/>
                <a:sym typeface="Courier New"/>
              </a:rPr>
              <a:t>):</a:t>
            </a:r>
            <a:endParaRPr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E"/>
                </a:highlight>
                <a:latin typeface="Courier New"/>
                <a:ea typeface="Courier New"/>
                <a:cs typeface="Courier New"/>
                <a:sym typeface="Courier New"/>
              </a:rPr>
              <a:t>      dtw_distance += </a:t>
            </a:r>
            <a:r>
              <a:rPr lang="en" sz="1050">
                <a:solidFill>
                  <a:srgbClr val="795E26"/>
                </a:solidFill>
                <a:highlight>
                  <a:srgbClr val="FFFFFE"/>
                </a:highlight>
                <a:latin typeface="Courier New"/>
                <a:ea typeface="Courier New"/>
                <a:cs typeface="Courier New"/>
                <a:sym typeface="Courier New"/>
              </a:rPr>
              <a:t>min</a:t>
            </a:r>
            <a:r>
              <a:rPr lang="en" sz="1050">
                <a:solidFill>
                  <a:schemeClr val="dk1"/>
                </a:solidFill>
                <a:highlight>
                  <a:srgbClr val="FFFFFE"/>
                </a:highlight>
                <a:latin typeface="Courier New"/>
                <a:ea typeface="Courier New"/>
                <a:cs typeface="Courier New"/>
                <a:sym typeface="Courier New"/>
              </a:rPr>
              <a:t>(matrix[i,i],matrix[i+</a:t>
            </a:r>
            <a:r>
              <a:rPr lang="en" sz="1050">
                <a:solidFill>
                  <a:srgbClr val="098156"/>
                </a:solidFill>
                <a:highlight>
                  <a:srgbClr val="FFFFFE"/>
                </a:highlight>
                <a:latin typeface="Courier New"/>
                <a:ea typeface="Courier New"/>
                <a:cs typeface="Courier New"/>
                <a:sym typeface="Courier New"/>
              </a:rPr>
              <a:t>1</a:t>
            </a:r>
            <a:r>
              <a:rPr lang="en" sz="1050">
                <a:solidFill>
                  <a:schemeClr val="dk1"/>
                </a:solidFill>
                <a:highlight>
                  <a:srgbClr val="FFFFFE"/>
                </a:highlight>
                <a:latin typeface="Courier New"/>
                <a:ea typeface="Courier New"/>
                <a:cs typeface="Courier New"/>
                <a:sym typeface="Courier New"/>
              </a:rPr>
              <a:t>,i],matrix[i,i+</a:t>
            </a:r>
            <a:r>
              <a:rPr lang="en" sz="1050">
                <a:solidFill>
                  <a:srgbClr val="098156"/>
                </a:solidFill>
                <a:highlight>
                  <a:srgbClr val="FFFFFE"/>
                </a:highlight>
                <a:latin typeface="Courier New"/>
                <a:ea typeface="Courier New"/>
                <a:cs typeface="Courier New"/>
                <a:sym typeface="Courier New"/>
              </a:rPr>
              <a:t>1</a:t>
            </a:r>
            <a:r>
              <a:rPr lang="en" sz="1050">
                <a:solidFill>
                  <a:schemeClr val="dk1"/>
                </a:solidFill>
                <a:highlight>
                  <a:srgbClr val="FFFFFE"/>
                </a:highlight>
                <a:latin typeface="Courier New"/>
                <a:ea typeface="Courier New"/>
                <a:cs typeface="Courier New"/>
                <a:sym typeface="Courier New"/>
              </a:rPr>
              <a:t>])</a:t>
            </a:r>
            <a:endParaRPr sz="1050">
              <a:solidFill>
                <a:schemeClr val="dk1"/>
              </a:solidFill>
              <a:highlight>
                <a:srgbClr val="FFFFFE"/>
              </a:highlight>
              <a:latin typeface="Courier New"/>
              <a:ea typeface="Courier New"/>
              <a:cs typeface="Courier New"/>
              <a:sym typeface="Courier New"/>
            </a:endParaRPr>
          </a:p>
          <a:p>
            <a:pPr indent="0" lvl="0" marL="0" rtl="0" algn="l">
              <a:spcBef>
                <a:spcPts val="0"/>
              </a:spcBef>
              <a:spcAft>
                <a:spcPts val="1200"/>
              </a:spcAft>
              <a:buNone/>
            </a:pPr>
            <a:r>
              <a:t/>
            </a:r>
            <a:endParaRPr/>
          </a:p>
        </p:txBody>
      </p:sp>
      <p:sp>
        <p:nvSpPr>
          <p:cNvPr id="143" name="Google Shape;143;p21"/>
          <p:cNvSpPr/>
          <p:nvPr/>
        </p:nvSpPr>
        <p:spPr>
          <a:xfrm>
            <a:off x="924875" y="2778025"/>
            <a:ext cx="6781200" cy="3807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144" name="Google Shape;144;p21"/>
          <p:cNvSpPr/>
          <p:nvPr/>
        </p:nvSpPr>
        <p:spPr>
          <a:xfrm>
            <a:off x="742775" y="3832400"/>
            <a:ext cx="5314200" cy="2151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graphicFrame>
        <p:nvGraphicFramePr>
          <p:cNvPr id="145" name="Google Shape;145;p21"/>
          <p:cNvGraphicFramePr/>
          <p:nvPr/>
        </p:nvGraphicFramePr>
        <p:xfrm>
          <a:off x="6254250" y="3233150"/>
          <a:ext cx="3000000" cy="3000000"/>
        </p:xfrm>
        <a:graphic>
          <a:graphicData uri="http://schemas.openxmlformats.org/drawingml/2006/table">
            <a:tbl>
              <a:tblPr>
                <a:noFill/>
                <a:tableStyleId>{850FA704-01DC-4B17-8207-59715E400BFA}</a:tableStyleId>
              </a:tblPr>
              <a:tblGrid>
                <a:gridCol w="452575"/>
                <a:gridCol w="452575"/>
                <a:gridCol w="452575"/>
                <a:gridCol w="452575"/>
                <a:gridCol w="452575"/>
                <a:gridCol w="452575"/>
              </a:tblGrid>
              <a:tr h="198175">
                <a:tc>
                  <a:txBody>
                    <a:bodyPr/>
                    <a:lstStyle/>
                    <a:p>
                      <a:pPr indent="0" lvl="0" marL="0" rtl="0" algn="r">
                        <a:lnSpc>
                          <a:spcPct val="115000"/>
                        </a:lnSpc>
                        <a:spcBef>
                          <a:spcPts val="0"/>
                        </a:spcBef>
                        <a:spcAft>
                          <a:spcPts val="0"/>
                        </a:spcAft>
                        <a:buNone/>
                      </a:pPr>
                      <a:r>
                        <a:rPr lang="en" sz="1100">
                          <a:solidFill>
                            <a:srgbClr val="212121"/>
                          </a:solidFill>
                        </a:rPr>
                        <a:t>0</a:t>
                      </a:r>
                      <a:endParaRPr sz="1100">
                        <a:solidFill>
                          <a:srgbClr val="212121"/>
                        </a:solidFill>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100">
                          <a:solidFill>
                            <a:srgbClr val="212121"/>
                          </a:solidFill>
                          <a:latin typeface="Courier New"/>
                          <a:ea typeface="Courier New"/>
                          <a:cs typeface="Courier New"/>
                          <a:sym typeface="Courier New"/>
                        </a:rPr>
                        <a:t>1</a:t>
                      </a:r>
                      <a:endParaRPr sz="1100">
                        <a:solidFill>
                          <a:srgbClr val="212121"/>
                        </a:solidFill>
                        <a:latin typeface="Courier New"/>
                        <a:ea typeface="Courier New"/>
                        <a:cs typeface="Courier New"/>
                        <a:sym typeface="Courier New"/>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100">
                          <a:solidFill>
                            <a:srgbClr val="212121"/>
                          </a:solidFill>
                          <a:latin typeface="Courier New"/>
                          <a:ea typeface="Courier New"/>
                          <a:cs typeface="Courier New"/>
                          <a:sym typeface="Courier New"/>
                        </a:rPr>
                        <a:t>3</a:t>
                      </a:r>
                      <a:endParaRPr sz="1100">
                        <a:solidFill>
                          <a:srgbClr val="212121"/>
                        </a:solidFill>
                        <a:latin typeface="Courier New"/>
                        <a:ea typeface="Courier New"/>
                        <a:cs typeface="Courier New"/>
                        <a:sym typeface="Courier New"/>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100">
                          <a:solidFill>
                            <a:srgbClr val="212121"/>
                          </a:solidFill>
                          <a:latin typeface="Courier New"/>
                          <a:ea typeface="Courier New"/>
                          <a:cs typeface="Courier New"/>
                          <a:sym typeface="Courier New"/>
                        </a:rPr>
                        <a:t>4</a:t>
                      </a:r>
                      <a:endParaRPr sz="1100">
                        <a:solidFill>
                          <a:srgbClr val="212121"/>
                        </a:solidFill>
                        <a:latin typeface="Courier New"/>
                        <a:ea typeface="Courier New"/>
                        <a:cs typeface="Courier New"/>
                        <a:sym typeface="Courier New"/>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100">
                          <a:solidFill>
                            <a:srgbClr val="212121"/>
                          </a:solidFill>
                          <a:latin typeface="Courier New"/>
                          <a:ea typeface="Courier New"/>
                          <a:cs typeface="Courier New"/>
                          <a:sym typeface="Courier New"/>
                        </a:rPr>
                        <a:t>5.13</a:t>
                      </a:r>
                      <a:endParaRPr sz="1100">
                        <a:solidFill>
                          <a:srgbClr val="212121"/>
                        </a:solidFill>
                        <a:latin typeface="Courier New"/>
                        <a:ea typeface="Courier New"/>
                        <a:cs typeface="Courier New"/>
                        <a:sym typeface="Courier New"/>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100">
                          <a:solidFill>
                            <a:srgbClr val="212121"/>
                          </a:solidFill>
                        </a:rPr>
                        <a:t>5.13</a:t>
                      </a:r>
                      <a:endParaRPr sz="1100">
                        <a:solidFill>
                          <a:srgbClr val="212121"/>
                        </a:solidFill>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r>
              <a:tr h="198175">
                <a:tc>
                  <a:txBody>
                    <a:bodyPr/>
                    <a:lstStyle/>
                    <a:p>
                      <a:pPr indent="0" lvl="0" marL="0" rtl="0" algn="r">
                        <a:lnSpc>
                          <a:spcPct val="115000"/>
                        </a:lnSpc>
                        <a:spcBef>
                          <a:spcPts val="0"/>
                        </a:spcBef>
                        <a:spcAft>
                          <a:spcPts val="0"/>
                        </a:spcAft>
                        <a:buNone/>
                      </a:pPr>
                      <a:r>
                        <a:rPr lang="en" sz="1100">
                          <a:solidFill>
                            <a:srgbClr val="212121"/>
                          </a:solidFill>
                        </a:rPr>
                        <a:t>0</a:t>
                      </a:r>
                      <a:endParaRPr sz="1100">
                        <a:solidFill>
                          <a:srgbClr val="212121"/>
                        </a:solidFill>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100">
                          <a:solidFill>
                            <a:srgbClr val="212121"/>
                          </a:solidFill>
                          <a:latin typeface="Courier New"/>
                          <a:ea typeface="Courier New"/>
                          <a:cs typeface="Courier New"/>
                          <a:sym typeface="Courier New"/>
                        </a:rPr>
                        <a:t>1</a:t>
                      </a:r>
                      <a:endParaRPr sz="1100">
                        <a:solidFill>
                          <a:srgbClr val="212121"/>
                        </a:solidFill>
                        <a:latin typeface="Courier New"/>
                        <a:ea typeface="Courier New"/>
                        <a:cs typeface="Courier New"/>
                        <a:sym typeface="Courier New"/>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n" sz="1100">
                          <a:solidFill>
                            <a:srgbClr val="212121"/>
                          </a:solidFill>
                          <a:latin typeface="Courier New"/>
                          <a:ea typeface="Courier New"/>
                          <a:cs typeface="Courier New"/>
                          <a:sym typeface="Courier New"/>
                        </a:rPr>
                        <a:t>3</a:t>
                      </a:r>
                      <a:endParaRPr sz="1100">
                        <a:solidFill>
                          <a:srgbClr val="212121"/>
                        </a:solidFill>
                        <a:latin typeface="Courier New"/>
                        <a:ea typeface="Courier New"/>
                        <a:cs typeface="Courier New"/>
                        <a:sym typeface="Courier New"/>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100">
                          <a:solidFill>
                            <a:srgbClr val="212121"/>
                          </a:solidFill>
                          <a:latin typeface="Courier New"/>
                          <a:ea typeface="Courier New"/>
                          <a:cs typeface="Courier New"/>
                          <a:sym typeface="Courier New"/>
                        </a:rPr>
                        <a:t>4</a:t>
                      </a:r>
                      <a:endParaRPr sz="1100">
                        <a:solidFill>
                          <a:srgbClr val="212121"/>
                        </a:solidFill>
                        <a:latin typeface="Courier New"/>
                        <a:ea typeface="Courier New"/>
                        <a:cs typeface="Courier New"/>
                        <a:sym typeface="Courier New"/>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100">
                          <a:solidFill>
                            <a:srgbClr val="212121"/>
                          </a:solidFill>
                          <a:latin typeface="Courier New"/>
                          <a:ea typeface="Courier New"/>
                          <a:cs typeface="Courier New"/>
                          <a:sym typeface="Courier New"/>
                        </a:rPr>
                        <a:t>5.13</a:t>
                      </a:r>
                      <a:endParaRPr sz="1100">
                        <a:solidFill>
                          <a:srgbClr val="212121"/>
                        </a:solidFill>
                        <a:latin typeface="Courier New"/>
                        <a:ea typeface="Courier New"/>
                        <a:cs typeface="Courier New"/>
                        <a:sym typeface="Courier New"/>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100">
                          <a:solidFill>
                            <a:srgbClr val="212121"/>
                          </a:solidFill>
                        </a:rPr>
                        <a:t>5.13</a:t>
                      </a:r>
                      <a:endParaRPr sz="1100">
                        <a:solidFill>
                          <a:srgbClr val="212121"/>
                        </a:solidFill>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r>
              <a:tr h="198175">
                <a:tc>
                  <a:txBody>
                    <a:bodyPr/>
                    <a:lstStyle/>
                    <a:p>
                      <a:pPr indent="0" lvl="0" marL="0" rtl="0" algn="r">
                        <a:lnSpc>
                          <a:spcPct val="115000"/>
                        </a:lnSpc>
                        <a:spcBef>
                          <a:spcPts val="0"/>
                        </a:spcBef>
                        <a:spcAft>
                          <a:spcPts val="0"/>
                        </a:spcAft>
                        <a:buNone/>
                      </a:pPr>
                      <a:r>
                        <a:rPr lang="en" sz="1100">
                          <a:solidFill>
                            <a:srgbClr val="212121"/>
                          </a:solidFill>
                        </a:rPr>
                        <a:t>1</a:t>
                      </a:r>
                      <a:endParaRPr sz="1100">
                        <a:solidFill>
                          <a:srgbClr val="212121"/>
                        </a:solidFill>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100">
                          <a:solidFill>
                            <a:srgbClr val="212121"/>
                          </a:solidFill>
                          <a:latin typeface="Courier New"/>
                          <a:ea typeface="Courier New"/>
                          <a:cs typeface="Courier New"/>
                          <a:sym typeface="Courier New"/>
                        </a:rPr>
                        <a:t>0</a:t>
                      </a:r>
                      <a:endParaRPr sz="1100">
                        <a:solidFill>
                          <a:srgbClr val="212121"/>
                        </a:solidFill>
                        <a:latin typeface="Courier New"/>
                        <a:ea typeface="Courier New"/>
                        <a:cs typeface="Courier New"/>
                        <a:sym typeface="Courier New"/>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n" sz="1100">
                          <a:solidFill>
                            <a:srgbClr val="212121"/>
                          </a:solidFill>
                          <a:latin typeface="Courier New"/>
                          <a:ea typeface="Courier New"/>
                          <a:cs typeface="Courier New"/>
                          <a:sym typeface="Courier New"/>
                        </a:rPr>
                        <a:t>1</a:t>
                      </a:r>
                      <a:endParaRPr sz="1100">
                        <a:solidFill>
                          <a:srgbClr val="212121"/>
                        </a:solidFill>
                        <a:latin typeface="Courier New"/>
                        <a:ea typeface="Courier New"/>
                        <a:cs typeface="Courier New"/>
                        <a:sym typeface="Courier New"/>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100">
                          <a:solidFill>
                            <a:srgbClr val="212121"/>
                          </a:solidFill>
                          <a:latin typeface="Courier New"/>
                          <a:ea typeface="Courier New"/>
                          <a:cs typeface="Courier New"/>
                          <a:sym typeface="Courier New"/>
                        </a:rPr>
                        <a:t>1</a:t>
                      </a:r>
                      <a:endParaRPr sz="1100">
                        <a:solidFill>
                          <a:srgbClr val="212121"/>
                        </a:solidFill>
                        <a:latin typeface="Courier New"/>
                        <a:ea typeface="Courier New"/>
                        <a:cs typeface="Courier New"/>
                        <a:sym typeface="Courier New"/>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100">
                          <a:solidFill>
                            <a:srgbClr val="212121"/>
                          </a:solidFill>
                          <a:latin typeface="Courier New"/>
                          <a:ea typeface="Courier New"/>
                          <a:cs typeface="Courier New"/>
                          <a:sym typeface="Courier New"/>
                        </a:rPr>
                        <a:t>1.13</a:t>
                      </a:r>
                      <a:endParaRPr sz="1100">
                        <a:solidFill>
                          <a:srgbClr val="212121"/>
                        </a:solidFill>
                        <a:latin typeface="Courier New"/>
                        <a:ea typeface="Courier New"/>
                        <a:cs typeface="Courier New"/>
                        <a:sym typeface="Courier New"/>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100">
                          <a:solidFill>
                            <a:srgbClr val="212121"/>
                          </a:solidFill>
                        </a:rPr>
                        <a:t>2.13</a:t>
                      </a:r>
                      <a:endParaRPr sz="1100">
                        <a:solidFill>
                          <a:srgbClr val="212121"/>
                        </a:solidFill>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r>
              <a:tr h="198175">
                <a:tc>
                  <a:txBody>
                    <a:bodyPr/>
                    <a:lstStyle/>
                    <a:p>
                      <a:pPr indent="0" lvl="0" marL="0" rtl="0" algn="r">
                        <a:lnSpc>
                          <a:spcPct val="115000"/>
                        </a:lnSpc>
                        <a:spcBef>
                          <a:spcPts val="0"/>
                        </a:spcBef>
                        <a:spcAft>
                          <a:spcPts val="0"/>
                        </a:spcAft>
                        <a:buNone/>
                      </a:pPr>
                      <a:r>
                        <a:rPr lang="en" sz="1100">
                          <a:solidFill>
                            <a:srgbClr val="212121"/>
                          </a:solidFill>
                        </a:rPr>
                        <a:t>2</a:t>
                      </a:r>
                      <a:endParaRPr sz="1100">
                        <a:solidFill>
                          <a:srgbClr val="212121"/>
                        </a:solidFill>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100">
                          <a:solidFill>
                            <a:srgbClr val="212121"/>
                          </a:solidFill>
                          <a:latin typeface="Courier New"/>
                          <a:ea typeface="Courier New"/>
                          <a:cs typeface="Courier New"/>
                          <a:sym typeface="Courier New"/>
                        </a:rPr>
                        <a:t>0</a:t>
                      </a:r>
                      <a:endParaRPr sz="1100">
                        <a:solidFill>
                          <a:srgbClr val="212121"/>
                        </a:solidFill>
                        <a:latin typeface="Courier New"/>
                        <a:ea typeface="Courier New"/>
                        <a:cs typeface="Courier New"/>
                        <a:sym typeface="Courier New"/>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100">
                          <a:solidFill>
                            <a:srgbClr val="212121"/>
                          </a:solidFill>
                          <a:latin typeface="Courier New"/>
                          <a:ea typeface="Courier New"/>
                          <a:cs typeface="Courier New"/>
                          <a:sym typeface="Courier New"/>
                        </a:rPr>
                        <a:t>1</a:t>
                      </a:r>
                      <a:endParaRPr sz="1100">
                        <a:solidFill>
                          <a:srgbClr val="212121"/>
                        </a:solidFill>
                        <a:latin typeface="Courier New"/>
                        <a:ea typeface="Courier New"/>
                        <a:cs typeface="Courier New"/>
                        <a:sym typeface="Courier New"/>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n" sz="1100">
                          <a:solidFill>
                            <a:srgbClr val="212121"/>
                          </a:solidFill>
                          <a:latin typeface="Courier New"/>
                          <a:ea typeface="Courier New"/>
                          <a:cs typeface="Courier New"/>
                          <a:sym typeface="Courier New"/>
                        </a:rPr>
                        <a:t>1</a:t>
                      </a:r>
                      <a:endParaRPr sz="1100">
                        <a:solidFill>
                          <a:srgbClr val="212121"/>
                        </a:solidFill>
                        <a:latin typeface="Courier New"/>
                        <a:ea typeface="Courier New"/>
                        <a:cs typeface="Courier New"/>
                        <a:sym typeface="Courier New"/>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100">
                          <a:solidFill>
                            <a:srgbClr val="212121"/>
                          </a:solidFill>
                          <a:latin typeface="Courier New"/>
                          <a:ea typeface="Courier New"/>
                          <a:cs typeface="Courier New"/>
                          <a:sym typeface="Courier New"/>
                        </a:rPr>
                        <a:t>1.13</a:t>
                      </a:r>
                      <a:endParaRPr sz="1100">
                        <a:solidFill>
                          <a:srgbClr val="212121"/>
                        </a:solidFill>
                        <a:latin typeface="Courier New"/>
                        <a:ea typeface="Courier New"/>
                        <a:cs typeface="Courier New"/>
                        <a:sym typeface="Courier New"/>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100">
                          <a:solidFill>
                            <a:srgbClr val="212121"/>
                          </a:solidFill>
                        </a:rPr>
                        <a:t>2.13</a:t>
                      </a:r>
                      <a:endParaRPr sz="1100">
                        <a:solidFill>
                          <a:srgbClr val="212121"/>
                        </a:solidFill>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r>
              <a:tr h="198175">
                <a:tc>
                  <a:txBody>
                    <a:bodyPr/>
                    <a:lstStyle/>
                    <a:p>
                      <a:pPr indent="0" lvl="0" marL="0" rtl="0" algn="r">
                        <a:lnSpc>
                          <a:spcPct val="115000"/>
                        </a:lnSpc>
                        <a:spcBef>
                          <a:spcPts val="0"/>
                        </a:spcBef>
                        <a:spcAft>
                          <a:spcPts val="0"/>
                        </a:spcAft>
                        <a:buNone/>
                      </a:pPr>
                      <a:r>
                        <a:rPr lang="en" sz="1100">
                          <a:solidFill>
                            <a:srgbClr val="212121"/>
                          </a:solidFill>
                        </a:rPr>
                        <a:t>3.42</a:t>
                      </a:r>
                      <a:endParaRPr sz="1100">
                        <a:solidFill>
                          <a:srgbClr val="212121"/>
                        </a:solidFill>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100">
                          <a:solidFill>
                            <a:srgbClr val="212121"/>
                          </a:solidFill>
                          <a:latin typeface="Courier New"/>
                          <a:ea typeface="Courier New"/>
                          <a:cs typeface="Courier New"/>
                          <a:sym typeface="Courier New"/>
                        </a:rPr>
                        <a:t>0.42</a:t>
                      </a:r>
                      <a:endParaRPr sz="1100">
                        <a:solidFill>
                          <a:srgbClr val="212121"/>
                        </a:solidFill>
                        <a:latin typeface="Courier New"/>
                        <a:ea typeface="Courier New"/>
                        <a:cs typeface="Courier New"/>
                        <a:sym typeface="Courier New"/>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100">
                          <a:solidFill>
                            <a:srgbClr val="212121"/>
                          </a:solidFill>
                          <a:latin typeface="Courier New"/>
                          <a:ea typeface="Courier New"/>
                          <a:cs typeface="Courier New"/>
                          <a:sym typeface="Courier New"/>
                        </a:rPr>
                        <a:t>0.58</a:t>
                      </a:r>
                      <a:endParaRPr sz="1100">
                        <a:solidFill>
                          <a:srgbClr val="212121"/>
                        </a:solidFill>
                        <a:latin typeface="Courier New"/>
                        <a:ea typeface="Courier New"/>
                        <a:cs typeface="Courier New"/>
                        <a:sym typeface="Courier New"/>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n" sz="1100">
                          <a:solidFill>
                            <a:srgbClr val="212121"/>
                          </a:solidFill>
                          <a:latin typeface="Courier New"/>
                          <a:ea typeface="Courier New"/>
                          <a:cs typeface="Courier New"/>
                          <a:sym typeface="Courier New"/>
                        </a:rPr>
                        <a:t>1</a:t>
                      </a:r>
                      <a:endParaRPr sz="1100">
                        <a:solidFill>
                          <a:srgbClr val="212121"/>
                        </a:solidFill>
                        <a:latin typeface="Courier New"/>
                        <a:ea typeface="Courier New"/>
                        <a:cs typeface="Courier New"/>
                        <a:sym typeface="Courier New"/>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100">
                          <a:solidFill>
                            <a:srgbClr val="212121"/>
                          </a:solidFill>
                          <a:latin typeface="Courier New"/>
                          <a:ea typeface="Courier New"/>
                          <a:cs typeface="Courier New"/>
                          <a:sym typeface="Courier New"/>
                        </a:rPr>
                        <a:t>1.29</a:t>
                      </a:r>
                      <a:endParaRPr sz="1100">
                        <a:solidFill>
                          <a:srgbClr val="212121"/>
                        </a:solidFill>
                        <a:latin typeface="Courier New"/>
                        <a:ea typeface="Courier New"/>
                        <a:cs typeface="Courier New"/>
                        <a:sym typeface="Courier New"/>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100">
                          <a:solidFill>
                            <a:srgbClr val="212121"/>
                          </a:solidFill>
                        </a:rPr>
                        <a:t>2.55</a:t>
                      </a:r>
                      <a:endParaRPr sz="1100">
                        <a:solidFill>
                          <a:srgbClr val="212121"/>
                        </a:solidFill>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r>
              <a:tr h="198175">
                <a:tc>
                  <a:txBody>
                    <a:bodyPr/>
                    <a:lstStyle/>
                    <a:p>
                      <a:pPr indent="0" lvl="0" marL="0" rtl="0" algn="r">
                        <a:lnSpc>
                          <a:spcPct val="115000"/>
                        </a:lnSpc>
                        <a:spcBef>
                          <a:spcPts val="0"/>
                        </a:spcBef>
                        <a:spcAft>
                          <a:spcPts val="0"/>
                        </a:spcAft>
                        <a:buNone/>
                      </a:pPr>
                      <a:r>
                        <a:rPr lang="en" sz="1100">
                          <a:solidFill>
                            <a:srgbClr val="212121"/>
                          </a:solidFill>
                        </a:rPr>
                        <a:t>5.42</a:t>
                      </a:r>
                      <a:endParaRPr sz="1100">
                        <a:solidFill>
                          <a:srgbClr val="212121"/>
                        </a:solidFill>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100">
                          <a:solidFill>
                            <a:srgbClr val="212121"/>
                          </a:solidFill>
                          <a:latin typeface="Courier New"/>
                          <a:ea typeface="Courier New"/>
                          <a:cs typeface="Courier New"/>
                          <a:sym typeface="Courier New"/>
                        </a:rPr>
                        <a:t>1.42</a:t>
                      </a:r>
                      <a:endParaRPr sz="1100">
                        <a:solidFill>
                          <a:srgbClr val="212121"/>
                        </a:solidFill>
                        <a:latin typeface="Courier New"/>
                        <a:ea typeface="Courier New"/>
                        <a:cs typeface="Courier New"/>
                        <a:sym typeface="Courier New"/>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100">
                          <a:solidFill>
                            <a:srgbClr val="212121"/>
                          </a:solidFill>
                          <a:latin typeface="Courier New"/>
                          <a:ea typeface="Courier New"/>
                          <a:cs typeface="Courier New"/>
                          <a:sym typeface="Courier New"/>
                        </a:rPr>
                        <a:t>0.42</a:t>
                      </a:r>
                      <a:endParaRPr sz="1100">
                        <a:solidFill>
                          <a:srgbClr val="212121"/>
                        </a:solidFill>
                        <a:latin typeface="Courier New"/>
                        <a:ea typeface="Courier New"/>
                        <a:cs typeface="Courier New"/>
                        <a:sym typeface="Courier New"/>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n" sz="1100">
                          <a:solidFill>
                            <a:srgbClr val="212121"/>
                          </a:solidFill>
                          <a:latin typeface="Courier New"/>
                          <a:ea typeface="Courier New"/>
                          <a:cs typeface="Courier New"/>
                          <a:sym typeface="Courier New"/>
                        </a:rPr>
                        <a:t>1.42</a:t>
                      </a:r>
                      <a:endParaRPr sz="1100">
                        <a:solidFill>
                          <a:srgbClr val="212121"/>
                        </a:solidFill>
                        <a:latin typeface="Courier New"/>
                        <a:ea typeface="Courier New"/>
                        <a:cs typeface="Courier New"/>
                        <a:sym typeface="Courier New"/>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100">
                          <a:solidFill>
                            <a:srgbClr val="212121"/>
                          </a:solidFill>
                          <a:latin typeface="Courier New"/>
                          <a:ea typeface="Courier New"/>
                          <a:cs typeface="Courier New"/>
                          <a:sym typeface="Courier New"/>
                        </a:rPr>
                        <a:t>1.87</a:t>
                      </a:r>
                      <a:endParaRPr sz="1100">
                        <a:solidFill>
                          <a:srgbClr val="212121"/>
                        </a:solidFill>
                        <a:latin typeface="Courier New"/>
                        <a:ea typeface="Courier New"/>
                        <a:cs typeface="Courier New"/>
                        <a:sym typeface="Courier New"/>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100">
                          <a:solidFill>
                            <a:srgbClr val="212121"/>
                          </a:solidFill>
                        </a:rPr>
                        <a:t>3.29</a:t>
                      </a:r>
                      <a:endParaRPr sz="1100">
                        <a:solidFill>
                          <a:srgbClr val="212121"/>
                        </a:solidFill>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FF0000"/>
                      </a:solidFill>
                      <a:prstDash val="solid"/>
                      <a:round/>
                      <a:headEnd len="sm" w="sm" type="none"/>
                      <a:tailEnd len="sm" w="sm" type="none"/>
                    </a:lnB>
                    <a:solidFill>
                      <a:srgbClr val="FFFFFF"/>
                    </a:solidFill>
                  </a:tcPr>
                </a:tc>
              </a:tr>
              <a:tr h="198175">
                <a:tc>
                  <a:txBody>
                    <a:bodyPr/>
                    <a:lstStyle/>
                    <a:p>
                      <a:pPr indent="0" lvl="0" marL="0" rtl="0" algn="r">
                        <a:lnSpc>
                          <a:spcPct val="115000"/>
                        </a:lnSpc>
                        <a:spcBef>
                          <a:spcPts val="0"/>
                        </a:spcBef>
                        <a:spcAft>
                          <a:spcPts val="0"/>
                        </a:spcAft>
                        <a:buNone/>
                      </a:pPr>
                      <a:r>
                        <a:rPr lang="en" sz="1100">
                          <a:solidFill>
                            <a:srgbClr val="212121"/>
                          </a:solidFill>
                        </a:rPr>
                        <a:t>6.42</a:t>
                      </a:r>
                      <a:endParaRPr sz="1100">
                        <a:solidFill>
                          <a:srgbClr val="212121"/>
                        </a:solidFill>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100">
                          <a:solidFill>
                            <a:srgbClr val="212121"/>
                          </a:solidFill>
                          <a:latin typeface="Courier New"/>
                          <a:ea typeface="Courier New"/>
                          <a:cs typeface="Courier New"/>
                          <a:sym typeface="Courier New"/>
                        </a:rPr>
                        <a:t>1.42</a:t>
                      </a:r>
                      <a:endParaRPr sz="1100">
                        <a:solidFill>
                          <a:srgbClr val="212121"/>
                        </a:solidFill>
                        <a:latin typeface="Courier New"/>
                        <a:ea typeface="Courier New"/>
                        <a:cs typeface="Courier New"/>
                        <a:sym typeface="Courier New"/>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100">
                          <a:solidFill>
                            <a:srgbClr val="212121"/>
                          </a:solidFill>
                          <a:latin typeface="Courier New"/>
                          <a:ea typeface="Courier New"/>
                          <a:cs typeface="Courier New"/>
                          <a:sym typeface="Courier New"/>
                        </a:rPr>
                        <a:t>1.42</a:t>
                      </a:r>
                      <a:endParaRPr sz="1100">
                        <a:solidFill>
                          <a:srgbClr val="212121"/>
                        </a:solidFill>
                        <a:latin typeface="Courier New"/>
                        <a:ea typeface="Courier New"/>
                        <a:cs typeface="Courier New"/>
                        <a:sym typeface="Courier New"/>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100">
                          <a:solidFill>
                            <a:srgbClr val="212121"/>
                          </a:solidFill>
                          <a:latin typeface="Courier New"/>
                          <a:ea typeface="Courier New"/>
                          <a:cs typeface="Courier New"/>
                          <a:sym typeface="Courier New"/>
                        </a:rPr>
                        <a:t>0.42</a:t>
                      </a:r>
                      <a:endParaRPr sz="1100">
                        <a:solidFill>
                          <a:srgbClr val="212121"/>
                        </a:solidFill>
                        <a:latin typeface="Courier New"/>
                        <a:ea typeface="Courier New"/>
                        <a:cs typeface="Courier New"/>
                        <a:sym typeface="Courier New"/>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n" sz="1100">
                          <a:solidFill>
                            <a:srgbClr val="212121"/>
                          </a:solidFill>
                          <a:latin typeface="Courier New"/>
                          <a:ea typeface="Courier New"/>
                          <a:cs typeface="Courier New"/>
                          <a:sym typeface="Courier New"/>
                        </a:rPr>
                        <a:t>0.55</a:t>
                      </a:r>
                      <a:endParaRPr sz="1100">
                        <a:solidFill>
                          <a:srgbClr val="212121"/>
                        </a:solidFill>
                        <a:latin typeface="Courier New"/>
                        <a:ea typeface="Courier New"/>
                        <a:cs typeface="Courier New"/>
                        <a:sym typeface="Courier New"/>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FF0000"/>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FF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100">
                          <a:solidFill>
                            <a:srgbClr val="212121"/>
                          </a:solidFill>
                        </a:rPr>
                        <a:t>1.55</a:t>
                      </a:r>
                      <a:endParaRPr sz="1100">
                        <a:solidFill>
                          <a:srgbClr val="212121"/>
                        </a:solidFill>
                      </a:endParaRPr>
                    </a:p>
                  </a:txBody>
                  <a:tcPr marT="19050" marB="19050" marR="28575" marL="28575" anchor="b">
                    <a:lnL cap="flat" cmpd="sng" w="7625">
                      <a:solidFill>
                        <a:srgbClr val="FF0000"/>
                      </a:solidFill>
                      <a:prstDash val="solid"/>
                      <a:round/>
                      <a:headEnd len="sm" w="sm" type="none"/>
                      <a:tailEnd len="sm" w="sm" type="none"/>
                    </a:lnL>
                    <a:lnR cap="flat" cmpd="sng" w="7625">
                      <a:solidFill>
                        <a:srgbClr val="FF0000"/>
                      </a:solidFill>
                      <a:prstDash val="solid"/>
                      <a:round/>
                      <a:headEnd len="sm" w="sm" type="none"/>
                      <a:tailEnd len="sm" w="sm" type="none"/>
                    </a:lnR>
                    <a:lnT cap="flat" cmpd="sng" w="7625">
                      <a:solidFill>
                        <a:srgbClr val="FF0000"/>
                      </a:solidFill>
                      <a:prstDash val="solid"/>
                      <a:round/>
                      <a:headEnd len="sm" w="sm" type="none"/>
                      <a:tailEnd len="sm" w="sm" type="none"/>
                    </a:lnT>
                    <a:lnB cap="flat" cmpd="sng" w="7625">
                      <a:solidFill>
                        <a:srgbClr val="FF0000"/>
                      </a:solidFill>
                      <a:prstDash val="solid"/>
                      <a:round/>
                      <a:headEnd len="sm" w="sm" type="none"/>
                      <a:tailEnd len="sm" w="sm" type="none"/>
                    </a:lnB>
                    <a:solidFill>
                      <a:srgbClr val="FFFFFF"/>
                    </a:solidFill>
                  </a:tcPr>
                </a:tc>
              </a:tr>
              <a:tr h="198175">
                <a:tc>
                  <a:txBody>
                    <a:bodyPr/>
                    <a:lstStyle/>
                    <a:p>
                      <a:pPr indent="0" lvl="0" marL="0" rtl="0" algn="r">
                        <a:lnSpc>
                          <a:spcPct val="115000"/>
                        </a:lnSpc>
                        <a:spcBef>
                          <a:spcPts val="0"/>
                        </a:spcBef>
                        <a:spcAft>
                          <a:spcPts val="0"/>
                        </a:spcAft>
                        <a:buNone/>
                      </a:pPr>
                      <a:r>
                        <a:rPr lang="en" sz="1100">
                          <a:solidFill>
                            <a:srgbClr val="212121"/>
                          </a:solidFill>
                        </a:rPr>
                        <a:t>6.42</a:t>
                      </a:r>
                      <a:endParaRPr sz="1100">
                        <a:solidFill>
                          <a:srgbClr val="212121"/>
                        </a:solidFill>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100">
                          <a:solidFill>
                            <a:srgbClr val="212121"/>
                          </a:solidFill>
                          <a:latin typeface="Courier New"/>
                          <a:ea typeface="Courier New"/>
                          <a:cs typeface="Courier New"/>
                          <a:sym typeface="Courier New"/>
                        </a:rPr>
                        <a:t>2.42</a:t>
                      </a:r>
                      <a:endParaRPr sz="1100">
                        <a:solidFill>
                          <a:srgbClr val="212121"/>
                        </a:solidFill>
                        <a:latin typeface="Courier New"/>
                        <a:ea typeface="Courier New"/>
                        <a:cs typeface="Courier New"/>
                        <a:sym typeface="Courier New"/>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100">
                          <a:solidFill>
                            <a:srgbClr val="212121"/>
                          </a:solidFill>
                          <a:latin typeface="Courier New"/>
                          <a:ea typeface="Courier New"/>
                          <a:cs typeface="Courier New"/>
                          <a:sym typeface="Courier New"/>
                        </a:rPr>
                        <a:t>3.42</a:t>
                      </a:r>
                      <a:endParaRPr sz="1100">
                        <a:solidFill>
                          <a:srgbClr val="212121"/>
                        </a:solidFill>
                        <a:latin typeface="Courier New"/>
                        <a:ea typeface="Courier New"/>
                        <a:cs typeface="Courier New"/>
                        <a:sym typeface="Courier New"/>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100">
                          <a:solidFill>
                            <a:srgbClr val="212121"/>
                          </a:solidFill>
                          <a:latin typeface="Courier New"/>
                          <a:ea typeface="Courier New"/>
                          <a:cs typeface="Courier New"/>
                          <a:sym typeface="Courier New"/>
                        </a:rPr>
                        <a:t>1.42</a:t>
                      </a:r>
                      <a:endParaRPr sz="1100">
                        <a:solidFill>
                          <a:srgbClr val="212121"/>
                        </a:solidFill>
                        <a:latin typeface="Courier New"/>
                        <a:ea typeface="Courier New"/>
                        <a:cs typeface="Courier New"/>
                        <a:sym typeface="Courier New"/>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FF0000"/>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100">
                          <a:solidFill>
                            <a:srgbClr val="212121"/>
                          </a:solidFill>
                          <a:latin typeface="Courier New"/>
                          <a:ea typeface="Courier New"/>
                          <a:cs typeface="Courier New"/>
                          <a:sym typeface="Courier New"/>
                        </a:rPr>
                        <a:t>1.55</a:t>
                      </a:r>
                      <a:endParaRPr sz="1100">
                        <a:solidFill>
                          <a:srgbClr val="212121"/>
                        </a:solidFill>
                        <a:latin typeface="Courier New"/>
                        <a:ea typeface="Courier New"/>
                        <a:cs typeface="Courier New"/>
                        <a:sym typeface="Courier New"/>
                      </a:endParaRPr>
                    </a:p>
                  </a:txBody>
                  <a:tcPr marT="19050" marB="19050" marR="28575" marL="28575" anchor="b">
                    <a:lnL cap="flat" cmpd="sng" w="7625">
                      <a:solidFill>
                        <a:srgbClr val="FF0000"/>
                      </a:solidFill>
                      <a:prstDash val="solid"/>
                      <a:round/>
                      <a:headEnd len="sm" w="sm" type="none"/>
                      <a:tailEnd len="sm" w="sm" type="none"/>
                    </a:lnL>
                    <a:lnR cap="flat" cmpd="sng" w="7625">
                      <a:solidFill>
                        <a:srgbClr val="FF0000"/>
                      </a:solidFill>
                      <a:prstDash val="solid"/>
                      <a:round/>
                      <a:headEnd len="sm" w="sm" type="none"/>
                      <a:tailEnd len="sm" w="sm" type="none"/>
                    </a:lnR>
                    <a:lnT cap="flat" cmpd="sng" w="7625">
                      <a:solidFill>
                        <a:srgbClr val="FF0000"/>
                      </a:solidFill>
                      <a:prstDash val="solid"/>
                      <a:round/>
                      <a:headEnd len="sm" w="sm" type="none"/>
                      <a:tailEnd len="sm" w="sm" type="none"/>
                    </a:lnT>
                    <a:lnB cap="flat" cmpd="sng" w="7625">
                      <a:solidFill>
                        <a:srgbClr val="FF0000"/>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n" sz="1100">
                          <a:solidFill>
                            <a:srgbClr val="212121"/>
                          </a:solidFill>
                        </a:rPr>
                        <a:t>0.55</a:t>
                      </a:r>
                      <a:endParaRPr sz="1100">
                        <a:solidFill>
                          <a:srgbClr val="212121"/>
                        </a:solidFill>
                      </a:endParaRPr>
                    </a:p>
                  </a:txBody>
                  <a:tcPr marT="19050" marB="19050" marR="28575" marL="28575" anchor="b">
                    <a:lnL cap="flat" cmpd="sng" w="7625">
                      <a:solidFill>
                        <a:srgbClr val="FF0000"/>
                      </a:solidFill>
                      <a:prstDash val="solid"/>
                      <a:round/>
                      <a:headEnd len="sm" w="sm" type="none"/>
                      <a:tailEnd len="sm" w="sm" type="none"/>
                    </a:lnL>
                    <a:lnR cap="flat" cmpd="sng" w="7625">
                      <a:solidFill>
                        <a:srgbClr val="FF0000"/>
                      </a:solidFill>
                      <a:prstDash val="solid"/>
                      <a:round/>
                      <a:headEnd len="sm" w="sm" type="none"/>
                      <a:tailEnd len="sm" w="sm" type="none"/>
                    </a:lnR>
                    <a:lnT cap="flat" cmpd="sng" w="7625">
                      <a:solidFill>
                        <a:srgbClr val="FF0000"/>
                      </a:solidFill>
                      <a:prstDash val="solid"/>
                      <a:round/>
                      <a:headEnd len="sm" w="sm" type="none"/>
                      <a:tailEnd len="sm" w="sm" type="none"/>
                    </a:lnT>
                    <a:lnB cap="flat" cmpd="sng" w="7625">
                      <a:solidFill>
                        <a:srgbClr val="FF0000"/>
                      </a:solidFill>
                      <a:prstDash val="solid"/>
                      <a:round/>
                      <a:headEnd len="sm" w="sm" type="none"/>
                      <a:tailEnd len="sm" w="sm" type="none"/>
                    </a:lnB>
                    <a:solidFill>
                      <a:srgbClr val="FFFF00"/>
                    </a:solidFill>
                  </a:tcPr>
                </a:tc>
              </a:tr>
            </a:tbl>
          </a:graphicData>
        </a:graphic>
      </p:graphicFrame>
      <p:sp>
        <p:nvSpPr>
          <p:cNvPr id="146" name="Google Shape;146;p21"/>
          <p:cNvSpPr/>
          <p:nvPr/>
        </p:nvSpPr>
        <p:spPr>
          <a:xfrm rot="2030344">
            <a:off x="7325419" y="3712218"/>
            <a:ext cx="991807" cy="303366"/>
          </a:xfrm>
          <a:prstGeom prst="leftArrow">
            <a:avLst>
              <a:gd fmla="val 50000" name="adj1"/>
              <a:gd fmla="val 50000" name="adj2"/>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1"/>
          <p:cNvSpPr txBox="1"/>
          <p:nvPr/>
        </p:nvSpPr>
        <p:spPr>
          <a:xfrm>
            <a:off x="657350" y="4186300"/>
            <a:ext cx="3000000" cy="43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50">
                <a:solidFill>
                  <a:srgbClr val="202124"/>
                </a:solidFill>
                <a:highlight>
                  <a:srgbClr val="FFFFFF"/>
                </a:highlight>
                <a:latin typeface="Roboto"/>
                <a:ea typeface="Roboto"/>
                <a:cs typeface="Roboto"/>
                <a:sym typeface="Roboto"/>
              </a:rPr>
              <a:t> Time Complexity </a:t>
            </a:r>
            <a:r>
              <a:rPr lang="en" sz="1650">
                <a:solidFill>
                  <a:srgbClr val="040C28"/>
                </a:solidFill>
                <a:latin typeface="Roboto"/>
                <a:ea typeface="Roboto"/>
                <a:cs typeface="Roboto"/>
                <a:sym typeface="Roboto"/>
              </a:rPr>
              <a:t>O(m * n)</a:t>
            </a:r>
            <a:endParaRPr/>
          </a:p>
        </p:txBody>
      </p:sp>
      <p:sp>
        <p:nvSpPr>
          <p:cNvPr id="148" name="Google Shape;148;p21"/>
          <p:cNvSpPr txBox="1"/>
          <p:nvPr/>
        </p:nvSpPr>
        <p:spPr>
          <a:xfrm>
            <a:off x="6254250" y="2082500"/>
            <a:ext cx="3000000" cy="5655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chemeClr val="dk1"/>
                </a:solidFill>
                <a:highlight>
                  <a:srgbClr val="FFFFFE"/>
                </a:highlight>
                <a:latin typeface="Courier New"/>
                <a:ea typeface="Courier New"/>
                <a:cs typeface="Courier New"/>
                <a:sym typeface="Courier New"/>
              </a:rPr>
              <a:t>A = [</a:t>
            </a:r>
            <a:r>
              <a:rPr lang="en" sz="1050">
                <a:solidFill>
                  <a:srgbClr val="098156"/>
                </a:solidFill>
                <a:highlight>
                  <a:srgbClr val="FFFFFE"/>
                </a:highlight>
                <a:latin typeface="Courier New"/>
                <a:ea typeface="Courier New"/>
                <a:cs typeface="Courier New"/>
                <a:sym typeface="Courier New"/>
              </a:rPr>
              <a:t>1</a:t>
            </a:r>
            <a:r>
              <a:rPr lang="en" sz="1050">
                <a:solidFill>
                  <a:schemeClr val="dk1"/>
                </a:solidFill>
                <a:highlight>
                  <a:srgbClr val="FFFFFE"/>
                </a:highlight>
                <a:latin typeface="Courier New"/>
                <a:ea typeface="Courier New"/>
                <a:cs typeface="Courier New"/>
                <a:sym typeface="Courier New"/>
              </a:rPr>
              <a:t>, </a:t>
            </a:r>
            <a:r>
              <a:rPr lang="en" sz="1050">
                <a:solidFill>
                  <a:srgbClr val="098156"/>
                </a:solidFill>
                <a:highlight>
                  <a:srgbClr val="FFFFFE"/>
                </a:highlight>
                <a:latin typeface="Courier New"/>
                <a:ea typeface="Courier New"/>
                <a:cs typeface="Courier New"/>
                <a:sym typeface="Courier New"/>
              </a:rPr>
              <a:t>1</a:t>
            </a:r>
            <a:r>
              <a:rPr lang="en" sz="1050">
                <a:solidFill>
                  <a:schemeClr val="dk1"/>
                </a:solidFill>
                <a:highlight>
                  <a:srgbClr val="FFFFFE"/>
                </a:highlight>
                <a:latin typeface="Courier New"/>
                <a:ea typeface="Courier New"/>
                <a:cs typeface="Courier New"/>
                <a:sym typeface="Courier New"/>
              </a:rPr>
              <a:t>, </a:t>
            </a:r>
            <a:r>
              <a:rPr lang="en" sz="1050">
                <a:solidFill>
                  <a:srgbClr val="098156"/>
                </a:solidFill>
                <a:highlight>
                  <a:srgbClr val="FFFFFE"/>
                </a:highlight>
                <a:latin typeface="Courier New"/>
                <a:ea typeface="Courier New"/>
                <a:cs typeface="Courier New"/>
                <a:sym typeface="Courier New"/>
              </a:rPr>
              <a:t>2</a:t>
            </a:r>
            <a:r>
              <a:rPr lang="en" sz="1050">
                <a:solidFill>
                  <a:schemeClr val="dk1"/>
                </a:solidFill>
                <a:highlight>
                  <a:srgbClr val="FFFFFE"/>
                </a:highlight>
                <a:latin typeface="Courier New"/>
                <a:ea typeface="Courier New"/>
                <a:cs typeface="Courier New"/>
                <a:sym typeface="Courier New"/>
              </a:rPr>
              <a:t>, </a:t>
            </a:r>
            <a:r>
              <a:rPr lang="en" sz="1050">
                <a:solidFill>
                  <a:srgbClr val="098156"/>
                </a:solidFill>
                <a:highlight>
                  <a:srgbClr val="FFFFFE"/>
                </a:highlight>
                <a:latin typeface="Courier New"/>
                <a:ea typeface="Courier New"/>
                <a:cs typeface="Courier New"/>
                <a:sym typeface="Courier New"/>
              </a:rPr>
              <a:t>2</a:t>
            </a:r>
            <a:r>
              <a:rPr lang="en" sz="1050">
                <a:solidFill>
                  <a:schemeClr val="dk1"/>
                </a:solidFill>
                <a:highlight>
                  <a:srgbClr val="FFFFFE"/>
                </a:highlight>
                <a:latin typeface="Courier New"/>
                <a:ea typeface="Courier New"/>
                <a:cs typeface="Courier New"/>
                <a:sym typeface="Courier New"/>
              </a:rPr>
              <a:t>, </a:t>
            </a:r>
            <a:r>
              <a:rPr lang="en" sz="1050">
                <a:solidFill>
                  <a:srgbClr val="098156"/>
                </a:solidFill>
                <a:highlight>
                  <a:srgbClr val="FFFFFE"/>
                </a:highlight>
                <a:latin typeface="Courier New"/>
                <a:ea typeface="Courier New"/>
                <a:cs typeface="Courier New"/>
                <a:sym typeface="Courier New"/>
              </a:rPr>
              <a:t>2.42</a:t>
            </a:r>
            <a:r>
              <a:rPr lang="en" sz="1050">
                <a:solidFill>
                  <a:schemeClr val="dk1"/>
                </a:solidFill>
                <a:highlight>
                  <a:srgbClr val="FFFFFE"/>
                </a:highlight>
                <a:latin typeface="Courier New"/>
                <a:ea typeface="Courier New"/>
                <a:cs typeface="Courier New"/>
                <a:sym typeface="Courier New"/>
              </a:rPr>
              <a:t>, </a:t>
            </a:r>
            <a:r>
              <a:rPr lang="en" sz="1050">
                <a:solidFill>
                  <a:srgbClr val="098156"/>
                </a:solidFill>
                <a:highlight>
                  <a:srgbClr val="FFFFFE"/>
                </a:highlight>
                <a:latin typeface="Courier New"/>
                <a:ea typeface="Courier New"/>
                <a:cs typeface="Courier New"/>
                <a:sym typeface="Courier New"/>
              </a:rPr>
              <a:t>3</a:t>
            </a:r>
            <a:r>
              <a:rPr lang="en" sz="1050">
                <a:solidFill>
                  <a:schemeClr val="dk1"/>
                </a:solidFill>
                <a:highlight>
                  <a:srgbClr val="FFFFFE"/>
                </a:highlight>
                <a:latin typeface="Courier New"/>
                <a:ea typeface="Courier New"/>
                <a:cs typeface="Courier New"/>
                <a:sym typeface="Courier New"/>
              </a:rPr>
              <a:t>, </a:t>
            </a:r>
            <a:r>
              <a:rPr lang="en" sz="1050">
                <a:solidFill>
                  <a:srgbClr val="098156"/>
                </a:solidFill>
                <a:highlight>
                  <a:srgbClr val="FFFFFE"/>
                </a:highlight>
                <a:latin typeface="Courier New"/>
                <a:ea typeface="Courier New"/>
                <a:cs typeface="Courier New"/>
                <a:sym typeface="Courier New"/>
              </a:rPr>
              <a:t>2</a:t>
            </a:r>
            <a:r>
              <a:rPr lang="en" sz="1050">
                <a:solidFill>
                  <a:schemeClr val="dk1"/>
                </a:solidFill>
                <a:highlight>
                  <a:srgbClr val="FFFFFE"/>
                </a:highlight>
                <a:latin typeface="Courier New"/>
                <a:ea typeface="Courier New"/>
                <a:cs typeface="Courier New"/>
                <a:sym typeface="Courier New"/>
              </a:rPr>
              <a:t>, </a:t>
            </a:r>
            <a:r>
              <a:rPr lang="en" sz="1050">
                <a:solidFill>
                  <a:srgbClr val="098156"/>
                </a:solidFill>
                <a:highlight>
                  <a:srgbClr val="FFFFFE"/>
                </a:highlight>
                <a:latin typeface="Courier New"/>
                <a:ea typeface="Courier New"/>
                <a:cs typeface="Courier New"/>
                <a:sym typeface="Courier New"/>
              </a:rPr>
              <a:t>1</a:t>
            </a:r>
            <a:r>
              <a:rPr lang="en" sz="1050">
                <a:solidFill>
                  <a:schemeClr val="dk1"/>
                </a:solidFill>
                <a:highlight>
                  <a:srgbClr val="FFFFFE"/>
                </a:highlight>
                <a:latin typeface="Courier New"/>
                <a:ea typeface="Courier New"/>
                <a:cs typeface="Courier New"/>
                <a:sym typeface="Courier New"/>
              </a:rPr>
              <a:t>]</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E"/>
                </a:highlight>
                <a:latin typeface="Courier New"/>
                <a:ea typeface="Courier New"/>
                <a:cs typeface="Courier New"/>
                <a:sym typeface="Courier New"/>
              </a:rPr>
              <a:t>B = [</a:t>
            </a:r>
            <a:r>
              <a:rPr lang="en" sz="1050">
                <a:solidFill>
                  <a:srgbClr val="098156"/>
                </a:solidFill>
                <a:highlight>
                  <a:srgbClr val="FFFFFE"/>
                </a:highlight>
                <a:latin typeface="Courier New"/>
                <a:ea typeface="Courier New"/>
                <a:cs typeface="Courier New"/>
                <a:sym typeface="Courier New"/>
              </a:rPr>
              <a:t>1</a:t>
            </a:r>
            <a:r>
              <a:rPr lang="en" sz="1050">
                <a:solidFill>
                  <a:schemeClr val="dk1"/>
                </a:solidFill>
                <a:highlight>
                  <a:srgbClr val="FFFFFE"/>
                </a:highlight>
                <a:latin typeface="Courier New"/>
                <a:ea typeface="Courier New"/>
                <a:cs typeface="Courier New"/>
                <a:sym typeface="Courier New"/>
              </a:rPr>
              <a:t>, </a:t>
            </a:r>
            <a:r>
              <a:rPr lang="en" sz="1050">
                <a:solidFill>
                  <a:srgbClr val="098156"/>
                </a:solidFill>
                <a:highlight>
                  <a:srgbClr val="FFFFFE"/>
                </a:highlight>
                <a:latin typeface="Courier New"/>
                <a:ea typeface="Courier New"/>
                <a:cs typeface="Courier New"/>
                <a:sym typeface="Courier New"/>
              </a:rPr>
              <a:t>2</a:t>
            </a:r>
            <a:r>
              <a:rPr lang="en" sz="1050">
                <a:solidFill>
                  <a:schemeClr val="dk1"/>
                </a:solidFill>
                <a:highlight>
                  <a:srgbClr val="FFFFFE"/>
                </a:highlight>
                <a:latin typeface="Courier New"/>
                <a:ea typeface="Courier New"/>
                <a:cs typeface="Courier New"/>
                <a:sym typeface="Courier New"/>
              </a:rPr>
              <a:t>, </a:t>
            </a:r>
            <a:r>
              <a:rPr lang="en" sz="1050">
                <a:solidFill>
                  <a:srgbClr val="098156"/>
                </a:solidFill>
                <a:highlight>
                  <a:srgbClr val="FFFFFE"/>
                </a:highlight>
                <a:latin typeface="Courier New"/>
                <a:ea typeface="Courier New"/>
                <a:cs typeface="Courier New"/>
                <a:sym typeface="Courier New"/>
              </a:rPr>
              <a:t>3</a:t>
            </a:r>
            <a:r>
              <a:rPr lang="en" sz="1050">
                <a:solidFill>
                  <a:schemeClr val="dk1"/>
                </a:solidFill>
                <a:highlight>
                  <a:srgbClr val="FFFFFE"/>
                </a:highlight>
                <a:latin typeface="Courier New"/>
                <a:ea typeface="Courier New"/>
                <a:cs typeface="Courier New"/>
                <a:sym typeface="Courier New"/>
              </a:rPr>
              <a:t>, </a:t>
            </a:r>
            <a:r>
              <a:rPr lang="en" sz="1050">
                <a:solidFill>
                  <a:srgbClr val="098156"/>
                </a:solidFill>
                <a:highlight>
                  <a:srgbClr val="FFFFFE"/>
                </a:highlight>
                <a:latin typeface="Courier New"/>
                <a:ea typeface="Courier New"/>
                <a:cs typeface="Courier New"/>
                <a:sym typeface="Courier New"/>
              </a:rPr>
              <a:t>2</a:t>
            </a:r>
            <a:r>
              <a:rPr lang="en" sz="1050">
                <a:solidFill>
                  <a:schemeClr val="dk1"/>
                </a:solidFill>
                <a:highlight>
                  <a:srgbClr val="FFFFFE"/>
                </a:highlight>
                <a:latin typeface="Courier New"/>
                <a:ea typeface="Courier New"/>
                <a:cs typeface="Courier New"/>
                <a:sym typeface="Courier New"/>
              </a:rPr>
              <a:t>, </a:t>
            </a:r>
            <a:r>
              <a:rPr lang="en" sz="1050">
                <a:solidFill>
                  <a:srgbClr val="098156"/>
                </a:solidFill>
                <a:highlight>
                  <a:srgbClr val="FFFFFE"/>
                </a:highlight>
                <a:latin typeface="Courier New"/>
                <a:ea typeface="Courier New"/>
                <a:cs typeface="Courier New"/>
                <a:sym typeface="Courier New"/>
              </a:rPr>
              <a:t>2.13</a:t>
            </a:r>
            <a:r>
              <a:rPr lang="en" sz="1050">
                <a:solidFill>
                  <a:schemeClr val="dk1"/>
                </a:solidFill>
                <a:highlight>
                  <a:srgbClr val="FFFFFE"/>
                </a:highlight>
                <a:latin typeface="Courier New"/>
                <a:ea typeface="Courier New"/>
                <a:cs typeface="Courier New"/>
                <a:sym typeface="Courier New"/>
              </a:rPr>
              <a:t>, </a:t>
            </a:r>
            <a:r>
              <a:rPr lang="en" sz="1050">
                <a:solidFill>
                  <a:srgbClr val="098156"/>
                </a:solidFill>
                <a:highlight>
                  <a:srgbClr val="FFFFFE"/>
                </a:highlight>
                <a:latin typeface="Courier New"/>
                <a:ea typeface="Courier New"/>
                <a:cs typeface="Courier New"/>
                <a:sym typeface="Courier New"/>
              </a:rPr>
              <a:t>1</a:t>
            </a:r>
            <a:r>
              <a:rPr lang="en" sz="1050">
                <a:solidFill>
                  <a:schemeClr val="dk1"/>
                </a:solidFill>
                <a:highlight>
                  <a:srgbClr val="FFFFFE"/>
                </a:highlight>
                <a:latin typeface="Courier New"/>
                <a:ea typeface="Courier New"/>
                <a:cs typeface="Courier New"/>
                <a:sym typeface="Courier New"/>
              </a:rPr>
              <a:t>]</a:t>
            </a:r>
            <a:endParaRPr sz="1050">
              <a:solidFill>
                <a:schemeClr val="dk1"/>
              </a:solidFill>
              <a:highlight>
                <a:srgbClr val="FFFFFE"/>
              </a:highlight>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