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5"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4" d="100"/>
          <a:sy n="74" d="100"/>
        </p:scale>
        <p:origin x="34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7/7/2024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7/7/2024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7/7/2024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A1989-C1C8-5A50-B525-7FEFF6728B91}"/>
              </a:ext>
            </a:extLst>
          </p:cNvPr>
          <p:cNvSpPr>
            <a:spLocks noGrp="1"/>
          </p:cNvSpPr>
          <p:nvPr>
            <p:ph type="ctrTitle"/>
          </p:nvPr>
        </p:nvSpPr>
        <p:spPr/>
        <p:txBody>
          <a:bodyPr>
            <a:normAutofit/>
          </a:bodyPr>
          <a:lstStyle/>
          <a:p>
            <a:r>
              <a:rPr lang="en-US" sz="3300" dirty="0"/>
              <a:t>Running GenAI on Intel AI Laptops and Simple LLM Inference on CPU using Intel® OpenVINO</a:t>
            </a:r>
            <a:br>
              <a:rPr lang="en-IN" dirty="0"/>
            </a:br>
            <a:r>
              <a:rPr lang="en-IN" dirty="0"/>
              <a:t>	</a:t>
            </a:r>
          </a:p>
        </p:txBody>
      </p:sp>
      <p:sp>
        <p:nvSpPr>
          <p:cNvPr id="3" name="Subtitle 2">
            <a:extLst>
              <a:ext uri="{FF2B5EF4-FFF2-40B4-BE49-F238E27FC236}">
                <a16:creationId xmlns:a16="http://schemas.microsoft.com/office/drawing/2014/main" id="{09E7C8D9-61FD-2B71-89BF-E79B3B74C1DC}"/>
              </a:ext>
            </a:extLst>
          </p:cNvPr>
          <p:cNvSpPr>
            <a:spLocks noGrp="1"/>
          </p:cNvSpPr>
          <p:nvPr>
            <p:ph type="subTitle" idx="1"/>
          </p:nvPr>
        </p:nvSpPr>
        <p:spPr/>
        <p:txBody>
          <a:bodyPr>
            <a:normAutofit/>
          </a:bodyPr>
          <a:lstStyle/>
          <a:p>
            <a:r>
              <a:rPr lang="en-IN" dirty="0"/>
              <a:t>SUBMITTED BY:</a:t>
            </a:r>
          </a:p>
          <a:p>
            <a:r>
              <a:rPr lang="en-IN" dirty="0"/>
              <a:t>PRATIKSHYA BEHERA</a:t>
            </a:r>
          </a:p>
        </p:txBody>
      </p:sp>
    </p:spTree>
    <p:extLst>
      <p:ext uri="{BB962C8B-B14F-4D97-AF65-F5344CB8AC3E}">
        <p14:creationId xmlns:p14="http://schemas.microsoft.com/office/powerpoint/2010/main" val="2449336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0FEF1-15B8-BE74-A685-D26D7EAE0CB5}"/>
              </a:ext>
            </a:extLst>
          </p:cNvPr>
          <p:cNvSpPr>
            <a:spLocks noGrp="1"/>
          </p:cNvSpPr>
          <p:nvPr>
            <p:ph type="title"/>
          </p:nvPr>
        </p:nvSpPr>
        <p:spPr/>
        <p:txBody>
          <a:bodyPr/>
          <a:lstStyle/>
          <a:p>
            <a:r>
              <a:rPr lang="en-IN" dirty="0"/>
              <a:t>Project overview</a:t>
            </a:r>
          </a:p>
        </p:txBody>
      </p:sp>
      <p:sp>
        <p:nvSpPr>
          <p:cNvPr id="3" name="Content Placeholder 2">
            <a:extLst>
              <a:ext uri="{FF2B5EF4-FFF2-40B4-BE49-F238E27FC236}">
                <a16:creationId xmlns:a16="http://schemas.microsoft.com/office/drawing/2014/main" id="{40F71421-CA2D-5736-B0ED-700DD2773EE1}"/>
              </a:ext>
            </a:extLst>
          </p:cNvPr>
          <p:cNvSpPr>
            <a:spLocks noGrp="1"/>
          </p:cNvSpPr>
          <p:nvPr>
            <p:ph idx="1"/>
          </p:nvPr>
        </p:nvSpPr>
        <p:spPr/>
        <p:txBody>
          <a:bodyPr/>
          <a:lstStyle/>
          <a:p>
            <a:pPr marL="0" indent="0">
              <a:buNone/>
            </a:pPr>
            <a:r>
              <a:rPr lang="en-US" dirty="0"/>
              <a:t>Developed a highly efficient, real-time chatbot using Intel's OpenVINO toolkit and the Tiny LLaMA2 model from Hugging Face. Leveraging OpenVINO for model optimization, the chatbot achieves reduced latency and improved performance on Intel hardware. The project involves converting the Tiny LLaMA2 model to an Intermediate Representation (IR) format, optimizing it with OpenVINO's inference engine, and integrating it into a user-friendly chatbot interface. Deployed and tested on Google Colab, the chatbot demonstrates quick, accurate responses, showcasing the effectiveness of combining OpenVINO's acceleration capabilities with advanced NLP models.</a:t>
            </a:r>
            <a:endParaRPr lang="en-IN" dirty="0"/>
          </a:p>
        </p:txBody>
      </p:sp>
    </p:spTree>
    <p:extLst>
      <p:ext uri="{BB962C8B-B14F-4D97-AF65-F5344CB8AC3E}">
        <p14:creationId xmlns:p14="http://schemas.microsoft.com/office/powerpoint/2010/main" val="3775304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0FEF1-15B8-BE74-A685-D26D7EAE0CB5}"/>
              </a:ext>
            </a:extLst>
          </p:cNvPr>
          <p:cNvSpPr>
            <a:spLocks noGrp="1"/>
          </p:cNvSpPr>
          <p:nvPr>
            <p:ph type="title"/>
          </p:nvPr>
        </p:nvSpPr>
        <p:spPr/>
        <p:txBody>
          <a:bodyPr/>
          <a:lstStyle/>
          <a:p>
            <a:r>
              <a:rPr lang="en-IN" dirty="0"/>
              <a:t>Features offered</a:t>
            </a:r>
          </a:p>
        </p:txBody>
      </p:sp>
      <p:sp>
        <p:nvSpPr>
          <p:cNvPr id="3" name="Content Placeholder 2">
            <a:extLst>
              <a:ext uri="{FF2B5EF4-FFF2-40B4-BE49-F238E27FC236}">
                <a16:creationId xmlns:a16="http://schemas.microsoft.com/office/drawing/2014/main" id="{40F71421-CA2D-5736-B0ED-700DD2773EE1}"/>
              </a:ext>
            </a:extLst>
          </p:cNvPr>
          <p:cNvSpPr>
            <a:spLocks noGrp="1"/>
          </p:cNvSpPr>
          <p:nvPr>
            <p:ph idx="1"/>
          </p:nvPr>
        </p:nvSpPr>
        <p:spPr/>
        <p:txBody>
          <a:bodyPr>
            <a:normAutofit fontScale="92500" lnSpcReduction="10000"/>
          </a:bodyPr>
          <a:lstStyle/>
          <a:p>
            <a:pPr marL="457200" indent="-457200">
              <a:buFont typeface="+mj-lt"/>
              <a:buAutoNum type="arabicPeriod"/>
            </a:pPr>
            <a:r>
              <a:rPr lang="en-IN" b="1" dirty="0"/>
              <a:t>Real-Time Response</a:t>
            </a:r>
            <a:r>
              <a:rPr lang="en-IN" dirty="0"/>
              <a:t>: Optimized for real-time interaction, ensuring quick and efficient user engagement.</a:t>
            </a:r>
          </a:p>
          <a:p>
            <a:pPr marL="457200" indent="-457200">
              <a:buFont typeface="+mj-lt"/>
              <a:buAutoNum type="arabicPeriod"/>
            </a:pPr>
            <a:r>
              <a:rPr lang="en-IN" b="1" dirty="0"/>
              <a:t>Natural Language Understanding</a:t>
            </a:r>
            <a:r>
              <a:rPr lang="en-IN" dirty="0"/>
              <a:t>: Capable of comprehending and processing natural language inputs accurately.</a:t>
            </a:r>
          </a:p>
          <a:p>
            <a:pPr marL="457200" indent="-457200">
              <a:buFont typeface="+mj-lt"/>
              <a:buAutoNum type="arabicPeriod"/>
            </a:pPr>
            <a:r>
              <a:rPr lang="en-IN" b="1" dirty="0"/>
              <a:t>Optimized Performance</a:t>
            </a:r>
            <a:r>
              <a:rPr lang="en-IN" dirty="0"/>
              <a:t>: Leveraging OpenVINO for reduced latency and improved inference speed on Intel hardware. </a:t>
            </a:r>
          </a:p>
          <a:p>
            <a:pPr marL="457200" indent="-457200">
              <a:buFont typeface="+mj-lt"/>
              <a:buAutoNum type="arabicPeriod"/>
            </a:pPr>
            <a:r>
              <a:rPr lang="en-IN" b="1" dirty="0"/>
              <a:t>User-Friendly Interface</a:t>
            </a:r>
            <a:r>
              <a:rPr lang="en-IN" dirty="0"/>
              <a:t>: Simple and intuitive interface for seamless user interaction.</a:t>
            </a:r>
          </a:p>
          <a:p>
            <a:pPr marL="457200" indent="-457200">
              <a:buFont typeface="+mj-lt"/>
              <a:buAutoNum type="arabicPeriod"/>
            </a:pPr>
            <a:r>
              <a:rPr lang="en-IN" b="1" dirty="0"/>
              <a:t>Resource Efficiency</a:t>
            </a:r>
            <a:r>
              <a:rPr lang="en-IN" dirty="0"/>
              <a:t>: Utilizes the lightweight Tiny LLaMA2 model for a balance of performance and minimal resource consumption.</a:t>
            </a:r>
          </a:p>
        </p:txBody>
      </p:sp>
    </p:spTree>
    <p:extLst>
      <p:ext uri="{BB962C8B-B14F-4D97-AF65-F5344CB8AC3E}">
        <p14:creationId xmlns:p14="http://schemas.microsoft.com/office/powerpoint/2010/main" val="2211005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0FEF1-15B8-BE74-A685-D26D7EAE0CB5}"/>
              </a:ext>
            </a:extLst>
          </p:cNvPr>
          <p:cNvSpPr>
            <a:spLocks noGrp="1"/>
          </p:cNvSpPr>
          <p:nvPr>
            <p:ph type="title"/>
          </p:nvPr>
        </p:nvSpPr>
        <p:spPr/>
        <p:txBody>
          <a:bodyPr/>
          <a:lstStyle/>
          <a:p>
            <a:r>
              <a:rPr lang="en-IN" dirty="0"/>
              <a:t>Process flow</a:t>
            </a:r>
          </a:p>
        </p:txBody>
      </p:sp>
      <p:sp>
        <p:nvSpPr>
          <p:cNvPr id="3" name="Content Placeholder 2">
            <a:extLst>
              <a:ext uri="{FF2B5EF4-FFF2-40B4-BE49-F238E27FC236}">
                <a16:creationId xmlns:a16="http://schemas.microsoft.com/office/drawing/2014/main" id="{40F71421-CA2D-5736-B0ED-700DD2773EE1}"/>
              </a:ext>
            </a:extLst>
          </p:cNvPr>
          <p:cNvSpPr>
            <a:spLocks noGrp="1"/>
          </p:cNvSpPr>
          <p:nvPr>
            <p:ph idx="1"/>
          </p:nvPr>
        </p:nvSpPr>
        <p:spPr>
          <a:xfrm>
            <a:off x="1451579" y="2015732"/>
            <a:ext cx="9603275" cy="3651823"/>
          </a:xfrm>
        </p:spPr>
        <p:txBody>
          <a:bodyPr>
            <a:normAutofit fontScale="85000" lnSpcReduction="20000"/>
          </a:bodyPr>
          <a:lstStyle/>
          <a:p>
            <a:pPr marL="457200" indent="-457200">
              <a:buFont typeface="+mj-lt"/>
              <a:buAutoNum type="arabicPeriod"/>
            </a:pPr>
            <a:r>
              <a:rPr lang="en-US" b="1" dirty="0"/>
              <a:t>Model Selection: </a:t>
            </a:r>
            <a:r>
              <a:rPr lang="en-US" dirty="0"/>
              <a:t>Chose the Tiny LLaMA2 model from Hugging Face for its lightweight and efficient performance.</a:t>
            </a:r>
          </a:p>
          <a:p>
            <a:pPr marL="457200" indent="-457200">
              <a:buFont typeface="+mj-lt"/>
              <a:buAutoNum type="arabicPeriod"/>
            </a:pPr>
            <a:r>
              <a:rPr lang="en-US" b="1" dirty="0"/>
              <a:t>Model Conversion: </a:t>
            </a:r>
            <a:r>
              <a:rPr lang="en-US" dirty="0"/>
              <a:t>Converted the Tiny LLaMA2 model to an Intermediate Representation (IR) format using the OpenVINO Model Optimizer.</a:t>
            </a:r>
          </a:p>
          <a:p>
            <a:pPr marL="457200" indent="-457200">
              <a:buFont typeface="+mj-lt"/>
              <a:buAutoNum type="arabicPeriod"/>
            </a:pPr>
            <a:r>
              <a:rPr lang="en-US" b="1" dirty="0"/>
              <a:t>Model Optimization: </a:t>
            </a:r>
            <a:r>
              <a:rPr lang="en-US" dirty="0"/>
              <a:t>Applied the OpenVINO toolkit to optimize the model for improved performance on Intel hardware, focusing on compressing it’s weight.</a:t>
            </a:r>
          </a:p>
          <a:p>
            <a:pPr marL="457200" indent="-457200">
              <a:buFont typeface="+mj-lt"/>
              <a:buAutoNum type="arabicPeriod"/>
            </a:pPr>
            <a:r>
              <a:rPr lang="en-US" b="1" dirty="0"/>
              <a:t>Development and testing: </a:t>
            </a:r>
            <a:r>
              <a:rPr lang="en-US" dirty="0"/>
              <a:t>Developed the chatbot application and integrated the optimized Tiny LLaMA2 model to handle natural language processing tasks. Conducted extensive testing in Google Colab to ensure the chatbot's accuracy, responsiveness, and overall performance.</a:t>
            </a:r>
          </a:p>
          <a:p>
            <a:pPr marL="457200" indent="-457200">
              <a:buFont typeface="+mj-lt"/>
              <a:buAutoNum type="arabicPeriod"/>
            </a:pPr>
            <a:r>
              <a:rPr lang="en-US" b="1" dirty="0"/>
              <a:t>User Interface Design: </a:t>
            </a:r>
            <a:r>
              <a:rPr lang="en-US" dirty="0"/>
              <a:t>Designed a user-friendly interface using gradio for seamless interaction with the chatbot.</a:t>
            </a:r>
            <a:endParaRPr lang="en-IN" dirty="0"/>
          </a:p>
        </p:txBody>
      </p:sp>
    </p:spTree>
    <p:extLst>
      <p:ext uri="{BB962C8B-B14F-4D97-AF65-F5344CB8AC3E}">
        <p14:creationId xmlns:p14="http://schemas.microsoft.com/office/powerpoint/2010/main" val="1231881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0FEF1-15B8-BE74-A685-D26D7EAE0CB5}"/>
              </a:ext>
            </a:extLst>
          </p:cNvPr>
          <p:cNvSpPr>
            <a:spLocks noGrp="1"/>
          </p:cNvSpPr>
          <p:nvPr>
            <p:ph type="title"/>
          </p:nvPr>
        </p:nvSpPr>
        <p:spPr/>
        <p:txBody>
          <a:bodyPr/>
          <a:lstStyle/>
          <a:p>
            <a:r>
              <a:rPr lang="en-IN" dirty="0"/>
              <a:t>Architecture diagram</a:t>
            </a:r>
          </a:p>
        </p:txBody>
      </p:sp>
      <p:pic>
        <p:nvPicPr>
          <p:cNvPr id="5" name="Content Placeholder 4">
            <a:extLst>
              <a:ext uri="{FF2B5EF4-FFF2-40B4-BE49-F238E27FC236}">
                <a16:creationId xmlns:a16="http://schemas.microsoft.com/office/drawing/2014/main" id="{C140AD2A-E4FF-7D48-EB41-878209CEA605}"/>
              </a:ext>
            </a:extLst>
          </p:cNvPr>
          <p:cNvPicPr>
            <a:picLocks noGrp="1" noChangeAspect="1"/>
          </p:cNvPicPr>
          <p:nvPr>
            <p:ph idx="1"/>
          </p:nvPr>
        </p:nvPicPr>
        <p:blipFill>
          <a:blip r:embed="rId2"/>
          <a:stretch>
            <a:fillRect/>
          </a:stretch>
        </p:blipFill>
        <p:spPr>
          <a:xfrm>
            <a:off x="1451580" y="2016125"/>
            <a:ext cx="9603274" cy="3449638"/>
          </a:xfrm>
        </p:spPr>
      </p:pic>
    </p:spTree>
    <p:extLst>
      <p:ext uri="{BB962C8B-B14F-4D97-AF65-F5344CB8AC3E}">
        <p14:creationId xmlns:p14="http://schemas.microsoft.com/office/powerpoint/2010/main" val="340075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0FEF1-15B8-BE74-A685-D26D7EAE0CB5}"/>
              </a:ext>
            </a:extLst>
          </p:cNvPr>
          <p:cNvSpPr>
            <a:spLocks noGrp="1"/>
          </p:cNvSpPr>
          <p:nvPr>
            <p:ph type="title"/>
          </p:nvPr>
        </p:nvSpPr>
        <p:spPr/>
        <p:txBody>
          <a:bodyPr/>
          <a:lstStyle/>
          <a:p>
            <a:r>
              <a:rPr lang="en-IN" dirty="0"/>
              <a:t>TECHNOLOGIES USED</a:t>
            </a:r>
          </a:p>
        </p:txBody>
      </p:sp>
      <p:sp>
        <p:nvSpPr>
          <p:cNvPr id="3" name="Content Placeholder 2">
            <a:extLst>
              <a:ext uri="{FF2B5EF4-FFF2-40B4-BE49-F238E27FC236}">
                <a16:creationId xmlns:a16="http://schemas.microsoft.com/office/drawing/2014/main" id="{40F71421-CA2D-5736-B0ED-700DD2773EE1}"/>
              </a:ext>
            </a:extLst>
          </p:cNvPr>
          <p:cNvSpPr>
            <a:spLocks noGrp="1"/>
          </p:cNvSpPr>
          <p:nvPr>
            <p:ph idx="1"/>
          </p:nvPr>
        </p:nvSpPr>
        <p:spPr>
          <a:xfrm>
            <a:off x="1451579" y="2015732"/>
            <a:ext cx="9603275" cy="3651823"/>
          </a:xfrm>
        </p:spPr>
        <p:txBody>
          <a:bodyPr>
            <a:normAutofit/>
          </a:bodyPr>
          <a:lstStyle/>
          <a:p>
            <a:pPr marL="457200" indent="-457200">
              <a:buFont typeface="+mj-lt"/>
              <a:buAutoNum type="arabicPeriod"/>
            </a:pPr>
            <a:r>
              <a:rPr lang="en-IN" b="1" dirty="0"/>
              <a:t>OpenVINO Toolkit</a:t>
            </a:r>
            <a:r>
              <a:rPr lang="en-IN" dirty="0"/>
              <a:t>: For model optimization and acceleration, enhancing inference speed and performance on Intel hardware.</a:t>
            </a:r>
          </a:p>
          <a:p>
            <a:pPr marL="457200" indent="-457200">
              <a:buFont typeface="+mj-lt"/>
              <a:buAutoNum type="arabicPeriod"/>
            </a:pPr>
            <a:r>
              <a:rPr lang="en-IN" b="1" dirty="0"/>
              <a:t>Tiny LLaMA2 Model</a:t>
            </a:r>
            <a:r>
              <a:rPr lang="en-IN" dirty="0"/>
              <a:t>: A lightweight language model from Hugging Face, selected for its efficient performance in natural language processing tasks.</a:t>
            </a:r>
          </a:p>
          <a:p>
            <a:pPr marL="457200" indent="-457200">
              <a:buFont typeface="+mj-lt"/>
              <a:buAutoNum type="arabicPeriod"/>
            </a:pPr>
            <a:r>
              <a:rPr lang="en-IN" b="1" dirty="0"/>
              <a:t>Hugging Face Transformers Library</a:t>
            </a:r>
            <a:r>
              <a:rPr lang="en-IN" dirty="0"/>
              <a:t>: Utilized for loading and managing the Tiny LLaMA2 model, and for pre-processing text data.</a:t>
            </a:r>
          </a:p>
          <a:p>
            <a:pPr marL="457200" indent="-457200">
              <a:buFont typeface="+mj-lt"/>
              <a:buAutoNum type="arabicPeriod"/>
            </a:pPr>
            <a:r>
              <a:rPr lang="en-IN" b="1" dirty="0"/>
              <a:t>Python</a:t>
            </a:r>
            <a:r>
              <a:rPr lang="en-IN" dirty="0"/>
              <a:t>: The primary programming language used for developing the chatbot and integrating various components.</a:t>
            </a:r>
          </a:p>
        </p:txBody>
      </p:sp>
    </p:spTree>
    <p:extLst>
      <p:ext uri="{BB962C8B-B14F-4D97-AF65-F5344CB8AC3E}">
        <p14:creationId xmlns:p14="http://schemas.microsoft.com/office/powerpoint/2010/main" val="58221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0FEF1-15B8-BE74-A685-D26D7EAE0CB5}"/>
              </a:ext>
            </a:extLst>
          </p:cNvPr>
          <p:cNvSpPr>
            <a:spLocks noGrp="1"/>
          </p:cNvSpPr>
          <p:nvPr>
            <p:ph type="title"/>
          </p:nvPr>
        </p:nvSpPr>
        <p:spPr/>
        <p:txBody>
          <a:bodyPr/>
          <a:lstStyle/>
          <a:p>
            <a:r>
              <a:rPr lang="en-IN" dirty="0"/>
              <a:t>TECHNOLOGIES USED</a:t>
            </a:r>
          </a:p>
        </p:txBody>
      </p:sp>
      <p:sp>
        <p:nvSpPr>
          <p:cNvPr id="3" name="Content Placeholder 2">
            <a:extLst>
              <a:ext uri="{FF2B5EF4-FFF2-40B4-BE49-F238E27FC236}">
                <a16:creationId xmlns:a16="http://schemas.microsoft.com/office/drawing/2014/main" id="{40F71421-CA2D-5736-B0ED-700DD2773EE1}"/>
              </a:ext>
            </a:extLst>
          </p:cNvPr>
          <p:cNvSpPr>
            <a:spLocks noGrp="1"/>
          </p:cNvSpPr>
          <p:nvPr>
            <p:ph idx="1"/>
          </p:nvPr>
        </p:nvSpPr>
        <p:spPr>
          <a:xfrm>
            <a:off x="1451579" y="2015732"/>
            <a:ext cx="9603275" cy="3651823"/>
          </a:xfrm>
        </p:spPr>
        <p:txBody>
          <a:bodyPr>
            <a:normAutofit/>
          </a:bodyPr>
          <a:lstStyle/>
          <a:p>
            <a:pPr marL="457200" indent="-457200">
              <a:buFont typeface="+mj-lt"/>
              <a:buAutoNum type="arabicPeriod" startAt="5"/>
            </a:pPr>
            <a:r>
              <a:rPr lang="en-US" b="1" dirty="0"/>
              <a:t>Google Colab</a:t>
            </a:r>
            <a:r>
              <a:rPr lang="en-US" dirty="0"/>
              <a:t>: Used for development, testing, and running the chatbot, providing easy access to computational resources.</a:t>
            </a:r>
          </a:p>
          <a:p>
            <a:pPr marL="457200" indent="-457200">
              <a:buFont typeface="+mj-lt"/>
              <a:buAutoNum type="arabicPeriod" startAt="5"/>
            </a:pPr>
            <a:r>
              <a:rPr lang="en-US" b="1" dirty="0"/>
              <a:t>Intel Hardware</a:t>
            </a:r>
            <a:r>
              <a:rPr lang="en-US" dirty="0"/>
              <a:t>: Leveraged for optimized inference and accelerated performance through the use of OpenVINO.</a:t>
            </a:r>
          </a:p>
          <a:p>
            <a:pPr marL="457200" indent="-457200">
              <a:buFont typeface="+mj-lt"/>
              <a:buAutoNum type="arabicPeriod" startAt="5"/>
            </a:pPr>
            <a:r>
              <a:rPr lang="en-US" b="1" dirty="0"/>
              <a:t>Gradio</a:t>
            </a:r>
            <a:r>
              <a:rPr lang="en-US" dirty="0"/>
              <a:t>: For creating a user-friendly web interface to interact with the chatbot.</a:t>
            </a:r>
          </a:p>
          <a:p>
            <a:pPr marL="457200" indent="-457200">
              <a:buFont typeface="+mj-lt"/>
              <a:buAutoNum type="arabicPeriod" startAt="5"/>
            </a:pPr>
            <a:r>
              <a:rPr lang="en-US" b="1" dirty="0"/>
              <a:t>GitHub</a:t>
            </a:r>
            <a:r>
              <a:rPr lang="en-US" dirty="0"/>
              <a:t>: Used to upload and manage all necessary files and source code for version control and collaboration.</a:t>
            </a:r>
            <a:endParaRPr lang="en-IN" dirty="0"/>
          </a:p>
        </p:txBody>
      </p:sp>
    </p:spTree>
    <p:extLst>
      <p:ext uri="{BB962C8B-B14F-4D97-AF65-F5344CB8AC3E}">
        <p14:creationId xmlns:p14="http://schemas.microsoft.com/office/powerpoint/2010/main" val="2110119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0FEF1-15B8-BE74-A685-D26D7EAE0CB5}"/>
              </a:ext>
            </a:extLst>
          </p:cNvPr>
          <p:cNvSpPr>
            <a:spLocks noGrp="1"/>
          </p:cNvSpPr>
          <p:nvPr>
            <p:ph type="title"/>
          </p:nvPr>
        </p:nvSpPr>
        <p:spPr/>
        <p:txBody>
          <a:bodyPr/>
          <a:lstStyle/>
          <a:p>
            <a:r>
              <a:rPr lang="en-IN" dirty="0"/>
              <a:t>results</a:t>
            </a:r>
          </a:p>
        </p:txBody>
      </p:sp>
      <p:pic>
        <p:nvPicPr>
          <p:cNvPr id="5" name="Content Placeholder 4">
            <a:extLst>
              <a:ext uri="{FF2B5EF4-FFF2-40B4-BE49-F238E27FC236}">
                <a16:creationId xmlns:a16="http://schemas.microsoft.com/office/drawing/2014/main" id="{544734FF-B92A-2CEB-5B7A-16880BA9BE68}"/>
              </a:ext>
            </a:extLst>
          </p:cNvPr>
          <p:cNvPicPr>
            <a:picLocks noGrp="1" noChangeAspect="1"/>
          </p:cNvPicPr>
          <p:nvPr>
            <p:ph idx="1"/>
          </p:nvPr>
        </p:nvPicPr>
        <p:blipFill rotWithShape="1">
          <a:blip r:embed="rId2"/>
          <a:srcRect t="6824"/>
          <a:stretch/>
        </p:blipFill>
        <p:spPr>
          <a:xfrm>
            <a:off x="1451579" y="2268746"/>
            <a:ext cx="4644421" cy="2855345"/>
          </a:xfrm>
        </p:spPr>
      </p:pic>
      <p:pic>
        <p:nvPicPr>
          <p:cNvPr id="7" name="Picture 6">
            <a:extLst>
              <a:ext uri="{FF2B5EF4-FFF2-40B4-BE49-F238E27FC236}">
                <a16:creationId xmlns:a16="http://schemas.microsoft.com/office/drawing/2014/main" id="{BA59EB2E-EA91-195A-AE08-8833F533B638}"/>
              </a:ext>
            </a:extLst>
          </p:cNvPr>
          <p:cNvPicPr>
            <a:picLocks noChangeAspect="1"/>
          </p:cNvPicPr>
          <p:nvPr/>
        </p:nvPicPr>
        <p:blipFill>
          <a:blip r:embed="rId3"/>
          <a:stretch>
            <a:fillRect/>
          </a:stretch>
        </p:blipFill>
        <p:spPr>
          <a:xfrm>
            <a:off x="6564703" y="2268746"/>
            <a:ext cx="4490152" cy="2855345"/>
          </a:xfrm>
          <a:prstGeom prst="rect">
            <a:avLst/>
          </a:prstGeom>
        </p:spPr>
      </p:pic>
    </p:spTree>
    <p:extLst>
      <p:ext uri="{BB962C8B-B14F-4D97-AF65-F5344CB8AC3E}">
        <p14:creationId xmlns:p14="http://schemas.microsoft.com/office/powerpoint/2010/main" val="387694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0FEF1-15B8-BE74-A685-D26D7EAE0CB5}"/>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0F71421-CA2D-5736-B0ED-700DD2773EE1}"/>
              </a:ext>
            </a:extLst>
          </p:cNvPr>
          <p:cNvSpPr>
            <a:spLocks noGrp="1"/>
          </p:cNvSpPr>
          <p:nvPr>
            <p:ph idx="1"/>
          </p:nvPr>
        </p:nvSpPr>
        <p:spPr>
          <a:xfrm>
            <a:off x="1451579" y="2015732"/>
            <a:ext cx="9603275" cy="3651823"/>
          </a:xfrm>
        </p:spPr>
        <p:txBody>
          <a:bodyPr>
            <a:normAutofit/>
          </a:bodyPr>
          <a:lstStyle/>
          <a:p>
            <a:pPr marL="0" indent="0">
              <a:buNone/>
            </a:pPr>
            <a:r>
              <a:rPr lang="en-US" dirty="0"/>
              <a:t>The development of this chatbot project demonstrates the effective integration of cutting-edge technologies to create a highly efficient and responsive AI application. By leveraging the OpenVINO toolkit for model optimization, the Tiny LLaMA2 model from Hugging Face for natural language processing, and Gradio for the user interface, a balance of performance, scalability, and user experience is achieved.</a:t>
            </a:r>
          </a:p>
          <a:p>
            <a:pPr marL="0" indent="0">
              <a:buNone/>
            </a:pPr>
            <a:r>
              <a:rPr lang="en-US" dirty="0"/>
              <a:t>This project not only showcases the potential of combining OpenVINO and Hugging Face models for real-time applications but also provides a solid foundation for future enhancements and the integration of additional features.</a:t>
            </a:r>
            <a:endParaRPr lang="en-IN" dirty="0"/>
          </a:p>
        </p:txBody>
      </p:sp>
    </p:spTree>
    <p:extLst>
      <p:ext uri="{BB962C8B-B14F-4D97-AF65-F5344CB8AC3E}">
        <p14:creationId xmlns:p14="http://schemas.microsoft.com/office/powerpoint/2010/main" val="58422103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235</TotalTime>
  <Words>578</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Running GenAI on Intel AI Laptops and Simple LLM Inference on CPU using Intel® OpenVINO  </vt:lpstr>
      <vt:lpstr>Project overview</vt:lpstr>
      <vt:lpstr>Features offered</vt:lpstr>
      <vt:lpstr>Process flow</vt:lpstr>
      <vt:lpstr>Architecture diagram</vt:lpstr>
      <vt:lpstr>TECHNOLOGIES USED</vt:lpstr>
      <vt:lpstr>TECHNOLOGIES USED</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Pratikshya Behera</dc:creator>
  <cp:lastModifiedBy>Pratikshya Behera</cp:lastModifiedBy>
  <cp:revision>3</cp:revision>
  <dcterms:created xsi:type="dcterms:W3CDTF">2024-07-06T14:19:16Z</dcterms:created>
  <dcterms:modified xsi:type="dcterms:W3CDTF">2024-07-07T09:21:04Z</dcterms:modified>
</cp:coreProperties>
</file>