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61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85461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12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365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56633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10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5874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310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4921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301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18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1889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6/30/2025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99784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650449"/>
            <a:ext cx="9068586" cy="2676345"/>
          </a:xfrm>
        </p:spPr>
        <p:txBody>
          <a:bodyPr>
            <a:normAutofit/>
          </a:bodyPr>
          <a:lstStyle/>
          <a:p>
            <a:pPr algn="ctr"/>
            <a:r>
              <a:rPr dirty="0"/>
              <a:t>Automobile Insurance Complaint Dashboard &amp; Business Insights</a:t>
            </a:r>
          </a:p>
        </p:txBody>
      </p:sp>
      <p:sp>
        <p:nvSpPr>
          <p:cNvPr id="3" name="Subtitle 2"/>
          <p:cNvSpPr>
            <a:spLocks noGrp="1"/>
          </p:cNvSpPr>
          <p:nvPr>
            <p:ph type="subTitle" idx="1"/>
          </p:nvPr>
        </p:nvSpPr>
        <p:spPr>
          <a:xfrm>
            <a:off x="2384980" y="3531205"/>
            <a:ext cx="5674937" cy="977621"/>
          </a:xfrm>
        </p:spPr>
        <p:txBody>
          <a:bodyPr>
            <a:normAutofit fontScale="92500"/>
          </a:bodyPr>
          <a:lstStyle/>
          <a:p>
            <a:r>
              <a:rPr dirty="0"/>
              <a:t>Client Project: CDACL-001 | Team ID: PTID-CDA-FEB-25-356</a:t>
            </a:r>
          </a:p>
          <a:p>
            <a:r>
              <a:rPr dirty="0"/>
              <a:t>Presented by:</a:t>
            </a:r>
            <a:r>
              <a:rPr lang="en-US" dirty="0"/>
              <a:t> Suryawanshi Pratik</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dashboard empowers stakeholders to improve complaint handling, customer satisfaction, and strategic planning. These insights offer a competitive advantage and long-term service quality improvement.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Let’s Build Better Services Together!</a:t>
            </a:r>
          </a:p>
          <a:p>
            <a:pPr marL="0" indent="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Aim of the Project</a:t>
            </a:r>
          </a:p>
        </p:txBody>
      </p:sp>
      <p:sp>
        <p:nvSpPr>
          <p:cNvPr id="3" name="Content Placeholder 2"/>
          <p:cNvSpPr>
            <a:spLocks noGrp="1"/>
          </p:cNvSpPr>
          <p:nvPr>
            <p:ph idx="1"/>
          </p:nvPr>
        </p:nvSpPr>
        <p:spPr/>
        <p:txBody>
          <a:bodyPr/>
          <a:lstStyle/>
          <a:p>
            <a:r>
              <a:t>The main objective of this project is to analyze automobile insurance complaint data across multiple companies, understand trends, identify customer pain points, and provide actionable insights to improve service quality and reduce future complaints.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&amp; Technologies Used</a:t>
            </a:r>
          </a:p>
        </p:txBody>
      </p:sp>
      <p:sp>
        <p:nvSpPr>
          <p:cNvPr id="3" name="Content Placeholder 2"/>
          <p:cNvSpPr>
            <a:spLocks noGrp="1"/>
          </p:cNvSpPr>
          <p:nvPr>
            <p:ph idx="1"/>
          </p:nvPr>
        </p:nvSpPr>
        <p:spPr/>
        <p:txBody>
          <a:bodyPr/>
          <a:lstStyle/>
          <a:p>
            <a:pPr>
              <a:buFont typeface="Wingdings" panose="05000000000000000000" pitchFamily="2" charset="2"/>
              <a:buChar char="q"/>
            </a:pPr>
            <a:r>
              <a:rPr dirty="0"/>
              <a:t> Data Source: Automobile Insurance Complaints Dataset</a:t>
            </a:r>
          </a:p>
          <a:p>
            <a:pPr>
              <a:buFont typeface="Wingdings" panose="05000000000000000000" pitchFamily="2" charset="2"/>
              <a:buChar char="q"/>
            </a:pPr>
            <a:r>
              <a:rPr dirty="0"/>
              <a:t>Tools: Power BI, Excel</a:t>
            </a:r>
          </a:p>
          <a:p>
            <a:pPr>
              <a:buFont typeface="Wingdings" panose="05000000000000000000" pitchFamily="2" charset="2"/>
              <a:buChar char="q"/>
            </a:pPr>
            <a:r>
              <a:rPr dirty="0"/>
              <a:t>Techniques: Aggregation, Ratio Analysis, Year-wise Trends, Company Comparisons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 Did</a:t>
            </a:r>
          </a:p>
        </p:txBody>
      </p:sp>
      <p:sp>
        <p:nvSpPr>
          <p:cNvPr id="3" name="Content Placeholder 2"/>
          <p:cNvSpPr>
            <a:spLocks noGrp="1"/>
          </p:cNvSpPr>
          <p:nvPr>
            <p:ph idx="1"/>
          </p:nvPr>
        </p:nvSpPr>
        <p:spPr/>
        <p:txBody>
          <a:bodyPr/>
          <a:lstStyle/>
          <a:p>
            <a:r>
              <a:rPr dirty="0"/>
              <a:t>Cleaned and pre-processed the dataset using Excel</a:t>
            </a:r>
          </a:p>
          <a:p>
            <a:r>
              <a:rPr dirty="0"/>
              <a:t>Built interactive Power BI dashboard</a:t>
            </a:r>
          </a:p>
          <a:p>
            <a:r>
              <a:rPr dirty="0"/>
              <a:t>Visualized complaint trends and premium data</a:t>
            </a:r>
          </a:p>
          <a:p>
            <a:r>
              <a:rPr dirty="0"/>
              <a:t>Compiled summary and insights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Overview</a:t>
            </a:r>
          </a:p>
        </p:txBody>
      </p:sp>
      <p:sp>
        <p:nvSpPr>
          <p:cNvPr id="3" name="Content Placeholder 2"/>
          <p:cNvSpPr>
            <a:spLocks noGrp="1"/>
          </p:cNvSpPr>
          <p:nvPr>
            <p:ph idx="1"/>
          </p:nvPr>
        </p:nvSpPr>
        <p:spPr/>
        <p:txBody>
          <a:bodyPr/>
          <a:lstStyle/>
          <a:p>
            <a:r>
              <a:rPr dirty="0"/>
              <a:t>Visuals Included:</a:t>
            </a:r>
          </a:p>
          <a:p>
            <a:pPr marL="0" indent="0">
              <a:buNone/>
            </a:pPr>
            <a:r>
              <a:rPr lang="en-US" dirty="0"/>
              <a:t>	</a:t>
            </a:r>
            <a:r>
              <a:rPr dirty="0"/>
              <a:t>1. Total Complaints – 23K</a:t>
            </a:r>
          </a:p>
          <a:p>
            <a:pPr marL="0" indent="0">
              <a:buNone/>
            </a:pPr>
            <a:r>
              <a:rPr lang="en-US" dirty="0"/>
              <a:t>	</a:t>
            </a:r>
            <a:r>
              <a:rPr dirty="0"/>
              <a:t>2. Upheld – 2.6K | Not Upheld – 13K | Fact-</a:t>
            </a:r>
            <a:r>
              <a:rPr lang="en-US" dirty="0"/>
              <a:t>		    </a:t>
            </a:r>
            <a:r>
              <a:rPr dirty="0"/>
              <a:t>Based – 7K</a:t>
            </a:r>
          </a:p>
          <a:p>
            <a:pPr marL="0" indent="0">
              <a:buNone/>
            </a:pPr>
            <a:r>
              <a:rPr lang="en-US" dirty="0"/>
              <a:t>	</a:t>
            </a:r>
            <a:r>
              <a:rPr dirty="0"/>
              <a:t>3. Year-wise and Company-wise complaint </a:t>
            </a:r>
            <a:r>
              <a:rPr lang="en-US" dirty="0"/>
              <a:t>	               		</a:t>
            </a:r>
            <a:r>
              <a:rPr dirty="0"/>
              <a:t>distribution</a:t>
            </a:r>
          </a:p>
          <a:p>
            <a:pPr marL="0" indent="0">
              <a:buNone/>
            </a:pPr>
            <a:r>
              <a:rPr lang="en-US" dirty="0"/>
              <a:t>	</a:t>
            </a:r>
            <a:r>
              <a:rPr dirty="0"/>
              <a:t>4. Premium and Complaint Ratios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dirty="0"/>
              <a:t>Most Complaints: GEICO General (3K), Allstate (2.6K)</a:t>
            </a:r>
          </a:p>
          <a:p>
            <a:pPr algn="just">
              <a:buFont typeface="Wingdings" panose="05000000000000000000" pitchFamily="2" charset="2"/>
              <a:buChar char="Ø"/>
            </a:pPr>
            <a:r>
              <a:rPr dirty="0"/>
              <a:t>-Least in top 5: GEICO Indemnity (1.4K)</a:t>
            </a:r>
          </a:p>
          <a:p>
            <a:pPr algn="just">
              <a:buFont typeface="Wingdings" panose="05000000000000000000" pitchFamily="2" charset="2"/>
              <a:buChar char="Ø"/>
            </a:pPr>
            <a:r>
              <a:rPr dirty="0"/>
              <a:t>Only 11.4% of complaints upheld</a:t>
            </a:r>
          </a:p>
          <a:p>
            <a:pPr algn="just">
              <a:buFont typeface="Wingdings" panose="05000000000000000000" pitchFamily="2" charset="2"/>
              <a:buChar char="Ø"/>
            </a:pPr>
            <a:r>
              <a:rPr dirty="0"/>
              <a:t>2011 and 2014 saw highest complaint volumes</a:t>
            </a:r>
          </a:p>
          <a:p>
            <a:pPr algn="just">
              <a:buFont typeface="Wingdings" panose="05000000000000000000" pitchFamily="2" charset="2"/>
              <a:buChar char="Ø"/>
            </a:pPr>
            <a:r>
              <a:rPr dirty="0"/>
              <a:t>Premiums rose yearly, but complaints didn't reduce proportionally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Inputs to Improve</a:t>
            </a:r>
          </a:p>
        </p:txBody>
      </p:sp>
      <p:sp>
        <p:nvSpPr>
          <p:cNvPr id="3" name="Content Placeholder 2"/>
          <p:cNvSpPr>
            <a:spLocks noGrp="1"/>
          </p:cNvSpPr>
          <p:nvPr>
            <p:ph idx="1"/>
          </p:nvPr>
        </p:nvSpPr>
        <p:spPr/>
        <p:txBody>
          <a:bodyPr/>
          <a:lstStyle/>
          <a:p>
            <a:pPr>
              <a:buFont typeface="Wingdings" panose="05000000000000000000" pitchFamily="2" charset="2"/>
              <a:buChar char="v"/>
            </a:pPr>
            <a:r>
              <a:rPr dirty="0"/>
              <a:t>1. Strengthen Complaint Resolution</a:t>
            </a:r>
          </a:p>
          <a:p>
            <a:pPr>
              <a:buFont typeface="Wingdings" panose="05000000000000000000" pitchFamily="2" charset="2"/>
              <a:buChar char="v"/>
            </a:pPr>
            <a:r>
              <a:rPr dirty="0"/>
              <a:t>2. Monitor High-Complaint Companies</a:t>
            </a:r>
          </a:p>
          <a:p>
            <a:pPr>
              <a:buFont typeface="Wingdings" panose="05000000000000000000" pitchFamily="2" charset="2"/>
              <a:buChar char="v"/>
            </a:pPr>
            <a:r>
              <a:rPr dirty="0"/>
              <a:t>3. Improve Transparency</a:t>
            </a:r>
          </a:p>
          <a:p>
            <a:pPr>
              <a:buFont typeface="Wingdings" panose="05000000000000000000" pitchFamily="2" charset="2"/>
              <a:buChar char="v"/>
            </a:pPr>
            <a:r>
              <a:rPr dirty="0"/>
              <a:t>4. Investigate High-Complaint Years</a:t>
            </a:r>
          </a:p>
          <a:p>
            <a:pPr>
              <a:buFont typeface="Wingdings" panose="05000000000000000000" pitchFamily="2" charset="2"/>
              <a:buChar char="v"/>
            </a:pPr>
            <a:r>
              <a:rPr dirty="0"/>
              <a:t>5. Benchmark Against Low-Complaint Companies</a:t>
            </a:r>
          </a:p>
          <a:p>
            <a:pPr>
              <a:buFont typeface="Wingdings" panose="05000000000000000000" pitchFamily="2" charset="2"/>
              <a:buChar char="v"/>
            </a:pPr>
            <a:r>
              <a:rPr dirty="0"/>
              <a:t>6. Adopt AI/CRM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Dashboard</a:t>
            </a:r>
          </a:p>
        </p:txBody>
      </p:sp>
      <p:pic>
        <p:nvPicPr>
          <p:cNvPr id="9" name="Content Placeholder 8">
            <a:extLst>
              <a:ext uri="{FF2B5EF4-FFF2-40B4-BE49-F238E27FC236}">
                <a16:creationId xmlns:a16="http://schemas.microsoft.com/office/drawing/2014/main" id="{32B631C5-F69D-FA8F-751A-36C504DAFF6A}"/>
              </a:ext>
            </a:extLst>
          </p:cNvPr>
          <p:cNvPicPr>
            <a:picLocks noGrp="1" noChangeAspect="1"/>
          </p:cNvPicPr>
          <p:nvPr>
            <p:ph idx="1"/>
          </p:nvPr>
        </p:nvPicPr>
        <p:blipFill>
          <a:blip r:embed="rId2"/>
          <a:stretch>
            <a:fillRect/>
          </a:stretch>
        </p:blipFill>
        <p:spPr>
          <a:xfrm>
            <a:off x="1654486" y="2016125"/>
            <a:ext cx="6149354" cy="344963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rPr dirty="0"/>
              <a:t>Delivered end-to-end solution from raw data to insights</a:t>
            </a:r>
          </a:p>
          <a:p>
            <a:r>
              <a:rPr dirty="0"/>
              <a:t>Built executive-level dashboard</a:t>
            </a:r>
          </a:p>
          <a:p>
            <a:r>
              <a:rPr dirty="0"/>
              <a:t>Enabled company-wise performance comparison</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TotalTime>
  <Words>305</Words>
  <Application>Microsoft Office PowerPoint</Application>
  <PresentationFormat>On-screen Show (4:3)</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Gallery</vt:lpstr>
      <vt:lpstr>Automobile Insurance Complaint Dashboard &amp; Business Insights</vt:lpstr>
      <vt:lpstr>Aim of the Project</vt:lpstr>
      <vt:lpstr>Tools &amp; Technologies Used</vt:lpstr>
      <vt:lpstr>What I Did</vt:lpstr>
      <vt:lpstr>Dashboard Overview</vt:lpstr>
      <vt:lpstr>Key Insights</vt:lpstr>
      <vt:lpstr>Business Inputs to Improve</vt:lpstr>
      <vt:lpstr>Dashboard</vt:lpstr>
      <vt:lpstr>Results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Pratik Suryawanshi</cp:lastModifiedBy>
  <cp:revision>7</cp:revision>
  <dcterms:created xsi:type="dcterms:W3CDTF">2013-01-27T09:14:16Z</dcterms:created>
  <dcterms:modified xsi:type="dcterms:W3CDTF">2025-06-30T07:23:50Z</dcterms:modified>
  <cp:category/>
</cp:coreProperties>
</file>