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4" r:id="rId26"/>
    <p:sldId id="281" r:id="rId27"/>
    <p:sldId id="279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72C02-C4F1-4685-BC84-A5B0FD88DA94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03540-BE16-4FFC-ABC3-9AB52E0B8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6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03540-BE16-4FFC-ABC3-9AB52E0B830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38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81F2-D316-49B2-83D6-892ED9F464FF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4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C8DF-E30E-4A90-A542-6751BD2165A7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1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B216-830F-4E11-BC04-01B12F8A2FFD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51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6751-8A67-45ED-91BE-C04E7BAA9FC7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29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05C4-A11E-471A-97EE-BE79BE28604C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2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EB3F-9715-4060-8EAB-A993B7AB14FE}" type="datetime1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19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5AAB-C781-4075-9DCF-5965B1624DEB}" type="datetime1">
              <a:rPr lang="en-IN" smtClean="0"/>
              <a:t>14-11-2019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09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5CCC-08A3-47E7-BDFF-9ACE173D640A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22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B4F5-60BF-4129-9A04-5D212E5D9A82}" type="datetime1">
              <a:rPr lang="en-IN" smtClean="0"/>
              <a:t>14-11-2019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57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BC79-D43A-45C3-A2E8-99704CB75623}" type="datetime1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88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1455-071D-4731-91B8-49065729A4C9}" type="datetime1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52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34C6-188D-4CF6-8DF5-926CB1D7C182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F1CE-E3F0-40EC-8F09-8CDCA184F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62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4321" y="1647405"/>
            <a:ext cx="107629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200" b="0" i="0" u="none" strike="noStrike" baseline="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IN" sz="3200" b="0" i="0" u="none" strike="noStrike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WEB TECHNOLOGY LABORATORY </a:t>
            </a:r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WITH MINI PROJECT  </a:t>
            </a:r>
          </a:p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I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(15CSL77)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1217-96EC-4F51-9840-975E1E36E04A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8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804" y="0"/>
            <a:ext cx="11467475" cy="650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"&lt;table&gt; &lt;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colspan='3'&gt; NUMBERS FROM 0 TO 10 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WITH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SQUARES AND CUBES &lt;/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);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"&lt;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&lt;td&gt;Number&lt;/td&gt; &lt;td&gt;Square&lt;/td&gt; &lt;td&gt;Cube&lt;/td&gt; 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&lt;/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);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for(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n=0; n&lt;=10; n++)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{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"&lt;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&gt;&lt;td&gt;" + n + "&lt;/td&gt;&lt;td&gt;" + n*n + "&lt;/td&gt;&lt;td&gt;"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+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n*n*n + "&lt;/td&gt;&lt;/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) 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"&lt;/table&gt;" ) 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&lt;/script&gt;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&lt;/head&gt;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905-484D-4A07-B268-714800A11A3D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7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292" y="1395488"/>
            <a:ext cx="4935665" cy="47954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9685" y="212733"/>
            <a:ext cx="103582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Program 2 - JavaScript : Calculate squares and cubes of the </a:t>
            </a:r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                  numbers 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from 0 to </a:t>
            </a:r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10 - OUTPUT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03D8-9281-4FF0-AA6D-69324EFB4F6C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804" y="1543111"/>
            <a:ext cx="117372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. Write a JavaScript code that displays text “TEXT-GR OWING”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with 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increasing font size in the interval of 100ms in RED </a:t>
            </a:r>
            <a:endParaRPr lang="en-IN" sz="32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COLOR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, when the font size reaches 50pt it displays “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TEXT- 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SHRINKING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” in BLUE color. Then the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font 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size decreases to 5pt.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9537-F43F-4CDC-9D9F-A4E3A8D59950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744" y="167763"/>
            <a:ext cx="11272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Program 3 - JavaScript : TEXT-GROWING and TEXT-SHRINKING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989351" y="837059"/>
            <a:ext cx="102982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head&gt;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&lt;style&gt;      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        position: absolute;     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top: 50%;       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left: 50%;      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transform: translate(-50%, -50%);    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&lt;/style&gt;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	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		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var1 =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inTimer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1000);	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fs = 5;	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ids = 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3AAE-DD73-4C5F-94AC-C4BD1F893C74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6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9390" y="1271135"/>
            <a:ext cx="9563724" cy="465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inTimer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		    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ids.innerHTML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'TEXT GROWING';		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ids.setAttribute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('style', "font-size: " + fs + "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color: red");	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fs += 5;		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if(fs &gt;= 50 )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		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(var1);		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var2 =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deTimer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1000);	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	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	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5042-DAC6-48D5-AB2F-845F51847BD0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672" y="0"/>
            <a:ext cx="1009837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deTimer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			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 -= 5;		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ids.innerHTML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'TEXT SHRINKING';	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ids.setAttribute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('style', "font-size: " + fs + "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color: blue");		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if(fs === 5 )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			</a:t>
            </a:r>
          </a:p>
          <a:p>
            <a:pPr>
              <a:lnSpc>
                <a:spcPct val="150000"/>
              </a:lnSpc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(var2);	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	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&lt;/script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B24E-F223-4C56-8A29-D06DC8E42174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1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744" y="167763"/>
            <a:ext cx="112726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Program 3 - JavaScript : TEXT-GROWING and </a:t>
            </a:r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TEXT-SHRINKING</a:t>
            </a:r>
          </a:p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OUTPUT 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04" y="1457794"/>
            <a:ext cx="4402111" cy="3848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724" y="1457794"/>
            <a:ext cx="4142283" cy="407357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F54F-7453-4155-804A-803EA1C07F6A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0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754" y="116096"/>
            <a:ext cx="116173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4. Develop 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and demonstrate a HTML5 file that includes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JavaScript 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script that uses functions for the following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</a:p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problems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: </a:t>
            </a:r>
          </a:p>
          <a:p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a. Parameter: A string 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b. Output: The position in the string of the left-most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vowel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c. Parameter: A number 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d. Output: The number with its digits in the reverse order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0D59-3ECF-4CA3-9369-35408EA594C8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8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794" y="-149902"/>
            <a:ext cx="108228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Program 4 - HTML5 and JavaScript :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a) position in the string of the left-most vowel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b) number with its digits in the reverse order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9245" y="1642302"/>
            <a:ext cx="9153993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&lt;script type="text/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prompt("Enter the Input","");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if(!(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num,rev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=0,remainder;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ourier New" panose="02070309020205020404" pitchFamily="49" charset="0"/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7032-F12F-4915-B6CF-DBE84AA1F07F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67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892" y="0"/>
            <a:ext cx="1160238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!=0) {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remainder = num%10;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/10);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rev = rev * 10 + remainder;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alert("Reverse of "+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+" is "+rev);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}	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str.toUpperCase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str.length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str.charAt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		if(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'A' ||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'E' ||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'I' ||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'O' || 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'U')break;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2C8-7325-49CF-9E9C-90D6F10BC090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7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7035" y="1394085"/>
            <a:ext cx="10777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3200" b="0" i="0" u="none" strike="noStrike" baseline="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Write 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a JavaScript to design a simple calculator to perform the following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operations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: sum, product, difference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and 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quotient.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358D-7975-42B9-813D-7CB9800690C7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3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4419" y="963518"/>
            <a:ext cx="10882859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str.length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alert("The position of the left most vowel is "+(i+1));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alert("No vowel found in the entered string"); 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&lt;/body&gt;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6F17-2010-44E4-BFAE-5DFD594CA437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4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884" y="0"/>
            <a:ext cx="10822897" cy="188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Program 4 - HTML5 and JavaScript :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a) position in the string of the left-most vowel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b) number with its digits in the reverse </a:t>
            </a: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order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20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OUTPUT :</a:t>
            </a:r>
            <a:endParaRPr lang="en-IN" sz="2000" b="1" u="sng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35" y="2257504"/>
            <a:ext cx="5858344" cy="3828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985" y="2257504"/>
            <a:ext cx="5891135" cy="349138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F7CF-F6F3-493B-ADCE-466665BC82D9}" type="datetime1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5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314"/>
            <a:ext cx="5501390" cy="41846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02" y="402314"/>
            <a:ext cx="5989820" cy="499414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CEC9-850E-46F9-8E83-58961D2767E8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17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744" y="1194749"/>
            <a:ext cx="1118266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5. Design 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an XML document to store information about a student </a:t>
            </a:r>
            <a:endParaRPr lang="en-IN" sz="32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in 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an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engineering 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college affiliated to VTU. The information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</a:t>
            </a:r>
          </a:p>
          <a:p>
            <a:pPr algn="just"/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must include USN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, Name, and Name of the College, Branch, </a:t>
            </a:r>
            <a:endParaRPr lang="en-IN" sz="32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Year 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of Joining, and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email 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id. Make up sample data for 3 </a:t>
            </a:r>
            <a:endParaRPr lang="en-IN" sz="32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students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. Create a CSS style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sheet and 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use it to display the </a:t>
            </a:r>
            <a:endParaRPr lang="en-IN" sz="32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document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3635-E0C6-4643-882A-5BCFD7C4F201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6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9625" y="2532620"/>
            <a:ext cx="110627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</a:t>
            </a: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5 - XML document to store information about a student .</a:t>
            </a:r>
            <a:endParaRPr lang="en-IN" sz="32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91AF-FC65-4AF3-8A80-9EDB1BA4478A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2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4675" y="1129407"/>
            <a:ext cx="10717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display:block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margin-top:10px;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color:Navy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display:block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margin-left:10px;font-size:14pt;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display:block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margin-left:20px;font-size:14pt;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display:block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margin-left:20px;font-size:12pt;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color:Maroon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3447" y="220429"/>
            <a:ext cx="9040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5.css“                              //CREATE CSS FILE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42F7-972A-4E3A-9E9C-CC58106A0486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4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3987" y="1245381"/>
            <a:ext cx="94438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display:block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margin-left:20px;font-size:12pt;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color:Purple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display:block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margin-left:20px;font-size:14pt;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color:Green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display:block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margin-left:20px;font-size:12pt;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220217" y="5552820"/>
            <a:ext cx="2091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SAVE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FILE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FB89-229B-4DD5-AA00-C51081E18E13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702" y="0"/>
            <a:ext cx="10697980" cy="696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&lt;?xml-stylesheet type="text/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="5.css"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?&gt;           </a:t>
            </a: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REFERENCE CSS FILE                 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  STUDENTS DETAILS &lt;/h1&gt;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students&gt;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&lt;student&gt;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&lt;USN&gt;USN        :   1MV16CS021&lt;/USN&gt;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&lt;name&gt;NAME      :   VENKAT&lt;/name&gt;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&lt;college&gt;COLLEGE:   SIRMVIT&lt;/college&gt;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&lt;branch&gt;BRANCH  :   Computer Science and Engineering&lt;/branch&gt;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&lt;year&gt;YEAR      :   2016&lt;/year&gt;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&lt;e-mail&gt;E-Mail  :   venkat@gmail.com&lt;/e-mail&gt;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&lt;/student&gt;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EBE4-AAE8-42E3-B228-5B416B36F7FF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3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4637" y="1514566"/>
            <a:ext cx="107929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&lt;student&gt;	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&lt;USN&gt;USN        :   1MV11IS031&lt;/USN&gt;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&lt;name&gt;NAME      :   ADITYA&lt;/name&gt;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&lt;college&gt;COLLEGE:   SIRMVIT &lt;/college&gt;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&lt;branch&gt;BRANCH  :   Information Science and Engineering&lt;/branch&gt;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&lt;year&gt;YEAR      :   2011&lt;/year&gt;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&lt;e-mail&gt;E-Mail  :   aditya@gmail.com&lt;/e-mail&gt;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&lt;/student&gt;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7FE1-E133-4C2D-9A91-AAACF4131E80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6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695" y="379539"/>
            <a:ext cx="1086786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&lt;student&gt;	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&lt;USN&gt;USN        :   1MV15ME044&lt;/USN&gt;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&lt;name&gt;NAME      :   DEVARAJA&lt;/name&gt;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&lt;college&gt;COLLEGE:   SIRMVIT &lt;/college&gt;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&lt;branch&gt;BRANCH  :   Mechanical and Engineering&lt;/branch&gt;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&lt;year&gt;YEAR      :   2015&lt;/year&gt;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&lt;e-mail&gt;E-Mail  :   devaraja@gmail.com&lt;/e-mail&gt;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&lt;/student&gt;	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&lt;/students&gt;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&lt;/html&gt;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258-54B7-4D75-A6F0-0D04BCF1AE71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9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245" y="0"/>
            <a:ext cx="6843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Program 1 - JavaScript : Simple calculator 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9370" y="793043"/>
            <a:ext cx="897910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&lt;head&gt;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&lt;style&gt;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table, td, 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{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			border: 1px solid black;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width: 33%;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text-align: center;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background-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DarkGray;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border-collapse:collapse;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{ margin: auto; } 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input { text-align:right; }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&lt;/style&gt;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8763-333E-45DB-9E85-AADE6E45DAE4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8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181" y="1323350"/>
            <a:ext cx="5636301" cy="52006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9802" y="194872"/>
            <a:ext cx="8109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Program 5 - XML document to store information about a student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OUTPUT: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A7D2-4F00-4DF3-85EA-1714367A49D9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8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600" y="2133600"/>
            <a:ext cx="8305800" cy="1600438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91440">
              <a:tabLst>
                <a:tab pos="6883400" algn="l"/>
              </a:tabLst>
            </a:pP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WEB TECHNOLOGY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AND ITS</a:t>
            </a:r>
            <a:r>
              <a:rPr b="1" spc="-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APPLICATIONS</a:t>
            </a:r>
            <a:r>
              <a:rPr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LABORATORY	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(15CSL77)</a:t>
            </a:r>
            <a:endParaRPr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R="457200" algn="ctr"/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PROGRAMS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6 </a:t>
            </a:r>
            <a:r>
              <a:rPr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4CA4-D5FF-4ECF-BAEA-7B69E0FC33D7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8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5257" y="1892631"/>
            <a:ext cx="8033657" cy="1456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STEP1: DOWNLOAD 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XAMPP</a:t>
            </a:r>
            <a:r>
              <a:rPr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VERSION</a:t>
            </a:r>
            <a:r>
              <a:rPr lang="en-IN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(32 bit or 64 bit)</a:t>
            </a:r>
            <a:endParaRPr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ts val="4320"/>
              </a:lnSpc>
              <a:spcBef>
                <a:spcPts val="505"/>
              </a:spcBef>
            </a:pP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STEP2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RIGHT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CLICK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ON XAMPP </a:t>
            </a:r>
            <a:r>
              <a:rPr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APPLICATION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b="1" spc="-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RIGHT  CLICK RUN AS</a:t>
            </a:r>
            <a:r>
              <a:rPr b="1" spc="-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ADMINISTRATOR</a:t>
            </a:r>
            <a:endParaRPr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33FF-407B-42F1-990D-EC8F8AC4D91D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6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8250" y="336694"/>
            <a:ext cx="6513621" cy="6354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0C0F-E2D9-498F-82A5-EA15451AE1C5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7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6945" y="963676"/>
            <a:ext cx="8386318" cy="3451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8436-4EB5-46AB-A7F0-420A880A8F1B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4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1" y="1600200"/>
            <a:ext cx="8293481" cy="2726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A2A7-39EA-49B0-8D99-A491C6E5E643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8400" y="284772"/>
            <a:ext cx="7162800" cy="6157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9E97-8025-4A08-9E29-A561BD165733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235166"/>
            <a:ext cx="7681894" cy="645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F92C-01A0-4BD8-B067-F2E72469F26C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2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8400" y="277774"/>
            <a:ext cx="7391400" cy="6368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6E88-F540-45FD-A23C-DCD8A825259D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3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96429"/>
            <a:ext cx="7880854" cy="6665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7B97-F0AC-4AA2-8AC0-0D76DF3F7C59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1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783" y="334568"/>
            <a:ext cx="11182663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type="text/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clicked_id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val1 =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("value1").value);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val2 =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("value2").value);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if(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(val1)||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(val2))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alert("ENTER VALID NUMBER");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else if(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clicked_id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=="add")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("answer").value=val1+val2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if(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clicked_id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=="sub")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("answer").value=val1-val2;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else if(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clicked_id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=="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("answer").value=val1*val2;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8D91-4735-4453-8A0A-E1AC8BF42A6B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7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91155"/>
            <a:ext cx="7661728" cy="6623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3741-0FB8-4689-AA55-93C5EFD42881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4367" y="171447"/>
            <a:ext cx="7837394" cy="6686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023E-DD0D-466D-8A95-FE4711E53B4C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2000" y="86769"/>
            <a:ext cx="7639401" cy="6531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CF5F-02D1-4235-9DF6-51BA9786CB53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1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6255" y="609625"/>
            <a:ext cx="8426579" cy="5799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1E54-EAF5-404E-B77A-794DCB50522A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06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228562"/>
            <a:ext cx="7543800" cy="6421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AC9F-56EF-45E5-9F37-D777B2ECA4F7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3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2899" y="762000"/>
            <a:ext cx="8399526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A036-EE45-4B8A-A855-93F7782EAE4E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9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759" y="685800"/>
            <a:ext cx="8646160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8DB0-4FAC-4B8F-8B90-9F552CBC6F2D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1261815"/>
            <a:ext cx="8458200" cy="5062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728F-D629-4201-950C-8B33C3DA8CD7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6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723900"/>
            <a:ext cx="845820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08C0-DF54-4EDA-86D3-B289C998E009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0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533401"/>
            <a:ext cx="5943600" cy="5038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E36E-0B16-41E7-8641-39624D67FF0E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5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4597" y="1028343"/>
            <a:ext cx="112126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clicked_id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=="div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("answer").value=val1/val2;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		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function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value1.value=" ";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value2.value=" ";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answer.value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="";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&lt;/script&gt;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&lt;/head&gt;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&lt;body&gt;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58E7-9326-4538-B365-2EB8E3C0E3C3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1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809527"/>
            <a:ext cx="10868722" cy="2228174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63500" marR="5080" algn="just">
              <a:lnSpc>
                <a:spcPct val="150000"/>
              </a:lnSpc>
              <a:spcBef>
                <a:spcPts val="95"/>
              </a:spcBef>
            </a:pP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sz="32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PHP </a:t>
            </a:r>
            <a:r>
              <a:rPr sz="32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keep track of the  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visitors visiting the web 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b="1" spc="-1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count of visitors, with </a:t>
            </a:r>
            <a:r>
              <a:rPr sz="32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 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3217-A753-446B-8425-8295103C0FCA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5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6995" y="738887"/>
            <a:ext cx="3999229" cy="5027017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b="1" spc="-10" dirty="0">
                <a:latin typeface="Times New Roman"/>
                <a:cs typeface="Times New Roman"/>
              </a:rPr>
              <a:t>&lt;?php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print "&lt;h3&gt; REFRESH </a:t>
            </a:r>
            <a:r>
              <a:rPr b="1" spc="-35" dirty="0">
                <a:latin typeface="Times New Roman"/>
                <a:cs typeface="Times New Roman"/>
              </a:rPr>
              <a:t>PAGE</a:t>
            </a:r>
            <a:r>
              <a:rPr b="1" spc="-5" dirty="0">
                <a:latin typeface="Times New Roman"/>
                <a:cs typeface="Times New Roman"/>
              </a:rPr>
              <a:t> &lt;/h3&gt;";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10" dirty="0">
                <a:latin typeface="Times New Roman"/>
                <a:cs typeface="Times New Roman"/>
              </a:rPr>
              <a:t>$name="counter.txt";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$file =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fopen($name,"r");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$hits= fscanf($file,"%d");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</a:pPr>
            <a:r>
              <a:rPr b="1" dirty="0">
                <a:latin typeface="Times New Roman"/>
                <a:cs typeface="Times New Roman"/>
              </a:rPr>
              <a:t>fclose($file);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$hits[0]++;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$file =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fopen($name,"w");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fprintf($file,"%d",$hits[0]);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fclose($file);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print </a:t>
            </a:r>
            <a:r>
              <a:rPr b="1" spc="-30" dirty="0">
                <a:latin typeface="Times New Roman"/>
                <a:cs typeface="Times New Roman"/>
              </a:rPr>
              <a:t>"Total </a:t>
            </a:r>
            <a:r>
              <a:rPr b="1" spc="-5" dirty="0">
                <a:latin typeface="Times New Roman"/>
                <a:cs typeface="Times New Roman"/>
              </a:rPr>
              <a:t>number of </a:t>
            </a:r>
            <a:r>
              <a:rPr b="1" dirty="0">
                <a:latin typeface="Times New Roman"/>
                <a:cs typeface="Times New Roman"/>
              </a:rPr>
              <a:t>views: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".$hits[0];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</a:pPr>
            <a:r>
              <a:rPr b="1" spc="-5" dirty="0">
                <a:latin typeface="Times New Roman"/>
                <a:cs typeface="Times New Roman"/>
              </a:rPr>
              <a:t>?&gt;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B8F2-3371-4D26-A566-62F71C420273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3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1295400"/>
            <a:ext cx="8244840" cy="2118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7171" y="223124"/>
            <a:ext cx="2676086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EAC9-979F-4264-B9BD-EE1355EC1E88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0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457" y="2431532"/>
            <a:ext cx="10678886" cy="148951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Write a PHP program to display a digital  clock which displays the current time of the  server.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413-E21F-4381-A2F3-8976C7EC59A8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08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2341" y="162313"/>
            <a:ext cx="3790315" cy="6353021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spcBef>
                <a:spcPts val="1060"/>
              </a:spcBef>
            </a:pPr>
            <a:r>
              <a:rPr sz="1600" b="1" spc="-5" dirty="0">
                <a:latin typeface="Times New Roman"/>
                <a:cs typeface="Times New Roman"/>
              </a:rPr>
              <a:t>&lt;!DOCTYPE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HTML&gt;</a:t>
            </a:r>
            <a:endParaRPr sz="1600">
              <a:latin typeface="Times New Roman"/>
              <a:cs typeface="Times New Roman"/>
            </a:endParaRPr>
          </a:p>
          <a:p>
            <a:pPr marL="12700">
              <a:spcBef>
                <a:spcPts val="960"/>
              </a:spcBef>
            </a:pPr>
            <a:r>
              <a:rPr sz="1600" b="1" spc="-10" dirty="0">
                <a:latin typeface="Times New Roman"/>
                <a:cs typeface="Times New Roman"/>
              </a:rPr>
              <a:t>&lt;html&gt;</a:t>
            </a:r>
            <a:endParaRPr sz="1600">
              <a:latin typeface="Times New Roman"/>
              <a:cs typeface="Times New Roman"/>
            </a:endParaRPr>
          </a:p>
          <a:p>
            <a:pPr marL="12700"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&lt;head&gt;</a:t>
            </a:r>
            <a:endParaRPr sz="1600">
              <a:latin typeface="Times New Roman"/>
              <a:cs typeface="Times New Roman"/>
            </a:endParaRPr>
          </a:p>
          <a:p>
            <a:pPr marL="12700">
              <a:spcBef>
                <a:spcPts val="960"/>
              </a:spcBef>
            </a:pPr>
            <a:r>
              <a:rPr sz="1600" b="1" spc="-10" dirty="0">
                <a:latin typeface="Times New Roman"/>
                <a:cs typeface="Times New Roman"/>
              </a:rPr>
              <a:t>&lt;meta http-equiv="refresh"</a:t>
            </a:r>
            <a:r>
              <a:rPr sz="1600" b="1" spc="1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content="1"/&gt;</a:t>
            </a:r>
            <a:endParaRPr sz="1600">
              <a:latin typeface="Times New Roman"/>
              <a:cs typeface="Times New Roman"/>
            </a:endParaRPr>
          </a:p>
          <a:p>
            <a:pPr marL="12700" marR="3143885">
              <a:lnSpc>
                <a:spcPct val="150000"/>
              </a:lnSpc>
              <a:spcBef>
                <a:spcPts val="5"/>
              </a:spcBef>
            </a:pPr>
            <a:r>
              <a:rPr sz="1600" b="1" spc="-5" dirty="0">
                <a:latin typeface="Times New Roman"/>
                <a:cs typeface="Times New Roman"/>
              </a:rPr>
              <a:t>&lt;style&gt;  p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2700" marR="2485390">
              <a:lnSpc>
                <a:spcPct val="150000"/>
              </a:lnSpc>
            </a:pPr>
            <a:r>
              <a:rPr sz="1600" b="1" spc="-5" dirty="0">
                <a:latin typeface="Times New Roman"/>
                <a:cs typeface="Times New Roman"/>
              </a:rPr>
              <a:t>color:white;  font</a:t>
            </a:r>
            <a:r>
              <a:rPr sz="1600" b="1" spc="-10" dirty="0">
                <a:latin typeface="Times New Roman"/>
                <a:cs typeface="Times New Roman"/>
              </a:rPr>
              <a:t>-</a:t>
            </a:r>
            <a:r>
              <a:rPr sz="1600" b="1" spc="-5" dirty="0">
                <a:latin typeface="Times New Roman"/>
                <a:cs typeface="Times New Roman"/>
              </a:rPr>
              <a:t>si</a:t>
            </a:r>
            <a:r>
              <a:rPr sz="1600" b="1" spc="-15" dirty="0">
                <a:latin typeface="Times New Roman"/>
                <a:cs typeface="Times New Roman"/>
              </a:rPr>
              <a:t>z</a:t>
            </a:r>
            <a:r>
              <a:rPr sz="1600" b="1" spc="-5" dirty="0">
                <a:latin typeface="Times New Roman"/>
                <a:cs typeface="Times New Roman"/>
              </a:rPr>
              <a:t>e:9</a:t>
            </a:r>
            <a:r>
              <a:rPr sz="1600" b="1" dirty="0">
                <a:latin typeface="Times New Roman"/>
                <a:cs typeface="Times New Roman"/>
              </a:rPr>
              <a:t>0</a:t>
            </a:r>
            <a:r>
              <a:rPr sz="1600" b="1" spc="-5" dirty="0">
                <a:latin typeface="Times New Roman"/>
                <a:cs typeface="Times New Roman"/>
              </a:rPr>
              <a:t>px;</a:t>
            </a:r>
            <a:endParaRPr sz="1600">
              <a:latin typeface="Times New Roman"/>
              <a:cs typeface="Times New Roman"/>
            </a:endParaRPr>
          </a:p>
          <a:p>
            <a:pPr marL="12700"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position: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absolute;</a:t>
            </a:r>
            <a:endParaRPr sz="1600">
              <a:latin typeface="Times New Roman"/>
              <a:cs typeface="Times New Roman"/>
            </a:endParaRPr>
          </a:p>
          <a:p>
            <a:pPr marL="12700"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top: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50%;</a:t>
            </a:r>
            <a:endParaRPr sz="1600">
              <a:latin typeface="Times New Roman"/>
              <a:cs typeface="Times New Roman"/>
            </a:endParaRPr>
          </a:p>
          <a:p>
            <a:pPr marL="12700"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left: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50%;</a:t>
            </a:r>
            <a:endParaRPr sz="1600">
              <a:latin typeface="Times New Roman"/>
              <a:cs typeface="Times New Roman"/>
            </a:endParaRPr>
          </a:p>
          <a:p>
            <a:pPr marL="12700">
              <a:spcBef>
                <a:spcPts val="965"/>
              </a:spcBef>
            </a:pPr>
            <a:r>
              <a:rPr sz="1600" b="1" spc="-5" dirty="0">
                <a:latin typeface="Times New Roman"/>
                <a:cs typeface="Times New Roman"/>
              </a:rPr>
              <a:t>transform: translate(-50%,</a:t>
            </a:r>
            <a:r>
              <a:rPr sz="1600" b="1" spc="10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-50%);</a:t>
            </a:r>
            <a:endParaRPr sz="1600">
              <a:latin typeface="Times New Roman"/>
              <a:cs typeface="Times New Roman"/>
            </a:endParaRPr>
          </a:p>
          <a:p>
            <a:pPr marL="12700"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2700"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body{background-color:black;}</a:t>
            </a:r>
            <a:endParaRPr sz="1600">
              <a:latin typeface="Times New Roman"/>
              <a:cs typeface="Times New Roman"/>
            </a:endParaRPr>
          </a:p>
          <a:p>
            <a:pPr marL="12700"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&lt;/style&gt;</a:t>
            </a:r>
            <a:endParaRPr sz="1600">
              <a:latin typeface="Times New Roman"/>
              <a:cs typeface="Times New Roman"/>
            </a:endParaRPr>
          </a:p>
          <a:p>
            <a:pPr marL="12700"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&lt;p&gt; &lt;?php echo date(" h: i : s A");?&gt;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&lt;/p&gt;</a:t>
            </a:r>
            <a:endParaRPr sz="1600">
              <a:latin typeface="Times New Roman"/>
              <a:cs typeface="Times New Roman"/>
            </a:endParaRPr>
          </a:p>
          <a:p>
            <a:pPr marL="12700"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&lt;/head&gt;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2CC-8DFD-4C52-8FA5-1164421306B9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9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874722"/>
            <a:ext cx="8458200" cy="5368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7171" y="223124"/>
            <a:ext cx="2589000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09AE-5EDB-487F-9F77-63D9807C3E65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4537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115" y="1405255"/>
            <a:ext cx="10961914" cy="3377848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spcBef>
                <a:spcPts val="1540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8.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Write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PHP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programs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do the</a:t>
            </a:r>
            <a:r>
              <a:rPr sz="3200" b="1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following:</a:t>
            </a:r>
            <a:endParaRPr sz="3200" dirty="0">
              <a:latin typeface="Times New Roman"/>
              <a:cs typeface="Times New Roman"/>
            </a:endParaRPr>
          </a:p>
          <a:p>
            <a:pPr marL="342265" indent="-330200">
              <a:spcBef>
                <a:spcPts val="1440"/>
              </a:spcBef>
              <a:buAutoNum type="alphaLcParenR"/>
              <a:tabLst>
                <a:tab pos="342900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Implement simple calculator</a:t>
            </a:r>
            <a:r>
              <a:rPr sz="32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operations.</a:t>
            </a:r>
            <a:endParaRPr sz="3200" dirty="0">
              <a:latin typeface="Times New Roman"/>
              <a:cs typeface="Times New Roman"/>
            </a:endParaRPr>
          </a:p>
          <a:p>
            <a:pPr marL="359410" indent="-347345">
              <a:spcBef>
                <a:spcPts val="1440"/>
              </a:spcBef>
              <a:buAutoNum type="alphaLcParenR"/>
              <a:tabLst>
                <a:tab pos="360045" algn="l"/>
              </a:tabLst>
            </a:pP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Find the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transpose of a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matrix.</a:t>
            </a:r>
            <a:endParaRPr sz="3200" dirty="0">
              <a:latin typeface="Times New Roman"/>
              <a:cs typeface="Times New Roman"/>
            </a:endParaRPr>
          </a:p>
          <a:p>
            <a:pPr marL="325755" indent="-313690">
              <a:spcBef>
                <a:spcPts val="1440"/>
              </a:spcBef>
              <a:buAutoNum type="alphaLcParenR"/>
              <a:tabLst>
                <a:tab pos="326390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Multiplication of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sz="3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matrices.</a:t>
            </a:r>
            <a:endParaRPr sz="3200" dirty="0">
              <a:latin typeface="Times New Roman"/>
              <a:cs typeface="Times New Roman"/>
            </a:endParaRPr>
          </a:p>
          <a:p>
            <a:pPr marL="342900" indent="-330835">
              <a:spcBef>
                <a:spcPts val="1440"/>
              </a:spcBef>
              <a:buAutoNum type="alphaLcParenR"/>
              <a:tabLst>
                <a:tab pos="343535" algn="l"/>
              </a:tabLst>
            </a:pP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Addition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sz="3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matrices.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9C26-2794-495F-8029-183D9BB7F196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4648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2194" y="433659"/>
            <a:ext cx="3002280" cy="585288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b="1" spc="-5" dirty="0">
                <a:latin typeface="Times New Roman"/>
                <a:cs typeface="Times New Roman"/>
              </a:rPr>
              <a:t>&lt;html&gt;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&lt;head&gt;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&lt;style&gt;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</a:pPr>
            <a:r>
              <a:rPr b="1" dirty="0">
                <a:latin typeface="Times New Roman"/>
                <a:cs typeface="Times New Roman"/>
              </a:rPr>
              <a:t>table, </a:t>
            </a:r>
            <a:r>
              <a:rPr b="1" spc="-5" dirty="0">
                <a:latin typeface="Times New Roman"/>
                <a:cs typeface="Times New Roman"/>
              </a:rPr>
              <a:t>td,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th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border: </a:t>
            </a:r>
            <a:r>
              <a:rPr b="1" dirty="0">
                <a:latin typeface="Times New Roman"/>
                <a:cs typeface="Times New Roman"/>
              </a:rPr>
              <a:t>1px </a:t>
            </a:r>
            <a:r>
              <a:rPr b="1" spc="-5" dirty="0">
                <a:latin typeface="Times New Roman"/>
                <a:cs typeface="Times New Roman"/>
              </a:rPr>
              <a:t>solid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black;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width: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35%;</a:t>
            </a:r>
            <a:endParaRPr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b="1" dirty="0">
                <a:latin typeface="Times New Roman"/>
                <a:cs typeface="Times New Roman"/>
              </a:rPr>
              <a:t>text-align: center;  </a:t>
            </a:r>
            <a:r>
              <a:rPr b="1" spc="-5" dirty="0">
                <a:latin typeface="Times New Roman"/>
                <a:cs typeface="Times New Roman"/>
              </a:rPr>
              <a:t>background-color: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DarkGray;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</a:pPr>
            <a:r>
              <a:rPr b="1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  <a:p>
            <a:pPr marL="12700" marR="362585">
              <a:lnSpc>
                <a:spcPct val="150000"/>
              </a:lnSpc>
            </a:pPr>
            <a:r>
              <a:rPr b="1" spc="-5" dirty="0">
                <a:latin typeface="Times New Roman"/>
                <a:cs typeface="Times New Roman"/>
              </a:rPr>
              <a:t>table { </a:t>
            </a:r>
            <a:r>
              <a:rPr b="1" dirty="0">
                <a:latin typeface="Times New Roman"/>
                <a:cs typeface="Times New Roman"/>
              </a:rPr>
              <a:t>margin: </a:t>
            </a:r>
            <a:r>
              <a:rPr b="1" spc="-5" dirty="0">
                <a:latin typeface="Times New Roman"/>
                <a:cs typeface="Times New Roman"/>
              </a:rPr>
              <a:t>auto; }  input,p { </a:t>
            </a:r>
            <a:r>
              <a:rPr b="1" dirty="0">
                <a:latin typeface="Times New Roman"/>
                <a:cs typeface="Times New Roman"/>
              </a:rPr>
              <a:t>text-align:right;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&lt;/style&gt;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&lt;/head&gt;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D547-4C69-4BEB-97A5-88782DB75F7A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002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341" y="731875"/>
            <a:ext cx="8347709" cy="45986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spcBef>
                <a:spcPts val="1300"/>
              </a:spcBef>
            </a:pPr>
            <a:r>
              <a:rPr sz="2000" b="1" dirty="0">
                <a:latin typeface="Times New Roman"/>
                <a:cs typeface="Times New Roman"/>
              </a:rPr>
              <a:t>&lt;body&gt;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&lt;form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method="post"&gt;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&lt;table&gt;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&lt;caption&gt;&lt;h2&gt; SIMPLE </a:t>
            </a:r>
            <a:r>
              <a:rPr sz="2000" b="1" spc="-20" dirty="0">
                <a:latin typeface="Times New Roman"/>
                <a:cs typeface="Times New Roman"/>
              </a:rPr>
              <a:t>CALCULATOR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&lt;/h2&gt;&lt;/caption&gt;&gt;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&lt;tr&gt;&lt;td&gt;First </a:t>
            </a:r>
            <a:r>
              <a:rPr sz="2000" b="1" spc="-5" dirty="0">
                <a:latin typeface="Times New Roman"/>
                <a:cs typeface="Times New Roman"/>
              </a:rPr>
              <a:t>Number:&lt;/td&gt;&lt;td&gt;&lt;input </a:t>
            </a:r>
            <a:r>
              <a:rPr sz="2000" b="1" dirty="0">
                <a:latin typeface="Times New Roman"/>
                <a:cs typeface="Times New Roman"/>
              </a:rPr>
              <a:t>type="text" name="num1"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/&gt;&lt;/td&gt;</a:t>
            </a:r>
            <a:endParaRPr sz="2000">
              <a:latin typeface="Times New Roman"/>
              <a:cs typeface="Times New Roman"/>
            </a:endParaRPr>
          </a:p>
          <a:p>
            <a:pPr marL="12700" marR="2011045">
              <a:lnSpc>
                <a:spcPct val="15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&lt;td </a:t>
            </a:r>
            <a:r>
              <a:rPr sz="2000" b="1" spc="-5" dirty="0">
                <a:latin typeface="Times New Roman"/>
                <a:cs typeface="Times New Roman"/>
              </a:rPr>
              <a:t>rowspan="2"&gt;&lt;input </a:t>
            </a:r>
            <a:r>
              <a:rPr sz="2000" b="1" dirty="0">
                <a:latin typeface="Times New Roman"/>
                <a:cs typeface="Times New Roman"/>
              </a:rPr>
              <a:t>type="submit"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name="submit"  </a:t>
            </a:r>
            <a:r>
              <a:rPr sz="2000" b="1" spc="-5" dirty="0">
                <a:latin typeface="Times New Roman"/>
                <a:cs typeface="Times New Roman"/>
              </a:rPr>
              <a:t>value="calculate"&gt;&lt;/td&gt;&lt;/tr&gt;</a:t>
            </a:r>
            <a:endParaRPr sz="2000">
              <a:latin typeface="Times New Roman"/>
              <a:cs typeface="Times New Roman"/>
            </a:endParaRPr>
          </a:p>
          <a:p>
            <a:pPr marL="12700" marR="2312035">
              <a:lnSpc>
                <a:spcPct val="150000"/>
              </a:lnSpc>
            </a:pPr>
            <a:r>
              <a:rPr sz="2000" b="1" dirty="0">
                <a:latin typeface="Times New Roman"/>
                <a:cs typeface="Times New Roman"/>
              </a:rPr>
              <a:t>&lt;tr&gt;&lt;td&gt;Second </a:t>
            </a:r>
            <a:r>
              <a:rPr sz="2000" b="1" spc="-5" dirty="0">
                <a:latin typeface="Times New Roman"/>
                <a:cs typeface="Times New Roman"/>
              </a:rPr>
              <a:t>Number:&lt;/td&gt;&lt;td&gt;&lt;input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type="text"  </a:t>
            </a:r>
            <a:r>
              <a:rPr sz="2000" b="1" spc="-5" dirty="0">
                <a:latin typeface="Times New Roman"/>
                <a:cs typeface="Times New Roman"/>
              </a:rPr>
              <a:t>name="num2"/&gt;&lt;/td&gt;&lt;/tr&gt;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&lt;/form&gt;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9DAD-9CAA-42B3-B757-EE448AB6886F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0099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2288" y="662686"/>
            <a:ext cx="7674609" cy="53759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b="1" spc="-10" dirty="0">
                <a:latin typeface="Times New Roman"/>
                <a:cs typeface="Times New Roman"/>
              </a:rPr>
              <a:t>&lt;?php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if(isset($_POST['submit'])) </a:t>
            </a:r>
            <a:r>
              <a:rPr b="1" dirty="0">
                <a:latin typeface="Times New Roman"/>
                <a:cs typeface="Times New Roman"/>
              </a:rPr>
              <a:t>// it </a:t>
            </a:r>
            <a:r>
              <a:rPr b="1" spc="-5" dirty="0">
                <a:latin typeface="Times New Roman"/>
                <a:cs typeface="Times New Roman"/>
              </a:rPr>
              <a:t>checks </a:t>
            </a:r>
            <a:r>
              <a:rPr b="1" dirty="0">
                <a:latin typeface="Times New Roman"/>
                <a:cs typeface="Times New Roman"/>
              </a:rPr>
              <a:t>if </a:t>
            </a:r>
            <a:r>
              <a:rPr b="1" spc="-5" dirty="0">
                <a:latin typeface="Times New Roman"/>
                <a:cs typeface="Times New Roman"/>
              </a:rPr>
              <a:t>the input submit is</a:t>
            </a:r>
            <a:r>
              <a:rPr b="1" spc="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filled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$num1 </a:t>
            </a:r>
            <a:r>
              <a:rPr b="1" dirty="0">
                <a:latin typeface="Times New Roman"/>
                <a:cs typeface="Times New Roman"/>
              </a:rPr>
              <a:t>= </a:t>
            </a:r>
            <a:r>
              <a:rPr b="1" spc="-5" dirty="0">
                <a:latin typeface="Times New Roman"/>
                <a:cs typeface="Times New Roman"/>
              </a:rPr>
              <a:t>$_POST['num1'];</a:t>
            </a:r>
            <a:endParaRPr>
              <a:latin typeface="Times New Roman"/>
              <a:cs typeface="Times New Roman"/>
            </a:endParaRPr>
          </a:p>
          <a:p>
            <a:pPr marL="12700" marR="3068955">
              <a:lnSpc>
                <a:spcPts val="3240"/>
              </a:lnSpc>
              <a:spcBef>
                <a:spcPts val="290"/>
              </a:spcBef>
            </a:pPr>
            <a:r>
              <a:rPr b="1" spc="-5" dirty="0">
                <a:latin typeface="Times New Roman"/>
                <a:cs typeface="Times New Roman"/>
              </a:rPr>
              <a:t>$num2 </a:t>
            </a:r>
            <a:r>
              <a:rPr b="1" dirty="0">
                <a:latin typeface="Times New Roman"/>
                <a:cs typeface="Times New Roman"/>
              </a:rPr>
              <a:t>= </a:t>
            </a:r>
            <a:r>
              <a:rPr b="1" spc="-5" dirty="0">
                <a:latin typeface="Times New Roman"/>
                <a:cs typeface="Times New Roman"/>
              </a:rPr>
              <a:t>$_POST['num2'];  if(is_numeric($num1) andis_numeric($num1)</a:t>
            </a:r>
            <a:r>
              <a:rPr b="1" spc="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95"/>
              </a:spcBef>
            </a:pPr>
            <a:r>
              <a:rPr b="1" spc="-5"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12700" marR="221615">
              <a:lnSpc>
                <a:spcPts val="3240"/>
              </a:lnSpc>
              <a:spcBef>
                <a:spcPts val="285"/>
              </a:spcBef>
            </a:pPr>
            <a:r>
              <a:rPr b="1" dirty="0">
                <a:latin typeface="Times New Roman"/>
                <a:cs typeface="Times New Roman"/>
              </a:rPr>
              <a:t>echo </a:t>
            </a:r>
            <a:r>
              <a:rPr b="1" spc="-5" dirty="0">
                <a:latin typeface="Times New Roman"/>
                <a:cs typeface="Times New Roman"/>
              </a:rPr>
              <a:t>"&lt;tr&gt;&lt;td&gt; Addition :&lt;/td&gt;&lt;td&gt;&lt;p&gt;".($num1+$num2)."&lt;/p&gt;&lt;/td&gt;";  </a:t>
            </a:r>
            <a:r>
              <a:rPr b="1" dirty="0">
                <a:latin typeface="Times New Roman"/>
                <a:cs typeface="Times New Roman"/>
              </a:rPr>
              <a:t>echo </a:t>
            </a:r>
            <a:r>
              <a:rPr b="1" spc="-5" dirty="0">
                <a:latin typeface="Times New Roman"/>
                <a:cs typeface="Times New Roman"/>
              </a:rPr>
              <a:t>"&lt;tr&gt;&lt;td&gt; Subtraction :&lt;/td&gt;&lt;td&gt;&lt;p&gt;</a:t>
            </a:r>
            <a:r>
              <a:rPr b="1" spc="10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".($num1-$num2)."&lt;/p&gt;&lt;/td&gt;";</a:t>
            </a:r>
            <a:endParaRPr>
              <a:latin typeface="Times New Roman"/>
              <a:cs typeface="Times New Roman"/>
            </a:endParaRPr>
          </a:p>
          <a:p>
            <a:pPr marL="12700" marR="5080">
              <a:lnSpc>
                <a:spcPts val="3240"/>
              </a:lnSpc>
              <a:spcBef>
                <a:spcPts val="5"/>
              </a:spcBef>
            </a:pPr>
            <a:r>
              <a:rPr b="1" dirty="0">
                <a:latin typeface="Times New Roman"/>
                <a:cs typeface="Times New Roman"/>
              </a:rPr>
              <a:t>echo </a:t>
            </a:r>
            <a:r>
              <a:rPr b="1" spc="-5" dirty="0">
                <a:latin typeface="Times New Roman"/>
                <a:cs typeface="Times New Roman"/>
              </a:rPr>
              <a:t>"&lt;tr&gt;&lt;td&gt; </a:t>
            </a:r>
            <a:r>
              <a:rPr b="1" dirty="0">
                <a:latin typeface="Times New Roman"/>
                <a:cs typeface="Times New Roman"/>
              </a:rPr>
              <a:t>Multiplication </a:t>
            </a:r>
            <a:r>
              <a:rPr b="1" spc="-5" dirty="0">
                <a:latin typeface="Times New Roman"/>
                <a:cs typeface="Times New Roman"/>
              </a:rPr>
              <a:t>:&lt;/td&gt;&lt;td&gt;&lt;p&gt;".($num1*$num2)."&lt;/p&gt;&lt;/td&gt;";  </a:t>
            </a:r>
            <a:r>
              <a:rPr b="1" dirty="0">
                <a:latin typeface="Times New Roman"/>
                <a:cs typeface="Times New Roman"/>
              </a:rPr>
              <a:t>echo </a:t>
            </a:r>
            <a:r>
              <a:rPr b="1" spc="-5" dirty="0">
                <a:latin typeface="Times New Roman"/>
                <a:cs typeface="Times New Roman"/>
              </a:rPr>
              <a:t>"&lt;tr&gt;&lt;td&gt;Division :&lt;/td&gt;&lt;td&gt;&lt;p&gt;</a:t>
            </a:r>
            <a:r>
              <a:rPr b="1" spc="3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".($num1/$num2)."&lt;/p&gt;&lt;/td&gt;";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95"/>
              </a:spcBef>
            </a:pPr>
            <a:r>
              <a:rPr b="1" dirty="0">
                <a:latin typeface="Times New Roman"/>
                <a:cs typeface="Times New Roman"/>
              </a:rPr>
              <a:t>echo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"&lt;/table&gt;";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B81D-5FCC-4214-974A-CFDFDAA5A239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83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902" y="125344"/>
            <a:ext cx="1176727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colspan="4"&gt; SIMPLE CALCULATOR &lt;/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&gt;&lt;td&gt;value1&lt;/td&gt;&lt;td&gt;&lt;input type="text" id="value1" value="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"/&gt; &lt;/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&lt;td&gt;value2&lt;/td&gt;&lt;td&gt;&lt;input type="text" id="value2" value=" "/&gt; &lt;/td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type="button" value="Addition" id = "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(this.id)"/&gt;&lt;/td&gt;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&lt;td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type="button" value="Subtraction" id = "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(this.id)"/&gt;&lt;/td&gt;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&lt;td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type="button" value="Multiplication" id = "</a:t>
            </a:r>
            <a:r>
              <a:rPr lang="en-I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(this.id)"/&gt;&lt;/td&gt;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&lt;td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type="button" value="Division" id ="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(this.id)"/&gt;&lt;/td&gt;&lt;/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td&gt;Answer:&lt;/td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td&gt; &lt;input type="text" id="answer" value="" disabled/&gt;&lt;/td&gt;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&lt;td colspan="2"&gt;&lt;input type="button" value="CLEAR ALL"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()"/&gt;&lt;/td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&lt;/body&gt;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87FC-00F5-4EDB-84DC-0B5772B3CF2D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3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6140" y="738886"/>
            <a:ext cx="7165340" cy="3772828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b="1" dirty="0">
                <a:latin typeface="Times New Roman"/>
                <a:cs typeface="Times New Roman"/>
              </a:rPr>
              <a:t>else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echo"&lt;script </a:t>
            </a:r>
            <a:r>
              <a:rPr b="1" dirty="0">
                <a:latin typeface="Times New Roman"/>
                <a:cs typeface="Times New Roman"/>
              </a:rPr>
              <a:t>type='text/javascript' &gt; alert(' </a:t>
            </a:r>
            <a:r>
              <a:rPr b="1" spc="-5" dirty="0">
                <a:latin typeface="Times New Roman"/>
                <a:cs typeface="Times New Roman"/>
              </a:rPr>
              <a:t>ENTER </a:t>
            </a:r>
            <a:r>
              <a:rPr b="1" spc="-50" dirty="0">
                <a:latin typeface="Times New Roman"/>
                <a:cs typeface="Times New Roman"/>
              </a:rPr>
              <a:t>VALID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NUMBER');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&lt;/script&gt;";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</a:pPr>
            <a:r>
              <a:rPr b="1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?&gt;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&lt;/body&gt;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&lt;/html&gt;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533D-F9C9-428F-ACE2-4619452CEA89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1089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762001"/>
            <a:ext cx="8305800" cy="2820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340" y="146670"/>
            <a:ext cx="2054860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Output: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A542-DEB8-42B9-977C-F8045A72ACF7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4490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1" y="1001818"/>
            <a:ext cx="7667625" cy="4696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7539" y="188758"/>
            <a:ext cx="2239917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Output: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F6D3-E72D-47A0-A9DF-BE5C1FADD850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9033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39" y="299324"/>
            <a:ext cx="2490289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8bcd.php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077" y="804626"/>
            <a:ext cx="4869815" cy="5432256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b="1" spc="-10" dirty="0">
                <a:latin typeface="Times New Roman"/>
                <a:cs typeface="Times New Roman"/>
              </a:rPr>
              <a:t>&lt;?php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$a =</a:t>
            </a:r>
            <a:r>
              <a:rPr b="1" spc="-1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array(array(1,2,3),array(4,5,6),array(7,8,9));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$b </a:t>
            </a:r>
            <a:r>
              <a:rPr b="1" dirty="0">
                <a:latin typeface="Times New Roman"/>
                <a:cs typeface="Times New Roman"/>
              </a:rPr>
              <a:t>=</a:t>
            </a:r>
            <a:r>
              <a:rPr b="1" spc="-9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array(array(7,8,9),array(4,5,6),array(1,2,3));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</a:pPr>
            <a:r>
              <a:rPr b="1" spc="-5" dirty="0">
                <a:latin typeface="Times New Roman"/>
                <a:cs typeface="Times New Roman"/>
              </a:rPr>
              <a:t>$m=count($a);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$n=count($a[2]);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$p=count($b);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$q=count($b[2]);</a:t>
            </a:r>
            <a:endParaRPr dirty="0">
              <a:latin typeface="Times New Roman"/>
              <a:cs typeface="Times New Roman"/>
            </a:endParaRPr>
          </a:p>
          <a:p>
            <a:pPr marL="12700" marR="1296035">
              <a:lnSpc>
                <a:spcPct val="150000"/>
              </a:lnSpc>
            </a:pPr>
            <a:r>
              <a:rPr b="1" dirty="0">
                <a:latin typeface="Times New Roman"/>
                <a:cs typeface="Times New Roman"/>
              </a:rPr>
              <a:t>echo </a:t>
            </a:r>
            <a:r>
              <a:rPr b="1" spc="-5" dirty="0">
                <a:latin typeface="Times New Roman"/>
                <a:cs typeface="Times New Roman"/>
              </a:rPr>
              <a:t>"the </a:t>
            </a:r>
            <a:r>
              <a:rPr b="1" dirty="0">
                <a:latin typeface="Times New Roman"/>
                <a:cs typeface="Times New Roman"/>
              </a:rPr>
              <a:t>first matrix :"."&lt;br/&gt;";  for </a:t>
            </a:r>
            <a:r>
              <a:rPr b="1" spc="-10" dirty="0">
                <a:latin typeface="Times New Roman"/>
                <a:cs typeface="Times New Roman"/>
              </a:rPr>
              <a:t>($row </a:t>
            </a:r>
            <a:r>
              <a:rPr b="1" dirty="0">
                <a:latin typeface="Times New Roman"/>
                <a:cs typeface="Times New Roman"/>
              </a:rPr>
              <a:t>= 0; </a:t>
            </a:r>
            <a:r>
              <a:rPr b="1" spc="-10" dirty="0">
                <a:latin typeface="Times New Roman"/>
                <a:cs typeface="Times New Roman"/>
              </a:rPr>
              <a:t>$row </a:t>
            </a:r>
            <a:r>
              <a:rPr b="1" dirty="0">
                <a:latin typeface="Times New Roman"/>
                <a:cs typeface="Times New Roman"/>
              </a:rPr>
              <a:t>&lt; $m; </a:t>
            </a:r>
            <a:r>
              <a:rPr b="1" spc="-10" dirty="0">
                <a:latin typeface="Times New Roman"/>
                <a:cs typeface="Times New Roman"/>
              </a:rPr>
              <a:t>$row++)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{  </a:t>
            </a:r>
            <a:r>
              <a:rPr b="1" dirty="0">
                <a:latin typeface="Times New Roman"/>
                <a:cs typeface="Times New Roman"/>
              </a:rPr>
              <a:t>for ($col = 0; $col &lt; </a:t>
            </a:r>
            <a:r>
              <a:rPr b="1" spc="-5" dirty="0">
                <a:latin typeface="Times New Roman"/>
                <a:cs typeface="Times New Roman"/>
              </a:rPr>
              <a:t>$n;</a:t>
            </a:r>
            <a:r>
              <a:rPr b="1" spc="-9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$col++)</a:t>
            </a:r>
            <a:endParaRPr dirty="0">
              <a:latin typeface="Times New Roman"/>
              <a:cs typeface="Times New Roman"/>
            </a:endParaRPr>
          </a:p>
          <a:p>
            <a:pPr marL="12700" marR="2482850">
              <a:lnSpc>
                <a:spcPct val="150000"/>
              </a:lnSpc>
            </a:pPr>
            <a:r>
              <a:rPr b="1" dirty="0">
                <a:latin typeface="Times New Roman"/>
                <a:cs typeface="Times New Roman"/>
              </a:rPr>
              <a:t>echo </a:t>
            </a:r>
            <a:r>
              <a:rPr b="1" spc="-5" dirty="0">
                <a:latin typeface="Times New Roman"/>
                <a:cs typeface="Times New Roman"/>
              </a:rPr>
              <a:t>"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".$a[$row][$col];  </a:t>
            </a:r>
            <a:r>
              <a:rPr b="1" dirty="0">
                <a:latin typeface="Times New Roman"/>
                <a:cs typeface="Times New Roman"/>
              </a:rPr>
              <a:t>echo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"&lt;br/&gt;";</a:t>
            </a:r>
            <a:endParaRPr dirty="0"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</a:pPr>
            <a:r>
              <a:rPr b="1" dirty="0">
                <a:latin typeface="Times New Roman"/>
                <a:cs typeface="Times New Roman"/>
              </a:rPr>
              <a:t>}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914-37E1-4E47-8DD0-ECF86F9B7B90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921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540" y="738887"/>
            <a:ext cx="5196840" cy="4965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06550">
              <a:lnSpc>
                <a:spcPct val="150100"/>
              </a:lnSpc>
              <a:spcBef>
                <a:spcPts val="95"/>
              </a:spcBef>
            </a:pPr>
            <a:r>
              <a:rPr b="1" dirty="0">
                <a:latin typeface="Times New Roman"/>
                <a:cs typeface="Times New Roman"/>
              </a:rPr>
              <a:t>echo </a:t>
            </a:r>
            <a:r>
              <a:rPr b="1" spc="-5" dirty="0">
                <a:latin typeface="Times New Roman"/>
                <a:cs typeface="Times New Roman"/>
              </a:rPr>
              <a:t>"the </a:t>
            </a:r>
            <a:r>
              <a:rPr b="1" dirty="0">
                <a:latin typeface="Times New Roman"/>
                <a:cs typeface="Times New Roman"/>
              </a:rPr>
              <a:t>second matrix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:"."&lt;br/&gt;";  </a:t>
            </a:r>
            <a:r>
              <a:rPr b="1" dirty="0">
                <a:latin typeface="Times New Roman"/>
                <a:cs typeface="Times New Roman"/>
              </a:rPr>
              <a:t>for </a:t>
            </a:r>
            <a:r>
              <a:rPr b="1" spc="-10" dirty="0">
                <a:latin typeface="Times New Roman"/>
                <a:cs typeface="Times New Roman"/>
              </a:rPr>
              <a:t>($row </a:t>
            </a:r>
            <a:r>
              <a:rPr b="1" dirty="0">
                <a:latin typeface="Times New Roman"/>
                <a:cs typeface="Times New Roman"/>
              </a:rPr>
              <a:t>= 0; </a:t>
            </a:r>
            <a:r>
              <a:rPr b="1" spc="-10" dirty="0">
                <a:latin typeface="Times New Roman"/>
                <a:cs typeface="Times New Roman"/>
              </a:rPr>
              <a:t>$row </a:t>
            </a:r>
            <a:r>
              <a:rPr b="1" dirty="0">
                <a:latin typeface="Times New Roman"/>
                <a:cs typeface="Times New Roman"/>
              </a:rPr>
              <a:t>&lt; $p; </a:t>
            </a:r>
            <a:r>
              <a:rPr b="1" spc="-5" dirty="0">
                <a:latin typeface="Times New Roman"/>
                <a:cs typeface="Times New Roman"/>
              </a:rPr>
              <a:t>$row++) {  </a:t>
            </a:r>
            <a:r>
              <a:rPr b="1" dirty="0">
                <a:latin typeface="Times New Roman"/>
                <a:cs typeface="Times New Roman"/>
              </a:rPr>
              <a:t>for ($col = 0; $col &lt; </a:t>
            </a:r>
            <a:r>
              <a:rPr b="1" spc="-5" dirty="0">
                <a:latin typeface="Times New Roman"/>
                <a:cs typeface="Times New Roman"/>
              </a:rPr>
              <a:t>$q;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$col++)</a:t>
            </a:r>
            <a:endParaRPr>
              <a:latin typeface="Times New Roman"/>
              <a:cs typeface="Times New Roman"/>
            </a:endParaRPr>
          </a:p>
          <a:p>
            <a:pPr marL="12700" marR="2790825">
              <a:lnSpc>
                <a:spcPct val="150000"/>
              </a:lnSpc>
            </a:pPr>
            <a:r>
              <a:rPr b="1" dirty="0">
                <a:latin typeface="Times New Roman"/>
                <a:cs typeface="Times New Roman"/>
              </a:rPr>
              <a:t>echo </a:t>
            </a:r>
            <a:r>
              <a:rPr b="1" spc="-5" dirty="0">
                <a:latin typeface="Times New Roman"/>
                <a:cs typeface="Times New Roman"/>
              </a:rPr>
              <a:t>"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".$b[$row][$col];  echo</a:t>
            </a:r>
            <a:r>
              <a:rPr b="1" spc="-5" dirty="0">
                <a:latin typeface="Times New Roman"/>
                <a:cs typeface="Times New Roman"/>
              </a:rPr>
              <a:t> "&lt;br/&gt;";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</a:pPr>
            <a:r>
              <a:rPr b="1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b="1" dirty="0">
                <a:latin typeface="Times New Roman"/>
                <a:cs typeface="Times New Roman"/>
              </a:rPr>
              <a:t>echo </a:t>
            </a:r>
            <a:r>
              <a:rPr b="1" spc="-5" dirty="0">
                <a:latin typeface="Times New Roman"/>
                <a:cs typeface="Times New Roman"/>
              </a:rPr>
              <a:t>"the </a:t>
            </a:r>
            <a:r>
              <a:rPr b="1" dirty="0">
                <a:latin typeface="Times New Roman"/>
                <a:cs typeface="Times New Roman"/>
              </a:rPr>
              <a:t>transpose for </a:t>
            </a: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b="1" dirty="0">
                <a:latin typeface="Times New Roman"/>
                <a:cs typeface="Times New Roman"/>
              </a:rPr>
              <a:t>first matrix </a:t>
            </a:r>
            <a:r>
              <a:rPr b="1" spc="-10" dirty="0">
                <a:latin typeface="Times New Roman"/>
                <a:cs typeface="Times New Roman"/>
              </a:rPr>
              <a:t>is:"."&lt;br/&gt;";  </a:t>
            </a:r>
            <a:r>
              <a:rPr b="1" dirty="0">
                <a:latin typeface="Times New Roman"/>
                <a:cs typeface="Times New Roman"/>
              </a:rPr>
              <a:t>for </a:t>
            </a:r>
            <a:r>
              <a:rPr b="1" spc="-10" dirty="0">
                <a:latin typeface="Times New Roman"/>
                <a:cs typeface="Times New Roman"/>
              </a:rPr>
              <a:t>($row </a:t>
            </a:r>
            <a:r>
              <a:rPr b="1" dirty="0">
                <a:latin typeface="Times New Roman"/>
                <a:cs typeface="Times New Roman"/>
              </a:rPr>
              <a:t>= 0; </a:t>
            </a:r>
            <a:r>
              <a:rPr b="1" spc="-10" dirty="0">
                <a:latin typeface="Times New Roman"/>
                <a:cs typeface="Times New Roman"/>
              </a:rPr>
              <a:t>$row </a:t>
            </a:r>
            <a:r>
              <a:rPr b="1" dirty="0">
                <a:latin typeface="Times New Roman"/>
                <a:cs typeface="Times New Roman"/>
              </a:rPr>
              <a:t>&lt; $m; </a:t>
            </a:r>
            <a:r>
              <a:rPr b="1" spc="-5" dirty="0">
                <a:latin typeface="Times New Roman"/>
                <a:cs typeface="Times New Roman"/>
              </a:rPr>
              <a:t>$row++)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for ($col = 0; $col &lt; </a:t>
            </a:r>
            <a:r>
              <a:rPr b="1" spc="-5" dirty="0">
                <a:latin typeface="Times New Roman"/>
                <a:cs typeface="Times New Roman"/>
              </a:rPr>
              <a:t>$n;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$col++)</a:t>
            </a:r>
            <a:endParaRPr>
              <a:latin typeface="Times New Roman"/>
              <a:cs typeface="Times New Roman"/>
            </a:endParaRPr>
          </a:p>
          <a:p>
            <a:pPr marL="12700" marR="2803525">
              <a:lnSpc>
                <a:spcPct val="150000"/>
              </a:lnSpc>
            </a:pPr>
            <a:r>
              <a:rPr b="1" dirty="0">
                <a:latin typeface="Times New Roman"/>
                <a:cs typeface="Times New Roman"/>
              </a:rPr>
              <a:t>echo </a:t>
            </a:r>
            <a:r>
              <a:rPr b="1" spc="-5" dirty="0">
                <a:latin typeface="Times New Roman"/>
                <a:cs typeface="Times New Roman"/>
              </a:rPr>
              <a:t>"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".$a[$col][$row];  echo</a:t>
            </a:r>
            <a:r>
              <a:rPr b="1" spc="-5" dirty="0">
                <a:latin typeface="Times New Roman"/>
                <a:cs typeface="Times New Roman"/>
              </a:rPr>
              <a:t> "&lt;br/&gt;";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</a:pPr>
            <a:r>
              <a:rPr b="1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1841-A4B3-4377-BE8D-AF4094999604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9198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698" y="66376"/>
            <a:ext cx="4548505" cy="6683881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b="1" spc="-5" dirty="0">
                <a:latin typeface="Times New Roman"/>
                <a:cs typeface="Times New Roman"/>
              </a:rPr>
              <a:t>if(($m===$p) and ($n===$q))</a:t>
            </a:r>
            <a:r>
              <a:rPr b="1" spc="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12700" marR="228600">
              <a:lnSpc>
                <a:spcPct val="150000"/>
              </a:lnSpc>
            </a:pPr>
            <a:r>
              <a:rPr b="1" dirty="0">
                <a:latin typeface="Times New Roman"/>
                <a:cs typeface="Times New Roman"/>
              </a:rPr>
              <a:t>echo </a:t>
            </a:r>
            <a:r>
              <a:rPr b="1" spc="-5" dirty="0">
                <a:latin typeface="Times New Roman"/>
                <a:cs typeface="Times New Roman"/>
              </a:rPr>
              <a:t>"the addition </a:t>
            </a:r>
            <a:r>
              <a:rPr b="1" dirty="0">
                <a:latin typeface="Times New Roman"/>
                <a:cs typeface="Times New Roman"/>
              </a:rPr>
              <a:t>of matrices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is:"."&lt;br/&gt;";  for </a:t>
            </a:r>
            <a:r>
              <a:rPr b="1" spc="-10" dirty="0">
                <a:latin typeface="Times New Roman"/>
                <a:cs typeface="Times New Roman"/>
              </a:rPr>
              <a:t>($row </a:t>
            </a:r>
            <a:r>
              <a:rPr b="1" dirty="0">
                <a:latin typeface="Times New Roman"/>
                <a:cs typeface="Times New Roman"/>
              </a:rPr>
              <a:t>= 0; </a:t>
            </a:r>
            <a:r>
              <a:rPr b="1" spc="-10" dirty="0">
                <a:latin typeface="Times New Roman"/>
                <a:cs typeface="Times New Roman"/>
              </a:rPr>
              <a:t>$row </a:t>
            </a:r>
            <a:r>
              <a:rPr b="1" dirty="0">
                <a:latin typeface="Times New Roman"/>
                <a:cs typeface="Times New Roman"/>
              </a:rPr>
              <a:t>&lt; 3; </a:t>
            </a:r>
            <a:r>
              <a:rPr b="1" spc="-10" dirty="0">
                <a:latin typeface="Times New Roman"/>
                <a:cs typeface="Times New Roman"/>
              </a:rPr>
              <a:t>$row++)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</a:pPr>
            <a:r>
              <a:rPr b="1" dirty="0">
                <a:latin typeface="Times New Roman"/>
                <a:cs typeface="Times New Roman"/>
              </a:rPr>
              <a:t>for ($col = 0; $col &lt; 3;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$col++)</a:t>
            </a:r>
            <a:endParaRPr>
              <a:latin typeface="Times New Roman"/>
              <a:cs typeface="Times New Roman"/>
            </a:endParaRPr>
          </a:p>
          <a:p>
            <a:pPr marL="12700" marR="236220">
              <a:lnSpc>
                <a:spcPct val="150000"/>
              </a:lnSpc>
            </a:pPr>
            <a:r>
              <a:rPr b="1" dirty="0">
                <a:latin typeface="Times New Roman"/>
                <a:cs typeface="Times New Roman"/>
              </a:rPr>
              <a:t>echo </a:t>
            </a:r>
            <a:r>
              <a:rPr b="1" spc="-5" dirty="0">
                <a:latin typeface="Times New Roman"/>
                <a:cs typeface="Times New Roman"/>
              </a:rPr>
              <a:t>" ".$a[$row][$col]+$b[$row][$col]." ";  </a:t>
            </a:r>
            <a:r>
              <a:rPr b="1" dirty="0">
                <a:latin typeface="Times New Roman"/>
                <a:cs typeface="Times New Roman"/>
              </a:rPr>
              <a:t>echo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"&lt;br/&gt;";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  <a:tabLst>
                <a:tab pos="502284" algn="l"/>
              </a:tabLst>
            </a:pPr>
            <a:r>
              <a:rPr b="1" dirty="0">
                <a:latin typeface="Times New Roman"/>
                <a:cs typeface="Times New Roman"/>
              </a:rPr>
              <a:t>}	}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if($n===$p){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echo </a:t>
            </a:r>
            <a:r>
              <a:rPr b="1" spc="-5" dirty="0">
                <a:latin typeface="Times New Roman"/>
                <a:cs typeface="Times New Roman"/>
              </a:rPr>
              <a:t>" The </a:t>
            </a:r>
            <a:r>
              <a:rPr b="1" dirty="0">
                <a:latin typeface="Times New Roman"/>
                <a:cs typeface="Times New Roman"/>
              </a:rPr>
              <a:t>multiplication of matrices:</a:t>
            </a:r>
            <a:r>
              <a:rPr b="1" spc="-1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&lt;br/&gt;";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</a:pPr>
            <a:r>
              <a:rPr b="1" spc="-5" dirty="0">
                <a:latin typeface="Times New Roman"/>
                <a:cs typeface="Times New Roman"/>
              </a:rPr>
              <a:t>$result=array();</a:t>
            </a:r>
            <a:endParaRPr>
              <a:latin typeface="Times New Roman"/>
              <a:cs typeface="Times New Roman"/>
            </a:endParaRPr>
          </a:p>
          <a:p>
            <a:pPr marL="12700" marR="2029460">
              <a:lnSpc>
                <a:spcPct val="150000"/>
              </a:lnSpc>
            </a:pPr>
            <a:r>
              <a:rPr b="1" dirty="0">
                <a:latin typeface="Times New Roman"/>
                <a:cs typeface="Times New Roman"/>
              </a:rPr>
              <a:t>for ($i=0; $i &lt; $m; </a:t>
            </a:r>
            <a:r>
              <a:rPr b="1" spc="-5" dirty="0">
                <a:latin typeface="Times New Roman"/>
                <a:cs typeface="Times New Roman"/>
              </a:rPr>
              <a:t>$i++)</a:t>
            </a:r>
            <a:r>
              <a:rPr b="1" spc="-1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{  for($j=0; $j &lt; </a:t>
            </a:r>
            <a:r>
              <a:rPr b="1" spc="-5" dirty="0">
                <a:latin typeface="Times New Roman"/>
                <a:cs typeface="Times New Roman"/>
              </a:rPr>
              <a:t>$q;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$j++){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$result[$i][$j] </a:t>
            </a:r>
            <a:r>
              <a:rPr b="1" dirty="0">
                <a:latin typeface="Times New Roman"/>
                <a:cs typeface="Times New Roman"/>
              </a:rPr>
              <a:t>=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0;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for($k=0; $k </a:t>
            </a:r>
            <a:r>
              <a:rPr b="1" dirty="0">
                <a:latin typeface="Times New Roman"/>
                <a:cs typeface="Times New Roman"/>
              </a:rPr>
              <a:t>&lt; </a:t>
            </a:r>
            <a:r>
              <a:rPr b="1" spc="-5" dirty="0">
                <a:latin typeface="Times New Roman"/>
                <a:cs typeface="Times New Roman"/>
              </a:rPr>
              <a:t>$n;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$k++)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$result[$i][$j] </a:t>
            </a:r>
            <a:r>
              <a:rPr b="1" spc="-10" dirty="0">
                <a:latin typeface="Times New Roman"/>
                <a:cs typeface="Times New Roman"/>
              </a:rPr>
              <a:t>+= </a:t>
            </a:r>
            <a:r>
              <a:rPr b="1" dirty="0">
                <a:latin typeface="Times New Roman"/>
                <a:cs typeface="Times New Roman"/>
              </a:rPr>
              <a:t>$a[$i][$k] *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$b[$k][$j];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  <a:tabLst>
                <a:tab pos="331470" algn="l"/>
              </a:tabLst>
            </a:pPr>
            <a:r>
              <a:rPr b="1" dirty="0">
                <a:latin typeface="Times New Roman"/>
                <a:cs typeface="Times New Roman"/>
              </a:rPr>
              <a:t>}	}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9BC6-15F7-43E8-B42F-842472FC4617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5890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738887"/>
            <a:ext cx="3431540" cy="33178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b="1" dirty="0">
                <a:latin typeface="Times New Roman"/>
                <a:cs typeface="Times New Roman"/>
              </a:rPr>
              <a:t>for </a:t>
            </a:r>
            <a:r>
              <a:rPr b="1" spc="-10" dirty="0">
                <a:latin typeface="Times New Roman"/>
                <a:cs typeface="Times New Roman"/>
              </a:rPr>
              <a:t>($row </a:t>
            </a:r>
            <a:r>
              <a:rPr b="1" dirty="0">
                <a:latin typeface="Times New Roman"/>
                <a:cs typeface="Times New Roman"/>
              </a:rPr>
              <a:t>= 0; </a:t>
            </a:r>
            <a:r>
              <a:rPr b="1" spc="-10" dirty="0">
                <a:latin typeface="Times New Roman"/>
                <a:cs typeface="Times New Roman"/>
              </a:rPr>
              <a:t>$row </a:t>
            </a:r>
            <a:r>
              <a:rPr b="1" dirty="0">
                <a:latin typeface="Times New Roman"/>
                <a:cs typeface="Times New Roman"/>
              </a:rPr>
              <a:t>&lt; $m;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$row++)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12700" marR="361950">
              <a:lnSpc>
                <a:spcPct val="150000"/>
              </a:lnSpc>
            </a:pPr>
            <a:r>
              <a:rPr b="1" dirty="0">
                <a:latin typeface="Times New Roman"/>
                <a:cs typeface="Times New Roman"/>
              </a:rPr>
              <a:t>for ($col = 0; $col &lt; </a:t>
            </a:r>
            <a:r>
              <a:rPr b="1" spc="-5" dirty="0">
                <a:latin typeface="Times New Roman"/>
                <a:cs typeface="Times New Roman"/>
              </a:rPr>
              <a:t>$q;</a:t>
            </a:r>
            <a:r>
              <a:rPr b="1" spc="-1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$col++)  </a:t>
            </a:r>
            <a:r>
              <a:rPr b="1" dirty="0">
                <a:latin typeface="Times New Roman"/>
                <a:cs typeface="Times New Roman"/>
              </a:rPr>
              <a:t>echo </a:t>
            </a:r>
            <a:r>
              <a:rPr b="1" spc="-5" dirty="0">
                <a:latin typeface="Times New Roman"/>
                <a:cs typeface="Times New Roman"/>
              </a:rPr>
              <a:t>" ".$result[$row][$col];  </a:t>
            </a:r>
            <a:r>
              <a:rPr b="1" dirty="0">
                <a:latin typeface="Times New Roman"/>
                <a:cs typeface="Times New Roman"/>
              </a:rPr>
              <a:t>echo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"&lt;br/&gt;";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</a:pPr>
            <a:r>
              <a:rPr b="1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?&gt;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89FC-24D3-4C2E-8DA0-D30ACDC99449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3966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1" y="1166346"/>
            <a:ext cx="7431913" cy="5001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9055" y="373816"/>
            <a:ext cx="2098402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Output: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3864-C771-4479-9A30-F85A48EF8B39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0647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6141" y="451230"/>
            <a:ext cx="8028305" cy="537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9. 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Write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a PHP 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program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named states.py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that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declares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a variable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states </a:t>
            </a:r>
            <a:r>
              <a:rPr b="1" spc="5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value 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"Mississippi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Alabama </a:t>
            </a:r>
            <a:r>
              <a:rPr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Texas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Massachusetts Kansas".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write a PHP 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program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that 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does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following:</a:t>
            </a:r>
            <a:endParaRPr>
              <a:latin typeface="Times New Roman"/>
              <a:cs typeface="Times New Roman"/>
            </a:endParaRPr>
          </a:p>
          <a:p>
            <a:pPr marL="12700" marR="868680">
              <a:lnSpc>
                <a:spcPct val="150000"/>
              </a:lnSpc>
              <a:buAutoNum type="alphaLcParenR"/>
              <a:tabLst>
                <a:tab pos="260350" algn="l"/>
              </a:tabLst>
            </a:pP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Search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for a word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variable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states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that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ends in xas. 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Store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word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 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element 0 of a list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named states</a:t>
            </a:r>
            <a:r>
              <a:rPr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List.</a:t>
            </a:r>
            <a:endParaRPr>
              <a:latin typeface="Times New Roman"/>
              <a:cs typeface="Times New Roman"/>
            </a:endParaRPr>
          </a:p>
          <a:p>
            <a:pPr marL="12700" marR="878205" algn="just">
              <a:lnSpc>
                <a:spcPct val="150000"/>
              </a:lnSpc>
              <a:buAutoNum type="alphaLcParenR"/>
              <a:tabLst>
                <a:tab pos="273050" algn="l"/>
              </a:tabLst>
            </a:pP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Search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for a word in states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that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begins </a:t>
            </a:r>
            <a:r>
              <a:rPr b="1" spc="5" dirty="0">
                <a:solidFill>
                  <a:srgbClr val="FF0000"/>
                </a:solidFill>
                <a:latin typeface="Times New Roman"/>
                <a:cs typeface="Times New Roman"/>
              </a:rPr>
              <a:t>with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k and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ends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in s. Perform a 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case-insensitive comparison.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[Note: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Passing 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re.Ias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second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parameter to  method compile performs a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case-insensitive comparison.] </a:t>
            </a:r>
            <a:r>
              <a:rPr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Store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b="1" spc="5" dirty="0">
                <a:solidFill>
                  <a:srgbClr val="FF0000"/>
                </a:solidFill>
                <a:latin typeface="Times New Roman"/>
                <a:cs typeface="Times New Roman"/>
              </a:rPr>
              <a:t>word 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in element1 of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states</a:t>
            </a:r>
            <a:r>
              <a:rPr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List.</a:t>
            </a:r>
            <a:endParaRPr>
              <a:latin typeface="Times New Roman"/>
              <a:cs typeface="Times New Roman"/>
            </a:endParaRPr>
          </a:p>
          <a:p>
            <a:pPr marL="12700" marR="916305" algn="just">
              <a:lnSpc>
                <a:spcPct val="150000"/>
              </a:lnSpc>
              <a:buAutoNum type="alphaLcParenR"/>
              <a:tabLst>
                <a:tab pos="247650" algn="l"/>
              </a:tabLst>
            </a:pP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Search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for a word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states that begins with M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and ends in s. 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Store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this 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word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element 2 of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list.</a:t>
            </a:r>
            <a:endParaRPr>
              <a:latin typeface="Times New Roman"/>
              <a:cs typeface="Times New Roman"/>
            </a:endParaRPr>
          </a:p>
          <a:p>
            <a:pPr marL="272415" indent="-260350" algn="just">
              <a:spcBef>
                <a:spcPts val="1085"/>
              </a:spcBef>
              <a:buAutoNum type="alphaLcParenR"/>
              <a:tabLst>
                <a:tab pos="273050" algn="l"/>
              </a:tabLst>
            </a:pP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Search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for a word in states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that ends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in a. 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Store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b="1" spc="5" dirty="0">
                <a:solidFill>
                  <a:srgbClr val="FF0000"/>
                </a:solidFill>
                <a:latin typeface="Times New Roman"/>
                <a:cs typeface="Times New Roman"/>
              </a:rPr>
              <a:t>word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in element 3</a:t>
            </a:r>
            <a:r>
              <a:rPr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list.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C6F9-7B21-4FBD-82E4-5E552D814068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0695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1244" y="509860"/>
            <a:ext cx="6109970" cy="5014193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b="1" spc="-10" dirty="0">
                <a:latin typeface="Times New Roman"/>
                <a:cs typeface="Times New Roman"/>
              </a:rPr>
              <a:t>&lt;?php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$states </a:t>
            </a:r>
            <a:r>
              <a:rPr b="1" dirty="0">
                <a:latin typeface="Times New Roman"/>
                <a:cs typeface="Times New Roman"/>
              </a:rPr>
              <a:t>= </a:t>
            </a:r>
            <a:r>
              <a:rPr b="1" spc="-5" dirty="0">
                <a:latin typeface="Times New Roman"/>
                <a:cs typeface="Times New Roman"/>
              </a:rPr>
              <a:t>"Mississippi </a:t>
            </a:r>
            <a:r>
              <a:rPr b="1" dirty="0">
                <a:latin typeface="Times New Roman"/>
                <a:cs typeface="Times New Roman"/>
              </a:rPr>
              <a:t>Alabama </a:t>
            </a:r>
            <a:r>
              <a:rPr b="1" spc="-35" dirty="0">
                <a:latin typeface="Times New Roman"/>
                <a:cs typeface="Times New Roman"/>
              </a:rPr>
              <a:t>Texas </a:t>
            </a:r>
            <a:r>
              <a:rPr b="1" spc="-5" dirty="0">
                <a:latin typeface="Times New Roman"/>
                <a:cs typeface="Times New Roman"/>
              </a:rPr>
              <a:t>Massachusetts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Kansas";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$statesArray </a:t>
            </a:r>
            <a:r>
              <a:rPr b="1" dirty="0">
                <a:latin typeface="Times New Roman"/>
                <a:cs typeface="Times New Roman"/>
              </a:rPr>
              <a:t>=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[];</a:t>
            </a:r>
            <a:endParaRPr>
              <a:latin typeface="Times New Roman"/>
              <a:cs typeface="Times New Roman"/>
            </a:endParaRPr>
          </a:p>
          <a:p>
            <a:pPr marL="12700" marR="2686685">
              <a:lnSpc>
                <a:spcPct val="150000"/>
              </a:lnSpc>
              <a:spcBef>
                <a:spcPts val="5"/>
              </a:spcBef>
            </a:pPr>
            <a:r>
              <a:rPr b="1" spc="-5" dirty="0">
                <a:latin typeface="Times New Roman"/>
                <a:cs typeface="Times New Roman"/>
              </a:rPr>
              <a:t>$states1 </a:t>
            </a:r>
            <a:r>
              <a:rPr b="1" dirty="0">
                <a:latin typeface="Times New Roman"/>
                <a:cs typeface="Times New Roman"/>
              </a:rPr>
              <a:t>= explode(' </a:t>
            </a:r>
            <a:r>
              <a:rPr b="1" spc="-5" dirty="0">
                <a:latin typeface="Times New Roman"/>
                <a:cs typeface="Times New Roman"/>
              </a:rPr>
              <a:t>',$states);  </a:t>
            </a:r>
            <a:r>
              <a:rPr b="1" dirty="0">
                <a:latin typeface="Times New Roman"/>
                <a:cs typeface="Times New Roman"/>
              </a:rPr>
              <a:t>echo "Original </a:t>
            </a:r>
            <a:r>
              <a:rPr b="1" spc="-5" dirty="0">
                <a:latin typeface="Times New Roman"/>
                <a:cs typeface="Times New Roman"/>
              </a:rPr>
              <a:t>Array :&lt;br&gt;";  foreach </a:t>
            </a:r>
            <a:r>
              <a:rPr b="1" dirty="0">
                <a:latin typeface="Times New Roman"/>
                <a:cs typeface="Times New Roman"/>
              </a:rPr>
              <a:t>( $states1 </a:t>
            </a:r>
            <a:r>
              <a:rPr b="1" spc="-5" dirty="0">
                <a:latin typeface="Times New Roman"/>
                <a:cs typeface="Times New Roman"/>
              </a:rPr>
              <a:t>as </a:t>
            </a:r>
            <a:r>
              <a:rPr b="1" dirty="0">
                <a:latin typeface="Times New Roman"/>
                <a:cs typeface="Times New Roman"/>
              </a:rPr>
              <a:t>$i </a:t>
            </a:r>
            <a:r>
              <a:rPr b="1" spc="-5" dirty="0">
                <a:latin typeface="Times New Roman"/>
                <a:cs typeface="Times New Roman"/>
              </a:rPr>
              <a:t>=&gt; </a:t>
            </a:r>
            <a:r>
              <a:rPr b="1" dirty="0">
                <a:latin typeface="Times New Roman"/>
                <a:cs typeface="Times New Roman"/>
              </a:rPr>
              <a:t>$value )  </a:t>
            </a:r>
            <a:r>
              <a:rPr b="1" spc="-15" dirty="0">
                <a:latin typeface="Times New Roman"/>
                <a:cs typeface="Times New Roman"/>
              </a:rPr>
              <a:t>print("STATES[$i]=$value&lt;br&gt;");  </a:t>
            </a:r>
            <a:r>
              <a:rPr b="1" spc="-5" dirty="0">
                <a:latin typeface="Times New Roman"/>
                <a:cs typeface="Times New Roman"/>
              </a:rPr>
              <a:t>foreach($states1 as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$state)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</a:pPr>
            <a:r>
              <a:rPr b="1" spc="-5" dirty="0">
                <a:latin typeface="Times New Roman"/>
                <a:cs typeface="Times New Roman"/>
              </a:rPr>
              <a:t>if(preg_match( '/xas$/',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($state)))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$statesArray[0] =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($state);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8835-26E5-494A-9EC5-1DFD7476E882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49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5038" y="344774"/>
            <a:ext cx="8732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Program 1 - JavaScript : Simple </a:t>
            </a:r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calculator – OUTPUT: 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50" y="1158146"/>
            <a:ext cx="6835515" cy="170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50" y="2867025"/>
            <a:ext cx="7186712" cy="20908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588" y="4575904"/>
            <a:ext cx="6743778" cy="185721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11F7-A030-47C0-A27E-B3E6EAD1B352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5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2340" y="579476"/>
            <a:ext cx="382524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4">
              <a:lnSpc>
                <a:spcPct val="15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foreach($states1 </a:t>
            </a:r>
            <a:r>
              <a:rPr sz="2000" b="1" dirty="0">
                <a:latin typeface="Times New Roman"/>
                <a:cs typeface="Times New Roman"/>
              </a:rPr>
              <a:t>as $state) {  </a:t>
            </a:r>
            <a:r>
              <a:rPr sz="2000" b="1" spc="-5" dirty="0">
                <a:latin typeface="Times New Roman"/>
                <a:cs typeface="Times New Roman"/>
              </a:rPr>
              <a:t>if(preg_match('/^k.*s$/i',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($state)))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$statesArray[1] =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($state);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200"/>
              </a:spcBef>
            </a:pPr>
            <a:r>
              <a:rPr sz="2000" b="1" spc="-5" dirty="0">
                <a:latin typeface="Times New Roman"/>
                <a:cs typeface="Times New Roman"/>
              </a:rPr>
              <a:t>foreach($states1 </a:t>
            </a:r>
            <a:r>
              <a:rPr sz="2000" b="1" dirty="0">
                <a:latin typeface="Times New Roman"/>
                <a:cs typeface="Times New Roman"/>
              </a:rPr>
              <a:t>as $state)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205"/>
              </a:spcBef>
            </a:pPr>
            <a:r>
              <a:rPr sz="2000" b="1" spc="-5" dirty="0">
                <a:latin typeface="Times New Roman"/>
                <a:cs typeface="Times New Roman"/>
              </a:rPr>
              <a:t>if(preg_match('/^M.*s$/',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($state)))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$statesArray[2] =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($state);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86A-1848-4F78-9A0E-1A8C762CB284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3635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6140" y="1417294"/>
            <a:ext cx="4799330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8445">
              <a:lnSpc>
                <a:spcPct val="1501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foreach($states1 </a:t>
            </a:r>
            <a:r>
              <a:rPr sz="2000" b="1" dirty="0">
                <a:latin typeface="Times New Roman"/>
                <a:cs typeface="Times New Roman"/>
              </a:rPr>
              <a:t>as $state){  </a:t>
            </a:r>
            <a:r>
              <a:rPr sz="2000" b="1" spc="-5" dirty="0">
                <a:latin typeface="Times New Roman"/>
                <a:cs typeface="Times New Roman"/>
              </a:rPr>
              <a:t>if(preg_match('/a$/',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($state)))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$statesArray[3] =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($state);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sz="2000" b="1" dirty="0">
                <a:latin typeface="Times New Roman"/>
                <a:cs typeface="Times New Roman"/>
              </a:rPr>
              <a:t>echo </a:t>
            </a:r>
            <a:r>
              <a:rPr sz="2000" b="1" spc="-5" dirty="0">
                <a:latin typeface="Times New Roman"/>
                <a:cs typeface="Times New Roman"/>
              </a:rPr>
              <a:t>"&lt;br&gt;&lt;br&gt;Resultant </a:t>
            </a:r>
            <a:r>
              <a:rPr sz="2000" b="1" dirty="0">
                <a:latin typeface="Times New Roman"/>
                <a:cs typeface="Times New Roman"/>
              </a:rPr>
              <a:t>Array :&lt;br&gt;";  </a:t>
            </a:r>
            <a:r>
              <a:rPr sz="2000" b="1" spc="-5" dirty="0">
                <a:latin typeface="Times New Roman"/>
                <a:cs typeface="Times New Roman"/>
              </a:rPr>
              <a:t>foreach </a:t>
            </a:r>
            <a:r>
              <a:rPr sz="2000" b="1" dirty="0">
                <a:latin typeface="Times New Roman"/>
                <a:cs typeface="Times New Roman"/>
              </a:rPr>
              <a:t>( $statesArray as $array =&gt; $value</a:t>
            </a:r>
            <a:r>
              <a:rPr sz="2000" b="1" spc="-1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205"/>
              </a:spcBef>
            </a:pPr>
            <a:r>
              <a:rPr sz="2000" b="1" spc="-10" dirty="0">
                <a:latin typeface="Times New Roman"/>
                <a:cs typeface="Times New Roman"/>
              </a:rPr>
              <a:t>print("STATES[$array]=$value&lt;br&gt;");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200"/>
              </a:spcBef>
            </a:pPr>
            <a:r>
              <a:rPr sz="2000" b="1" spc="5" dirty="0">
                <a:latin typeface="Times New Roman"/>
                <a:cs typeface="Times New Roman"/>
              </a:rPr>
              <a:t>?&gt;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B6AF-0C0C-42CB-96CD-A802E2B6CF90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4133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00" y="680650"/>
            <a:ext cx="6858000" cy="5258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339" y="134783"/>
            <a:ext cx="2316117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Output: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9B2F-B25E-4F5D-905D-AE7A4D6D73C5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700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39" y="2109328"/>
            <a:ext cx="10515600" cy="1583967"/>
          </a:xfrm>
          <a:prstGeom prst="rect">
            <a:avLst/>
          </a:prstGeom>
        </p:spPr>
        <p:txBody>
          <a:bodyPr vert="horz" wrap="square" lIns="0" tIns="193238" rIns="0" bIns="0" rtlCol="0" anchor="ctr">
            <a:spAutoFit/>
          </a:bodyPr>
          <a:lstStyle/>
          <a:p>
            <a:pPr marL="35560" marR="5080">
              <a:lnSpc>
                <a:spcPct val="1501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10. Write a PHP program to sort the student records  which are stored in the database using selection sort.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CD00-C75E-4A2C-8C09-0B17879A5053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545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7444" y="1598630"/>
            <a:ext cx="6112510" cy="2084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0285">
              <a:lnSpc>
                <a:spcPct val="15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Goto Mysql </a:t>
            </a:r>
            <a:r>
              <a:rPr b="1" spc="-5" dirty="0">
                <a:latin typeface="Times New Roman"/>
                <a:cs typeface="Times New Roman"/>
              </a:rPr>
              <a:t>and </a:t>
            </a:r>
            <a:r>
              <a:rPr b="1" dirty="0">
                <a:latin typeface="Times New Roman"/>
                <a:cs typeface="Times New Roman"/>
              </a:rPr>
              <a:t>then</a:t>
            </a:r>
            <a:r>
              <a:rPr b="1" spc="-9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type  </a:t>
            </a:r>
            <a:r>
              <a:rPr b="1" spc="-5" dirty="0">
                <a:latin typeface="Times New Roman"/>
                <a:cs typeface="Times New Roman"/>
              </a:rPr>
              <a:t>create database </a:t>
            </a:r>
            <a:r>
              <a:rPr b="1" dirty="0">
                <a:latin typeface="Times New Roman"/>
                <a:cs typeface="Times New Roman"/>
              </a:rPr>
              <a:t>weblab;  </a:t>
            </a:r>
            <a:r>
              <a:rPr b="1" spc="-5" dirty="0">
                <a:latin typeface="Times New Roman"/>
                <a:cs typeface="Times New Roman"/>
              </a:rPr>
              <a:t>use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weblab;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</a:pPr>
            <a:r>
              <a:rPr b="1" spc="-5" dirty="0">
                <a:latin typeface="Times New Roman"/>
                <a:cs typeface="Times New Roman"/>
              </a:rPr>
              <a:t>create table student(usnvarchar(10),name</a:t>
            </a:r>
            <a:r>
              <a:rPr b="1" spc="3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varchar(20),address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varchar(20));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42E0-B4EE-499B-A4DB-5D6D3BA3738D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8880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741" y="281260"/>
            <a:ext cx="2790825" cy="619950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b="1" spc="-5" dirty="0">
                <a:latin typeface="Times New Roman"/>
                <a:cs typeface="Times New Roman"/>
              </a:rPr>
              <a:t>&lt;!DOCTYPE html&gt;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&lt;html&gt;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&lt;body&gt;</a:t>
            </a:r>
            <a:endParaRPr>
              <a:latin typeface="Times New Roman"/>
              <a:cs typeface="Times New Roman"/>
            </a:endParaRPr>
          </a:p>
          <a:p>
            <a:pPr marL="12700" marR="1651635">
              <a:lnSpc>
                <a:spcPct val="150000"/>
              </a:lnSpc>
              <a:spcBef>
                <a:spcPts val="5"/>
              </a:spcBef>
            </a:pPr>
            <a:r>
              <a:rPr b="1" dirty="0">
                <a:latin typeface="Times New Roman"/>
                <a:cs typeface="Times New Roman"/>
              </a:rPr>
              <a:t>&lt;style&gt;  table, </a:t>
            </a:r>
            <a:r>
              <a:rPr b="1" spc="-5" dirty="0">
                <a:latin typeface="Times New Roman"/>
                <a:cs typeface="Times New Roman"/>
              </a:rPr>
              <a:t>td,</a:t>
            </a:r>
            <a:r>
              <a:rPr b="1" spc="-8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th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12700" marR="426084">
              <a:lnSpc>
                <a:spcPct val="150000"/>
              </a:lnSpc>
            </a:pPr>
            <a:r>
              <a:rPr b="1" spc="-5" dirty="0">
                <a:latin typeface="Times New Roman"/>
                <a:cs typeface="Times New Roman"/>
              </a:rPr>
              <a:t>border: </a:t>
            </a:r>
            <a:r>
              <a:rPr b="1" dirty="0">
                <a:latin typeface="Times New Roman"/>
                <a:cs typeface="Times New Roman"/>
              </a:rPr>
              <a:t>1px </a:t>
            </a:r>
            <a:r>
              <a:rPr b="1" spc="-5" dirty="0">
                <a:latin typeface="Times New Roman"/>
                <a:cs typeface="Times New Roman"/>
              </a:rPr>
              <a:t>solid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black;  width: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33%;</a:t>
            </a:r>
            <a:endParaRPr>
              <a:latin typeface="Times New Roman"/>
              <a:cs typeface="Times New Roman"/>
            </a:endParaRPr>
          </a:p>
          <a:p>
            <a:pPr marL="12700" marR="325120">
              <a:lnSpc>
                <a:spcPts val="3240"/>
              </a:lnSpc>
              <a:spcBef>
                <a:spcPts val="290"/>
              </a:spcBef>
            </a:pPr>
            <a:r>
              <a:rPr b="1" dirty="0">
                <a:latin typeface="Times New Roman"/>
                <a:cs typeface="Times New Roman"/>
              </a:rPr>
              <a:t>text-align: center;  </a:t>
            </a:r>
            <a:r>
              <a:rPr b="1" spc="-5" dirty="0">
                <a:latin typeface="Times New Roman"/>
                <a:cs typeface="Times New Roman"/>
              </a:rPr>
              <a:t>borde</a:t>
            </a:r>
            <a:r>
              <a:rPr b="1" spc="-70" dirty="0">
                <a:latin typeface="Times New Roman"/>
                <a:cs typeface="Times New Roman"/>
              </a:rPr>
              <a:t>r</a:t>
            </a:r>
            <a:r>
              <a:rPr b="1" spc="-5" dirty="0">
                <a:latin typeface="Times New Roman"/>
                <a:cs typeface="Times New Roman"/>
              </a:rPr>
              <a:t>-</a:t>
            </a:r>
            <a:r>
              <a:rPr b="1" dirty="0">
                <a:latin typeface="Times New Roman"/>
                <a:cs typeface="Times New Roman"/>
              </a:rPr>
              <a:t>co</a:t>
            </a:r>
            <a:r>
              <a:rPr b="1" spc="5" dirty="0">
                <a:latin typeface="Times New Roman"/>
                <a:cs typeface="Times New Roman"/>
              </a:rPr>
              <a:t>l</a:t>
            </a:r>
            <a:r>
              <a:rPr b="1" spc="-5" dirty="0">
                <a:latin typeface="Times New Roman"/>
                <a:cs typeface="Times New Roman"/>
              </a:rPr>
              <a:t>lap</a:t>
            </a:r>
            <a:r>
              <a:rPr b="1" spc="-15" dirty="0">
                <a:latin typeface="Times New Roman"/>
                <a:cs typeface="Times New Roman"/>
              </a:rPr>
              <a:t>s</a:t>
            </a:r>
            <a:r>
              <a:rPr b="1" dirty="0">
                <a:latin typeface="Times New Roman"/>
                <a:cs typeface="Times New Roman"/>
              </a:rPr>
              <a:t>e:</a:t>
            </a:r>
            <a:r>
              <a:rPr b="1" spc="5" dirty="0">
                <a:latin typeface="Times New Roman"/>
                <a:cs typeface="Times New Roman"/>
              </a:rPr>
              <a:t>c</a:t>
            </a:r>
            <a:r>
              <a:rPr b="1" dirty="0">
                <a:latin typeface="Times New Roman"/>
                <a:cs typeface="Times New Roman"/>
              </a:rPr>
              <a:t>ol</a:t>
            </a:r>
            <a:r>
              <a:rPr b="1" spc="5" dirty="0">
                <a:latin typeface="Times New Roman"/>
                <a:cs typeface="Times New Roman"/>
              </a:rPr>
              <a:t>l</a:t>
            </a:r>
            <a:r>
              <a:rPr b="1" spc="-5" dirty="0">
                <a:latin typeface="Times New Roman"/>
                <a:cs typeface="Times New Roman"/>
              </a:rPr>
              <a:t>ap</a:t>
            </a:r>
            <a:r>
              <a:rPr b="1" spc="-15" dirty="0">
                <a:latin typeface="Times New Roman"/>
                <a:cs typeface="Times New Roman"/>
              </a:rPr>
              <a:t>s</a:t>
            </a:r>
            <a:r>
              <a:rPr b="1" spc="10" dirty="0">
                <a:latin typeface="Times New Roman"/>
                <a:cs typeface="Times New Roman"/>
              </a:rPr>
              <a:t>e</a:t>
            </a:r>
            <a:r>
              <a:rPr b="1" dirty="0">
                <a:latin typeface="Times New Roman"/>
                <a:cs typeface="Times New Roman"/>
              </a:rPr>
              <a:t>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95"/>
              </a:spcBef>
            </a:pPr>
            <a:r>
              <a:rPr b="1" spc="-5" dirty="0">
                <a:latin typeface="Times New Roman"/>
                <a:cs typeface="Times New Roman"/>
              </a:rPr>
              <a:t>background-color:lightblue;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table { </a:t>
            </a:r>
            <a:r>
              <a:rPr b="1" dirty="0">
                <a:latin typeface="Times New Roman"/>
                <a:cs typeface="Times New Roman"/>
              </a:rPr>
              <a:t>margin: </a:t>
            </a:r>
            <a:r>
              <a:rPr b="1" spc="-5" dirty="0">
                <a:latin typeface="Times New Roman"/>
                <a:cs typeface="Times New Roman"/>
              </a:rPr>
              <a:t>auto;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&lt;/style&gt;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10" dirty="0">
                <a:latin typeface="Times New Roman"/>
                <a:cs typeface="Times New Roman"/>
              </a:rPr>
              <a:t>&lt;?php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881C-4F2A-4E01-A3E8-C9414BD06DD9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8939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6141" y="815087"/>
            <a:ext cx="7204709" cy="335476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b="1" dirty="0">
                <a:latin typeface="Times New Roman"/>
                <a:cs typeface="Times New Roman"/>
              </a:rPr>
              <a:t>$servername =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"localhost";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$username </a:t>
            </a:r>
            <a:r>
              <a:rPr b="1" dirty="0">
                <a:latin typeface="Times New Roman"/>
                <a:cs typeface="Times New Roman"/>
              </a:rPr>
              <a:t>=</a:t>
            </a:r>
            <a:r>
              <a:rPr b="1" spc="-10" dirty="0">
                <a:latin typeface="Times New Roman"/>
                <a:cs typeface="Times New Roman"/>
              </a:rPr>
              <a:t> "root";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$password =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"root";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$dbname =</a:t>
            </a:r>
            <a:r>
              <a:rPr b="1" dirty="0">
                <a:latin typeface="Times New Roman"/>
                <a:cs typeface="Times New Roman"/>
              </a:rPr>
              <a:t> "weblab";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$a=[];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</a:pPr>
            <a:r>
              <a:rPr b="1" dirty="0">
                <a:latin typeface="Times New Roman"/>
                <a:cs typeface="Times New Roman"/>
              </a:rPr>
              <a:t>// </a:t>
            </a:r>
            <a:r>
              <a:rPr b="1" spc="-10" dirty="0">
                <a:latin typeface="Times New Roman"/>
                <a:cs typeface="Times New Roman"/>
              </a:rPr>
              <a:t>Create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connection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// </a:t>
            </a:r>
            <a:r>
              <a:rPr b="1" spc="-5" dirty="0">
                <a:latin typeface="Times New Roman"/>
                <a:cs typeface="Times New Roman"/>
              </a:rPr>
              <a:t>Opens </a:t>
            </a:r>
            <a:r>
              <a:rPr b="1" dirty="0">
                <a:latin typeface="Times New Roman"/>
                <a:cs typeface="Times New Roman"/>
              </a:rPr>
              <a:t>a </a:t>
            </a:r>
            <a:r>
              <a:rPr b="1" spc="-5" dirty="0">
                <a:latin typeface="Times New Roman"/>
                <a:cs typeface="Times New Roman"/>
              </a:rPr>
              <a:t>new </a:t>
            </a:r>
            <a:r>
              <a:rPr b="1" dirty="0">
                <a:latin typeface="Times New Roman"/>
                <a:cs typeface="Times New Roman"/>
              </a:rPr>
              <a:t>connection to </a:t>
            </a:r>
            <a:r>
              <a:rPr b="1" spc="-5" dirty="0">
                <a:latin typeface="Times New Roman"/>
                <a:cs typeface="Times New Roman"/>
              </a:rPr>
              <a:t>the </a:t>
            </a:r>
            <a:r>
              <a:rPr b="1" dirty="0">
                <a:latin typeface="Times New Roman"/>
                <a:cs typeface="Times New Roman"/>
              </a:rPr>
              <a:t>MySQL</a:t>
            </a:r>
            <a:r>
              <a:rPr b="1" spc="-1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server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$conn </a:t>
            </a:r>
            <a:r>
              <a:rPr b="1" dirty="0">
                <a:latin typeface="Times New Roman"/>
                <a:cs typeface="Times New Roman"/>
              </a:rPr>
              <a:t>= mysqli_connect($servername, </a:t>
            </a:r>
            <a:r>
              <a:rPr b="1" spc="-5" dirty="0">
                <a:latin typeface="Times New Roman"/>
                <a:cs typeface="Times New Roman"/>
              </a:rPr>
              <a:t>$username, </a:t>
            </a:r>
            <a:r>
              <a:rPr b="1" dirty="0">
                <a:latin typeface="Times New Roman"/>
                <a:cs typeface="Times New Roman"/>
              </a:rPr>
              <a:t>$password, </a:t>
            </a:r>
            <a:r>
              <a:rPr b="1" spc="-5" dirty="0">
                <a:latin typeface="Times New Roman"/>
                <a:cs typeface="Times New Roman"/>
              </a:rPr>
              <a:t>$dbname);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FDFB-4FC8-42E6-A8D4-EAC7A47A3C03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259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740" y="205486"/>
            <a:ext cx="6369050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// </a:t>
            </a:r>
            <a:r>
              <a:rPr b="1" spc="-5" dirty="0">
                <a:latin typeface="Times New Roman"/>
                <a:cs typeface="Times New Roman"/>
              </a:rPr>
              <a:t>Check connection and </a:t>
            </a:r>
            <a:r>
              <a:rPr b="1" spc="-10" dirty="0">
                <a:latin typeface="Times New Roman"/>
                <a:cs typeface="Times New Roman"/>
              </a:rPr>
              <a:t>return </a:t>
            </a:r>
            <a:r>
              <a:rPr b="1" spc="-5" dirty="0">
                <a:latin typeface="Times New Roman"/>
                <a:cs typeface="Times New Roman"/>
              </a:rPr>
              <a:t>an </a:t>
            </a:r>
            <a:r>
              <a:rPr b="1" spc="-10" dirty="0">
                <a:latin typeface="Times New Roman"/>
                <a:cs typeface="Times New Roman"/>
              </a:rPr>
              <a:t>error </a:t>
            </a:r>
            <a:r>
              <a:rPr b="1" spc="-5" dirty="0">
                <a:latin typeface="Times New Roman"/>
                <a:cs typeface="Times New Roman"/>
              </a:rPr>
              <a:t>description </a:t>
            </a:r>
            <a:r>
              <a:rPr b="1" spc="-10" dirty="0">
                <a:latin typeface="Times New Roman"/>
                <a:cs typeface="Times New Roman"/>
              </a:rPr>
              <a:t>from </a:t>
            </a:r>
            <a:r>
              <a:rPr b="1" spc="-5" dirty="0">
                <a:latin typeface="Times New Roman"/>
                <a:cs typeface="Times New Roman"/>
              </a:rPr>
              <a:t>the last  connection </a:t>
            </a:r>
            <a:r>
              <a:rPr b="1" spc="-35" dirty="0">
                <a:latin typeface="Times New Roman"/>
                <a:cs typeface="Times New Roman"/>
              </a:rPr>
              <a:t>error, </a:t>
            </a:r>
            <a:r>
              <a:rPr b="1" dirty="0">
                <a:latin typeface="Times New Roman"/>
                <a:cs typeface="Times New Roman"/>
              </a:rPr>
              <a:t>if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any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if</a:t>
            </a:r>
            <a:r>
              <a:rPr b="1" spc="-5" dirty="0">
                <a:latin typeface="Times New Roman"/>
                <a:cs typeface="Times New Roman"/>
              </a:rPr>
              <a:t> ($conn-&gt;connect_error)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die("Connection </a:t>
            </a:r>
            <a:r>
              <a:rPr b="1" dirty="0">
                <a:latin typeface="Times New Roman"/>
                <a:cs typeface="Times New Roman"/>
              </a:rPr>
              <a:t>failed: </a:t>
            </a:r>
            <a:r>
              <a:rPr b="1" spc="-5" dirty="0">
                <a:latin typeface="Times New Roman"/>
                <a:cs typeface="Times New Roman"/>
              </a:rPr>
              <a:t>" </a:t>
            </a:r>
            <a:r>
              <a:rPr b="1" dirty="0">
                <a:latin typeface="Times New Roman"/>
                <a:cs typeface="Times New Roman"/>
              </a:rPr>
              <a:t>. </a:t>
            </a:r>
            <a:r>
              <a:rPr b="1" spc="-5" dirty="0">
                <a:latin typeface="Times New Roman"/>
                <a:cs typeface="Times New Roman"/>
              </a:rPr>
              <a:t>$conn-&gt;connect_error);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$sql </a:t>
            </a:r>
            <a:r>
              <a:rPr b="1" dirty="0">
                <a:latin typeface="Times New Roman"/>
                <a:cs typeface="Times New Roman"/>
              </a:rPr>
              <a:t>= </a:t>
            </a:r>
            <a:r>
              <a:rPr b="1" spc="-5" dirty="0">
                <a:latin typeface="Times New Roman"/>
                <a:cs typeface="Times New Roman"/>
              </a:rPr>
              <a:t>"SELECT * FROM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student";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// performs a </a:t>
            </a:r>
            <a:r>
              <a:rPr b="1" spc="-5" dirty="0">
                <a:latin typeface="Times New Roman"/>
                <a:cs typeface="Times New Roman"/>
              </a:rPr>
              <a:t>query against the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database</a:t>
            </a:r>
            <a:endParaRPr>
              <a:latin typeface="Times New Roman"/>
              <a:cs typeface="Times New Roman"/>
            </a:endParaRPr>
          </a:p>
          <a:p>
            <a:pPr marL="12700" marR="3450590">
              <a:lnSpc>
                <a:spcPts val="3240"/>
              </a:lnSpc>
              <a:spcBef>
                <a:spcPts val="290"/>
              </a:spcBef>
            </a:pPr>
            <a:r>
              <a:rPr b="1" spc="-10" dirty="0">
                <a:latin typeface="Times New Roman"/>
                <a:cs typeface="Times New Roman"/>
              </a:rPr>
              <a:t>$result </a:t>
            </a:r>
            <a:r>
              <a:rPr b="1" dirty="0">
                <a:latin typeface="Times New Roman"/>
                <a:cs typeface="Times New Roman"/>
              </a:rPr>
              <a:t>= </a:t>
            </a:r>
            <a:r>
              <a:rPr b="1" spc="-5" dirty="0">
                <a:latin typeface="Times New Roman"/>
                <a:cs typeface="Times New Roman"/>
              </a:rPr>
              <a:t>$conn-&gt;query($sql);  </a:t>
            </a:r>
            <a:r>
              <a:rPr b="1" dirty="0">
                <a:latin typeface="Times New Roman"/>
                <a:cs typeface="Times New Roman"/>
              </a:rPr>
              <a:t>echo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"&lt;br&gt;";</a:t>
            </a:r>
            <a:endParaRPr>
              <a:latin typeface="Times New Roman"/>
              <a:cs typeface="Times New Roman"/>
            </a:endParaRPr>
          </a:p>
          <a:p>
            <a:pPr marL="12700" marR="1555115">
              <a:lnSpc>
                <a:spcPts val="3240"/>
              </a:lnSpc>
            </a:pPr>
            <a:r>
              <a:rPr b="1" dirty="0">
                <a:latin typeface="Times New Roman"/>
                <a:cs typeface="Times New Roman"/>
              </a:rPr>
              <a:t>echo "&lt;center&gt; BEFORE </a:t>
            </a:r>
            <a:r>
              <a:rPr b="1" spc="-15" dirty="0">
                <a:latin typeface="Times New Roman"/>
                <a:cs typeface="Times New Roman"/>
              </a:rPr>
              <a:t>SORTING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&lt;/center&gt;";  echo </a:t>
            </a:r>
            <a:r>
              <a:rPr b="1" spc="-5" dirty="0">
                <a:latin typeface="Times New Roman"/>
                <a:cs typeface="Times New Roman"/>
              </a:rPr>
              <a:t>"&lt;table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border='2'&gt;";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95"/>
              </a:spcBef>
            </a:pPr>
            <a:r>
              <a:rPr b="1" dirty="0">
                <a:latin typeface="Times New Roman"/>
                <a:cs typeface="Times New Roman"/>
              </a:rPr>
              <a:t>echo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"&lt;tr&gt;";</a:t>
            </a:r>
            <a:endParaRPr>
              <a:latin typeface="Times New Roman"/>
              <a:cs typeface="Times New Roman"/>
            </a:endParaRPr>
          </a:p>
          <a:p>
            <a:pPr marL="12700" marR="97790">
              <a:lnSpc>
                <a:spcPct val="150000"/>
              </a:lnSpc>
            </a:pPr>
            <a:r>
              <a:rPr b="1" dirty="0">
                <a:latin typeface="Times New Roman"/>
                <a:cs typeface="Times New Roman"/>
              </a:rPr>
              <a:t>echo </a:t>
            </a:r>
            <a:r>
              <a:rPr b="1" spc="-5" dirty="0">
                <a:latin typeface="Times New Roman"/>
                <a:cs typeface="Times New Roman"/>
              </a:rPr>
              <a:t>"&lt;th&gt;USN&lt;/th&gt;&lt;th&gt;NAME&lt;/th&gt;&lt;th&gt;Address&lt;/th&gt;&lt;/tr&gt;";  </a:t>
            </a:r>
            <a:r>
              <a:rPr b="1" dirty="0">
                <a:latin typeface="Times New Roman"/>
                <a:cs typeface="Times New Roman"/>
              </a:rPr>
              <a:t>if </a:t>
            </a:r>
            <a:r>
              <a:rPr b="1" spc="-5" dirty="0">
                <a:latin typeface="Times New Roman"/>
                <a:cs typeface="Times New Roman"/>
              </a:rPr>
              <a:t>($result-&gt;num_rows&gt;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0)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</a:pPr>
            <a:r>
              <a:rPr b="1" spc="-5"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E707-9D51-4665-B56E-78F593C42329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8355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161" y="101579"/>
            <a:ext cx="7164705" cy="669093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spcBef>
                <a:spcPts val="1175"/>
              </a:spcBef>
            </a:pPr>
            <a:r>
              <a:rPr b="1" dirty="0">
                <a:latin typeface="Times New Roman"/>
                <a:cs typeface="Times New Roman"/>
              </a:rPr>
              <a:t>// </a:t>
            </a:r>
            <a:r>
              <a:rPr b="1" spc="-5" dirty="0">
                <a:latin typeface="Times New Roman"/>
                <a:cs typeface="Times New Roman"/>
              </a:rPr>
              <a:t>output </a:t>
            </a:r>
            <a:r>
              <a:rPr b="1" dirty="0">
                <a:latin typeface="Times New Roman"/>
                <a:cs typeface="Times New Roman"/>
              </a:rPr>
              <a:t>data of each </a:t>
            </a:r>
            <a:r>
              <a:rPr b="1" spc="-15" dirty="0">
                <a:latin typeface="Times New Roman"/>
                <a:cs typeface="Times New Roman"/>
              </a:rPr>
              <a:t>row </a:t>
            </a:r>
            <a:r>
              <a:rPr b="1" spc="-5" dirty="0">
                <a:latin typeface="Times New Roman"/>
                <a:cs typeface="Times New Roman"/>
              </a:rPr>
              <a:t>and fetches </a:t>
            </a:r>
            <a:r>
              <a:rPr b="1" dirty="0">
                <a:latin typeface="Times New Roman"/>
                <a:cs typeface="Times New Roman"/>
              </a:rPr>
              <a:t>a </a:t>
            </a:r>
            <a:r>
              <a:rPr b="1" spc="-10" dirty="0">
                <a:latin typeface="Times New Roman"/>
                <a:cs typeface="Times New Roman"/>
              </a:rPr>
              <a:t>result </a:t>
            </a:r>
            <a:r>
              <a:rPr b="1" spc="-15" dirty="0">
                <a:latin typeface="Times New Roman"/>
                <a:cs typeface="Times New Roman"/>
              </a:rPr>
              <a:t>row </a:t>
            </a:r>
            <a:r>
              <a:rPr b="1" spc="-5" dirty="0">
                <a:latin typeface="Times New Roman"/>
                <a:cs typeface="Times New Roman"/>
              </a:rPr>
              <a:t>as an associative</a:t>
            </a:r>
            <a:r>
              <a:rPr b="1" spc="1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array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  <a:tabLst>
                <a:tab pos="3839845" algn="l"/>
              </a:tabLst>
            </a:pPr>
            <a:r>
              <a:rPr b="1" spc="-5" dirty="0">
                <a:latin typeface="Times New Roman"/>
                <a:cs typeface="Times New Roman"/>
              </a:rPr>
              <a:t>while($row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=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$result-&gt;fetch_assoc())	</a:t>
            </a:r>
            <a:r>
              <a:rPr b="1"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echo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"&lt;tr&gt;";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echo </a:t>
            </a:r>
            <a:r>
              <a:rPr b="1" spc="-5" dirty="0">
                <a:latin typeface="Times New Roman"/>
                <a:cs typeface="Times New Roman"/>
              </a:rPr>
              <a:t>"&lt;td&gt;". $row["usn"]."&lt;/td&gt;";</a:t>
            </a:r>
            <a:endParaRPr>
              <a:latin typeface="Times New Roman"/>
              <a:cs typeface="Times New Roman"/>
            </a:endParaRPr>
          </a:p>
          <a:p>
            <a:pPr marL="12700" marR="3026410">
              <a:lnSpc>
                <a:spcPct val="150000"/>
              </a:lnSpc>
            </a:pPr>
            <a:r>
              <a:rPr b="1" spc="-5" dirty="0">
                <a:latin typeface="Times New Roman"/>
                <a:cs typeface="Times New Roman"/>
              </a:rPr>
              <a:t>echo "&lt;td&gt;". $row["name"]."&lt;/td&gt;";  </a:t>
            </a:r>
            <a:r>
              <a:rPr b="1" dirty="0">
                <a:latin typeface="Times New Roman"/>
                <a:cs typeface="Times New Roman"/>
              </a:rPr>
              <a:t>echo </a:t>
            </a:r>
            <a:r>
              <a:rPr b="1" spc="-5" dirty="0">
                <a:latin typeface="Times New Roman"/>
                <a:cs typeface="Times New Roman"/>
              </a:rPr>
              <a:t>"&lt;td&gt;". $row["addr"]."&lt;/td&gt;&lt;/tr&gt;";  array_push($a,$row["usn"]);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  <a:tabLst>
                <a:tab pos="445134" algn="l"/>
              </a:tabLst>
            </a:pPr>
            <a:r>
              <a:rPr b="1" dirty="0">
                <a:latin typeface="Times New Roman"/>
                <a:cs typeface="Times New Roman"/>
              </a:rPr>
              <a:t>}	}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else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echo </a:t>
            </a:r>
            <a:r>
              <a:rPr b="1" spc="-30" dirty="0">
                <a:latin typeface="Times New Roman"/>
                <a:cs typeface="Times New Roman"/>
              </a:rPr>
              <a:t>"Table </a:t>
            </a:r>
            <a:r>
              <a:rPr b="1" spc="-5" dirty="0">
                <a:latin typeface="Times New Roman"/>
                <a:cs typeface="Times New Roman"/>
              </a:rPr>
              <a:t>is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Empty";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echo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"&lt;/table&gt;";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$n=count($a);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$b=$a;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</a:pPr>
            <a:r>
              <a:rPr b="1" dirty="0">
                <a:latin typeface="Times New Roman"/>
                <a:cs typeface="Times New Roman"/>
              </a:rPr>
              <a:t>for ( $i = 0 ; $i&lt; ($n - 1) ; </a:t>
            </a:r>
            <a:r>
              <a:rPr b="1" spc="-5" dirty="0">
                <a:latin typeface="Times New Roman"/>
                <a:cs typeface="Times New Roman"/>
              </a:rPr>
              <a:t>$i++</a:t>
            </a:r>
            <a:r>
              <a:rPr b="1" spc="-9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$pos=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$i;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1771-8BA8-42B0-96CE-B6934412A628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2332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6141" y="205487"/>
            <a:ext cx="5080635" cy="5860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21814">
              <a:lnSpc>
                <a:spcPct val="15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for ( $j = $i + 1 ; $j &lt; </a:t>
            </a:r>
            <a:r>
              <a:rPr b="1" spc="-5" dirty="0">
                <a:latin typeface="Times New Roman"/>
                <a:cs typeface="Times New Roman"/>
              </a:rPr>
              <a:t>$n </a:t>
            </a:r>
            <a:r>
              <a:rPr b="1" dirty="0">
                <a:latin typeface="Times New Roman"/>
                <a:cs typeface="Times New Roman"/>
              </a:rPr>
              <a:t>; </a:t>
            </a:r>
            <a:r>
              <a:rPr b="1" spc="-5" dirty="0">
                <a:latin typeface="Times New Roman"/>
                <a:cs typeface="Times New Roman"/>
              </a:rPr>
              <a:t>$j++ </a:t>
            </a:r>
            <a:r>
              <a:rPr b="1" dirty="0">
                <a:latin typeface="Times New Roman"/>
                <a:cs typeface="Times New Roman"/>
              </a:rPr>
              <a:t>)</a:t>
            </a:r>
            <a:r>
              <a:rPr b="1" spc="-114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{  if </a:t>
            </a:r>
            <a:r>
              <a:rPr b="1" dirty="0">
                <a:latin typeface="Times New Roman"/>
                <a:cs typeface="Times New Roman"/>
              </a:rPr>
              <a:t>( </a:t>
            </a:r>
            <a:r>
              <a:rPr b="1" spc="-5" dirty="0">
                <a:latin typeface="Times New Roman"/>
                <a:cs typeface="Times New Roman"/>
              </a:rPr>
              <a:t>$a[$pos] </a:t>
            </a:r>
            <a:r>
              <a:rPr b="1" dirty="0">
                <a:latin typeface="Times New Roman"/>
                <a:cs typeface="Times New Roman"/>
              </a:rPr>
              <a:t>&gt; $a[$j]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$pos=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$j;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if ( </a:t>
            </a:r>
            <a:r>
              <a:rPr b="1" spc="-5" dirty="0">
                <a:latin typeface="Times New Roman"/>
                <a:cs typeface="Times New Roman"/>
              </a:rPr>
              <a:t>$pos!= </a:t>
            </a:r>
            <a:r>
              <a:rPr b="1" dirty="0">
                <a:latin typeface="Times New Roman"/>
                <a:cs typeface="Times New Roman"/>
              </a:rPr>
              <a:t>$i )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$temp=$a[$i];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$a[$i] =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$a[$pos];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</a:pPr>
            <a:r>
              <a:rPr b="1" spc="-5" dirty="0">
                <a:latin typeface="Times New Roman"/>
                <a:cs typeface="Times New Roman"/>
              </a:rPr>
              <a:t>$a[$pos] </a:t>
            </a:r>
            <a:r>
              <a:rPr b="1" dirty="0">
                <a:latin typeface="Times New Roman"/>
                <a:cs typeface="Times New Roman"/>
              </a:rPr>
              <a:t>= $temp;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$c=[];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$d=[];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10" dirty="0">
                <a:latin typeface="Times New Roman"/>
                <a:cs typeface="Times New Roman"/>
              </a:rPr>
              <a:t>$result </a:t>
            </a:r>
            <a:r>
              <a:rPr b="1" dirty="0">
                <a:latin typeface="Times New Roman"/>
                <a:cs typeface="Times New Roman"/>
              </a:rPr>
              <a:t>=</a:t>
            </a:r>
            <a:r>
              <a:rPr b="1" spc="-5" dirty="0">
                <a:latin typeface="Times New Roman"/>
                <a:cs typeface="Times New Roman"/>
              </a:rPr>
              <a:t> $conn-&gt;query($sql);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</a:pPr>
            <a:r>
              <a:rPr b="1" dirty="0">
                <a:latin typeface="Times New Roman"/>
                <a:cs typeface="Times New Roman"/>
              </a:rPr>
              <a:t>if </a:t>
            </a:r>
            <a:r>
              <a:rPr b="1" spc="-5" dirty="0">
                <a:latin typeface="Times New Roman"/>
                <a:cs typeface="Times New Roman"/>
              </a:rPr>
              <a:t>($result-&gt;num_rows&gt; </a:t>
            </a:r>
            <a:r>
              <a:rPr b="1" dirty="0">
                <a:latin typeface="Times New Roman"/>
                <a:cs typeface="Times New Roman"/>
              </a:rPr>
              <a:t>0)// </a:t>
            </a:r>
            <a:r>
              <a:rPr b="1" spc="-5" dirty="0">
                <a:latin typeface="Times New Roman"/>
                <a:cs typeface="Times New Roman"/>
              </a:rPr>
              <a:t>output </a:t>
            </a:r>
            <a:r>
              <a:rPr b="1" dirty="0">
                <a:latin typeface="Times New Roman"/>
                <a:cs typeface="Times New Roman"/>
              </a:rPr>
              <a:t>data of each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row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F7FB-88AA-4688-8599-FB3BD26292A3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24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792" y="1415375"/>
            <a:ext cx="1139252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2. Write a JavaScript that calculates the squares and cubes of the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numbers 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from 0 to 10 and outputs HTML text that displays the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resulting 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values in an HTML table format.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F463-3BE9-4FC1-A8CB-ED144F9592BD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541" y="738887"/>
            <a:ext cx="3715385" cy="4190891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b="1" spc="-5"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while($row </a:t>
            </a:r>
            <a:r>
              <a:rPr b="1" dirty="0">
                <a:latin typeface="Times New Roman"/>
                <a:cs typeface="Times New Roman"/>
              </a:rPr>
              <a:t>= </a:t>
            </a:r>
            <a:r>
              <a:rPr b="1" spc="-5" dirty="0">
                <a:latin typeface="Times New Roman"/>
                <a:cs typeface="Times New Roman"/>
              </a:rPr>
              <a:t>$result-&gt;fetch_assoc())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for($i=0;$i&lt;$n;$i++) {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if($row["usn"]== </a:t>
            </a:r>
            <a:r>
              <a:rPr b="1" dirty="0">
                <a:latin typeface="Times New Roman"/>
                <a:cs typeface="Times New Roman"/>
              </a:rPr>
              <a:t>$a[$i]) </a:t>
            </a:r>
            <a:r>
              <a:rPr b="1" spc="-5"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$c[$i]=$row["name"];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</a:pPr>
            <a:r>
              <a:rPr b="1" spc="-5" dirty="0">
                <a:latin typeface="Times New Roman"/>
                <a:cs typeface="Times New Roman"/>
              </a:rPr>
              <a:t>$d[$i]=$row["addr"];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B828-6208-4609-B294-61FD0623D3EC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23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741" y="815086"/>
            <a:ext cx="6276975" cy="3772828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b="1" dirty="0">
                <a:latin typeface="Times New Roman"/>
                <a:cs typeface="Times New Roman"/>
              </a:rPr>
              <a:t>echo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"&lt;br&gt;";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echo "&lt;center&gt; AFTER </a:t>
            </a:r>
            <a:r>
              <a:rPr b="1" spc="-15" dirty="0">
                <a:latin typeface="Times New Roman"/>
                <a:cs typeface="Times New Roman"/>
              </a:rPr>
              <a:t>SORTING</a:t>
            </a:r>
            <a:r>
              <a:rPr b="1" spc="-1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&lt;center&gt;";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echo "&lt;table </a:t>
            </a:r>
            <a:r>
              <a:rPr b="1" dirty="0">
                <a:latin typeface="Times New Roman"/>
                <a:cs typeface="Times New Roman"/>
              </a:rPr>
              <a:t>border='2'&gt;";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echo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"&lt;tr&gt;";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echo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"&lt;th&gt;USN&lt;/th&gt;&lt;th&gt;NAME&lt;/th&gt;&lt;th&gt;Address&lt;/th&gt;&lt;/tr&gt;";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5"/>
              </a:spcBef>
            </a:pPr>
            <a:r>
              <a:rPr b="1" spc="-5" dirty="0">
                <a:latin typeface="Times New Roman"/>
                <a:cs typeface="Times New Roman"/>
              </a:rPr>
              <a:t>for($i=0;$i&lt;$n;$i++) </a:t>
            </a:r>
            <a:r>
              <a:rPr b="1" dirty="0">
                <a:latin typeface="Times New Roman"/>
                <a:cs typeface="Times New Roman"/>
              </a:rPr>
              <a:t>{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echo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"&lt;tr&gt;";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dirty="0">
                <a:latin typeface="Times New Roman"/>
                <a:cs typeface="Times New Roman"/>
              </a:rPr>
              <a:t>echo </a:t>
            </a:r>
            <a:r>
              <a:rPr b="1" spc="-5" dirty="0">
                <a:latin typeface="Times New Roman"/>
                <a:cs typeface="Times New Roman"/>
              </a:rPr>
              <a:t>"&lt;td&gt;".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$a[$i]."&lt;/td&gt;";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b="1" spc="-5" dirty="0">
                <a:latin typeface="Times New Roman"/>
                <a:cs typeface="Times New Roman"/>
              </a:rPr>
              <a:t>echo "&lt;td&gt;".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$c[$i]."&lt;/td&gt;";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20FA-1C63-48AF-8F20-DF2DA8A66DB3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696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9845" y="978153"/>
            <a:ext cx="3345815" cy="3659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echo </a:t>
            </a:r>
            <a:r>
              <a:rPr b="1" spc="-5" dirty="0">
                <a:latin typeface="Times New Roman"/>
                <a:cs typeface="Times New Roman"/>
              </a:rPr>
              <a:t>"&lt;td&gt;".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$d[$i]."&lt;/td&gt;&lt;/tr&gt;";</a:t>
            </a:r>
            <a:endParaRPr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/>
            <a:r>
              <a:rPr b="1" spc="-5" dirty="0">
                <a:latin typeface="Times New Roman"/>
                <a:cs typeface="Times New Roman"/>
              </a:rPr>
              <a:t>}</a:t>
            </a:r>
            <a:endParaRPr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/>
            <a:r>
              <a:rPr b="1" dirty="0">
                <a:latin typeface="Times New Roman"/>
                <a:cs typeface="Times New Roman"/>
              </a:rPr>
              <a:t>echo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"&lt;/table&gt;";</a:t>
            </a:r>
            <a:endParaRPr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/>
            <a:r>
              <a:rPr b="1" spc="-5" dirty="0">
                <a:latin typeface="Times New Roman"/>
                <a:cs typeface="Times New Roman"/>
              </a:rPr>
              <a:t>$conn-&gt;close();</a:t>
            </a:r>
            <a:endParaRPr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/>
            <a:r>
              <a:rPr b="1" spc="-5" dirty="0">
                <a:latin typeface="Times New Roman"/>
                <a:cs typeface="Times New Roman"/>
              </a:rPr>
              <a:t>?&gt;</a:t>
            </a:r>
            <a:endParaRPr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/>
            <a:r>
              <a:rPr b="1" spc="-5" dirty="0">
                <a:latin typeface="Times New Roman"/>
                <a:cs typeface="Times New Roman"/>
              </a:rPr>
              <a:t>&lt;/body&gt;</a:t>
            </a:r>
            <a:endParaRPr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b="1" spc="-5" dirty="0">
                <a:latin typeface="Times New Roman"/>
                <a:cs typeface="Times New Roman"/>
              </a:rPr>
              <a:t>&lt;/html&gt;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6A89-C9C4-4068-BCAC-90673A9562A3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780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41650" y="1390651"/>
          <a:ext cx="6096000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1MV034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Suresh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Bangalore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1MV012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Ramesh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Mangalore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1MV088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Darshan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Mandya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136140" y="810514"/>
            <a:ext cx="141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Before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sorting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0298" y="3226689"/>
            <a:ext cx="1284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After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sorting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65450" y="4032250"/>
          <a:ext cx="6096000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1MV012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Ramesh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Mangalore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1MV034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Suresh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Bangalore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1MV088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Darshan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Mandya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31339" y="134783"/>
            <a:ext cx="1956889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Output: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AF40-40FC-4B22-B88D-FEB03BF4B831}" type="datetime1">
              <a:rPr lang="en-IN" smtClean="0"/>
              <a:t>14-11-2019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344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0343" y="2934301"/>
            <a:ext cx="1679212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The End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4583-0E50-49A6-A6B0-5F6E3093824D}" type="datetime1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42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911" y="227723"/>
            <a:ext cx="103582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Program 2 - JavaScript : Calculate squares and cubes of the </a:t>
            </a:r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                  numbers 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from 0 to 10</a:t>
            </a:r>
          </a:p>
        </p:txBody>
      </p:sp>
      <p:sp>
        <p:nvSpPr>
          <p:cNvPr id="3" name="Rectangle 2"/>
          <p:cNvSpPr/>
          <p:nvPr/>
        </p:nvSpPr>
        <p:spPr>
          <a:xfrm>
            <a:off x="869429" y="1451656"/>
            <a:ext cx="100434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&lt;head&gt;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&lt;style&gt;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table,tr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td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{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border: solid black;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width: 33%;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text-align: center;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border-collapse: collapse;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background-color:lightblue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table { margin: auto; }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&lt;/style&gt;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1493-989D-447C-8C26-D4E6F2FF797B}" type="datetime1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ELAIYARAJA P                                               15CSL77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F1CE-E3F0-40EC-8F09-8CDCA184F32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3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2971</Words>
  <Application>Microsoft Office PowerPoint</Application>
  <PresentationFormat>Widescreen</PresentationFormat>
  <Paragraphs>799</Paragraphs>
  <Slides>84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Write a PHP program to keep track of the  number of visitors visiting the web page and to  display this count of visitors, with proper  headings.</vt:lpstr>
      <vt:lpstr>PowerPoint Presentation</vt:lpstr>
      <vt:lpstr>Output:</vt:lpstr>
      <vt:lpstr>7. Write a PHP program to display a digital  clock which displays the current time of the  server.</vt:lpstr>
      <vt:lpstr>PowerPoint Presentation</vt:lpstr>
      <vt:lpstr>Output: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Output:</vt:lpstr>
      <vt:lpstr>Output:</vt:lpstr>
      <vt:lpstr>8bcd.php</vt:lpstr>
      <vt:lpstr>PowerPoint Presentation</vt:lpstr>
      <vt:lpstr>PowerPoint Presentation</vt:lpstr>
      <vt:lpstr>PowerPoint Presentation</vt:lpstr>
      <vt:lpstr>Output:</vt:lpstr>
      <vt:lpstr>PowerPoint Presentation</vt:lpstr>
      <vt:lpstr>PowerPoint Presentation</vt:lpstr>
      <vt:lpstr>PowerPoint Presentation</vt:lpstr>
      <vt:lpstr>PowerPoint Presentation</vt:lpstr>
      <vt:lpstr>Output:</vt:lpstr>
      <vt:lpstr>10. Write a PHP program to sort the student records  which are stored in the database using selection sort.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Output: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35</cp:revision>
  <dcterms:created xsi:type="dcterms:W3CDTF">2018-10-04T07:14:40Z</dcterms:created>
  <dcterms:modified xsi:type="dcterms:W3CDTF">2019-11-13T19:01:32Z</dcterms:modified>
</cp:coreProperties>
</file>