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D019D3-0F88-4B81-A7FC-932B8A19C039}" type="datetimeFigureOut">
              <a:rPr lang="en-US" smtClean="0"/>
              <a:t>12/9/2020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502E7A-0E70-4B2F-B555-3688BD7C260F}" type="slidenum">
              <a:rPr lang="en-US" smtClean="0"/>
              <a:t>‹#›</a:t>
            </a:fld>
            <a:endParaRPr lang="en-US" dirty="0"/>
          </a:p>
        </p:txBody>
      </p:sp>
    </p:spTree>
    <p:extLst>
      <p:ext uri="{BB962C8B-B14F-4D97-AF65-F5344CB8AC3E}">
        <p14:creationId xmlns:p14="http://schemas.microsoft.com/office/powerpoint/2010/main" val="2356074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65176D-B169-41EB-9EB6-0020293DE267}"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72BEE9-CA34-4192-AADB-8E79C4189E7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5176D-B169-41EB-9EB6-0020293DE267}"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72BEE9-CA34-4192-AADB-8E79C4189E7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5176D-B169-41EB-9EB6-0020293DE267}"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72BEE9-CA34-4192-AADB-8E79C4189E7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5176D-B169-41EB-9EB6-0020293DE267}"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72BEE9-CA34-4192-AADB-8E79C4189E7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65176D-B169-41EB-9EB6-0020293DE267}"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72BEE9-CA34-4192-AADB-8E79C4189E7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65176D-B169-41EB-9EB6-0020293DE267}"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72BEE9-CA34-4192-AADB-8E79C4189E7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65176D-B169-41EB-9EB6-0020293DE267}" type="datetimeFigureOut">
              <a:rPr lang="en-US" smtClean="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72BEE9-CA34-4192-AADB-8E79C4189E7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65176D-B169-41EB-9EB6-0020293DE267}" type="datetimeFigureOut">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72BEE9-CA34-4192-AADB-8E79C4189E7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5176D-B169-41EB-9EB6-0020293DE267}" type="datetimeFigureOut">
              <a:rPr lang="en-US" smtClean="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172BEE9-CA34-4192-AADB-8E79C4189E7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5176D-B169-41EB-9EB6-0020293DE267}"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72BEE9-CA34-4192-AADB-8E79C4189E7A}"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665176D-B169-41EB-9EB6-0020293DE267}" type="datetimeFigureOut">
              <a:rPr lang="en-US" smtClean="0"/>
              <a:t>12/9/2020</a:t>
            </a:fld>
            <a:endParaRPr lang="en-US" dirty="0"/>
          </a:p>
        </p:txBody>
      </p:sp>
      <p:sp>
        <p:nvSpPr>
          <p:cNvPr id="9" name="Slide Number Placeholder 8"/>
          <p:cNvSpPr>
            <a:spLocks noGrp="1"/>
          </p:cNvSpPr>
          <p:nvPr>
            <p:ph type="sldNum" sz="quarter" idx="11"/>
          </p:nvPr>
        </p:nvSpPr>
        <p:spPr/>
        <p:txBody>
          <a:bodyPr/>
          <a:lstStyle/>
          <a:p>
            <a:fld id="{E172BEE9-CA34-4192-AADB-8E79C4189E7A}"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172BEE9-CA34-4192-AADB-8E79C4189E7A}"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665176D-B169-41EB-9EB6-0020293DE267}" type="datetimeFigureOut">
              <a:rPr lang="en-US" smtClean="0"/>
              <a:t>12/9/2020</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Information_retrieval" TargetMode="External"/><Relationship Id="rId2" Type="http://schemas.openxmlformats.org/officeDocument/2006/relationships/hyperlink" Target="https://en.wikipedia.org/wiki/Word-sense_disambiguation" TargetMode="External"/><Relationship Id="rId1" Type="http://schemas.openxmlformats.org/officeDocument/2006/relationships/slideLayout" Target="../slideLayouts/slideLayout2.xml"/><Relationship Id="rId6" Type="http://schemas.openxmlformats.org/officeDocument/2006/relationships/hyperlink" Target="https://en.wikipedia.org/wiki/Machine_translation" TargetMode="External"/><Relationship Id="rId5" Type="http://schemas.openxmlformats.org/officeDocument/2006/relationships/hyperlink" Target="https://en.wikipedia.org/wiki/Automatic_summarization" TargetMode="External"/><Relationship Id="rId4" Type="http://schemas.openxmlformats.org/officeDocument/2006/relationships/hyperlink" Target="https://en.wikipedia.org/wiki/Document_classificati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Natural_Language_Toolkit" TargetMode="External"/><Relationship Id="rId3" Type="http://schemas.openxmlformats.org/officeDocument/2006/relationships/hyperlink" Target="https://en.wikipedia.org/wiki/Paraphrasing_(computational_linguistics)" TargetMode="External"/><Relationship Id="rId7" Type="http://schemas.openxmlformats.org/officeDocument/2006/relationships/hyperlink" Target="https://en.wikipedia.org/wiki/Daniel_Jurafsky" TargetMode="External"/><Relationship Id="rId2" Type="http://schemas.openxmlformats.org/officeDocument/2006/relationships/hyperlink" Target="https://en.wikipedia.org/wiki/Question_answering" TargetMode="External"/><Relationship Id="rId1" Type="http://schemas.openxmlformats.org/officeDocument/2006/relationships/slideLayout" Target="../slideLayouts/slideLayout2.xml"/><Relationship Id="rId6" Type="http://schemas.openxmlformats.org/officeDocument/2006/relationships/hyperlink" Target="https://en.wikipedia.org/wiki/Semantic_Role_Labeling" TargetMode="External"/><Relationship Id="rId5" Type="http://schemas.openxmlformats.org/officeDocument/2006/relationships/hyperlink" Target="https://en.wikipedia.org/wiki/Information_extraction" TargetMode="External"/><Relationship Id="rId4" Type="http://schemas.openxmlformats.org/officeDocument/2006/relationships/hyperlink" Target="https://en.wikipedia.org/wiki/Textual_entailmen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0"/>
            <a:ext cx="7772400" cy="1470025"/>
          </a:xfrm>
        </p:spPr>
        <p:txBody>
          <a:bodyPr/>
          <a:lstStyle/>
          <a:p>
            <a:pPr algn="ctr"/>
            <a:r>
              <a:rPr lang="en-US" dirty="0" smtClean="0">
                <a:solidFill>
                  <a:schemeClr val="accent1">
                    <a:lumMod val="75000"/>
                  </a:schemeClr>
                </a:solidFill>
              </a:rPr>
              <a:t>Module:5</a:t>
            </a:r>
            <a:br>
              <a:rPr lang="en-US" dirty="0" smtClean="0">
                <a:solidFill>
                  <a:schemeClr val="accent1">
                    <a:lumMod val="75000"/>
                  </a:schemeClr>
                </a:solidFill>
              </a:rPr>
            </a:br>
            <a:r>
              <a:rPr lang="en-US" sz="3200" b="1" dirty="0" smtClean="0">
                <a:solidFill>
                  <a:schemeClr val="accent1">
                    <a:lumMod val="75000"/>
                  </a:schemeClr>
                </a:solidFill>
              </a:rPr>
              <a:t>Chapter:1</a:t>
            </a:r>
            <a:endParaRPr lang="en-US" sz="3200" b="1" dirty="0">
              <a:solidFill>
                <a:schemeClr val="accent1">
                  <a:lumMod val="75000"/>
                </a:schemeClr>
              </a:solidFill>
            </a:endParaRPr>
          </a:p>
        </p:txBody>
      </p:sp>
      <p:sp>
        <p:nvSpPr>
          <p:cNvPr id="3" name="Subtitle 2"/>
          <p:cNvSpPr>
            <a:spLocks noGrp="1"/>
          </p:cNvSpPr>
          <p:nvPr>
            <p:ph type="subTitle" idx="1"/>
          </p:nvPr>
        </p:nvSpPr>
        <p:spPr>
          <a:xfrm>
            <a:off x="609600" y="2362200"/>
            <a:ext cx="7391400" cy="1752600"/>
          </a:xfrm>
        </p:spPr>
        <p:txBody>
          <a:bodyPr>
            <a:normAutofit/>
          </a:bodyPr>
          <a:lstStyle/>
          <a:p>
            <a:pPr algn="ctr"/>
            <a:r>
              <a:rPr lang="en-US" sz="3600" b="1" dirty="0" smtClean="0">
                <a:solidFill>
                  <a:schemeClr val="accent1">
                    <a:lumMod val="75000"/>
                  </a:schemeClr>
                </a:solidFill>
              </a:rPr>
              <a:t>          INFORMATION RETRIEVAL AND    </a:t>
            </a:r>
          </a:p>
          <a:p>
            <a:pPr algn="ctr"/>
            <a:r>
              <a:rPr lang="en-US" sz="3600" b="1" dirty="0">
                <a:solidFill>
                  <a:schemeClr val="accent1">
                    <a:lumMod val="75000"/>
                  </a:schemeClr>
                </a:solidFill>
              </a:rPr>
              <a:t> </a:t>
            </a:r>
            <a:r>
              <a:rPr lang="en-US" sz="3600" b="1" dirty="0" smtClean="0">
                <a:solidFill>
                  <a:schemeClr val="accent1">
                    <a:lumMod val="75000"/>
                  </a:schemeClr>
                </a:solidFill>
              </a:rPr>
              <a:t>   LEXICAL RESOURCES</a:t>
            </a:r>
          </a:p>
        </p:txBody>
      </p:sp>
    </p:spTree>
    <p:extLst>
      <p:ext uri="{BB962C8B-B14F-4D97-AF65-F5344CB8AC3E}">
        <p14:creationId xmlns:p14="http://schemas.microsoft.com/office/powerpoint/2010/main" val="2152387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153400" cy="6553200"/>
          </a:xfrm>
        </p:spPr>
        <p:txBody>
          <a:bodyPr>
            <a:normAutofit/>
          </a:bodyPr>
          <a:lstStyle/>
          <a:p>
            <a:pPr algn="just"/>
            <a:r>
              <a:rPr lang="en-US" sz="2800" dirty="0" smtClean="0"/>
              <a:t>The three IR models –Boolean,vector,and Probabilistic-are based on mathematical knowledge that  is easily recognized and well understood.</a:t>
            </a:r>
          </a:p>
          <a:p>
            <a:pPr algn="just"/>
            <a:r>
              <a:rPr lang="en-US" sz="2800" dirty="0" smtClean="0"/>
              <a:t>All the existing commercial system are based on the mathematical models of IR.That is why they are called classical models of IR.</a:t>
            </a:r>
          </a:p>
          <a:p>
            <a:pPr algn="just"/>
            <a:r>
              <a:rPr lang="en-US" sz="2800" dirty="0" smtClean="0"/>
              <a:t>Non-classical models perform retrieval based on principles other than those used by classical models, </a:t>
            </a:r>
            <a:r>
              <a:rPr lang="en-US" sz="2800" dirty="0" err="1" smtClean="0"/>
              <a:t>i.e</a:t>
            </a:r>
            <a:r>
              <a:rPr lang="en-US" sz="2800" dirty="0" smtClean="0"/>
              <a:t> similarity, probability and Boolean operation.</a:t>
            </a:r>
          </a:p>
          <a:p>
            <a:pPr algn="just"/>
            <a:r>
              <a:rPr lang="en-US" sz="2800" dirty="0" smtClean="0"/>
              <a:t>The third category of IR models, namely alternative models, are actually enhancements of classical models, making use of specific techniques from other fields.</a:t>
            </a:r>
          </a:p>
          <a:p>
            <a:endParaRPr lang="en-US" sz="2800" dirty="0" smtClean="0"/>
          </a:p>
        </p:txBody>
      </p:sp>
    </p:spTree>
    <p:extLst>
      <p:ext uri="{BB962C8B-B14F-4D97-AF65-F5344CB8AC3E}">
        <p14:creationId xmlns:p14="http://schemas.microsoft.com/office/powerpoint/2010/main" val="379768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3200" b="1" dirty="0" smtClean="0"/>
              <a:t>1.Classical Information Retrieval Models</a:t>
            </a:r>
            <a:endParaRPr lang="en-US" sz="3200" b="1" dirty="0"/>
          </a:p>
        </p:txBody>
      </p:sp>
      <p:sp>
        <p:nvSpPr>
          <p:cNvPr id="3" name="Content Placeholder 2"/>
          <p:cNvSpPr>
            <a:spLocks noGrp="1"/>
          </p:cNvSpPr>
          <p:nvPr>
            <p:ph idx="1"/>
          </p:nvPr>
        </p:nvSpPr>
        <p:spPr>
          <a:xfrm>
            <a:off x="457200" y="914400"/>
            <a:ext cx="7620000" cy="5486400"/>
          </a:xfrm>
        </p:spPr>
        <p:txBody>
          <a:bodyPr/>
          <a:lstStyle/>
          <a:p>
            <a:r>
              <a:rPr lang="en-US" b="1" dirty="0" smtClean="0">
                <a:solidFill>
                  <a:schemeClr val="tx2"/>
                </a:solidFill>
              </a:rPr>
              <a:t>Boolean Model: </a:t>
            </a:r>
            <a:r>
              <a:rPr lang="en-US" dirty="0" smtClean="0">
                <a:solidFill>
                  <a:schemeClr val="tx2"/>
                </a:solidFill>
              </a:rPr>
              <a:t>An inverted file is a list of keywords and identifiers of the documents in which they occur.</a:t>
            </a:r>
          </a:p>
          <a:p>
            <a:r>
              <a:rPr lang="en-US" dirty="0" smtClean="0">
                <a:solidFill>
                  <a:schemeClr val="tx2"/>
                </a:solidFill>
              </a:rPr>
              <a:t>Users are required to express their queries as a Boolean expression consisting of keywords connected with Boolean Logical Operators(AND,OR,NOT).</a:t>
            </a:r>
          </a:p>
          <a:p>
            <a:endParaRPr lang="en-US" dirty="0" smtClean="0">
              <a:solidFill>
                <a:schemeClr val="tx2"/>
              </a:solidFill>
            </a:endParaRPr>
          </a:p>
          <a:p>
            <a:endParaRPr lang="en-US" dirty="0" smtClean="0">
              <a:solidFill>
                <a:schemeClr val="tx2"/>
              </a:solidFill>
            </a:endParaRPr>
          </a:p>
          <a:p>
            <a:endParaRPr lang="en-US" dirty="0" smtClean="0">
              <a:solidFill>
                <a:schemeClr val="tx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86" y="2819400"/>
            <a:ext cx="6467475"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450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2000" dirty="0" smtClean="0"/>
              <a:t>Example:            Let the set of original documents be </a:t>
            </a:r>
            <a:br>
              <a:rPr lang="en-US" sz="2000" dirty="0" smtClean="0"/>
            </a:br>
            <a:r>
              <a:rPr lang="en-US" sz="2000" dirty="0" smtClean="0"/>
              <a:t>                                                        D={D</a:t>
            </a:r>
            <a:r>
              <a:rPr lang="en-US" sz="1100" dirty="0" smtClean="0"/>
              <a:t>1</a:t>
            </a:r>
            <a:r>
              <a:rPr lang="en-US" sz="2000" dirty="0" smtClean="0"/>
              <a:t>,D</a:t>
            </a:r>
            <a:r>
              <a:rPr lang="en-US" sz="1400" dirty="0" smtClean="0"/>
              <a:t>2</a:t>
            </a:r>
            <a:r>
              <a:rPr lang="en-US" sz="2000" dirty="0" smtClean="0"/>
              <a:t>,D</a:t>
            </a:r>
            <a:r>
              <a:rPr lang="en-US" sz="1400" dirty="0" smtClean="0"/>
              <a:t>3</a:t>
            </a:r>
            <a:r>
              <a:rPr lang="en-US" sz="2000" dirty="0" smtClean="0"/>
              <a:t>)</a:t>
            </a:r>
            <a:endParaRPr lang="en-US" sz="2000"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7315200" cy="5714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892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553200"/>
          </a:xfrm>
        </p:spPr>
        <p:txBody>
          <a:bodyPr/>
          <a:lstStyle/>
          <a:p>
            <a:r>
              <a:rPr lang="en-US" sz="2400" b="1" dirty="0" smtClean="0">
                <a:solidFill>
                  <a:schemeClr val="tx2"/>
                </a:solidFill>
              </a:rPr>
              <a:t>Probabilistic Model: </a:t>
            </a:r>
            <a:r>
              <a:rPr lang="en-US" sz="2400" dirty="0" smtClean="0">
                <a:solidFill>
                  <a:schemeClr val="tx2"/>
                </a:solidFill>
              </a:rPr>
              <a:t>applies a probabilistic framework to IR.</a:t>
            </a:r>
          </a:p>
          <a:p>
            <a:r>
              <a:rPr lang="en-US" sz="2400" dirty="0" smtClean="0">
                <a:solidFill>
                  <a:schemeClr val="tx2"/>
                </a:solidFill>
              </a:rPr>
              <a:t>Retrieval depends on whether probability of relevance of a document is higher than that of non-relevance, </a:t>
            </a:r>
            <a:r>
              <a:rPr lang="en-US" sz="2400" dirty="0" err="1" smtClean="0">
                <a:solidFill>
                  <a:schemeClr val="tx2"/>
                </a:solidFill>
              </a:rPr>
              <a:t>i.e</a:t>
            </a:r>
            <a:r>
              <a:rPr lang="en-US" sz="2400" dirty="0" smtClean="0">
                <a:solidFill>
                  <a:schemeClr val="tx2"/>
                </a:solidFill>
              </a:rPr>
              <a:t> whether it exceeds a threshold value.</a:t>
            </a:r>
          </a:p>
          <a:p>
            <a:r>
              <a:rPr lang="en-US" sz="2400" dirty="0" smtClean="0">
                <a:solidFill>
                  <a:schemeClr val="tx2"/>
                </a:solidFill>
              </a:rPr>
              <a:t>More </a:t>
            </a:r>
            <a:r>
              <a:rPr lang="en-US" sz="2400" dirty="0" err="1" smtClean="0">
                <a:solidFill>
                  <a:schemeClr val="tx2"/>
                </a:solidFill>
              </a:rPr>
              <a:t>formally,if</a:t>
            </a:r>
            <a:r>
              <a:rPr lang="en-US" sz="2400" dirty="0" smtClean="0">
                <a:solidFill>
                  <a:schemeClr val="tx2"/>
                </a:solidFill>
              </a:rPr>
              <a:t> P(R/d) is the probability of relevance of a document </a:t>
            </a:r>
            <a:r>
              <a:rPr lang="en-US" sz="2400" dirty="0" err="1" smtClean="0">
                <a:solidFill>
                  <a:schemeClr val="tx2"/>
                </a:solidFill>
              </a:rPr>
              <a:t>d,for</a:t>
            </a:r>
            <a:r>
              <a:rPr lang="en-US" sz="2400" dirty="0" smtClean="0">
                <a:solidFill>
                  <a:schemeClr val="tx2"/>
                </a:solidFill>
              </a:rPr>
              <a:t> query </a:t>
            </a:r>
            <a:r>
              <a:rPr lang="en-US" sz="2400" dirty="0" err="1" smtClean="0">
                <a:solidFill>
                  <a:schemeClr val="tx2"/>
                </a:solidFill>
              </a:rPr>
              <a:t>q,and</a:t>
            </a:r>
            <a:r>
              <a:rPr lang="en-US" sz="2400" dirty="0" smtClean="0">
                <a:solidFill>
                  <a:schemeClr val="tx2"/>
                </a:solidFill>
              </a:rPr>
              <a:t> P(I/d) is the probability of irrelevance of a document </a:t>
            </a:r>
            <a:r>
              <a:rPr lang="en-US" sz="2400" dirty="0" err="1" smtClean="0">
                <a:solidFill>
                  <a:schemeClr val="tx2"/>
                </a:solidFill>
              </a:rPr>
              <a:t>d,then</a:t>
            </a:r>
            <a:r>
              <a:rPr lang="en-US" sz="2400" dirty="0" smtClean="0">
                <a:solidFill>
                  <a:schemeClr val="tx2"/>
                </a:solidFill>
              </a:rPr>
              <a:t> the set of documents retrieved in response to the </a:t>
            </a:r>
            <a:r>
              <a:rPr lang="en-US" sz="2400" dirty="0" err="1" smtClean="0">
                <a:solidFill>
                  <a:schemeClr val="tx2"/>
                </a:solidFill>
              </a:rPr>
              <a:t>quety</a:t>
            </a:r>
            <a:r>
              <a:rPr lang="en-US" sz="2400" dirty="0" smtClean="0">
                <a:solidFill>
                  <a:schemeClr val="tx2"/>
                </a:solidFill>
              </a:rPr>
              <a:t> a is an follows:</a:t>
            </a:r>
          </a:p>
          <a:p>
            <a:pPr marL="114300" indent="0" algn="ctr">
              <a:buNone/>
            </a:pPr>
            <a:r>
              <a:rPr lang="en-US" sz="2400" dirty="0">
                <a:solidFill>
                  <a:schemeClr val="tx2"/>
                </a:solidFill>
              </a:rPr>
              <a:t> </a:t>
            </a:r>
            <a:r>
              <a:rPr lang="en-US" sz="2400" dirty="0" smtClean="0">
                <a:solidFill>
                  <a:schemeClr val="tx2"/>
                </a:solidFill>
              </a:rPr>
              <a:t>S={</a:t>
            </a:r>
            <a:r>
              <a:rPr lang="en-US" sz="2400" dirty="0" err="1" smtClean="0">
                <a:solidFill>
                  <a:schemeClr val="tx2"/>
                </a:solidFill>
              </a:rPr>
              <a:t>d</a:t>
            </a:r>
            <a:r>
              <a:rPr lang="en-US" sz="1800" dirty="0" err="1" smtClean="0">
                <a:solidFill>
                  <a:schemeClr val="tx2"/>
                </a:solidFill>
              </a:rPr>
              <a:t>j</a:t>
            </a:r>
            <a:r>
              <a:rPr lang="en-US" sz="2800" dirty="0" err="1" smtClean="0">
                <a:solidFill>
                  <a:schemeClr val="tx2"/>
                </a:solidFill>
              </a:rPr>
              <a:t>|P</a:t>
            </a:r>
            <a:r>
              <a:rPr lang="en-US" sz="2800" dirty="0" smtClean="0">
                <a:solidFill>
                  <a:schemeClr val="tx2"/>
                </a:solidFill>
              </a:rPr>
              <a:t>(R/</a:t>
            </a:r>
            <a:r>
              <a:rPr lang="en-US" sz="2800" dirty="0" err="1" smtClean="0">
                <a:solidFill>
                  <a:schemeClr val="tx2"/>
                </a:solidFill>
              </a:rPr>
              <a:t>d</a:t>
            </a:r>
            <a:r>
              <a:rPr lang="en-US" sz="2000" dirty="0" err="1" smtClean="0">
                <a:solidFill>
                  <a:schemeClr val="tx2"/>
                </a:solidFill>
              </a:rPr>
              <a:t>J</a:t>
            </a:r>
            <a:r>
              <a:rPr lang="en-US" sz="2800" dirty="0" smtClean="0">
                <a:solidFill>
                  <a:schemeClr val="tx2"/>
                </a:solidFill>
              </a:rPr>
              <a:t>)}P(R/</a:t>
            </a:r>
            <a:r>
              <a:rPr lang="en-US" sz="2800" dirty="0" err="1" smtClean="0">
                <a:solidFill>
                  <a:schemeClr val="tx2"/>
                </a:solidFill>
              </a:rPr>
              <a:t>d</a:t>
            </a:r>
            <a:r>
              <a:rPr lang="en-US" sz="2000" dirty="0" err="1" smtClean="0">
                <a:solidFill>
                  <a:schemeClr val="tx2"/>
                </a:solidFill>
              </a:rPr>
              <a:t>j</a:t>
            </a:r>
            <a:r>
              <a:rPr lang="en-US" sz="2800" dirty="0" smtClean="0">
                <a:solidFill>
                  <a:schemeClr val="tx2"/>
                </a:solidFill>
              </a:rPr>
              <a:t>)≥</a:t>
            </a:r>
            <a:r>
              <a:rPr lang="el-GR" sz="2800" dirty="0" smtClean="0">
                <a:solidFill>
                  <a:schemeClr val="tx2"/>
                </a:solidFill>
              </a:rPr>
              <a:t>α</a:t>
            </a:r>
            <a:endParaRPr lang="en-US" sz="2800" dirty="0" smtClean="0">
              <a:solidFill>
                <a:schemeClr val="tx2"/>
              </a:solidFill>
            </a:endParaRPr>
          </a:p>
          <a:p>
            <a:r>
              <a:rPr lang="en-US" sz="2800" dirty="0" smtClean="0">
                <a:solidFill>
                  <a:schemeClr val="tx2"/>
                </a:solidFill>
              </a:rPr>
              <a:t>The probabilistic model, like the vector model, can produce results that partly match the user query.</a:t>
            </a:r>
            <a:endParaRPr lang="en-US" sz="2400" dirty="0" smtClean="0">
              <a:solidFill>
                <a:schemeClr val="tx2"/>
              </a:solidFill>
            </a:endParaRPr>
          </a:p>
          <a:p>
            <a:endParaRPr lang="en-US" sz="2400" dirty="0">
              <a:solidFill>
                <a:schemeClr val="tx2"/>
              </a:solidFill>
            </a:endParaRPr>
          </a:p>
        </p:txBody>
      </p:sp>
    </p:spTree>
    <p:extLst>
      <p:ext uri="{BB962C8B-B14F-4D97-AF65-F5344CB8AC3E}">
        <p14:creationId xmlns:p14="http://schemas.microsoft.com/office/powerpoint/2010/main" val="410582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229600" cy="6781800"/>
          </a:xfrm>
        </p:spPr>
        <p:txBody>
          <a:bodyPr/>
          <a:lstStyle/>
          <a:p>
            <a:r>
              <a:rPr lang="en-US" sz="2800" b="1" dirty="0" smtClean="0">
                <a:solidFill>
                  <a:schemeClr val="tx2"/>
                </a:solidFill>
              </a:rPr>
              <a:t>Vector Space Model: </a:t>
            </a:r>
            <a:r>
              <a:rPr lang="en-US" sz="2800" dirty="0" smtClean="0">
                <a:solidFill>
                  <a:schemeClr val="tx2"/>
                </a:solidFill>
              </a:rPr>
              <a:t>its one of the most well-studied retrieval model.</a:t>
            </a:r>
          </a:p>
          <a:p>
            <a:r>
              <a:rPr lang="en-US" sz="2800" dirty="0" smtClean="0">
                <a:solidFill>
                  <a:schemeClr val="tx2"/>
                </a:solidFill>
              </a:rPr>
              <a:t>Each document is characterized by a Boolean or numerical vector.</a:t>
            </a:r>
          </a:p>
          <a:p>
            <a:r>
              <a:rPr lang="en-US" sz="2800" dirty="0" smtClean="0">
                <a:solidFill>
                  <a:schemeClr val="tx2"/>
                </a:solidFill>
              </a:rPr>
              <a:t>These vectors are represented in a multi-dimensional space, in which each dimension corresponds to a distinct term in the corpus of documents.</a:t>
            </a:r>
          </a:p>
          <a:p>
            <a:r>
              <a:rPr lang="en-US" sz="2400" dirty="0" smtClean="0">
                <a:solidFill>
                  <a:schemeClr val="tx2"/>
                </a:solidFill>
              </a:rPr>
              <a:t>Given a finite set of documents</a:t>
            </a:r>
          </a:p>
          <a:p>
            <a:pPr marL="114300" indent="0">
              <a:buNone/>
            </a:pPr>
            <a:r>
              <a:rPr lang="en-US" sz="2400" dirty="0">
                <a:solidFill>
                  <a:schemeClr val="tx2"/>
                </a:solidFill>
              </a:rPr>
              <a:t> </a:t>
            </a:r>
            <a:r>
              <a:rPr lang="en-US" sz="2400" dirty="0" smtClean="0">
                <a:solidFill>
                  <a:schemeClr val="tx2"/>
                </a:solidFill>
              </a:rPr>
              <a:t>         D={d1,d2,d3,d4………</a:t>
            </a:r>
            <a:r>
              <a:rPr lang="en-US" sz="2400" dirty="0" err="1" smtClean="0">
                <a:solidFill>
                  <a:schemeClr val="tx2"/>
                </a:solidFill>
              </a:rPr>
              <a:t>dn</a:t>
            </a:r>
            <a:r>
              <a:rPr lang="en-US" sz="2400" dirty="0" smtClean="0">
                <a:solidFill>
                  <a:schemeClr val="tx2"/>
                </a:solidFill>
              </a:rPr>
              <a:t>}</a:t>
            </a:r>
          </a:p>
          <a:p>
            <a:pPr marL="114300" indent="0">
              <a:buNone/>
            </a:pPr>
            <a:r>
              <a:rPr lang="en-US" sz="2400" dirty="0" smtClean="0">
                <a:solidFill>
                  <a:schemeClr val="tx2"/>
                </a:solidFill>
              </a:rPr>
              <a:t>And finite set of m terms</a:t>
            </a:r>
          </a:p>
          <a:p>
            <a:pPr marL="114300" indent="0">
              <a:buNone/>
            </a:pPr>
            <a:r>
              <a:rPr lang="en-US" sz="2400" dirty="0">
                <a:solidFill>
                  <a:schemeClr val="tx2"/>
                </a:solidFill>
              </a:rPr>
              <a:t> </a:t>
            </a:r>
            <a:r>
              <a:rPr lang="en-US" sz="2400" dirty="0" smtClean="0">
                <a:solidFill>
                  <a:schemeClr val="tx2"/>
                </a:solidFill>
              </a:rPr>
              <a:t>       </a:t>
            </a:r>
            <a:r>
              <a:rPr lang="en-US" sz="2400" dirty="0">
                <a:solidFill>
                  <a:schemeClr val="tx2"/>
                </a:solidFill>
              </a:rPr>
              <a:t> </a:t>
            </a:r>
            <a:r>
              <a:rPr lang="en-US" sz="2400" dirty="0" smtClean="0">
                <a:solidFill>
                  <a:schemeClr val="tx2"/>
                </a:solidFill>
              </a:rPr>
              <a:t>T={t1,t2,t3,</a:t>
            </a:r>
            <a:r>
              <a:rPr lang="en-US" sz="2400" dirty="0">
                <a:solidFill>
                  <a:schemeClr val="tx2"/>
                </a:solidFill>
              </a:rPr>
              <a:t>t</a:t>
            </a:r>
            <a:r>
              <a:rPr lang="en-US" sz="2400" dirty="0" smtClean="0">
                <a:solidFill>
                  <a:schemeClr val="tx2"/>
                </a:solidFill>
              </a:rPr>
              <a:t>4………t</a:t>
            </a:r>
            <a:r>
              <a:rPr lang="en-US" sz="2400" dirty="0">
                <a:solidFill>
                  <a:schemeClr val="tx2"/>
                </a:solidFill>
              </a:rPr>
              <a:t>m</a:t>
            </a:r>
            <a:r>
              <a:rPr lang="en-US" sz="2400" dirty="0" smtClean="0">
                <a:solidFill>
                  <a:schemeClr val="tx2"/>
                </a:solidFill>
              </a:rPr>
              <a:t>}</a:t>
            </a:r>
          </a:p>
          <a:p>
            <a:pPr marL="114300" indent="0">
              <a:buNone/>
            </a:pPr>
            <a:r>
              <a:rPr lang="en-US" sz="2400" dirty="0" smtClean="0">
                <a:solidFill>
                  <a:schemeClr val="tx2"/>
                </a:solidFill>
              </a:rPr>
              <a:t>Each document is represented by a column vector of weights as follows:</a:t>
            </a:r>
          </a:p>
          <a:p>
            <a:pPr marL="114300" indent="0">
              <a:buNone/>
            </a:pPr>
            <a:r>
              <a:rPr lang="en-US" sz="2400" dirty="0" smtClean="0">
                <a:solidFill>
                  <a:schemeClr val="tx2"/>
                </a:solidFill>
              </a:rPr>
              <a:t>                      (</a:t>
            </a:r>
            <a:r>
              <a:rPr lang="en-US" sz="4000" dirty="0" smtClean="0">
                <a:solidFill>
                  <a:schemeClr val="tx2"/>
                </a:solidFill>
              </a:rPr>
              <a:t>w</a:t>
            </a:r>
            <a:r>
              <a:rPr lang="en-US" sz="2400" dirty="0" smtClean="0">
                <a:solidFill>
                  <a:schemeClr val="tx2"/>
                </a:solidFill>
              </a:rPr>
              <a:t>1j</a:t>
            </a:r>
            <a:r>
              <a:rPr lang="en-US" sz="1800" dirty="0" smtClean="0">
                <a:solidFill>
                  <a:schemeClr val="tx2"/>
                </a:solidFill>
              </a:rPr>
              <a:t>,</a:t>
            </a:r>
            <a:r>
              <a:rPr lang="en-US" sz="2400" dirty="0">
                <a:solidFill>
                  <a:schemeClr val="tx2"/>
                </a:solidFill>
              </a:rPr>
              <a:t> </a:t>
            </a:r>
            <a:r>
              <a:rPr lang="en-US" sz="4000" dirty="0" smtClean="0">
                <a:solidFill>
                  <a:schemeClr val="tx2"/>
                </a:solidFill>
              </a:rPr>
              <a:t>w</a:t>
            </a:r>
            <a:r>
              <a:rPr lang="en-US" sz="1600" dirty="0" smtClean="0">
                <a:solidFill>
                  <a:schemeClr val="tx2"/>
                </a:solidFill>
              </a:rPr>
              <a:t>2j</a:t>
            </a:r>
            <a:r>
              <a:rPr lang="en-US" sz="1400" dirty="0" smtClean="0">
                <a:solidFill>
                  <a:schemeClr val="tx2"/>
                </a:solidFill>
              </a:rPr>
              <a:t>,</a:t>
            </a:r>
            <a:r>
              <a:rPr lang="en-US" sz="3200" dirty="0">
                <a:solidFill>
                  <a:schemeClr val="tx2"/>
                </a:solidFill>
              </a:rPr>
              <a:t> </a:t>
            </a:r>
            <a:r>
              <a:rPr lang="en-US" sz="4400" dirty="0" smtClean="0">
                <a:solidFill>
                  <a:schemeClr val="tx2"/>
                </a:solidFill>
              </a:rPr>
              <a:t>w</a:t>
            </a:r>
            <a:r>
              <a:rPr lang="en-US" sz="1800" dirty="0" smtClean="0">
                <a:solidFill>
                  <a:schemeClr val="tx2"/>
                </a:solidFill>
              </a:rPr>
              <a:t>3j,</a:t>
            </a:r>
            <a:r>
              <a:rPr lang="en-US" sz="3200" dirty="0">
                <a:solidFill>
                  <a:schemeClr val="tx2"/>
                </a:solidFill>
              </a:rPr>
              <a:t> </a:t>
            </a:r>
            <a:r>
              <a:rPr lang="en-US" sz="4400" dirty="0" smtClean="0">
                <a:solidFill>
                  <a:schemeClr val="tx2"/>
                </a:solidFill>
              </a:rPr>
              <a:t>w</a:t>
            </a:r>
            <a:r>
              <a:rPr lang="en-US" sz="1800" dirty="0">
                <a:solidFill>
                  <a:schemeClr val="tx2"/>
                </a:solidFill>
              </a:rPr>
              <a:t>4</a:t>
            </a:r>
            <a:r>
              <a:rPr lang="en-US" sz="1800" dirty="0" smtClean="0">
                <a:solidFill>
                  <a:schemeClr val="tx2"/>
                </a:solidFill>
              </a:rPr>
              <a:t>j,….</a:t>
            </a:r>
            <a:r>
              <a:rPr lang="en-US" sz="3200" dirty="0">
                <a:solidFill>
                  <a:schemeClr val="tx2"/>
                </a:solidFill>
              </a:rPr>
              <a:t> </a:t>
            </a:r>
            <a:r>
              <a:rPr lang="en-US" sz="2800" dirty="0" err="1" smtClean="0">
                <a:solidFill>
                  <a:schemeClr val="tx2"/>
                </a:solidFill>
              </a:rPr>
              <a:t>W</a:t>
            </a:r>
            <a:r>
              <a:rPr lang="en-US" sz="1100" dirty="0" err="1" smtClean="0">
                <a:solidFill>
                  <a:schemeClr val="tx2"/>
                </a:solidFill>
              </a:rPr>
              <a:t>mj</a:t>
            </a:r>
            <a:r>
              <a:rPr lang="en-US" sz="1800" dirty="0" smtClean="0">
                <a:solidFill>
                  <a:schemeClr val="tx2"/>
                </a:solidFill>
              </a:rPr>
              <a:t>)</a:t>
            </a:r>
            <a:r>
              <a:rPr lang="en-US" sz="2800" dirty="0" smtClean="0">
                <a:solidFill>
                  <a:schemeClr val="tx2"/>
                </a:solidFill>
              </a:rPr>
              <a:t>t</a:t>
            </a:r>
            <a:endParaRPr lang="en-US" sz="2800" dirty="0">
              <a:solidFill>
                <a:schemeClr val="tx2"/>
              </a:solidFill>
            </a:endParaRPr>
          </a:p>
          <a:p>
            <a:pPr marL="114300" indent="0">
              <a:buNone/>
            </a:pPr>
            <a:endParaRPr lang="en-US" sz="2400" dirty="0">
              <a:solidFill>
                <a:schemeClr val="tx2"/>
              </a:solidFill>
            </a:endParaRPr>
          </a:p>
        </p:txBody>
      </p:sp>
    </p:spTree>
    <p:extLst>
      <p:ext uri="{BB962C8B-B14F-4D97-AF65-F5344CB8AC3E}">
        <p14:creationId xmlns:p14="http://schemas.microsoft.com/office/powerpoint/2010/main" val="332130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334962"/>
          </a:xfrm>
        </p:spPr>
        <p:txBody>
          <a:bodyPr/>
          <a:lstStyle/>
          <a:p>
            <a:r>
              <a:rPr lang="en-US" dirty="0"/>
              <a:t>Term </a:t>
            </a:r>
            <a:r>
              <a:rPr lang="en-US" dirty="0" smtClean="0"/>
              <a:t>weighting:</a:t>
            </a:r>
            <a:endParaRPr lang="en-US" dirty="0"/>
          </a:p>
        </p:txBody>
      </p:sp>
      <p:sp>
        <p:nvSpPr>
          <p:cNvPr id="3" name="Content Placeholder 2"/>
          <p:cNvSpPr>
            <a:spLocks noGrp="1"/>
          </p:cNvSpPr>
          <p:nvPr>
            <p:ph idx="1"/>
          </p:nvPr>
        </p:nvSpPr>
        <p:spPr>
          <a:xfrm>
            <a:off x="457200" y="685800"/>
            <a:ext cx="7620000" cy="5715000"/>
          </a:xfrm>
        </p:spPr>
        <p:txBody>
          <a:bodyPr/>
          <a:lstStyle/>
          <a:p>
            <a:pPr algn="just"/>
            <a:r>
              <a:rPr lang="en-US" dirty="0"/>
              <a:t>Term weighting means the weights on the terms in vector space. Higher the weight of the term, greater would be the impact of the term on cosine. More weights should be assigned to the more important terms in the model. </a:t>
            </a:r>
            <a:endParaRPr lang="en-US" dirty="0" smtClean="0"/>
          </a:p>
          <a:p>
            <a:pPr algn="just"/>
            <a:r>
              <a:rPr lang="en-US" dirty="0"/>
              <a:t>Inverse Document Frequency (</a:t>
            </a:r>
            <a:r>
              <a:rPr lang="en-US" dirty="0" err="1" smtClean="0"/>
              <a:t>idf</a:t>
            </a:r>
            <a:r>
              <a:rPr lang="en-US" dirty="0" smtClean="0"/>
              <a:t>) This </a:t>
            </a:r>
            <a:r>
              <a:rPr lang="en-US" dirty="0"/>
              <a:t>is another form of document frequency weighting and often called </a:t>
            </a:r>
            <a:r>
              <a:rPr lang="en-US" dirty="0" err="1"/>
              <a:t>idf</a:t>
            </a:r>
            <a:r>
              <a:rPr lang="en-US" dirty="0"/>
              <a:t> weighting or inverse document frequency weighting. The important point of </a:t>
            </a:r>
            <a:r>
              <a:rPr lang="en-US" dirty="0" err="1"/>
              <a:t>idf</a:t>
            </a:r>
            <a:r>
              <a:rPr lang="en-US" dirty="0"/>
              <a:t> weighting is that the term’s scarcity across the collection is a measure of its importance and importance is inversely proportional to frequency of occurrence</a:t>
            </a:r>
            <a:r>
              <a:rPr lang="en-US" dirty="0" smtClean="0"/>
              <a:t>.</a:t>
            </a:r>
          </a:p>
          <a:p>
            <a:pPr algn="just"/>
            <a:r>
              <a:rPr lang="en-US" dirty="0"/>
              <a:t>Mathematically</a:t>
            </a:r>
            <a:r>
              <a:rPr lang="en-US" dirty="0" smtClean="0"/>
              <a:t>, </a:t>
            </a:r>
            <a:endParaRPr lang="en-US" dirty="0"/>
          </a:p>
          <a:p>
            <a:pPr marL="114300" indent="0">
              <a:buNone/>
            </a:pPr>
            <a:r>
              <a:rPr lang="en-US" dirty="0"/>
              <a:t/>
            </a:r>
            <a:br>
              <a:rPr lang="en-US" dirty="0"/>
            </a:br>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786" y="4343400"/>
            <a:ext cx="3529014" cy="207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9505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28600"/>
            <a:ext cx="7620000" cy="6172200"/>
          </a:xfrm>
        </p:spPr>
        <p:txBody>
          <a:bodyPr/>
          <a:lstStyle/>
          <a:p>
            <a:r>
              <a:rPr lang="en-US" sz="2400" dirty="0" smtClean="0"/>
              <a:t>A simple automatic method for obtaining indexed representation of the documents is a follows:</a:t>
            </a:r>
          </a:p>
          <a:p>
            <a:r>
              <a:rPr lang="en-US" sz="2400" dirty="0" smtClean="0"/>
              <a:t>Step 1: </a:t>
            </a:r>
            <a:r>
              <a:rPr lang="en-US" sz="2400" b="1" u="sng" dirty="0" smtClean="0"/>
              <a:t>Tokenization</a:t>
            </a:r>
            <a:r>
              <a:rPr lang="en-US" sz="2400" u="sng" dirty="0" smtClean="0"/>
              <a:t>: </a:t>
            </a:r>
            <a:r>
              <a:rPr lang="en-US" sz="2400" dirty="0" smtClean="0"/>
              <a:t>this extracts individual terms form a document, converts all the letters to lower case, and removes punctuation marks.</a:t>
            </a:r>
          </a:p>
          <a:p>
            <a:r>
              <a:rPr lang="en-US" sz="2400" dirty="0" smtClean="0"/>
              <a:t>Step 2: </a:t>
            </a:r>
            <a:r>
              <a:rPr lang="en-US" sz="2400" b="1" u="sng" dirty="0" smtClean="0"/>
              <a:t>Stop word elimination</a:t>
            </a:r>
            <a:r>
              <a:rPr lang="en-US" sz="2400" u="sng" dirty="0" smtClean="0"/>
              <a:t>: </a:t>
            </a:r>
            <a:r>
              <a:rPr lang="en-US" sz="2400" dirty="0" smtClean="0"/>
              <a:t>this removes words that appear more frequently in the document collection.</a:t>
            </a:r>
          </a:p>
          <a:p>
            <a:r>
              <a:rPr lang="en-US" sz="2400" dirty="0" smtClean="0"/>
              <a:t>Step 3:</a:t>
            </a:r>
            <a:r>
              <a:rPr lang="en-US" sz="2400" b="1" dirty="0" smtClean="0"/>
              <a:t> </a:t>
            </a:r>
            <a:r>
              <a:rPr lang="en-US" sz="2400" b="1" u="sng" dirty="0" smtClean="0"/>
              <a:t>Stemming</a:t>
            </a:r>
            <a:r>
              <a:rPr lang="en-US" sz="2400" u="sng" dirty="0" smtClean="0"/>
              <a:t>: </a:t>
            </a:r>
            <a:r>
              <a:rPr lang="en-US" sz="2400" dirty="0"/>
              <a:t>T</a:t>
            </a:r>
            <a:r>
              <a:rPr lang="en-US" sz="2400" dirty="0" smtClean="0"/>
              <a:t>his reduces the remaining terms to their linguistic root, to obtain the index terms.</a:t>
            </a:r>
          </a:p>
          <a:p>
            <a:r>
              <a:rPr lang="en-US" sz="2400" dirty="0" smtClean="0"/>
              <a:t>Step 4: </a:t>
            </a:r>
            <a:r>
              <a:rPr lang="en-US" sz="2400" b="1" u="sng" dirty="0" smtClean="0"/>
              <a:t>Term weighting</a:t>
            </a:r>
            <a:r>
              <a:rPr lang="en-US" sz="2400" u="sng" dirty="0" smtClean="0"/>
              <a:t>: </a:t>
            </a:r>
            <a:r>
              <a:rPr lang="en-US" sz="2400" dirty="0"/>
              <a:t>T</a:t>
            </a:r>
            <a:r>
              <a:rPr lang="en-US" sz="2400" dirty="0" smtClean="0"/>
              <a:t>his assigns weights to terms according to their importance in the document, in the collection, or some combination of both</a:t>
            </a:r>
            <a:r>
              <a:rPr lang="en-US" dirty="0" smtClean="0"/>
              <a:t>.</a:t>
            </a:r>
            <a:endParaRPr lang="en-US" dirty="0"/>
          </a:p>
        </p:txBody>
      </p:sp>
    </p:spTree>
    <p:extLst>
      <p:ext uri="{BB962C8B-B14F-4D97-AF65-F5344CB8AC3E}">
        <p14:creationId xmlns:p14="http://schemas.microsoft.com/office/powerpoint/2010/main" val="99141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dirty="0" smtClean="0"/>
              <a:t>2.Non-classical models of IR</a:t>
            </a:r>
            <a:endParaRPr lang="en-US" dirty="0"/>
          </a:p>
        </p:txBody>
      </p:sp>
      <p:sp>
        <p:nvSpPr>
          <p:cNvPr id="3" name="Content Placeholder 2"/>
          <p:cNvSpPr>
            <a:spLocks noGrp="1"/>
          </p:cNvSpPr>
          <p:nvPr>
            <p:ph idx="1"/>
          </p:nvPr>
        </p:nvSpPr>
        <p:spPr>
          <a:xfrm>
            <a:off x="457200" y="990600"/>
            <a:ext cx="7620000" cy="5410200"/>
          </a:xfrm>
        </p:spPr>
        <p:txBody>
          <a:bodyPr/>
          <a:lstStyle/>
          <a:p>
            <a:r>
              <a:rPr lang="en-US" sz="2400" dirty="0" smtClean="0"/>
              <a:t>Are based on principles other than similarity probability, Boolean operations, etc.,</a:t>
            </a:r>
          </a:p>
          <a:p>
            <a:r>
              <a:rPr lang="en-US" sz="2400" dirty="0" smtClean="0"/>
              <a:t>The information logic model is based on a special logic technique called </a:t>
            </a:r>
            <a:r>
              <a:rPr lang="en-US" sz="2400" b="1" dirty="0" smtClean="0"/>
              <a:t>logical imaging.</a:t>
            </a:r>
            <a:r>
              <a:rPr lang="en-US" sz="2400" dirty="0" smtClean="0"/>
              <a:t> </a:t>
            </a:r>
          </a:p>
          <a:p>
            <a:r>
              <a:rPr lang="en-US" sz="2400" dirty="0" smtClean="0"/>
              <a:t>Given any two sentences x and y, a measure of the uncertainty of y-&gt;x relative to given data set id determined by the minimal extent to which one has to add information to the data set in order to establish the truth of y-&gt;x.</a:t>
            </a:r>
          </a:p>
          <a:p>
            <a:r>
              <a:rPr lang="en-US" sz="2400" dirty="0" smtClean="0"/>
              <a:t>The interaction IR Model was first introduced in 1992 this model, the documents are not isolated instead, they are interconnected.</a:t>
            </a:r>
          </a:p>
          <a:p>
            <a:endParaRPr lang="en-US" sz="2400" dirty="0" smtClean="0"/>
          </a:p>
          <a:p>
            <a:endParaRPr lang="en-US" sz="24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05701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11162"/>
          </a:xfrm>
        </p:spPr>
        <p:txBody>
          <a:bodyPr/>
          <a:lstStyle/>
          <a:p>
            <a:r>
              <a:rPr lang="en-US" dirty="0" smtClean="0"/>
              <a:t>3.Alternative Models of IR</a:t>
            </a:r>
            <a:endParaRPr lang="en-US" dirty="0"/>
          </a:p>
        </p:txBody>
      </p:sp>
      <p:sp>
        <p:nvSpPr>
          <p:cNvPr id="3" name="Content Placeholder 2"/>
          <p:cNvSpPr>
            <a:spLocks noGrp="1"/>
          </p:cNvSpPr>
          <p:nvPr>
            <p:ph idx="1"/>
          </p:nvPr>
        </p:nvSpPr>
        <p:spPr>
          <a:xfrm>
            <a:off x="457200" y="762000"/>
            <a:ext cx="7620000" cy="6019800"/>
          </a:xfrm>
        </p:spPr>
        <p:txBody>
          <a:bodyPr/>
          <a:lstStyle/>
          <a:p>
            <a:r>
              <a:rPr lang="en-US" b="1" u="sng" dirty="0" smtClean="0"/>
              <a:t>Cluster Model</a:t>
            </a:r>
            <a:r>
              <a:rPr lang="en-US" b="1" dirty="0" smtClean="0"/>
              <a:t>: is</a:t>
            </a:r>
            <a:r>
              <a:rPr lang="en-US" dirty="0" smtClean="0"/>
              <a:t> an attempt to reduce the number of matches during retrieval.</a:t>
            </a:r>
          </a:p>
          <a:p>
            <a:r>
              <a:rPr lang="en-US" dirty="0" smtClean="0"/>
              <a:t>State the cluster hypothesis that explain why clustering could prove efficient in IR.</a:t>
            </a:r>
          </a:p>
          <a:p>
            <a:r>
              <a:rPr lang="en-US" dirty="0" smtClean="0"/>
              <a:t>Closely associated documents tend to be relevant to the same clusters.</a:t>
            </a:r>
          </a:p>
          <a:p>
            <a:r>
              <a:rPr lang="en-US" dirty="0" smtClean="0"/>
              <a:t>Clustering can be applied on terms instead of documents.</a:t>
            </a:r>
          </a:p>
          <a:p>
            <a:r>
              <a:rPr lang="en-US" dirty="0" smtClean="0"/>
              <a:t>Thus terms can be grouped to form classes of co-occurrence terms.</a:t>
            </a:r>
          </a:p>
          <a:p>
            <a:r>
              <a:rPr lang="en-US" dirty="0" smtClean="0"/>
              <a:t>Cluster generation method based on similarity matrix.</a:t>
            </a:r>
          </a:p>
          <a:p>
            <a:r>
              <a:rPr lang="en-US" dirty="0" smtClean="0"/>
              <a:t>Let D={d1,d2,d3….</a:t>
            </a:r>
            <a:r>
              <a:rPr lang="en-US" dirty="0" err="1" smtClean="0"/>
              <a:t>dj</a:t>
            </a:r>
            <a:r>
              <a:rPr lang="en-US" dirty="0" smtClean="0"/>
              <a:t>….</a:t>
            </a:r>
            <a:r>
              <a:rPr lang="en-US" dirty="0" err="1" smtClean="0"/>
              <a:t>dm</a:t>
            </a:r>
            <a:r>
              <a:rPr lang="en-US" dirty="0" smtClean="0"/>
              <a:t>} be a finite set of documents and let E=(</a:t>
            </a:r>
            <a:r>
              <a:rPr lang="en-US" dirty="0" err="1" smtClean="0"/>
              <a:t>eij</a:t>
            </a:r>
            <a:r>
              <a:rPr lang="en-US" dirty="0" smtClean="0"/>
              <a:t>)</a:t>
            </a:r>
            <a:r>
              <a:rPr lang="en-US" sz="1600" dirty="0" err="1" smtClean="0"/>
              <a:t>n,n</a:t>
            </a:r>
            <a:r>
              <a:rPr lang="en-US" sz="1600" dirty="0" smtClean="0"/>
              <a:t> </a:t>
            </a:r>
            <a:r>
              <a:rPr lang="en-US" sz="2000" dirty="0" smtClean="0"/>
              <a:t>be the similarity matrix.</a:t>
            </a:r>
          </a:p>
          <a:p>
            <a:r>
              <a:rPr lang="en-US" sz="2000" dirty="0" smtClean="0"/>
              <a:t>The set of cluster thus obtained is</a:t>
            </a:r>
          </a:p>
          <a:p>
            <a:pPr marL="114300" indent="0">
              <a:buNone/>
            </a:pPr>
            <a:r>
              <a:rPr lang="en-US" sz="2000" dirty="0"/>
              <a:t> </a:t>
            </a:r>
            <a:r>
              <a:rPr lang="en-US" sz="2000" dirty="0" smtClean="0"/>
              <a:t>     C={C1,C2,C3…..</a:t>
            </a:r>
            <a:r>
              <a:rPr lang="en-US" sz="2000" dirty="0" err="1" smtClean="0"/>
              <a:t>Ck</a:t>
            </a:r>
            <a:r>
              <a:rPr lang="en-US" sz="2000" dirty="0" smtClean="0"/>
              <a:t>….</a:t>
            </a:r>
            <a:r>
              <a:rPr lang="en-US" sz="2000" dirty="0" err="1" smtClean="0"/>
              <a:t>Cp</a:t>
            </a:r>
            <a:r>
              <a:rPr lang="en-US" sz="2000" dirty="0" smtClean="0"/>
              <a:t>}</a:t>
            </a:r>
          </a:p>
          <a:p>
            <a:pPr marL="114300" indent="0">
              <a:buNone/>
            </a:pPr>
            <a:r>
              <a:rPr lang="en-US" sz="2000" dirty="0" smtClean="0"/>
              <a:t>Representation vector for a cluster </a:t>
            </a:r>
            <a:r>
              <a:rPr lang="en-US" sz="2000" dirty="0" err="1" smtClean="0"/>
              <a:t>Ck</a:t>
            </a:r>
            <a:r>
              <a:rPr lang="en-US" sz="2000" dirty="0"/>
              <a:t> </a:t>
            </a:r>
            <a:r>
              <a:rPr lang="en-US" sz="2000" dirty="0" smtClean="0"/>
              <a:t>is </a:t>
            </a:r>
            <a:endParaRPr lang="en-US" dirty="0" smtClean="0"/>
          </a:p>
          <a:p>
            <a:endParaRPr lang="en-US" dirty="0"/>
          </a:p>
        </p:txBody>
      </p:sp>
    </p:spTree>
    <p:extLst>
      <p:ext uri="{BB962C8B-B14F-4D97-AF65-F5344CB8AC3E}">
        <p14:creationId xmlns:p14="http://schemas.microsoft.com/office/powerpoint/2010/main" val="2320304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4387" y="914401"/>
            <a:ext cx="6905625" cy="516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257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20000" cy="639762"/>
          </a:xfrm>
        </p:spPr>
        <p:txBody>
          <a:bodyPr/>
          <a:lstStyle/>
          <a:p>
            <a:r>
              <a:rPr lang="en-US" sz="2800" b="1" dirty="0" smtClean="0"/>
              <a:t>INTRODUCTION:</a:t>
            </a:r>
            <a:endParaRPr lang="en-US" sz="2800" b="1" dirty="0"/>
          </a:p>
        </p:txBody>
      </p:sp>
      <p:sp>
        <p:nvSpPr>
          <p:cNvPr id="3" name="Content Placeholder 2"/>
          <p:cNvSpPr>
            <a:spLocks noGrp="1"/>
          </p:cNvSpPr>
          <p:nvPr>
            <p:ph idx="1"/>
          </p:nvPr>
        </p:nvSpPr>
        <p:spPr>
          <a:xfrm>
            <a:off x="152400" y="838200"/>
            <a:ext cx="8153400" cy="5943600"/>
          </a:xfrm>
        </p:spPr>
        <p:txBody>
          <a:bodyPr/>
          <a:lstStyle/>
          <a:p>
            <a:r>
              <a:rPr lang="en-US" sz="2800" dirty="0" smtClean="0"/>
              <a:t>IR mainly deals with the organization, storage, retrieval and evaluation  of information relevant to a user’s query.</a:t>
            </a:r>
          </a:p>
          <a:p>
            <a:r>
              <a:rPr lang="en-US" sz="2800" dirty="0" smtClean="0"/>
              <a:t>Traditionally, IR system are not expected to return the actual information.</a:t>
            </a:r>
          </a:p>
          <a:p>
            <a:r>
              <a:rPr lang="en-US" sz="2800" dirty="0" smtClean="0"/>
              <a:t>An IR system does not inform the user on the subject of her inquiry. It merely informs on the existence and where about of documents relating to her request.</a:t>
            </a:r>
          </a:p>
          <a:p>
            <a:endParaRPr lang="en-US" dirty="0"/>
          </a:p>
        </p:txBody>
      </p:sp>
    </p:spTree>
    <p:extLst>
      <p:ext uri="{BB962C8B-B14F-4D97-AF65-F5344CB8AC3E}">
        <p14:creationId xmlns:p14="http://schemas.microsoft.com/office/powerpoint/2010/main" val="369362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20000" cy="6248400"/>
          </a:xfrm>
        </p:spPr>
        <p:txBody>
          <a:bodyPr/>
          <a:lstStyle/>
          <a:p>
            <a:r>
              <a:rPr lang="en-US" sz="2400" b="1" u="sng" dirty="0" smtClean="0">
                <a:solidFill>
                  <a:schemeClr val="tx2"/>
                </a:solidFill>
              </a:rPr>
              <a:t>Fuzzy Model: </a:t>
            </a:r>
            <a:r>
              <a:rPr lang="en-US" sz="2400" dirty="0" smtClean="0">
                <a:solidFill>
                  <a:schemeClr val="tx2"/>
                </a:solidFill>
              </a:rPr>
              <a:t>The document is represented as a fuzzy set of terms,i.e, a set of pairs[</a:t>
            </a:r>
            <a:r>
              <a:rPr lang="en-US" sz="2400" dirty="0" err="1" smtClean="0">
                <a:solidFill>
                  <a:schemeClr val="tx2"/>
                </a:solidFill>
              </a:rPr>
              <a:t>ti</a:t>
            </a:r>
            <a:r>
              <a:rPr lang="en-US" sz="2400" dirty="0" smtClean="0">
                <a:solidFill>
                  <a:schemeClr val="tx2"/>
                </a:solidFill>
              </a:rPr>
              <a:t>,</a:t>
            </a:r>
            <a:r>
              <a:rPr lang="el-GR" sz="2400" dirty="0" smtClean="0">
                <a:solidFill>
                  <a:schemeClr val="tx2"/>
                </a:solidFill>
              </a:rPr>
              <a:t>μ</a:t>
            </a:r>
            <a:r>
              <a:rPr lang="en-US" sz="2400" dirty="0">
                <a:solidFill>
                  <a:schemeClr val="tx2"/>
                </a:solidFill>
              </a:rPr>
              <a:t>(</a:t>
            </a:r>
            <a:r>
              <a:rPr lang="en-US" sz="2400" dirty="0" err="1" smtClean="0">
                <a:solidFill>
                  <a:schemeClr val="tx2"/>
                </a:solidFill>
              </a:rPr>
              <a:t>ti</a:t>
            </a:r>
            <a:r>
              <a:rPr lang="en-US" sz="2400" dirty="0" smtClean="0">
                <a:solidFill>
                  <a:schemeClr val="tx2"/>
                </a:solidFill>
              </a:rPr>
              <a:t>)],where </a:t>
            </a:r>
            <a:r>
              <a:rPr lang="el-GR" sz="2000" dirty="0" smtClean="0">
                <a:solidFill>
                  <a:schemeClr val="tx2"/>
                </a:solidFill>
              </a:rPr>
              <a:t>μ</a:t>
            </a:r>
            <a:r>
              <a:rPr lang="en-US" sz="2000" dirty="0" smtClean="0">
                <a:solidFill>
                  <a:schemeClr val="tx2"/>
                </a:solidFill>
              </a:rPr>
              <a:t> </a:t>
            </a:r>
            <a:r>
              <a:rPr lang="en-US" sz="2400" dirty="0" smtClean="0">
                <a:solidFill>
                  <a:schemeClr val="tx2"/>
                </a:solidFill>
              </a:rPr>
              <a:t>is the membership function.</a:t>
            </a:r>
          </a:p>
          <a:p>
            <a:r>
              <a:rPr lang="en-US" sz="2400" dirty="0" smtClean="0">
                <a:solidFill>
                  <a:schemeClr val="tx2"/>
                </a:solidFill>
              </a:rPr>
              <a:t>The membership degree expresses the significance of term to the information contained in the document.</a:t>
            </a:r>
          </a:p>
          <a:p>
            <a:r>
              <a:rPr lang="en-US" sz="2400" dirty="0" smtClean="0">
                <a:solidFill>
                  <a:schemeClr val="tx2"/>
                </a:solidFill>
              </a:rPr>
              <a:t>Where D={d1,d2,……</a:t>
            </a:r>
            <a:r>
              <a:rPr lang="en-US" sz="2400" dirty="0" err="1" smtClean="0">
                <a:solidFill>
                  <a:schemeClr val="tx2"/>
                </a:solidFill>
              </a:rPr>
              <a:t>dj</a:t>
            </a:r>
            <a:r>
              <a:rPr lang="en-US" sz="2400" dirty="0" smtClean="0">
                <a:solidFill>
                  <a:schemeClr val="tx2"/>
                </a:solidFill>
              </a:rPr>
              <a:t>,….</a:t>
            </a:r>
            <a:r>
              <a:rPr lang="en-US" sz="2400" dirty="0" err="1" smtClean="0">
                <a:solidFill>
                  <a:schemeClr val="tx2"/>
                </a:solidFill>
              </a:rPr>
              <a:t>dn</a:t>
            </a:r>
            <a:r>
              <a:rPr lang="en-US" sz="2400" dirty="0" smtClean="0">
                <a:solidFill>
                  <a:schemeClr val="tx2"/>
                </a:solidFill>
              </a:rPr>
              <a:t>}</a:t>
            </a:r>
          </a:p>
          <a:p>
            <a:r>
              <a:rPr lang="en-US" sz="2400" dirty="0" smtClean="0">
                <a:solidFill>
                  <a:schemeClr val="tx2"/>
                </a:solidFill>
              </a:rPr>
              <a:t>Can thus be represented as a vector of term weights, as in the following vector space model</a:t>
            </a:r>
          </a:p>
          <a:p>
            <a:pPr marL="114300" indent="0">
              <a:buNone/>
            </a:pPr>
            <a:r>
              <a:rPr lang="en-US" sz="2400" dirty="0" smtClean="0">
                <a:solidFill>
                  <a:schemeClr val="tx2"/>
                </a:solidFill>
              </a:rPr>
              <a:t>               (w1j,w2j,w3j,…..</a:t>
            </a:r>
            <a:r>
              <a:rPr lang="en-US" sz="2400" dirty="0" err="1" smtClean="0">
                <a:solidFill>
                  <a:schemeClr val="tx2"/>
                </a:solidFill>
              </a:rPr>
              <a:t>wij</a:t>
            </a:r>
            <a:r>
              <a:rPr lang="en-US" sz="2400" dirty="0" smtClean="0">
                <a:solidFill>
                  <a:schemeClr val="tx2"/>
                </a:solidFill>
              </a:rPr>
              <a:t>,….</a:t>
            </a:r>
            <a:r>
              <a:rPr lang="en-US" sz="2400" dirty="0" err="1" smtClean="0">
                <a:solidFill>
                  <a:schemeClr val="tx2"/>
                </a:solidFill>
              </a:rPr>
              <a:t>wmj</a:t>
            </a:r>
            <a:r>
              <a:rPr lang="en-US" sz="2400" dirty="0" smtClean="0">
                <a:solidFill>
                  <a:schemeClr val="tx2"/>
                </a:solidFill>
              </a:rPr>
              <a:t>)</a:t>
            </a:r>
          </a:p>
          <a:p>
            <a:pPr marL="114300" indent="0">
              <a:buNone/>
            </a:pPr>
            <a:r>
              <a:rPr lang="en-US" sz="2400" dirty="0" err="1" smtClean="0">
                <a:solidFill>
                  <a:schemeClr val="tx2"/>
                </a:solidFill>
              </a:rPr>
              <a:t>Dj</a:t>
            </a:r>
            <a:r>
              <a:rPr lang="en-US" sz="2400" dirty="0" smtClean="0">
                <a:solidFill>
                  <a:schemeClr val="tx2"/>
                </a:solidFill>
              </a:rPr>
              <a:t> to the subject area represented by term </a:t>
            </a:r>
            <a:r>
              <a:rPr lang="en-US" sz="2400" dirty="0" err="1" smtClean="0">
                <a:solidFill>
                  <a:schemeClr val="tx2"/>
                </a:solidFill>
              </a:rPr>
              <a:t>ti.each</a:t>
            </a:r>
            <a:r>
              <a:rPr lang="en-US" sz="2400" dirty="0" smtClean="0">
                <a:solidFill>
                  <a:schemeClr val="tx2"/>
                </a:solidFill>
              </a:rPr>
              <a:t> term </a:t>
            </a:r>
            <a:r>
              <a:rPr lang="en-US" sz="2400" dirty="0" err="1" smtClean="0">
                <a:solidFill>
                  <a:schemeClr val="tx2"/>
                </a:solidFill>
              </a:rPr>
              <a:t>ti</a:t>
            </a:r>
            <a:r>
              <a:rPr lang="en-US" sz="2400" dirty="0" smtClean="0">
                <a:solidFill>
                  <a:schemeClr val="tx2"/>
                </a:solidFill>
              </a:rPr>
              <a:t> is itself represented by a </a:t>
            </a:r>
            <a:r>
              <a:rPr lang="en-US" sz="2400" dirty="0" err="1" smtClean="0">
                <a:solidFill>
                  <a:schemeClr val="tx2"/>
                </a:solidFill>
              </a:rPr>
              <a:t>fuzzt</a:t>
            </a:r>
            <a:r>
              <a:rPr lang="en-US" sz="2400" dirty="0" smtClean="0">
                <a:solidFill>
                  <a:schemeClr val="tx2"/>
                </a:solidFill>
              </a:rPr>
              <a:t> set fi in the domain of documents given by </a:t>
            </a:r>
          </a:p>
          <a:p>
            <a:pPr marL="114300" indent="0">
              <a:buNone/>
            </a:pPr>
            <a:r>
              <a:rPr lang="en-US" sz="2400" dirty="0" smtClean="0">
                <a:solidFill>
                  <a:schemeClr val="tx2"/>
                </a:solidFill>
              </a:rPr>
              <a:t>                fi={(</a:t>
            </a:r>
            <a:r>
              <a:rPr lang="en-US" sz="2400" dirty="0" err="1" smtClean="0">
                <a:solidFill>
                  <a:schemeClr val="tx2"/>
                </a:solidFill>
              </a:rPr>
              <a:t>dj,wij</a:t>
            </a:r>
            <a:r>
              <a:rPr lang="en-US" sz="2400" dirty="0" smtClean="0">
                <a:solidFill>
                  <a:schemeClr val="tx2"/>
                </a:solidFill>
              </a:rPr>
              <a:t>)}|</a:t>
            </a:r>
            <a:r>
              <a:rPr lang="en-US" sz="2400" dirty="0" err="1" smtClean="0">
                <a:solidFill>
                  <a:schemeClr val="tx2"/>
                </a:solidFill>
              </a:rPr>
              <a:t>i</a:t>
            </a:r>
            <a:r>
              <a:rPr lang="en-US" sz="2400" dirty="0" smtClean="0">
                <a:solidFill>
                  <a:schemeClr val="tx2"/>
                </a:solidFill>
              </a:rPr>
              <a:t>=1,….,</a:t>
            </a:r>
            <a:r>
              <a:rPr lang="en-US" sz="2400" dirty="0" err="1" smtClean="0">
                <a:solidFill>
                  <a:schemeClr val="tx2"/>
                </a:solidFill>
              </a:rPr>
              <a:t>m;j</a:t>
            </a:r>
            <a:r>
              <a:rPr lang="en-US" sz="2400" dirty="0" smtClean="0">
                <a:solidFill>
                  <a:schemeClr val="tx2"/>
                </a:solidFill>
              </a:rPr>
              <a:t>=1,….n</a:t>
            </a:r>
          </a:p>
          <a:p>
            <a:endParaRPr lang="en-US" sz="2400" dirty="0" smtClean="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3727381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20000" cy="6248400"/>
          </a:xfrm>
        </p:spPr>
        <p:txBody>
          <a:bodyPr>
            <a:normAutofit/>
          </a:bodyPr>
          <a:lstStyle/>
          <a:p>
            <a:r>
              <a:rPr lang="en-US" sz="2800" dirty="0" smtClean="0"/>
              <a:t>For the single-term query q=</a:t>
            </a:r>
            <a:r>
              <a:rPr lang="en-US" sz="2800" dirty="0" err="1" smtClean="0"/>
              <a:t>tq</a:t>
            </a:r>
            <a:r>
              <a:rPr lang="en-US" sz="2800" dirty="0" smtClean="0"/>
              <a:t> those documents from the fuzzy set </a:t>
            </a:r>
            <a:r>
              <a:rPr lang="en-US" sz="2800" dirty="0" err="1" smtClean="0"/>
              <a:t>fq</a:t>
            </a:r>
            <a:r>
              <a:rPr lang="en-US" sz="2800" dirty="0" smtClean="0"/>
              <a:t>={(</a:t>
            </a:r>
            <a:r>
              <a:rPr lang="en-US" sz="2800" dirty="0" err="1" smtClean="0"/>
              <a:t>dj,wiq</a:t>
            </a:r>
            <a:r>
              <a:rPr lang="en-US" sz="2800" dirty="0" smtClean="0"/>
              <a:t>)},are retrieved for which  exceeds a given threshold. The threshold may also be zero.</a:t>
            </a:r>
          </a:p>
          <a:p>
            <a:r>
              <a:rPr lang="en-US" sz="2800" dirty="0" smtClean="0"/>
              <a:t>Consider the case of an AND query q=tq1^ tq2</a:t>
            </a:r>
          </a:p>
          <a:p>
            <a:r>
              <a:rPr lang="en-US" sz="2800" dirty="0" smtClean="0"/>
              <a:t>First, the fuzzy sets fq1 and fq2 are obtained and then, their intersection is obtained, using the fuzzy intersection operator </a:t>
            </a:r>
          </a:p>
          <a:p>
            <a:pPr marL="114300" indent="0">
              <a:buNone/>
            </a:pPr>
            <a:r>
              <a:rPr lang="en-US" sz="2800" dirty="0"/>
              <a:t> </a:t>
            </a:r>
            <a:r>
              <a:rPr lang="en-US" sz="2800" dirty="0" smtClean="0"/>
              <a:t>               fq1˅ fq2=min{(dj,wiq1),(</a:t>
            </a:r>
            <a:r>
              <a:rPr lang="en-US" sz="2800" dirty="0" err="1" smtClean="0"/>
              <a:t>dj,wiq</a:t>
            </a:r>
            <a:r>
              <a:rPr lang="en-US" sz="2800" dirty="0" smtClean="0"/>
              <a:t>)}</a:t>
            </a:r>
          </a:p>
          <a:p>
            <a:pPr marL="114300" indent="0">
              <a:buNone/>
            </a:pPr>
            <a:endParaRPr lang="en-US" sz="2800" dirty="0"/>
          </a:p>
        </p:txBody>
      </p:sp>
    </p:spTree>
    <p:extLst>
      <p:ext uri="{BB962C8B-B14F-4D97-AF65-F5344CB8AC3E}">
        <p14:creationId xmlns:p14="http://schemas.microsoft.com/office/powerpoint/2010/main" val="3388002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001000" cy="6172200"/>
          </a:xfrm>
        </p:spPr>
        <p:txBody>
          <a:bodyPr/>
          <a:lstStyle/>
          <a:p>
            <a:r>
              <a:rPr lang="en-US" sz="3200" b="1" dirty="0" smtClean="0">
                <a:solidFill>
                  <a:schemeClr val="tx2"/>
                </a:solidFill>
              </a:rPr>
              <a:t>Latent Semantic indexing </a:t>
            </a:r>
            <a:r>
              <a:rPr lang="en-US" sz="3200" b="1" dirty="0" err="1" smtClean="0">
                <a:solidFill>
                  <a:schemeClr val="tx2"/>
                </a:solidFill>
              </a:rPr>
              <a:t>Model:</a:t>
            </a:r>
            <a:r>
              <a:rPr lang="en-US" sz="3200" dirty="0" err="1" smtClean="0">
                <a:solidFill>
                  <a:schemeClr val="tx2"/>
                </a:solidFill>
              </a:rPr>
              <a:t>is</a:t>
            </a:r>
            <a:r>
              <a:rPr lang="en-US" sz="3200" dirty="0" smtClean="0">
                <a:solidFill>
                  <a:schemeClr val="tx2"/>
                </a:solidFill>
              </a:rPr>
              <a:t> the application of single value decomposition to IR.</a:t>
            </a:r>
          </a:p>
          <a:p>
            <a:r>
              <a:rPr lang="en-US" sz="2800" dirty="0">
                <a:solidFill>
                  <a:schemeClr val="tx2"/>
                </a:solidFill>
              </a:rPr>
              <a:t>T</a:t>
            </a:r>
            <a:r>
              <a:rPr lang="en-US" sz="2800" dirty="0" smtClean="0">
                <a:solidFill>
                  <a:schemeClr val="tx2"/>
                </a:solidFill>
              </a:rPr>
              <a:t>he document collection is the first processed to get m*n term-by –document matrix where m is the number of index terms and n is the total number of documents in the  collection.</a:t>
            </a:r>
          </a:p>
          <a:p>
            <a:r>
              <a:rPr lang="en-US" sz="2800" dirty="0" smtClean="0">
                <a:solidFill>
                  <a:schemeClr val="tx2"/>
                </a:solidFill>
              </a:rPr>
              <a:t>Single value decomposition(SVD) of the term-by-document matrix is then computed.</a:t>
            </a:r>
          </a:p>
          <a:p>
            <a:r>
              <a:rPr lang="en-US" sz="2800" dirty="0" smtClean="0">
                <a:solidFill>
                  <a:schemeClr val="tx2"/>
                </a:solidFill>
              </a:rPr>
              <a:t>Using </a:t>
            </a:r>
            <a:r>
              <a:rPr lang="en-US" sz="2800" dirty="0" err="1" smtClean="0">
                <a:solidFill>
                  <a:schemeClr val="tx2"/>
                </a:solidFill>
              </a:rPr>
              <a:t>SVD,the</a:t>
            </a:r>
            <a:r>
              <a:rPr lang="en-US" sz="2800" dirty="0" smtClean="0">
                <a:solidFill>
                  <a:schemeClr val="tx2"/>
                </a:solidFill>
              </a:rPr>
              <a:t> matrix is represented as </a:t>
            </a:r>
            <a:r>
              <a:rPr lang="en-US" sz="2800" dirty="0" err="1" smtClean="0">
                <a:solidFill>
                  <a:schemeClr val="tx2"/>
                </a:solidFill>
              </a:rPr>
              <a:t>aproduct</a:t>
            </a:r>
            <a:r>
              <a:rPr lang="en-US" sz="2800" dirty="0" smtClean="0">
                <a:solidFill>
                  <a:schemeClr val="tx2"/>
                </a:solidFill>
              </a:rPr>
              <a:t> of three matrices</a:t>
            </a:r>
          </a:p>
          <a:p>
            <a:pPr marL="114300" indent="0">
              <a:buNone/>
            </a:pPr>
            <a:r>
              <a:rPr lang="en-US" sz="2800" dirty="0">
                <a:solidFill>
                  <a:schemeClr val="tx2"/>
                </a:solidFill>
              </a:rPr>
              <a:t> </a:t>
            </a:r>
            <a:r>
              <a:rPr lang="en-US" sz="2800" dirty="0" smtClean="0">
                <a:solidFill>
                  <a:schemeClr val="tx2"/>
                </a:solidFill>
              </a:rPr>
              <a:t>           W=TSD</a:t>
            </a:r>
            <a:r>
              <a:rPr lang="en-US" sz="1600" dirty="0">
                <a:solidFill>
                  <a:schemeClr val="tx2"/>
                </a:solidFill>
              </a:rPr>
              <a:t> </a:t>
            </a:r>
            <a:r>
              <a:rPr lang="en-US" sz="1600" dirty="0" smtClean="0">
                <a:solidFill>
                  <a:schemeClr val="tx2"/>
                </a:solidFill>
              </a:rPr>
              <a:t>T</a:t>
            </a:r>
            <a:endParaRPr lang="en-US" sz="1800" dirty="0" smtClean="0">
              <a:solidFill>
                <a:schemeClr val="tx2"/>
              </a:solidFill>
            </a:endParaRPr>
          </a:p>
        </p:txBody>
      </p:sp>
    </p:spTree>
    <p:extLst>
      <p:ext uri="{BB962C8B-B14F-4D97-AF65-F5344CB8AC3E}">
        <p14:creationId xmlns:p14="http://schemas.microsoft.com/office/powerpoint/2010/main" val="348230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20000" cy="6248400"/>
          </a:xfrm>
        </p:spPr>
        <p:txBody>
          <a:bodyPr>
            <a:normAutofit/>
          </a:bodyPr>
          <a:lstStyle/>
          <a:p>
            <a:r>
              <a:rPr lang="en-US" sz="2800" b="1" dirty="0" smtClean="0">
                <a:solidFill>
                  <a:schemeClr val="tx2"/>
                </a:solidFill>
              </a:rPr>
              <a:t>EVALUATION OF THE IR </a:t>
            </a:r>
            <a:r>
              <a:rPr lang="en-US" sz="2400" b="1" dirty="0" err="1" smtClean="0">
                <a:solidFill>
                  <a:schemeClr val="tx2"/>
                </a:solidFill>
              </a:rPr>
              <a:t>SYSTEM:</a:t>
            </a:r>
            <a:r>
              <a:rPr lang="en-US" sz="2400" dirty="0" err="1" smtClean="0">
                <a:solidFill>
                  <a:schemeClr val="tx2"/>
                </a:solidFill>
              </a:rPr>
              <a:t>The</a:t>
            </a:r>
            <a:r>
              <a:rPr lang="en-US" sz="2400" dirty="0" smtClean="0">
                <a:solidFill>
                  <a:schemeClr val="tx2"/>
                </a:solidFill>
              </a:rPr>
              <a:t> Evaluation of IR system is the process of assessing how well a system meets the information needs of </a:t>
            </a:r>
            <a:r>
              <a:rPr lang="en-US" sz="2400" dirty="0">
                <a:solidFill>
                  <a:schemeClr val="tx2"/>
                </a:solidFill>
              </a:rPr>
              <a:t>i</a:t>
            </a:r>
            <a:r>
              <a:rPr lang="en-US" sz="2400" dirty="0" smtClean="0">
                <a:solidFill>
                  <a:schemeClr val="tx2"/>
                </a:solidFill>
              </a:rPr>
              <a:t>ts users.</a:t>
            </a:r>
          </a:p>
          <a:p>
            <a:r>
              <a:rPr lang="en-US" sz="2400" dirty="0" smtClean="0">
                <a:solidFill>
                  <a:schemeClr val="tx2"/>
                </a:solidFill>
              </a:rPr>
              <a:t>Evaluation models can broadly classified as </a:t>
            </a:r>
            <a:r>
              <a:rPr lang="en-US" sz="2400" b="1" dirty="0" smtClean="0">
                <a:solidFill>
                  <a:schemeClr val="tx2"/>
                </a:solidFill>
              </a:rPr>
              <a:t>system driven models </a:t>
            </a:r>
            <a:r>
              <a:rPr lang="en-US" sz="2400" dirty="0" smtClean="0">
                <a:solidFill>
                  <a:schemeClr val="tx2"/>
                </a:solidFill>
              </a:rPr>
              <a:t>and </a:t>
            </a:r>
            <a:r>
              <a:rPr lang="en-US" sz="2400" b="1" dirty="0" smtClean="0">
                <a:solidFill>
                  <a:schemeClr val="tx2"/>
                </a:solidFill>
              </a:rPr>
              <a:t>user-centered models.</a:t>
            </a:r>
          </a:p>
          <a:p>
            <a:r>
              <a:rPr lang="en-US" sz="2400" b="1" dirty="0" smtClean="0">
                <a:solidFill>
                  <a:schemeClr val="tx2"/>
                </a:solidFill>
              </a:rPr>
              <a:t>System </a:t>
            </a:r>
            <a:r>
              <a:rPr lang="en-US" sz="2400" b="1" dirty="0">
                <a:solidFill>
                  <a:schemeClr val="tx2"/>
                </a:solidFill>
              </a:rPr>
              <a:t>driven </a:t>
            </a:r>
            <a:r>
              <a:rPr lang="en-US" sz="2400" b="1" dirty="0" smtClean="0">
                <a:solidFill>
                  <a:schemeClr val="tx2"/>
                </a:solidFill>
              </a:rPr>
              <a:t>models</a:t>
            </a:r>
            <a:r>
              <a:rPr lang="en-US" sz="2400" b="1" dirty="0">
                <a:solidFill>
                  <a:schemeClr val="tx2"/>
                </a:solidFill>
                <a:sym typeface="Wingdings" panose="05000000000000000000" pitchFamily="2" charset="2"/>
              </a:rPr>
              <a:t> </a:t>
            </a:r>
            <a:r>
              <a:rPr lang="en-US" sz="2400" dirty="0" smtClean="0">
                <a:solidFill>
                  <a:schemeClr val="tx2"/>
                </a:solidFill>
                <a:sym typeface="Wingdings" panose="05000000000000000000" pitchFamily="2" charset="2"/>
              </a:rPr>
              <a:t>(</a:t>
            </a:r>
            <a:r>
              <a:rPr lang="en-US" sz="2400" dirty="0" err="1" smtClean="0">
                <a:solidFill>
                  <a:schemeClr val="tx2"/>
                </a:solidFill>
                <a:sym typeface="Wingdings" panose="05000000000000000000" pitchFamily="2" charset="2"/>
              </a:rPr>
              <a:t>Cleverdon</a:t>
            </a:r>
            <a:r>
              <a:rPr lang="en-US" sz="2400" dirty="0" smtClean="0">
                <a:solidFill>
                  <a:schemeClr val="tx2"/>
                </a:solidFill>
                <a:sym typeface="Wingdings" panose="05000000000000000000" pitchFamily="2" charset="2"/>
              </a:rPr>
              <a:t> et al.1966) measure how well a system ranks documents</a:t>
            </a:r>
          </a:p>
          <a:p>
            <a:r>
              <a:rPr lang="en-US" sz="2400" b="1" dirty="0" smtClean="0">
                <a:solidFill>
                  <a:schemeClr val="tx2"/>
                </a:solidFill>
              </a:rPr>
              <a:t>user-centered </a:t>
            </a:r>
            <a:r>
              <a:rPr lang="en-US" sz="2400" b="1" dirty="0">
                <a:solidFill>
                  <a:schemeClr val="tx2"/>
                </a:solidFill>
              </a:rPr>
              <a:t>models</a:t>
            </a:r>
            <a:r>
              <a:rPr lang="en-US" sz="2400" b="1" dirty="0" smtClean="0">
                <a:solidFill>
                  <a:schemeClr val="tx2"/>
                </a:solidFill>
              </a:rPr>
              <a:t>.</a:t>
            </a:r>
            <a:r>
              <a:rPr lang="en-US" sz="2400" dirty="0" smtClean="0">
                <a:solidFill>
                  <a:schemeClr val="tx2"/>
                </a:solidFill>
              </a:rPr>
              <a:t> Measure user satisfaction.</a:t>
            </a:r>
          </a:p>
          <a:p>
            <a:r>
              <a:rPr lang="en-US" sz="2400" dirty="0" err="1" smtClean="0">
                <a:solidFill>
                  <a:schemeClr val="tx2"/>
                </a:solidFill>
              </a:rPr>
              <a:t>Cleverdon</a:t>
            </a:r>
            <a:r>
              <a:rPr lang="en-US" sz="2400" dirty="0" smtClean="0">
                <a:solidFill>
                  <a:schemeClr val="tx2"/>
                </a:solidFill>
              </a:rPr>
              <a:t> listed the following six criteria that can be used for evaluation:</a:t>
            </a:r>
          </a:p>
          <a:p>
            <a:r>
              <a:rPr lang="en-US" sz="2400" dirty="0" smtClean="0">
                <a:solidFill>
                  <a:schemeClr val="tx2"/>
                </a:solidFill>
              </a:rPr>
              <a:t>1.Coverage of the </a:t>
            </a:r>
            <a:r>
              <a:rPr lang="en-US" sz="2400" dirty="0" err="1" smtClean="0">
                <a:solidFill>
                  <a:schemeClr val="tx2"/>
                </a:solidFill>
              </a:rPr>
              <a:t>collection:the</a:t>
            </a:r>
            <a:r>
              <a:rPr lang="en-US" sz="2400" dirty="0" smtClean="0">
                <a:solidFill>
                  <a:schemeClr val="tx2"/>
                </a:solidFill>
              </a:rPr>
              <a:t> extent to which the system</a:t>
            </a:r>
          </a:p>
          <a:p>
            <a:r>
              <a:rPr lang="en-US" sz="2400" dirty="0" smtClean="0">
                <a:solidFill>
                  <a:schemeClr val="tx2"/>
                </a:solidFill>
              </a:rPr>
              <a:t>2.Time </a:t>
            </a:r>
            <a:r>
              <a:rPr lang="en-US" sz="2400" dirty="0" err="1" smtClean="0">
                <a:solidFill>
                  <a:schemeClr val="tx2"/>
                </a:solidFill>
              </a:rPr>
              <a:t>lag:the</a:t>
            </a:r>
            <a:r>
              <a:rPr lang="en-US" sz="2400" dirty="0" smtClean="0">
                <a:solidFill>
                  <a:schemeClr val="tx2"/>
                </a:solidFill>
              </a:rPr>
              <a:t> time that elapses between submission of a query and getting back the response</a:t>
            </a:r>
          </a:p>
          <a:p>
            <a:r>
              <a:rPr lang="en-US" sz="2400" dirty="0" smtClean="0">
                <a:solidFill>
                  <a:schemeClr val="tx2"/>
                </a:solidFill>
              </a:rPr>
              <a:t>3.Presentation format</a:t>
            </a:r>
          </a:p>
          <a:p>
            <a:endParaRPr lang="en-US" sz="2400" dirty="0">
              <a:solidFill>
                <a:schemeClr val="tx2"/>
              </a:solidFill>
            </a:endParaRPr>
          </a:p>
        </p:txBody>
      </p:sp>
    </p:spTree>
    <p:extLst>
      <p:ext uri="{BB962C8B-B14F-4D97-AF65-F5344CB8AC3E}">
        <p14:creationId xmlns:p14="http://schemas.microsoft.com/office/powerpoint/2010/main" val="138863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20000" cy="6248400"/>
          </a:xfrm>
        </p:spPr>
        <p:txBody>
          <a:bodyPr>
            <a:normAutofit/>
          </a:bodyPr>
          <a:lstStyle/>
          <a:p>
            <a:r>
              <a:rPr lang="en-US" sz="2400" dirty="0" smtClean="0"/>
              <a:t>4.User </a:t>
            </a:r>
            <a:r>
              <a:rPr lang="en-US" sz="2400" dirty="0" err="1" smtClean="0"/>
              <a:t>effort:the</a:t>
            </a:r>
            <a:r>
              <a:rPr lang="en-US" sz="2400" dirty="0" smtClean="0"/>
              <a:t> effort made by the user to obtain relevant information.</a:t>
            </a:r>
          </a:p>
          <a:p>
            <a:r>
              <a:rPr lang="en-US" sz="2400" dirty="0" smtClean="0"/>
              <a:t>5.Precision: the proportion of retrieved documents that are relevant.</a:t>
            </a:r>
          </a:p>
          <a:p>
            <a:r>
              <a:rPr lang="en-US" sz="2400" dirty="0" smtClean="0"/>
              <a:t>6.Recall:the Proportion of relevant documents that are retrieved.</a:t>
            </a:r>
          </a:p>
          <a:p>
            <a:r>
              <a:rPr lang="en-US" sz="2400" dirty="0" smtClean="0"/>
              <a:t>The main goal of IR is to search for documents that </a:t>
            </a:r>
            <a:r>
              <a:rPr lang="en-US" sz="2400" dirty="0" err="1" smtClean="0"/>
              <a:t>arew</a:t>
            </a:r>
            <a:r>
              <a:rPr lang="en-US" sz="2400" dirty="0" smtClean="0"/>
              <a:t> relevant to a user’s query.</a:t>
            </a:r>
          </a:p>
          <a:p>
            <a:endParaRPr lang="en-US" sz="2400" dirty="0"/>
          </a:p>
        </p:txBody>
      </p:sp>
    </p:spTree>
    <p:extLst>
      <p:ext uri="{BB962C8B-B14F-4D97-AF65-F5344CB8AC3E}">
        <p14:creationId xmlns:p14="http://schemas.microsoft.com/office/powerpoint/2010/main" val="757796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3200" b="1" dirty="0" smtClean="0"/>
              <a:t>Relevance:</a:t>
            </a:r>
            <a:endParaRPr lang="en-US" sz="3200" b="1" dirty="0"/>
          </a:p>
        </p:txBody>
      </p:sp>
      <p:sp>
        <p:nvSpPr>
          <p:cNvPr id="3" name="Content Placeholder 2"/>
          <p:cNvSpPr>
            <a:spLocks noGrp="1"/>
          </p:cNvSpPr>
          <p:nvPr>
            <p:ph idx="1"/>
          </p:nvPr>
        </p:nvSpPr>
        <p:spPr>
          <a:xfrm>
            <a:off x="228600" y="1066800"/>
            <a:ext cx="8077200" cy="5715000"/>
          </a:xfrm>
        </p:spPr>
        <p:txBody>
          <a:bodyPr/>
          <a:lstStyle/>
          <a:p>
            <a:r>
              <a:rPr lang="en-US" sz="2400" dirty="0" smtClean="0"/>
              <a:t>Relevance is subjective in nature,i.e it depends on the individual </a:t>
            </a:r>
            <a:r>
              <a:rPr lang="en-US" sz="2400" dirty="0"/>
              <a:t>j</a:t>
            </a:r>
            <a:r>
              <a:rPr lang="en-US" sz="2400" dirty="0" smtClean="0"/>
              <a:t>udgements of users.</a:t>
            </a:r>
          </a:p>
          <a:p>
            <a:r>
              <a:rPr lang="en-US" sz="2400" dirty="0" smtClean="0"/>
              <a:t>Given a query the same document may be judged as relevant by one user and non-relevant by another.</a:t>
            </a:r>
          </a:p>
          <a:p>
            <a:r>
              <a:rPr lang="en-US" sz="2400" dirty="0" smtClean="0"/>
              <a:t>It is not possible to measure this ‘true </a:t>
            </a:r>
            <a:r>
              <a:rPr lang="en-US" sz="2400" dirty="0" err="1" smtClean="0"/>
              <a:t>relevance’bcoz</a:t>
            </a:r>
            <a:r>
              <a:rPr lang="en-US" sz="2400" dirty="0" smtClean="0"/>
              <a:t> no human can read all documents in a collection and provide a relevance assessment.</a:t>
            </a:r>
          </a:p>
          <a:p>
            <a:r>
              <a:rPr lang="en-US" sz="2400" dirty="0" smtClean="0"/>
              <a:t>A number of relevance frameworks have been proposed by </a:t>
            </a:r>
            <a:r>
              <a:rPr lang="en-US" sz="2400" dirty="0" err="1" smtClean="0"/>
              <a:t>Saracevic</a:t>
            </a:r>
            <a:r>
              <a:rPr lang="en-US" sz="2400" dirty="0" smtClean="0"/>
              <a:t>(1996)</a:t>
            </a:r>
          </a:p>
          <a:p>
            <a:r>
              <a:rPr lang="en-US" sz="2400" dirty="0" smtClean="0"/>
              <a:t>This includes System, communication, psychological and situational frameworks.</a:t>
            </a:r>
          </a:p>
          <a:p>
            <a:endParaRPr lang="en-US" dirty="0"/>
          </a:p>
        </p:txBody>
      </p:sp>
    </p:spTree>
    <p:extLst>
      <p:ext uri="{BB962C8B-B14F-4D97-AF65-F5344CB8AC3E}">
        <p14:creationId xmlns:p14="http://schemas.microsoft.com/office/powerpoint/2010/main" val="158159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sz="2400" b="1" dirty="0" smtClean="0"/>
              <a:t>Effective Measures:</a:t>
            </a:r>
            <a:endParaRPr lang="en-US" sz="2400" b="1" dirty="0"/>
          </a:p>
        </p:txBody>
      </p:sp>
      <p:sp>
        <p:nvSpPr>
          <p:cNvPr id="3" name="Content Placeholder 2"/>
          <p:cNvSpPr>
            <a:spLocks noGrp="1"/>
          </p:cNvSpPr>
          <p:nvPr>
            <p:ph idx="1"/>
          </p:nvPr>
        </p:nvSpPr>
        <p:spPr>
          <a:xfrm>
            <a:off x="457200" y="762000"/>
            <a:ext cx="7620000" cy="5638800"/>
          </a:xfrm>
        </p:spPr>
        <p:txBody>
          <a:bodyPr/>
          <a:lstStyle/>
          <a:p>
            <a:r>
              <a:rPr lang="en-US" sz="2400" dirty="0" smtClean="0"/>
              <a:t>Effectiveness is </a:t>
            </a:r>
            <a:r>
              <a:rPr lang="en-US" sz="2400" dirty="0" err="1" smtClean="0"/>
              <a:t>purly</a:t>
            </a:r>
            <a:r>
              <a:rPr lang="en-US" sz="2400" dirty="0" smtClean="0"/>
              <a:t> a measure of the ability of a system to satisfy the user in terms of the relevance of documents retrieved.</a:t>
            </a:r>
          </a:p>
          <a:p>
            <a:r>
              <a:rPr lang="en-US" sz="2400" dirty="0" smtClean="0"/>
              <a:t>A number of measures have been proposed to quantify effectiveness.</a:t>
            </a:r>
          </a:p>
          <a:p>
            <a:r>
              <a:rPr lang="en-US" sz="2400" b="1" dirty="0" smtClean="0"/>
              <a:t>Precision and Recall: </a:t>
            </a:r>
            <a:r>
              <a:rPr lang="en-US" sz="2400" dirty="0" smtClean="0"/>
              <a:t>Precision</a:t>
            </a:r>
            <a:r>
              <a:rPr lang="en-US" sz="2400" b="1" dirty="0" smtClean="0"/>
              <a:t>: </a:t>
            </a:r>
            <a:r>
              <a:rPr lang="en-US" sz="2400" dirty="0" smtClean="0"/>
              <a:t>is defined as the proportion of relevant documents in a retrieved set.</a:t>
            </a:r>
          </a:p>
          <a:p>
            <a:r>
              <a:rPr lang="en-US" sz="2400" dirty="0" err="1" smtClean="0"/>
              <a:t>Recall:is</a:t>
            </a:r>
            <a:r>
              <a:rPr lang="en-US" sz="2400" dirty="0" smtClean="0"/>
              <a:t> the proportion of relevant documents in a collection that have actually been retrieved</a:t>
            </a:r>
            <a:r>
              <a:rPr lang="en-US" dirty="0" smtClean="0"/>
              <a:t>.</a:t>
            </a:r>
          </a:p>
          <a:p>
            <a:r>
              <a:rPr lang="en-US" dirty="0" smtClean="0"/>
              <a:t>Precision and Recall can be computed as follows:</a:t>
            </a:r>
            <a:endParaRPr lang="en-US" dirty="0"/>
          </a:p>
        </p:txBody>
      </p:sp>
    </p:spTree>
    <p:extLst>
      <p:ext uri="{BB962C8B-B14F-4D97-AF65-F5344CB8AC3E}">
        <p14:creationId xmlns:p14="http://schemas.microsoft.com/office/powerpoint/2010/main" val="273549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76200"/>
            <a:ext cx="7315199"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2595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sz="2800" b="1" dirty="0" smtClean="0"/>
              <a:t>User- centered Evaluation:</a:t>
            </a:r>
            <a:endParaRPr lang="en-US" sz="2800" b="1" dirty="0"/>
          </a:p>
        </p:txBody>
      </p:sp>
      <p:sp>
        <p:nvSpPr>
          <p:cNvPr id="3" name="Content Placeholder 2"/>
          <p:cNvSpPr>
            <a:spLocks noGrp="1"/>
          </p:cNvSpPr>
          <p:nvPr>
            <p:ph idx="1"/>
          </p:nvPr>
        </p:nvSpPr>
        <p:spPr>
          <a:xfrm>
            <a:off x="457200" y="838200"/>
            <a:ext cx="7620000" cy="5562600"/>
          </a:xfrm>
        </p:spPr>
        <p:txBody>
          <a:bodyPr>
            <a:normAutofit/>
          </a:bodyPr>
          <a:lstStyle/>
          <a:p>
            <a:pPr algn="just"/>
            <a:r>
              <a:rPr lang="en-US" sz="2400" dirty="0" smtClean="0"/>
              <a:t>A number of measures have been proposed for interactive IR including relative relevance(RR),ranked half life(RHL) and cumulated gain(CG)</a:t>
            </a:r>
          </a:p>
          <a:p>
            <a:pPr algn="just"/>
            <a:r>
              <a:rPr lang="en-US" sz="2400" dirty="0" smtClean="0"/>
              <a:t>The subjective nature and attempts have been made to highlighted and attempts have been made to integrate cognitive theory into IR evaluation.</a:t>
            </a:r>
          </a:p>
          <a:p>
            <a:pPr algn="just"/>
            <a:r>
              <a:rPr lang="en-US" sz="2400" dirty="0" smtClean="0"/>
              <a:t>The system to be compared must be equally well-developed and equipped with the appropriate user interface.</a:t>
            </a:r>
          </a:p>
          <a:p>
            <a:pPr algn="just"/>
            <a:endParaRPr lang="en-US" sz="2400" dirty="0"/>
          </a:p>
        </p:txBody>
      </p:sp>
    </p:spTree>
    <p:extLst>
      <p:ext uri="{BB962C8B-B14F-4D97-AF65-F5344CB8AC3E}">
        <p14:creationId xmlns:p14="http://schemas.microsoft.com/office/powerpoint/2010/main" val="866742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229600" cy="5867400"/>
          </a:xfrm>
        </p:spPr>
        <p:txBody>
          <a:bodyPr>
            <a:normAutofit/>
          </a:bodyPr>
          <a:lstStyle/>
          <a:p>
            <a:pPr marL="114300" indent="0" algn="ctr">
              <a:buNone/>
            </a:pPr>
            <a:endParaRPr lang="en-US" sz="3600" dirty="0" smtClean="0">
              <a:solidFill>
                <a:schemeClr val="accent1">
                  <a:lumMod val="75000"/>
                </a:schemeClr>
              </a:solidFill>
            </a:endParaRPr>
          </a:p>
          <a:p>
            <a:pPr marL="114300" indent="0" algn="ctr">
              <a:buNone/>
            </a:pPr>
            <a:r>
              <a:rPr lang="en-US" sz="3600" dirty="0" smtClean="0">
                <a:solidFill>
                  <a:schemeClr val="accent1">
                    <a:lumMod val="75000"/>
                  </a:schemeClr>
                </a:solidFill>
              </a:rPr>
              <a:t>Module:5</a:t>
            </a:r>
            <a:r>
              <a:rPr lang="en-US" sz="3600" dirty="0">
                <a:solidFill>
                  <a:schemeClr val="accent1">
                    <a:lumMod val="75000"/>
                  </a:schemeClr>
                </a:solidFill>
              </a:rPr>
              <a:t/>
            </a:r>
            <a:br>
              <a:rPr lang="en-US" sz="3600" dirty="0">
                <a:solidFill>
                  <a:schemeClr val="accent1">
                    <a:lumMod val="75000"/>
                  </a:schemeClr>
                </a:solidFill>
              </a:rPr>
            </a:br>
            <a:r>
              <a:rPr lang="en-US" sz="3600" b="1" dirty="0" smtClean="0">
                <a:solidFill>
                  <a:schemeClr val="accent1">
                    <a:lumMod val="75000"/>
                  </a:schemeClr>
                </a:solidFill>
              </a:rPr>
              <a:t>Chapter:2</a:t>
            </a:r>
          </a:p>
          <a:p>
            <a:pPr marL="114300" indent="0" algn="ctr">
              <a:buNone/>
            </a:pPr>
            <a:r>
              <a:rPr lang="en-US" sz="3600" b="1" dirty="0" smtClean="0">
                <a:solidFill>
                  <a:schemeClr val="accent1">
                    <a:lumMod val="75000"/>
                  </a:schemeClr>
                </a:solidFill>
              </a:rPr>
              <a:t>Lexical Resources</a:t>
            </a:r>
            <a:endParaRPr lang="en-US" sz="3600" dirty="0"/>
          </a:p>
        </p:txBody>
      </p:sp>
    </p:spTree>
    <p:extLst>
      <p:ext uri="{BB962C8B-B14F-4D97-AF65-F5344CB8AC3E}">
        <p14:creationId xmlns:p14="http://schemas.microsoft.com/office/powerpoint/2010/main" val="52511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Design features of information retrieval system:</a:t>
            </a:r>
            <a:endParaRPr lang="en-US" sz="3200" b="1" dirty="0"/>
          </a:p>
        </p:txBody>
      </p:sp>
      <p:sp>
        <p:nvSpPr>
          <p:cNvPr id="3" name="Content Placeholder 2"/>
          <p:cNvSpPr>
            <a:spLocks noGrp="1"/>
          </p:cNvSpPr>
          <p:nvPr>
            <p:ph idx="1"/>
          </p:nvPr>
        </p:nvSpPr>
        <p:spPr/>
        <p:txBody>
          <a:bodyPr/>
          <a:lstStyle/>
          <a:p>
            <a:endParaRPr lang="en-US" dirty="0" smtClean="0"/>
          </a:p>
          <a:p>
            <a:endParaRPr lang="en-US" dirty="0"/>
          </a:p>
          <a:p>
            <a:pPr marL="114300" indent="0">
              <a:buNone/>
            </a:pPr>
            <a:r>
              <a:rPr lang="en-US" dirty="0" smtClean="0"/>
              <a:t>                                   Information need</a:t>
            </a:r>
          </a:p>
          <a:p>
            <a:endParaRPr lang="en-US" dirty="0"/>
          </a:p>
        </p:txBody>
      </p:sp>
      <p:sp>
        <p:nvSpPr>
          <p:cNvPr id="4" name="Rectangle 3"/>
          <p:cNvSpPr/>
          <p:nvPr/>
        </p:nvSpPr>
        <p:spPr>
          <a:xfrm>
            <a:off x="2895600" y="17526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5" name="Rectangle 4"/>
          <p:cNvSpPr/>
          <p:nvPr/>
        </p:nvSpPr>
        <p:spPr>
          <a:xfrm>
            <a:off x="2895600" y="30480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a:t>
            </a:r>
            <a:endParaRPr lang="en-US" dirty="0"/>
          </a:p>
        </p:txBody>
      </p:sp>
      <p:sp>
        <p:nvSpPr>
          <p:cNvPr id="6" name="Rectangle 5"/>
          <p:cNvSpPr/>
          <p:nvPr/>
        </p:nvSpPr>
        <p:spPr>
          <a:xfrm>
            <a:off x="2960914" y="4495800"/>
            <a:ext cx="1981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IR SYSTEM</a:t>
            </a:r>
            <a:endParaRPr lang="en-US" dirty="0"/>
          </a:p>
        </p:txBody>
      </p:sp>
      <p:sp>
        <p:nvSpPr>
          <p:cNvPr id="7" name="Rectangle 6"/>
          <p:cNvSpPr/>
          <p:nvPr/>
        </p:nvSpPr>
        <p:spPr>
          <a:xfrm>
            <a:off x="5791200" y="30480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DOCUMENTS</a:t>
            </a:r>
            <a:endParaRPr lang="en-US" dirty="0"/>
          </a:p>
        </p:txBody>
      </p:sp>
      <p:cxnSp>
        <p:nvCxnSpPr>
          <p:cNvPr id="9" name="Straight Arrow Connector 8"/>
          <p:cNvCxnSpPr>
            <a:stCxn id="4" idx="2"/>
            <a:endCxn id="5" idx="0"/>
          </p:cNvCxnSpPr>
          <p:nvPr/>
        </p:nvCxnSpPr>
        <p:spPr>
          <a:xfrm>
            <a:off x="3924300" y="2438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6" idx="0"/>
          </p:cNvCxnSpPr>
          <p:nvPr/>
        </p:nvCxnSpPr>
        <p:spPr>
          <a:xfrm>
            <a:off x="3924300" y="3810000"/>
            <a:ext cx="27214"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0800000" flipV="1">
            <a:off x="4942114" y="3559629"/>
            <a:ext cx="1981200" cy="11811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p:cNvCxnSpPr>
          <p:nvPr/>
        </p:nvCxnSpPr>
        <p:spPr>
          <a:xfrm>
            <a:off x="3951514" y="5486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24200" y="6019800"/>
            <a:ext cx="2667000" cy="369332"/>
          </a:xfrm>
          <a:prstGeom prst="rect">
            <a:avLst/>
          </a:prstGeom>
          <a:noFill/>
        </p:spPr>
        <p:txBody>
          <a:bodyPr wrap="square" rtlCol="0">
            <a:spAutoFit/>
          </a:bodyPr>
          <a:lstStyle/>
          <a:p>
            <a:r>
              <a:rPr lang="en-US" dirty="0" smtClean="0"/>
              <a:t>Relevant documents</a:t>
            </a:r>
            <a:endParaRPr lang="en-US" dirty="0"/>
          </a:p>
        </p:txBody>
      </p:sp>
    </p:spTree>
    <p:extLst>
      <p:ext uri="{BB962C8B-B14F-4D97-AF65-F5344CB8AC3E}">
        <p14:creationId xmlns:p14="http://schemas.microsoft.com/office/powerpoint/2010/main" val="3413578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b="1" dirty="0" smtClean="0"/>
              <a:t>Introduction:</a:t>
            </a:r>
            <a:endParaRPr lang="en-US" b="1" dirty="0"/>
          </a:p>
        </p:txBody>
      </p:sp>
      <p:sp>
        <p:nvSpPr>
          <p:cNvPr id="3" name="Content Placeholder 2"/>
          <p:cNvSpPr>
            <a:spLocks noGrp="1"/>
          </p:cNvSpPr>
          <p:nvPr>
            <p:ph idx="1"/>
          </p:nvPr>
        </p:nvSpPr>
        <p:spPr>
          <a:xfrm>
            <a:off x="457200" y="990600"/>
            <a:ext cx="7620000" cy="5410200"/>
          </a:xfrm>
        </p:spPr>
        <p:txBody>
          <a:bodyPr/>
          <a:lstStyle/>
          <a:p>
            <a:r>
              <a:rPr lang="en-US" sz="2400" dirty="0" smtClean="0"/>
              <a:t>This chapter introduces some of the freely available resources.</a:t>
            </a:r>
          </a:p>
          <a:p>
            <a:r>
              <a:rPr lang="en-US" sz="2400" dirty="0" smtClean="0"/>
              <a:t>In </a:t>
            </a:r>
            <a:r>
              <a:rPr lang="en-US" sz="2400" dirty="0" err="1" smtClean="0"/>
              <a:t>purticular</a:t>
            </a:r>
            <a:r>
              <a:rPr lang="en-US" sz="2400" dirty="0" smtClean="0"/>
              <a:t> ,we discuss lexical resources such as </a:t>
            </a:r>
            <a:r>
              <a:rPr lang="en-US" sz="2400" dirty="0" err="1" smtClean="0"/>
              <a:t>wroldNet</a:t>
            </a:r>
            <a:r>
              <a:rPr lang="en-US" sz="2400" dirty="0" smtClean="0"/>
              <a:t> and </a:t>
            </a:r>
            <a:r>
              <a:rPr lang="en-US" sz="2400" dirty="0" err="1" smtClean="0"/>
              <a:t>FrameNet,and</a:t>
            </a:r>
            <a:r>
              <a:rPr lang="en-US" sz="2400" dirty="0" smtClean="0"/>
              <a:t> tools such as stemmers, taggers and parsers and freely available test corpuses for various text-processing application.</a:t>
            </a:r>
          </a:p>
          <a:p>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3923266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b="1" dirty="0" smtClean="0"/>
              <a:t>WordNet</a:t>
            </a:r>
            <a:endParaRPr lang="en-US" b="1" dirty="0"/>
          </a:p>
        </p:txBody>
      </p:sp>
      <p:sp>
        <p:nvSpPr>
          <p:cNvPr id="3" name="Content Placeholder 2"/>
          <p:cNvSpPr>
            <a:spLocks noGrp="1"/>
          </p:cNvSpPr>
          <p:nvPr>
            <p:ph idx="1"/>
          </p:nvPr>
        </p:nvSpPr>
        <p:spPr>
          <a:xfrm>
            <a:off x="457200" y="990600"/>
            <a:ext cx="7620000" cy="5410200"/>
          </a:xfrm>
        </p:spPr>
        <p:txBody>
          <a:bodyPr/>
          <a:lstStyle/>
          <a:p>
            <a:r>
              <a:rPr lang="en-US" b="1" dirty="0"/>
              <a:t>WordNet</a:t>
            </a:r>
            <a:r>
              <a:rPr lang="en-US" dirty="0"/>
              <a:t> is the lexical database i.e. dictionary for the English language, specifically designed for </a:t>
            </a:r>
            <a:r>
              <a:rPr lang="en-US" b="1" dirty="0"/>
              <a:t>natural language processing</a:t>
            </a:r>
            <a:r>
              <a:rPr lang="en-US" dirty="0"/>
              <a:t>. </a:t>
            </a:r>
            <a:r>
              <a:rPr lang="en-US" dirty="0" err="1"/>
              <a:t>Synset</a:t>
            </a:r>
            <a:r>
              <a:rPr lang="en-US" dirty="0"/>
              <a:t> is a special kind of a simple interface that is present in NLTK to look up words in </a:t>
            </a:r>
            <a:r>
              <a:rPr lang="en-US" b="1" dirty="0"/>
              <a:t>WordNet</a:t>
            </a:r>
            <a:r>
              <a:rPr lang="en-US" dirty="0"/>
              <a:t>. </a:t>
            </a:r>
            <a:endParaRPr lang="en-US" dirty="0" smtClean="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739140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7835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dirty="0" smtClean="0"/>
              <a:t>Applications of WordNet</a:t>
            </a:r>
            <a:endParaRPr lang="en-US" dirty="0"/>
          </a:p>
        </p:txBody>
      </p:sp>
      <p:sp>
        <p:nvSpPr>
          <p:cNvPr id="4" name="Content Placeholder 3"/>
          <p:cNvSpPr>
            <a:spLocks noGrp="1"/>
          </p:cNvSpPr>
          <p:nvPr>
            <p:ph idx="1"/>
          </p:nvPr>
        </p:nvSpPr>
        <p:spPr>
          <a:xfrm>
            <a:off x="457200" y="1219200"/>
            <a:ext cx="7620000" cy="5486400"/>
          </a:xfrm>
        </p:spPr>
        <p:txBody>
          <a:bodyPr/>
          <a:lstStyle/>
          <a:p>
            <a:r>
              <a:rPr lang="en-US" dirty="0"/>
              <a:t>WordNet has been used for a number of purposes in information systems, including </a:t>
            </a:r>
            <a:r>
              <a:rPr lang="en-US" dirty="0">
                <a:hlinkClick r:id="rId2" tooltip="Word-sense disambiguation"/>
              </a:rPr>
              <a:t>word-sense disambiguation</a:t>
            </a:r>
            <a:r>
              <a:rPr lang="en-US" dirty="0"/>
              <a:t>, </a:t>
            </a:r>
            <a:r>
              <a:rPr lang="en-US" dirty="0">
                <a:hlinkClick r:id="rId3" tooltip="Information retrieval"/>
              </a:rPr>
              <a:t>information retrieval</a:t>
            </a:r>
            <a:r>
              <a:rPr lang="en-US" dirty="0"/>
              <a:t>, </a:t>
            </a:r>
            <a:r>
              <a:rPr lang="en-US" dirty="0">
                <a:hlinkClick r:id="rId4" tooltip="Document classification"/>
              </a:rPr>
              <a:t>automatic text classification</a:t>
            </a:r>
            <a:r>
              <a:rPr lang="en-US" dirty="0"/>
              <a:t>, </a:t>
            </a:r>
            <a:r>
              <a:rPr lang="en-US" dirty="0">
                <a:hlinkClick r:id="rId5" tooltip="Automatic summarization"/>
              </a:rPr>
              <a:t>automatic text summarization</a:t>
            </a:r>
            <a:r>
              <a:rPr lang="en-US" dirty="0"/>
              <a:t>, </a:t>
            </a:r>
            <a:r>
              <a:rPr lang="en-US" dirty="0">
                <a:hlinkClick r:id="rId6" tooltip="Machine translation"/>
              </a:rPr>
              <a:t>machine translation</a:t>
            </a:r>
            <a:r>
              <a:rPr lang="en-US" dirty="0"/>
              <a:t> and even </a:t>
            </a:r>
            <a:r>
              <a:rPr lang="en-US" dirty="0" smtClean="0"/>
              <a:t>automatic </a:t>
            </a:r>
            <a:r>
              <a:rPr lang="en-US" dirty="0"/>
              <a:t>crossword puzzle generation</a:t>
            </a:r>
            <a:r>
              <a:rPr lang="en-US" dirty="0" smtClean="0"/>
              <a:t>.</a:t>
            </a:r>
          </a:p>
          <a:p>
            <a:r>
              <a:rPr lang="en-US" b="1" dirty="0" smtClean="0"/>
              <a:t>Concept identification in natural language: </a:t>
            </a:r>
            <a:r>
              <a:rPr lang="en-US" dirty="0" err="1" smtClean="0"/>
              <a:t>Wordnet</a:t>
            </a:r>
            <a:r>
              <a:rPr lang="en-US" dirty="0" smtClean="0"/>
              <a:t> can be used to identify concepts pertaining to a term, to suit them to full semantic richness and complexity of a given information need.</a:t>
            </a:r>
          </a:p>
          <a:p>
            <a:r>
              <a:rPr lang="en-US" b="1" dirty="0" smtClean="0"/>
              <a:t>Word sense </a:t>
            </a:r>
            <a:r>
              <a:rPr lang="en-US" b="1" dirty="0" err="1" smtClean="0"/>
              <a:t>disambiguation:</a:t>
            </a:r>
            <a:r>
              <a:rPr lang="en-US" dirty="0" err="1" smtClean="0"/>
              <a:t>Wordnet</a:t>
            </a:r>
            <a:r>
              <a:rPr lang="en-US" dirty="0" smtClean="0"/>
              <a:t> combines features of a number of the other </a:t>
            </a:r>
            <a:r>
              <a:rPr lang="en-US" dirty="0" err="1" smtClean="0"/>
              <a:t>resoureces</a:t>
            </a:r>
            <a:r>
              <a:rPr lang="en-US" dirty="0" smtClean="0"/>
              <a:t> commonly used in disambiguation work.</a:t>
            </a:r>
            <a:endParaRPr lang="en-US" b="1" dirty="0" smtClean="0"/>
          </a:p>
          <a:p>
            <a:endParaRPr lang="en-US" dirty="0"/>
          </a:p>
        </p:txBody>
      </p:sp>
    </p:spTree>
    <p:extLst>
      <p:ext uri="{BB962C8B-B14F-4D97-AF65-F5344CB8AC3E}">
        <p14:creationId xmlns:p14="http://schemas.microsoft.com/office/powerpoint/2010/main" val="2618754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20000" cy="6248400"/>
          </a:xfrm>
        </p:spPr>
        <p:txBody>
          <a:bodyPr/>
          <a:lstStyle/>
          <a:p>
            <a:endParaRPr lang="en-US" dirty="0"/>
          </a:p>
          <a:p>
            <a:r>
              <a:rPr lang="en-US" sz="2400" b="1" dirty="0"/>
              <a:t>Automatic query </a:t>
            </a:r>
            <a:r>
              <a:rPr lang="en-US" sz="2400" b="1" dirty="0" err="1"/>
              <a:t>expansion:</a:t>
            </a:r>
            <a:r>
              <a:rPr lang="en-US" sz="2400" dirty="0" err="1"/>
              <a:t>can</a:t>
            </a:r>
            <a:r>
              <a:rPr lang="en-US" sz="2400" dirty="0"/>
              <a:t> be used to </a:t>
            </a:r>
            <a:r>
              <a:rPr lang="en-US" sz="2400" dirty="0" err="1"/>
              <a:t>epand</a:t>
            </a:r>
            <a:r>
              <a:rPr lang="en-US" sz="2400" dirty="0"/>
              <a:t> queries so that the search for a document is not confined to the pattern-matching of query </a:t>
            </a:r>
            <a:r>
              <a:rPr lang="en-US" sz="2400" dirty="0" err="1"/>
              <a:t>terms,but</a:t>
            </a:r>
            <a:r>
              <a:rPr lang="en-US" sz="2400" dirty="0"/>
              <a:t> also covers synonyms.</a:t>
            </a:r>
          </a:p>
          <a:p>
            <a:r>
              <a:rPr lang="en-US" sz="2400" b="1" dirty="0" smtClean="0"/>
              <a:t>Document structuring and categorization: </a:t>
            </a:r>
            <a:r>
              <a:rPr lang="en-US" sz="2400" dirty="0" smtClean="0"/>
              <a:t>the semantic information extracted from WordNet, and WordNet conceptual representation of knowledge, have been used for text categorization.</a:t>
            </a:r>
          </a:p>
          <a:p>
            <a:r>
              <a:rPr lang="en-US" sz="2400" b="1" dirty="0" smtClean="0"/>
              <a:t>Document summarization: </a:t>
            </a:r>
            <a:r>
              <a:rPr lang="en-US" sz="2400" dirty="0" smtClean="0"/>
              <a:t>utilizes information from WordNet to compute lexical chains.</a:t>
            </a:r>
          </a:p>
          <a:p>
            <a:endParaRPr lang="en-US" sz="2400" dirty="0"/>
          </a:p>
        </p:txBody>
      </p:sp>
    </p:spTree>
    <p:extLst>
      <p:ext uri="{BB962C8B-B14F-4D97-AF65-F5344CB8AC3E}">
        <p14:creationId xmlns:p14="http://schemas.microsoft.com/office/powerpoint/2010/main" val="2605312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b="1" dirty="0" smtClean="0"/>
              <a:t>Frame Net</a:t>
            </a:r>
            <a:endParaRPr lang="en-US" b="1" dirty="0"/>
          </a:p>
        </p:txBody>
      </p:sp>
      <p:sp>
        <p:nvSpPr>
          <p:cNvPr id="3" name="Content Placeholder 2"/>
          <p:cNvSpPr>
            <a:spLocks noGrp="1"/>
          </p:cNvSpPr>
          <p:nvPr>
            <p:ph idx="1"/>
          </p:nvPr>
        </p:nvSpPr>
        <p:spPr>
          <a:xfrm>
            <a:off x="457200" y="1066800"/>
            <a:ext cx="7620000" cy="5334000"/>
          </a:xfrm>
        </p:spPr>
        <p:txBody>
          <a:bodyPr>
            <a:normAutofit/>
          </a:bodyPr>
          <a:lstStyle/>
          <a:p>
            <a:r>
              <a:rPr lang="en-US" sz="2400" dirty="0" smtClean="0"/>
              <a:t>Is a large database of semantically annotated English sentences.</a:t>
            </a:r>
          </a:p>
          <a:p>
            <a:r>
              <a:rPr lang="en-US" sz="2400" dirty="0" smtClean="0"/>
              <a:t>It defines a tag set of semantic roles called the frame element.</a:t>
            </a:r>
          </a:p>
          <a:p>
            <a:r>
              <a:rPr lang="en-US" sz="2400" dirty="0" smtClean="0"/>
              <a:t>The word that invokes a frame is called target word or predicate, and the participant entities are defined using semantic roles, which are called frame elements.</a:t>
            </a:r>
          </a:p>
          <a:p>
            <a:r>
              <a:rPr lang="en-US" sz="2400" dirty="0" smtClean="0"/>
              <a:t>Each frame contains a main lexical item as predicate and associated frame-specific semantic </a:t>
            </a:r>
            <a:r>
              <a:rPr lang="en-US" sz="2400" dirty="0" err="1" smtClean="0"/>
              <a:t>roles,such</a:t>
            </a:r>
            <a:r>
              <a:rPr lang="en-US" sz="2400" dirty="0" smtClean="0"/>
              <a:t> as AUTHORITIES,TIME and SUSPECT in the ARREST </a:t>
            </a:r>
            <a:r>
              <a:rPr lang="en-US" sz="2400" dirty="0" err="1" smtClean="0"/>
              <a:t>frame,called</a:t>
            </a:r>
            <a:r>
              <a:rPr lang="en-US" sz="2400" dirty="0" smtClean="0"/>
              <a:t> frame elements.</a:t>
            </a:r>
          </a:p>
          <a:p>
            <a:endParaRPr lang="en-US" sz="2400" dirty="0" smtClean="0"/>
          </a:p>
          <a:p>
            <a:endParaRPr lang="en-US" sz="2400" dirty="0"/>
          </a:p>
        </p:txBody>
      </p:sp>
    </p:spTree>
    <p:extLst>
      <p:ext uri="{BB962C8B-B14F-4D97-AF65-F5344CB8AC3E}">
        <p14:creationId xmlns:p14="http://schemas.microsoft.com/office/powerpoint/2010/main" val="321446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81533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989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p:spPr>
        <p:txBody>
          <a:bodyPr/>
          <a:lstStyle/>
          <a:p>
            <a:r>
              <a:rPr lang="en-US" b="1" dirty="0"/>
              <a:t>Frame </a:t>
            </a:r>
            <a:r>
              <a:rPr lang="en-US" b="1" dirty="0" smtClean="0"/>
              <a:t>Net applications</a:t>
            </a:r>
            <a:endParaRPr lang="en-US" dirty="0"/>
          </a:p>
        </p:txBody>
      </p:sp>
      <p:sp>
        <p:nvSpPr>
          <p:cNvPr id="3" name="Content Placeholder 2"/>
          <p:cNvSpPr>
            <a:spLocks noGrp="1"/>
          </p:cNvSpPr>
          <p:nvPr>
            <p:ph idx="1"/>
          </p:nvPr>
        </p:nvSpPr>
        <p:spPr>
          <a:xfrm>
            <a:off x="457200" y="838200"/>
            <a:ext cx="7620000" cy="5867400"/>
          </a:xfrm>
        </p:spPr>
        <p:txBody>
          <a:bodyPr>
            <a:normAutofit lnSpcReduction="10000"/>
          </a:bodyPr>
          <a:lstStyle/>
          <a:p>
            <a:pPr algn="just"/>
            <a:r>
              <a:rPr lang="en-US" dirty="0" err="1"/>
              <a:t>FrameNet</a:t>
            </a:r>
            <a:r>
              <a:rPr lang="en-US" dirty="0"/>
              <a:t> has proven to be useful in a number of computational applications, because computers need additional knowledge in order to recognize that "John sold a car to Mary" and "Mary bought a car from John" describe essentially the same situation, despite using two quite different verbs, different prepositions and a different word order. </a:t>
            </a:r>
            <a:endParaRPr lang="en-US" dirty="0" smtClean="0"/>
          </a:p>
          <a:p>
            <a:pPr algn="just"/>
            <a:r>
              <a:rPr lang="en-US" dirty="0" err="1" smtClean="0"/>
              <a:t>FrameNet</a:t>
            </a:r>
            <a:r>
              <a:rPr lang="en-US" dirty="0" smtClean="0"/>
              <a:t> </a:t>
            </a:r>
            <a:r>
              <a:rPr lang="en-US" dirty="0"/>
              <a:t>has been used in applications like </a:t>
            </a:r>
            <a:r>
              <a:rPr lang="en-US" dirty="0">
                <a:hlinkClick r:id="rId2" tooltip="Question answering"/>
              </a:rPr>
              <a:t>question answering</a:t>
            </a:r>
            <a:r>
              <a:rPr lang="en-US" dirty="0"/>
              <a:t>, </a:t>
            </a:r>
            <a:r>
              <a:rPr lang="en-US" dirty="0">
                <a:hlinkClick r:id="rId3" tooltip="Paraphrasing (computational linguistics)"/>
              </a:rPr>
              <a:t>paraphrasing</a:t>
            </a:r>
            <a:r>
              <a:rPr lang="en-US" dirty="0"/>
              <a:t>, recognizing </a:t>
            </a:r>
            <a:r>
              <a:rPr lang="en-US" dirty="0">
                <a:hlinkClick r:id="rId4" tooltip="Textual entailment"/>
              </a:rPr>
              <a:t>textual entailment</a:t>
            </a:r>
            <a:r>
              <a:rPr lang="en-US" dirty="0"/>
              <a:t>, and </a:t>
            </a:r>
            <a:r>
              <a:rPr lang="en-US" dirty="0">
                <a:hlinkClick r:id="rId5" tooltip="Information extraction"/>
              </a:rPr>
              <a:t>information extraction</a:t>
            </a:r>
            <a:r>
              <a:rPr lang="en-US" dirty="0"/>
              <a:t>, either directly or by means of </a:t>
            </a:r>
            <a:r>
              <a:rPr lang="en-US" dirty="0">
                <a:hlinkClick r:id="rId6" tooltip="Semantic Role Labeling"/>
              </a:rPr>
              <a:t>Semantic Role Labeling</a:t>
            </a:r>
            <a:r>
              <a:rPr lang="en-US" dirty="0"/>
              <a:t> tools. The first automatic system for </a:t>
            </a:r>
            <a:r>
              <a:rPr lang="en-US" dirty="0">
                <a:hlinkClick r:id="rId6" tooltip="Semantic Role Labeling"/>
              </a:rPr>
              <a:t>Semantic Role Labeling</a:t>
            </a:r>
            <a:r>
              <a:rPr lang="en-US" dirty="0"/>
              <a:t> (SRL, sometimes also referred to as "shallow semantic parsing") was developed by Daniel </a:t>
            </a:r>
            <a:r>
              <a:rPr lang="en-US" dirty="0" err="1"/>
              <a:t>Gildea</a:t>
            </a:r>
            <a:r>
              <a:rPr lang="en-US" dirty="0"/>
              <a:t> and </a:t>
            </a:r>
            <a:r>
              <a:rPr lang="en-US" dirty="0">
                <a:hlinkClick r:id="rId7" tooltip="Daniel Jurafsky"/>
              </a:rPr>
              <a:t>Daniel </a:t>
            </a:r>
            <a:r>
              <a:rPr lang="en-US" dirty="0" err="1">
                <a:hlinkClick r:id="rId7" tooltip="Daniel Jurafsky"/>
              </a:rPr>
              <a:t>Jurafsky</a:t>
            </a:r>
            <a:r>
              <a:rPr lang="en-US" dirty="0"/>
              <a:t> based on </a:t>
            </a:r>
            <a:r>
              <a:rPr lang="en-US" dirty="0" err="1"/>
              <a:t>FrameNet</a:t>
            </a:r>
            <a:r>
              <a:rPr lang="en-US" dirty="0"/>
              <a:t> in 2002</a:t>
            </a:r>
            <a:r>
              <a:rPr lang="en-US" dirty="0" smtClean="0"/>
              <a:t>.</a:t>
            </a:r>
            <a:endParaRPr lang="en-US" baseline="30000" dirty="0"/>
          </a:p>
          <a:p>
            <a:pPr algn="just"/>
            <a:r>
              <a:rPr lang="en-US" dirty="0"/>
              <a:t> Semantic Role Labeling has since become one of the standard tasks in natural language processing, with the latest version (1.7) of </a:t>
            </a:r>
            <a:r>
              <a:rPr lang="en-US" dirty="0" err="1"/>
              <a:t>FrameNet</a:t>
            </a:r>
            <a:r>
              <a:rPr lang="en-US" dirty="0"/>
              <a:t> now fully supported in the </a:t>
            </a:r>
            <a:r>
              <a:rPr lang="en-US" dirty="0">
                <a:hlinkClick r:id="rId8" tooltip="Natural Language Toolkit"/>
              </a:rPr>
              <a:t>Natural Language Toolkit</a:t>
            </a:r>
            <a:r>
              <a:rPr lang="en-US" dirty="0" smtClean="0"/>
              <a:t>.</a:t>
            </a:r>
            <a:endParaRPr lang="en-US" dirty="0"/>
          </a:p>
          <a:p>
            <a:pPr algn="just"/>
            <a:endParaRPr lang="en-US" dirty="0"/>
          </a:p>
        </p:txBody>
      </p:sp>
    </p:spTree>
    <p:extLst>
      <p:ext uri="{BB962C8B-B14F-4D97-AF65-F5344CB8AC3E}">
        <p14:creationId xmlns:p14="http://schemas.microsoft.com/office/powerpoint/2010/main" val="1752038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b="1" dirty="0" smtClean="0"/>
              <a:t>Stemmers</a:t>
            </a:r>
            <a:endParaRPr lang="en-US" b="1" dirty="0"/>
          </a:p>
        </p:txBody>
      </p:sp>
      <p:sp>
        <p:nvSpPr>
          <p:cNvPr id="3" name="Content Placeholder 2"/>
          <p:cNvSpPr>
            <a:spLocks noGrp="1"/>
          </p:cNvSpPr>
          <p:nvPr>
            <p:ph idx="1"/>
          </p:nvPr>
        </p:nvSpPr>
        <p:spPr>
          <a:xfrm>
            <a:off x="457200" y="838200"/>
            <a:ext cx="7620000" cy="5867400"/>
          </a:xfrm>
        </p:spPr>
        <p:txBody>
          <a:bodyPr/>
          <a:lstStyle/>
          <a:p>
            <a:pPr algn="just"/>
            <a:r>
              <a:rPr lang="en-US" sz="2800" dirty="0"/>
              <a:t>Stemming is the process of producing morphological variants of a root/base word. Stemming programs are commonly referred to as stemming algorithms or stemmers. </a:t>
            </a:r>
            <a:endParaRPr lang="en-US" sz="2800" dirty="0" smtClean="0"/>
          </a:p>
          <a:p>
            <a:pPr algn="just"/>
            <a:r>
              <a:rPr lang="en-US" sz="2800" dirty="0"/>
              <a:t> A stemming algorithm reduces the words “chocolates”, “chocolatey”, “</a:t>
            </a:r>
            <a:r>
              <a:rPr lang="en-US" sz="2800" dirty="0" err="1"/>
              <a:t>choco</a:t>
            </a:r>
            <a:r>
              <a:rPr lang="en-US" sz="2800" dirty="0"/>
              <a:t>” to the root word, “chocolate” and “retrieval”, “retrieved”, “retrieves” reduce to the stem “retrieve”. Stemming is an important part of the pipelining process in Natural language processing. </a:t>
            </a:r>
            <a:endParaRPr lang="en-US" sz="2800" dirty="0" smtClean="0"/>
          </a:p>
          <a:p>
            <a:pPr algn="just"/>
            <a:r>
              <a:rPr lang="en-US" sz="2800" dirty="0"/>
              <a:t>Stemming is an important part of the pipelining process in Natural language processing. The input to the stemmer is tokenized words</a:t>
            </a:r>
            <a:r>
              <a:rPr lang="en-US" dirty="0"/>
              <a:t>.</a:t>
            </a:r>
          </a:p>
        </p:txBody>
      </p:sp>
    </p:spTree>
    <p:extLst>
      <p:ext uri="{BB962C8B-B14F-4D97-AF65-F5344CB8AC3E}">
        <p14:creationId xmlns:p14="http://schemas.microsoft.com/office/powerpoint/2010/main" val="2922583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305800" cy="6705600"/>
          </a:xfrm>
        </p:spPr>
        <p:txBody>
          <a:bodyPr/>
          <a:lstStyle/>
          <a:p>
            <a:pPr marL="114300" indent="0" algn="just">
              <a:buNone/>
            </a:pPr>
            <a:r>
              <a:rPr lang="en-US" sz="2800" b="1" dirty="0" smtClean="0">
                <a:solidFill>
                  <a:schemeClr val="tx2"/>
                </a:solidFill>
              </a:rPr>
              <a:t>PART OF SPEECH TAGGER: </a:t>
            </a:r>
            <a:r>
              <a:rPr lang="en-US" sz="2800" dirty="0" smtClean="0">
                <a:solidFill>
                  <a:schemeClr val="tx2"/>
                </a:solidFill>
              </a:rPr>
              <a:t>is used at an early stage of text processing in many NLP application such as speech synthesis, machine translation, IR and information extraction.</a:t>
            </a:r>
          </a:p>
          <a:p>
            <a:pPr algn="just"/>
            <a:r>
              <a:rPr lang="en-US" sz="2800" dirty="0" smtClean="0">
                <a:solidFill>
                  <a:schemeClr val="tx2"/>
                </a:solidFill>
              </a:rPr>
              <a:t> part of speech tagging can be used in indexing(for identifying useful tokens like nouns),extracting phrases and for disambiguating word senses.</a:t>
            </a:r>
          </a:p>
          <a:p>
            <a:pPr algn="just"/>
            <a:r>
              <a:rPr lang="en-US" sz="2800" dirty="0" smtClean="0">
                <a:solidFill>
                  <a:schemeClr val="tx2"/>
                </a:solidFill>
              </a:rPr>
              <a:t> </a:t>
            </a:r>
            <a:r>
              <a:rPr lang="en-US" sz="2800" b="1" dirty="0" err="1">
                <a:solidFill>
                  <a:schemeClr val="tx2"/>
                </a:solidFill>
              </a:rPr>
              <a:t>S</a:t>
            </a:r>
            <a:r>
              <a:rPr lang="en-US" sz="2800" b="1" dirty="0" err="1" smtClean="0">
                <a:solidFill>
                  <a:schemeClr val="tx2"/>
                </a:solidFill>
              </a:rPr>
              <a:t>tanFord</a:t>
            </a:r>
            <a:r>
              <a:rPr lang="en-US" sz="2800" b="1" dirty="0" smtClean="0">
                <a:solidFill>
                  <a:schemeClr val="tx2"/>
                </a:solidFill>
              </a:rPr>
              <a:t> Log-linear Part-of-Speech(POS) tagger</a:t>
            </a:r>
            <a:r>
              <a:rPr lang="en-US" sz="2800" dirty="0" smtClean="0">
                <a:solidFill>
                  <a:schemeClr val="tx2"/>
                </a:solidFill>
              </a:rPr>
              <a:t>:</a:t>
            </a:r>
          </a:p>
          <a:p>
            <a:pPr marL="114300" indent="0" algn="just">
              <a:buNone/>
            </a:pPr>
            <a:r>
              <a:rPr lang="en-US" sz="2800" dirty="0">
                <a:solidFill>
                  <a:schemeClr val="tx2"/>
                </a:solidFill>
              </a:rPr>
              <a:t> </a:t>
            </a:r>
            <a:r>
              <a:rPr lang="en-US" sz="2800" dirty="0" smtClean="0">
                <a:solidFill>
                  <a:schemeClr val="tx2"/>
                </a:solidFill>
              </a:rPr>
              <a:t>the key features of the tagger are as follow:</a:t>
            </a:r>
          </a:p>
          <a:p>
            <a:pPr marL="628650" indent="-514350" algn="just">
              <a:buAutoNum type="arabicPeriod"/>
            </a:pPr>
            <a:r>
              <a:rPr lang="en-US" sz="2800" dirty="0" smtClean="0">
                <a:solidFill>
                  <a:schemeClr val="tx2"/>
                </a:solidFill>
              </a:rPr>
              <a:t>It makers explicit use of both the preceding and following tag contexts via a dependency network representation.</a:t>
            </a:r>
          </a:p>
          <a:p>
            <a:pPr marL="628650" indent="-514350" algn="just">
              <a:buAutoNum type="arabicPeriod"/>
            </a:pPr>
            <a:r>
              <a:rPr lang="en-US" sz="2800" dirty="0" smtClean="0">
                <a:solidFill>
                  <a:schemeClr val="tx2"/>
                </a:solidFill>
              </a:rPr>
              <a:t> It uses a broad range of lexical features.</a:t>
            </a:r>
          </a:p>
          <a:p>
            <a:pPr marL="628650" indent="-514350" algn="just">
              <a:buAutoNum type="arabicPeriod"/>
            </a:pPr>
            <a:r>
              <a:rPr lang="en-US" sz="2800" dirty="0" smtClean="0">
                <a:solidFill>
                  <a:schemeClr val="tx2"/>
                </a:solidFill>
              </a:rPr>
              <a:t>It utilizes priors in conditional log-linear models.</a:t>
            </a:r>
          </a:p>
          <a:p>
            <a:pPr marL="114300" indent="0" algn="just">
              <a:buNone/>
            </a:pPr>
            <a:endParaRPr lang="en-US" sz="2800" dirty="0" smtClean="0">
              <a:solidFill>
                <a:schemeClr val="tx2"/>
              </a:solidFill>
            </a:endParaRPr>
          </a:p>
          <a:p>
            <a:pPr algn="just"/>
            <a:endParaRPr lang="en-US" sz="2800" dirty="0">
              <a:solidFill>
                <a:schemeClr val="tx2"/>
              </a:solidFill>
            </a:endParaRPr>
          </a:p>
        </p:txBody>
      </p:sp>
    </p:spTree>
    <p:extLst>
      <p:ext uri="{BB962C8B-B14F-4D97-AF65-F5344CB8AC3E}">
        <p14:creationId xmlns:p14="http://schemas.microsoft.com/office/powerpoint/2010/main" val="3257768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305800" cy="6553200"/>
          </a:xfrm>
        </p:spPr>
        <p:txBody>
          <a:bodyPr/>
          <a:lstStyle/>
          <a:p>
            <a:r>
              <a:rPr lang="en-US" sz="2400" b="1" dirty="0" smtClean="0">
                <a:solidFill>
                  <a:schemeClr val="tx2"/>
                </a:solidFill>
              </a:rPr>
              <a:t>A Part-of Speech Tagger for English:</a:t>
            </a:r>
            <a:r>
              <a:rPr lang="en-US" sz="2400" dirty="0" smtClean="0">
                <a:solidFill>
                  <a:schemeClr val="tx2"/>
                </a:solidFill>
              </a:rPr>
              <a:t> this tagger uses a bi-directional inference algorithm for part-of Speech tagging.</a:t>
            </a:r>
          </a:p>
          <a:p>
            <a:r>
              <a:rPr lang="en-US" sz="2400" dirty="0" smtClean="0">
                <a:solidFill>
                  <a:schemeClr val="tx2"/>
                </a:solidFill>
              </a:rPr>
              <a:t>It is based on maximum entropy Markov models(MEMM).</a:t>
            </a:r>
            <a:endParaRPr lang="en-US" sz="2400" b="1" dirty="0" smtClean="0">
              <a:solidFill>
                <a:schemeClr val="tx2"/>
              </a:solidFill>
            </a:endParaRPr>
          </a:p>
          <a:p>
            <a:r>
              <a:rPr lang="en-US" sz="2400" b="1" dirty="0" err="1" smtClean="0">
                <a:solidFill>
                  <a:schemeClr val="tx2"/>
                </a:solidFill>
              </a:rPr>
              <a:t>TnT</a:t>
            </a:r>
            <a:r>
              <a:rPr lang="en-US" sz="2400" b="1" dirty="0" smtClean="0">
                <a:solidFill>
                  <a:schemeClr val="tx2"/>
                </a:solidFill>
              </a:rPr>
              <a:t> </a:t>
            </a:r>
            <a:r>
              <a:rPr lang="en-US" sz="2400" b="1" dirty="0" err="1" smtClean="0">
                <a:solidFill>
                  <a:schemeClr val="tx2"/>
                </a:solidFill>
              </a:rPr>
              <a:t>tagger:</a:t>
            </a:r>
            <a:r>
              <a:rPr lang="en-US" sz="2400" dirty="0" err="1" smtClean="0">
                <a:solidFill>
                  <a:schemeClr val="tx2"/>
                </a:solidFill>
              </a:rPr>
              <a:t>Trigrams’n</a:t>
            </a:r>
            <a:r>
              <a:rPr lang="en-US" sz="2400" dirty="0" smtClean="0">
                <a:solidFill>
                  <a:schemeClr val="tx2"/>
                </a:solidFill>
              </a:rPr>
              <a:t> Tags or </a:t>
            </a:r>
            <a:r>
              <a:rPr lang="en-US" sz="2400" dirty="0" err="1" smtClean="0">
                <a:solidFill>
                  <a:schemeClr val="tx2"/>
                </a:solidFill>
              </a:rPr>
              <a:t>TnT</a:t>
            </a:r>
            <a:r>
              <a:rPr lang="en-US" sz="2400" dirty="0" smtClean="0">
                <a:solidFill>
                  <a:schemeClr val="tx2"/>
                </a:solidFill>
              </a:rPr>
              <a:t> is an efficient statistical part-of speech tagger.</a:t>
            </a:r>
          </a:p>
          <a:p>
            <a:r>
              <a:rPr lang="en-US" sz="2400" dirty="0" smtClean="0">
                <a:solidFill>
                  <a:schemeClr val="tx2"/>
                </a:solidFill>
              </a:rPr>
              <a:t>This Tagger is based on hidden Markov models(HMM),and uses some optimization techniques for smoothing and handling unknown words.</a:t>
            </a:r>
            <a:endParaRPr lang="en-US" sz="2400" b="1" dirty="0" smtClean="0">
              <a:solidFill>
                <a:schemeClr val="tx2"/>
              </a:solidFill>
            </a:endParaRPr>
          </a:p>
          <a:p>
            <a:r>
              <a:rPr lang="en-US" sz="2400" b="1" dirty="0" smtClean="0">
                <a:solidFill>
                  <a:schemeClr val="tx2"/>
                </a:solidFill>
              </a:rPr>
              <a:t>Brill Tagger: </a:t>
            </a:r>
            <a:r>
              <a:rPr lang="en-US" sz="2400" dirty="0" smtClean="0">
                <a:solidFill>
                  <a:schemeClr val="tx2"/>
                </a:solidFill>
              </a:rPr>
              <a:t>a trainable rule-based tagger that obtained performance comparable to that of stochastic taggers.</a:t>
            </a:r>
          </a:p>
          <a:p>
            <a:r>
              <a:rPr lang="en-US" sz="2400" dirty="0" smtClean="0">
                <a:solidFill>
                  <a:schemeClr val="tx2"/>
                </a:solidFill>
              </a:rPr>
              <a:t>It uses transformation-based learning to automatically induce rules.</a:t>
            </a:r>
          </a:p>
          <a:p>
            <a:r>
              <a:rPr lang="en-US" sz="2400" dirty="0" smtClean="0">
                <a:solidFill>
                  <a:schemeClr val="tx2"/>
                </a:solidFill>
              </a:rPr>
              <a:t>A number of extensions to this rule-based tagger have been proposed by bill</a:t>
            </a:r>
          </a:p>
          <a:p>
            <a:endParaRPr lang="en-US" sz="2400" b="1" dirty="0" smtClean="0">
              <a:solidFill>
                <a:schemeClr val="tx2"/>
              </a:solidFill>
            </a:endParaRPr>
          </a:p>
          <a:p>
            <a:pPr marL="114300" indent="0">
              <a:buNone/>
            </a:pPr>
            <a:endParaRPr lang="en-US" sz="2400" dirty="0" smtClean="0">
              <a:solidFill>
                <a:schemeClr val="tx2"/>
              </a:solidFill>
            </a:endParaRPr>
          </a:p>
          <a:p>
            <a:pPr marL="114300" indent="0">
              <a:buNone/>
            </a:pPr>
            <a:endParaRPr lang="en-US" sz="2400" b="1" dirty="0" smtClean="0">
              <a:solidFill>
                <a:schemeClr val="tx2"/>
              </a:solidFill>
            </a:endParaRPr>
          </a:p>
          <a:p>
            <a:endParaRPr lang="en-US" sz="2400" dirty="0">
              <a:solidFill>
                <a:schemeClr val="tx2"/>
              </a:solidFill>
            </a:endParaRPr>
          </a:p>
        </p:txBody>
      </p:sp>
    </p:spTree>
    <p:extLst>
      <p:ext uri="{BB962C8B-B14F-4D97-AF65-F5344CB8AC3E}">
        <p14:creationId xmlns:p14="http://schemas.microsoft.com/office/powerpoint/2010/main" val="390890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rmAutofit/>
          </a:bodyPr>
          <a:lstStyle/>
          <a:p>
            <a:r>
              <a:rPr lang="en-US" sz="2800" dirty="0" smtClean="0"/>
              <a:t>The actual text of the document is not used in the retrieval process.</a:t>
            </a:r>
          </a:p>
          <a:p>
            <a:r>
              <a:rPr lang="en-US" sz="2800" dirty="0" smtClean="0"/>
              <a:t>The processing of transforming document text to some representation of it known as </a:t>
            </a:r>
            <a:r>
              <a:rPr lang="en-US" sz="2800" i="1" dirty="0" smtClean="0"/>
              <a:t>“Indexing</a:t>
            </a:r>
            <a:r>
              <a:rPr lang="en-US" sz="2800" dirty="0" smtClean="0"/>
              <a:t>” </a:t>
            </a:r>
          </a:p>
          <a:p>
            <a:r>
              <a:rPr lang="en-US" sz="2800" dirty="0"/>
              <a:t> </a:t>
            </a:r>
            <a:r>
              <a:rPr lang="en-US" sz="2800" dirty="0" smtClean="0"/>
              <a:t>the two most commonly used text operation are </a:t>
            </a:r>
            <a:r>
              <a:rPr lang="en-US" sz="2800" b="1" dirty="0" smtClean="0"/>
              <a:t>stop word elimination and stemming.</a:t>
            </a:r>
          </a:p>
          <a:p>
            <a:r>
              <a:rPr lang="en-US" sz="2800" dirty="0" err="1" smtClean="0"/>
              <a:t>Zipf’s</a:t>
            </a:r>
            <a:r>
              <a:rPr lang="en-US" sz="2800" dirty="0" smtClean="0"/>
              <a:t> law can be applied to further reduce the size of index set.</a:t>
            </a:r>
          </a:p>
          <a:p>
            <a:r>
              <a:rPr lang="en-US" sz="2800" dirty="0" smtClean="0"/>
              <a:t>A number of term-weighting schemes have been proposed in the literature over the years.</a:t>
            </a:r>
            <a:endParaRPr lang="en-US" sz="2800" dirty="0"/>
          </a:p>
        </p:txBody>
      </p:sp>
    </p:spTree>
    <p:extLst>
      <p:ext uri="{BB962C8B-B14F-4D97-AF65-F5344CB8AC3E}">
        <p14:creationId xmlns:p14="http://schemas.microsoft.com/office/powerpoint/2010/main" val="3855579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sz="3200" b="1" dirty="0" smtClean="0"/>
              <a:t>CLAWS part-of-speech Tagger for English:</a:t>
            </a:r>
            <a:endParaRPr lang="en-US" sz="3200" b="1" dirty="0"/>
          </a:p>
        </p:txBody>
      </p:sp>
      <p:sp>
        <p:nvSpPr>
          <p:cNvPr id="3" name="Content Placeholder 2"/>
          <p:cNvSpPr>
            <a:spLocks noGrp="1"/>
          </p:cNvSpPr>
          <p:nvPr>
            <p:ph idx="1"/>
          </p:nvPr>
        </p:nvSpPr>
        <p:spPr>
          <a:xfrm>
            <a:off x="457200" y="762000"/>
            <a:ext cx="7620000" cy="5638800"/>
          </a:xfrm>
        </p:spPr>
        <p:txBody>
          <a:bodyPr/>
          <a:lstStyle/>
          <a:p>
            <a:r>
              <a:rPr lang="en-US" dirty="0" smtClean="0"/>
              <a:t>Is one of the earliest probabilistic tagger for English.</a:t>
            </a:r>
          </a:p>
          <a:p>
            <a:r>
              <a:rPr lang="en-US" dirty="0" smtClean="0"/>
              <a:t>It was developed at the university of Lancaster.</a:t>
            </a:r>
          </a:p>
          <a:p>
            <a:r>
              <a:rPr lang="en-US" dirty="0" smtClean="0"/>
              <a:t>CLAWS has achieved 96-97% accuracy.</a:t>
            </a:r>
          </a:p>
          <a:p>
            <a:pPr marL="114300" indent="0">
              <a:buNone/>
            </a:pPr>
            <a:r>
              <a:rPr lang="en-US" sz="3600" b="1" dirty="0" err="1" smtClean="0">
                <a:solidFill>
                  <a:schemeClr val="tx2"/>
                </a:solidFill>
              </a:rPr>
              <a:t>Tree-Tagger</a:t>
            </a:r>
            <a:r>
              <a:rPr lang="en-US" sz="2400" dirty="0" err="1" smtClean="0">
                <a:solidFill>
                  <a:schemeClr val="tx2"/>
                </a:solidFill>
              </a:rPr>
              <a:t>:probabilistic</a:t>
            </a:r>
            <a:r>
              <a:rPr lang="en-US" sz="2400" dirty="0" smtClean="0">
                <a:solidFill>
                  <a:schemeClr val="tx2"/>
                </a:solidFill>
              </a:rPr>
              <a:t> tagging method.</a:t>
            </a:r>
          </a:p>
          <a:p>
            <a:r>
              <a:rPr lang="en-US" sz="2400" dirty="0" smtClean="0">
                <a:solidFill>
                  <a:schemeClr val="tx2"/>
                </a:solidFill>
              </a:rPr>
              <a:t>The reported accuracy for the tagger is above is 96%</a:t>
            </a:r>
            <a:endParaRPr lang="en-US" sz="2400" b="1" dirty="0" smtClean="0">
              <a:solidFill>
                <a:schemeClr val="tx2"/>
              </a:solidFill>
            </a:endParaRPr>
          </a:p>
          <a:p>
            <a:r>
              <a:rPr lang="en-US" sz="2800" b="1" dirty="0" smtClean="0">
                <a:solidFill>
                  <a:schemeClr val="tx2"/>
                </a:solidFill>
              </a:rPr>
              <a:t>ACOPOST</a:t>
            </a:r>
            <a:r>
              <a:rPr lang="en-US" sz="2400" b="1" dirty="0" smtClean="0">
                <a:solidFill>
                  <a:schemeClr val="tx2"/>
                </a:solidFill>
              </a:rPr>
              <a:t>: a collection of POS taggers</a:t>
            </a:r>
          </a:p>
          <a:p>
            <a:r>
              <a:rPr lang="en-US" sz="2000" dirty="0" smtClean="0">
                <a:solidFill>
                  <a:schemeClr val="tx2"/>
                </a:solidFill>
              </a:rPr>
              <a:t>The taggers in the set are based on different frameworks.</a:t>
            </a:r>
          </a:p>
          <a:p>
            <a:r>
              <a:rPr lang="en-US" sz="2000" dirty="0" smtClean="0">
                <a:solidFill>
                  <a:schemeClr val="tx2"/>
                </a:solidFill>
              </a:rPr>
              <a:t>The program are written in C</a:t>
            </a:r>
          </a:p>
          <a:p>
            <a:r>
              <a:rPr lang="en-US" sz="2000" dirty="0" err="1" smtClean="0">
                <a:solidFill>
                  <a:schemeClr val="tx2"/>
                </a:solidFill>
              </a:rPr>
              <a:t>Consistes</a:t>
            </a:r>
            <a:r>
              <a:rPr lang="en-US" sz="2000" dirty="0" smtClean="0">
                <a:solidFill>
                  <a:schemeClr val="tx2"/>
                </a:solidFill>
              </a:rPr>
              <a:t> of the </a:t>
            </a:r>
            <a:r>
              <a:rPr lang="en-US" sz="2000" dirty="0" err="1" smtClean="0">
                <a:solidFill>
                  <a:schemeClr val="tx2"/>
                </a:solidFill>
              </a:rPr>
              <a:t>foure</a:t>
            </a:r>
            <a:r>
              <a:rPr lang="en-US" sz="2000" dirty="0" smtClean="0">
                <a:solidFill>
                  <a:schemeClr val="tx2"/>
                </a:solidFill>
              </a:rPr>
              <a:t> taggers:</a:t>
            </a:r>
          </a:p>
          <a:p>
            <a:r>
              <a:rPr lang="en-US" sz="2000" dirty="0" smtClean="0">
                <a:solidFill>
                  <a:schemeClr val="tx2"/>
                </a:solidFill>
              </a:rPr>
              <a:t>1 Maximum Entropy Tagger(MET)</a:t>
            </a:r>
          </a:p>
          <a:p>
            <a:r>
              <a:rPr lang="en-US" sz="2000" dirty="0" smtClean="0">
                <a:solidFill>
                  <a:schemeClr val="tx2"/>
                </a:solidFill>
              </a:rPr>
              <a:t>2Trigram Tagger(T3)</a:t>
            </a:r>
          </a:p>
          <a:p>
            <a:r>
              <a:rPr lang="en-US" sz="2000" dirty="0" smtClean="0">
                <a:solidFill>
                  <a:schemeClr val="tx2"/>
                </a:solidFill>
              </a:rPr>
              <a:t>3.Error-driven Transformation-based Tagger(TBT)</a:t>
            </a:r>
          </a:p>
          <a:p>
            <a:r>
              <a:rPr lang="en-US" sz="2000" dirty="0" smtClean="0">
                <a:solidFill>
                  <a:schemeClr val="tx2"/>
                </a:solidFill>
              </a:rPr>
              <a:t>4.Example based Tagger(ET)</a:t>
            </a:r>
          </a:p>
          <a:p>
            <a:endParaRPr lang="en-US" sz="2400" b="1" dirty="0" smtClean="0">
              <a:solidFill>
                <a:schemeClr val="tx2"/>
              </a:solidFill>
            </a:endParaRPr>
          </a:p>
          <a:p>
            <a:endParaRPr lang="en-US" dirty="0" smtClean="0"/>
          </a:p>
          <a:p>
            <a:endParaRPr lang="en-US" dirty="0"/>
          </a:p>
        </p:txBody>
      </p:sp>
    </p:spTree>
    <p:extLst>
      <p:ext uri="{BB962C8B-B14F-4D97-AF65-F5344CB8AC3E}">
        <p14:creationId xmlns:p14="http://schemas.microsoft.com/office/powerpoint/2010/main" val="2299027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924800" cy="6477000"/>
          </a:xfrm>
        </p:spPr>
        <p:txBody>
          <a:bodyPr/>
          <a:lstStyle/>
          <a:p>
            <a:r>
              <a:rPr lang="en-US" sz="3200" b="1" dirty="0" smtClean="0"/>
              <a:t>POS Tagger for Indian Languages:</a:t>
            </a:r>
          </a:p>
          <a:p>
            <a:r>
              <a:rPr lang="en-US" sz="2400" dirty="0" smtClean="0"/>
              <a:t>The automatic text processing of Hindi and other Indian Languages is constrained heavily due to  lack of basic tools and large annotated corpuses.</a:t>
            </a:r>
          </a:p>
          <a:p>
            <a:r>
              <a:rPr lang="en-US" sz="2400" dirty="0" smtClean="0"/>
              <a:t>There is a approach is based on bootstrapping on a small corpus tagged by a rule based tagger and then applying statistical techniques to train a machine.</a:t>
            </a:r>
          </a:p>
          <a:p>
            <a:endParaRPr lang="en-US" sz="2400" dirty="0"/>
          </a:p>
        </p:txBody>
      </p:sp>
    </p:spTree>
    <p:extLst>
      <p:ext uri="{BB962C8B-B14F-4D97-AF65-F5344CB8AC3E}">
        <p14:creationId xmlns:p14="http://schemas.microsoft.com/office/powerpoint/2010/main" val="735688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3200" b="1" dirty="0" smtClean="0"/>
              <a:t>RESEARCH CORPORA:</a:t>
            </a:r>
            <a:endParaRPr lang="en-US" sz="3200" b="1" dirty="0"/>
          </a:p>
        </p:txBody>
      </p:sp>
      <p:sp>
        <p:nvSpPr>
          <p:cNvPr id="3" name="Content Placeholder 2"/>
          <p:cNvSpPr>
            <a:spLocks noGrp="1"/>
          </p:cNvSpPr>
          <p:nvPr>
            <p:ph idx="1"/>
          </p:nvPr>
        </p:nvSpPr>
        <p:spPr>
          <a:xfrm>
            <a:off x="152400" y="914400"/>
            <a:ext cx="8153400" cy="5791200"/>
          </a:xfrm>
        </p:spPr>
        <p:txBody>
          <a:bodyPr>
            <a:normAutofit/>
          </a:bodyPr>
          <a:lstStyle/>
          <a:p>
            <a:r>
              <a:rPr lang="en-US" sz="2400" dirty="0" smtClean="0"/>
              <a:t>Research corpora have been developed for a number of NLP related tasks.</a:t>
            </a:r>
          </a:p>
          <a:p>
            <a:r>
              <a:rPr lang="en-US" sz="2400" b="1" dirty="0" smtClean="0"/>
              <a:t>IR Test collection: LETOR (</a:t>
            </a:r>
            <a:r>
              <a:rPr lang="en-US" sz="2400" dirty="0" smtClean="0"/>
              <a:t>Learning to rank)is a package of benchmark data sets released by Microsoft research Asia.</a:t>
            </a:r>
          </a:p>
          <a:p>
            <a:r>
              <a:rPr lang="en-US" sz="2400" dirty="0" smtClean="0"/>
              <a:t>LETOR</a:t>
            </a:r>
            <a:r>
              <a:rPr lang="en-US" sz="2400" b="1" dirty="0" smtClean="0"/>
              <a:t>:</a:t>
            </a:r>
            <a:r>
              <a:rPr lang="en-US" sz="2400" dirty="0" smtClean="0"/>
              <a:t> is a packaged with extracted features for each query document pair in the collection, baseline results of several state-of-the-art learning to rank algorithms on the data and evaluation tools.</a:t>
            </a:r>
          </a:p>
          <a:p>
            <a:r>
              <a:rPr lang="en-US" sz="2400" dirty="0" smtClean="0"/>
              <a:t>The data set is aimed at supporting future research in the area of </a:t>
            </a:r>
            <a:r>
              <a:rPr lang="en-US" sz="2400" dirty="0" smtClean="0"/>
              <a:t>learning </a:t>
            </a:r>
            <a:r>
              <a:rPr lang="en-US" sz="2400" dirty="0" smtClean="0"/>
              <a:t>ranking function for information </a:t>
            </a:r>
            <a:r>
              <a:rPr lang="en-US" sz="2400" dirty="0" smtClean="0"/>
              <a:t>retrieval</a:t>
            </a:r>
            <a:endParaRPr lang="en-US" sz="2400" dirty="0" smtClean="0"/>
          </a:p>
        </p:txBody>
      </p:sp>
    </p:spTree>
    <p:extLst>
      <p:ext uri="{BB962C8B-B14F-4D97-AF65-F5344CB8AC3E}">
        <p14:creationId xmlns:p14="http://schemas.microsoft.com/office/powerpoint/2010/main" val="4049954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JOURNALS AND CONFERENCES IN THE AREA</a:t>
            </a:r>
            <a:endParaRPr lang="en-US" sz="2800"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0907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b="1" dirty="0" smtClean="0"/>
              <a:t>Indexing:</a:t>
            </a:r>
            <a:endParaRPr lang="en-US" b="1" dirty="0"/>
          </a:p>
        </p:txBody>
      </p:sp>
      <p:sp>
        <p:nvSpPr>
          <p:cNvPr id="3" name="Content Placeholder 2"/>
          <p:cNvSpPr>
            <a:spLocks noGrp="1"/>
          </p:cNvSpPr>
          <p:nvPr>
            <p:ph idx="1"/>
          </p:nvPr>
        </p:nvSpPr>
        <p:spPr>
          <a:xfrm>
            <a:off x="457200" y="914400"/>
            <a:ext cx="7620000" cy="5791200"/>
          </a:xfrm>
        </p:spPr>
        <p:txBody>
          <a:bodyPr>
            <a:normAutofit fontScale="92500"/>
          </a:bodyPr>
          <a:lstStyle/>
          <a:p>
            <a:r>
              <a:rPr lang="en-US" dirty="0" smtClean="0"/>
              <a:t>A collection of raw documents is usually transformed into an easily accessible representation. This process is know as indexing .</a:t>
            </a:r>
          </a:p>
          <a:p>
            <a:r>
              <a:rPr lang="en-US" dirty="0" smtClean="0"/>
              <a:t>The word ’term’ can be a single word or multiword phrases.</a:t>
            </a:r>
          </a:p>
          <a:p>
            <a:r>
              <a:rPr lang="en-US" dirty="0" smtClean="0"/>
              <a:t>Ex:The sentence, Design features of information retrieval system, can be represented as follow:</a:t>
            </a:r>
          </a:p>
          <a:p>
            <a:pPr marL="114300" indent="0">
              <a:buNone/>
            </a:pPr>
            <a:r>
              <a:rPr lang="en-US" b="1" dirty="0" smtClean="0"/>
              <a:t>           </a:t>
            </a:r>
            <a:r>
              <a:rPr lang="en-US" b="1" dirty="0" err="1" smtClean="0"/>
              <a:t>Design,Features,information,retrieval,system</a:t>
            </a:r>
            <a:endParaRPr lang="en-US" b="1" dirty="0" smtClean="0"/>
          </a:p>
          <a:p>
            <a:r>
              <a:rPr lang="en-US" dirty="0" smtClean="0"/>
              <a:t>It can also be represented by the set of terms:</a:t>
            </a:r>
          </a:p>
          <a:p>
            <a:pPr marL="114300" indent="0">
              <a:buNone/>
            </a:pPr>
            <a:r>
              <a:rPr lang="en-US" b="1" dirty="0" smtClean="0"/>
              <a:t>          </a:t>
            </a:r>
            <a:r>
              <a:rPr lang="en-US" b="1" dirty="0" err="1" smtClean="0"/>
              <a:t>Design,Features,information</a:t>
            </a:r>
            <a:r>
              <a:rPr lang="en-US" b="1" dirty="0" smtClean="0"/>
              <a:t>,</a:t>
            </a:r>
            <a:r>
              <a:rPr lang="en-US" b="1" dirty="0"/>
              <a:t> </a:t>
            </a:r>
            <a:r>
              <a:rPr lang="en-US" b="1" dirty="0" smtClean="0"/>
              <a:t>information retrieval system.</a:t>
            </a:r>
          </a:p>
          <a:p>
            <a:r>
              <a:rPr lang="en-US" dirty="0" smtClean="0"/>
              <a:t>In text retrieval conference(TREC),the method used for phrase extraction is as follow:</a:t>
            </a:r>
          </a:p>
          <a:p>
            <a:r>
              <a:rPr lang="en-US" dirty="0" smtClean="0"/>
              <a:t>1)Any pair of adjacent non-stop words regarded a potential phrase.</a:t>
            </a:r>
          </a:p>
          <a:p>
            <a:r>
              <a:rPr lang="en-US" dirty="0" smtClean="0"/>
              <a:t>2)The final list of phrases is composed of those pairs of words that occur in, say 25 or more documents in the document collection.</a:t>
            </a:r>
          </a:p>
          <a:p>
            <a:pPr marL="114300" indent="0">
              <a:buNone/>
            </a:pPr>
            <a:r>
              <a:rPr lang="en-US" dirty="0"/>
              <a:t> </a:t>
            </a:r>
            <a:r>
              <a:rPr lang="en-US" dirty="0" smtClean="0"/>
              <a:t>  </a:t>
            </a:r>
            <a:endParaRPr lang="en-US" dirty="0"/>
          </a:p>
          <a:p>
            <a:pPr marL="114300" indent="0">
              <a:buNone/>
            </a:pPr>
            <a:endParaRPr lang="en-US" dirty="0" smtClean="0"/>
          </a:p>
          <a:p>
            <a:endParaRPr lang="en-US" dirty="0"/>
          </a:p>
        </p:txBody>
      </p:sp>
    </p:spTree>
    <p:extLst>
      <p:ext uri="{BB962C8B-B14F-4D97-AF65-F5344CB8AC3E}">
        <p14:creationId xmlns:p14="http://schemas.microsoft.com/office/powerpoint/2010/main" val="3136666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2800" b="1" dirty="0" smtClean="0"/>
              <a:t>Eliminating stop words:</a:t>
            </a:r>
            <a:endParaRPr lang="en-US" sz="2800" b="1" dirty="0"/>
          </a:p>
        </p:txBody>
      </p:sp>
      <p:sp>
        <p:nvSpPr>
          <p:cNvPr id="3" name="Content Placeholder 2"/>
          <p:cNvSpPr>
            <a:spLocks noGrp="1"/>
          </p:cNvSpPr>
          <p:nvPr>
            <p:ph idx="1"/>
          </p:nvPr>
        </p:nvSpPr>
        <p:spPr>
          <a:xfrm>
            <a:off x="457200" y="990600"/>
            <a:ext cx="7620000" cy="5715000"/>
          </a:xfrm>
        </p:spPr>
        <p:txBody>
          <a:bodyPr/>
          <a:lstStyle/>
          <a:p>
            <a:r>
              <a:rPr lang="en-US" dirty="0" smtClean="0"/>
              <a:t>The lexical processing of index terms involves elimination of stop words.</a:t>
            </a:r>
          </a:p>
          <a:p>
            <a:r>
              <a:rPr lang="en-US" dirty="0" smtClean="0"/>
              <a:t>Stop words are high frequency words which have little semantic weight and are thus, unlikely to help in retrieval.</a:t>
            </a:r>
          </a:p>
          <a:p>
            <a:r>
              <a:rPr lang="en-US" dirty="0" smtClean="0"/>
              <a:t>Drawback of elimination stop words is that it can some times result in the elimination of useful index terms, for instance the stop word A in </a:t>
            </a:r>
            <a:r>
              <a:rPr lang="en-US" b="1" i="1" dirty="0" smtClean="0"/>
              <a:t>vitamin A .</a:t>
            </a:r>
          </a:p>
          <a:p>
            <a:r>
              <a:rPr lang="en-US" dirty="0" smtClean="0"/>
              <a:t>Sample stop words in English</a:t>
            </a:r>
          </a:p>
          <a:p>
            <a:endParaRPr lang="en-US" b="1" i="1" dirty="0" smtClean="0"/>
          </a:p>
          <a:p>
            <a:endParaRPr lang="en-US" b="1" i="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86201"/>
            <a:ext cx="6248400" cy="2514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869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sz="2400" b="1" dirty="0" smtClean="0"/>
              <a:t>STEMMING:</a:t>
            </a:r>
            <a:endParaRPr lang="en-US" sz="2400" b="1" dirty="0"/>
          </a:p>
        </p:txBody>
      </p:sp>
      <p:sp>
        <p:nvSpPr>
          <p:cNvPr id="4" name="Content Placeholder 3"/>
          <p:cNvSpPr>
            <a:spLocks noGrp="1"/>
          </p:cNvSpPr>
          <p:nvPr>
            <p:ph idx="1"/>
          </p:nvPr>
        </p:nvSpPr>
        <p:spPr>
          <a:xfrm>
            <a:off x="457200" y="762000"/>
            <a:ext cx="7620000" cy="5638800"/>
          </a:xfrm>
        </p:spPr>
        <p:txBody>
          <a:bodyPr/>
          <a:lstStyle/>
          <a:p>
            <a:r>
              <a:rPr lang="en-US" sz="2800" dirty="0" smtClean="0"/>
              <a:t>Stemming normalizes morphological variants, though in a crude manner, by removing affixes from the words to reduce them to their stem, </a:t>
            </a:r>
            <a:r>
              <a:rPr lang="en-US" sz="2800" dirty="0" err="1" smtClean="0"/>
              <a:t>eg:the</a:t>
            </a:r>
            <a:r>
              <a:rPr lang="en-US" sz="2800" dirty="0" smtClean="0"/>
              <a:t> words </a:t>
            </a:r>
            <a:r>
              <a:rPr lang="en-US" sz="2800" i="1" dirty="0" smtClean="0"/>
              <a:t>compute, computing, computes and computer, </a:t>
            </a:r>
            <a:r>
              <a:rPr lang="en-US" sz="2800" dirty="0" smtClean="0"/>
              <a:t>are all be reduced to same word stem, </a:t>
            </a:r>
            <a:r>
              <a:rPr lang="en-US" sz="2800" i="1" dirty="0" err="1" smtClean="0"/>
              <a:t>comput</a:t>
            </a:r>
            <a:r>
              <a:rPr lang="en-US" sz="2800" dirty="0" smtClean="0"/>
              <a:t>.</a:t>
            </a:r>
          </a:p>
          <a:p>
            <a:r>
              <a:rPr lang="en-US" sz="2800" dirty="0"/>
              <a:t>T</a:t>
            </a:r>
            <a:r>
              <a:rPr lang="en-US" sz="2800" dirty="0" smtClean="0"/>
              <a:t>he keywords or terms used to represent text are stems, not the actual words.</a:t>
            </a:r>
          </a:p>
          <a:p>
            <a:r>
              <a:rPr lang="en-US" sz="2800" dirty="0" smtClean="0"/>
              <a:t>The stemmed representation of the text, Design features of information retrieval system is </a:t>
            </a:r>
          </a:p>
          <a:p>
            <a:pPr marL="114300" indent="0">
              <a:buNone/>
            </a:pPr>
            <a:r>
              <a:rPr lang="en-US" sz="2800" dirty="0" smtClean="0"/>
              <a:t>                {</a:t>
            </a:r>
            <a:r>
              <a:rPr lang="en-US" sz="2800" dirty="0" err="1" smtClean="0"/>
              <a:t>design,featur,inform,retriev,system</a:t>
            </a:r>
            <a:r>
              <a:rPr lang="en-US" sz="2800" dirty="0"/>
              <a:t>}</a:t>
            </a:r>
          </a:p>
        </p:txBody>
      </p:sp>
    </p:spTree>
    <p:extLst>
      <p:ext uri="{BB962C8B-B14F-4D97-AF65-F5344CB8AC3E}">
        <p14:creationId xmlns:p14="http://schemas.microsoft.com/office/powerpoint/2010/main" val="130726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p:spPr>
        <p:txBody>
          <a:bodyPr/>
          <a:lstStyle/>
          <a:p>
            <a:r>
              <a:rPr lang="en-US" dirty="0" smtClean="0"/>
              <a:t/>
            </a:r>
            <a:br>
              <a:rPr lang="en-US" dirty="0" smtClean="0"/>
            </a:br>
            <a:r>
              <a:rPr lang="en-US" dirty="0" err="1" smtClean="0"/>
              <a:t>Zipf's</a:t>
            </a:r>
            <a:r>
              <a:rPr lang="en-US" dirty="0" smtClean="0"/>
              <a:t> </a:t>
            </a:r>
            <a:r>
              <a:rPr lang="en-US" dirty="0"/>
              <a:t>law</a:t>
            </a:r>
            <a:br>
              <a:rPr lang="en-US" dirty="0"/>
            </a:br>
            <a:endParaRPr lang="en-US" dirty="0"/>
          </a:p>
        </p:txBody>
      </p:sp>
      <p:sp>
        <p:nvSpPr>
          <p:cNvPr id="3" name="Content Placeholder 2"/>
          <p:cNvSpPr>
            <a:spLocks noGrp="1"/>
          </p:cNvSpPr>
          <p:nvPr>
            <p:ph idx="1"/>
          </p:nvPr>
        </p:nvSpPr>
        <p:spPr>
          <a:xfrm>
            <a:off x="152400" y="990600"/>
            <a:ext cx="8077200" cy="5791200"/>
          </a:xfrm>
        </p:spPr>
        <p:txBody>
          <a:bodyPr>
            <a:normAutofit/>
          </a:bodyPr>
          <a:lstStyle/>
          <a:p>
            <a:r>
              <a:rPr lang="en-US" sz="2400" dirty="0" err="1" smtClean="0"/>
              <a:t>Zipf</a:t>
            </a:r>
            <a:r>
              <a:rPr lang="en-US" sz="2400" dirty="0" smtClean="0"/>
              <a:t> made an important observation on the distribution of words in natural languages. This observation has been named </a:t>
            </a:r>
            <a:r>
              <a:rPr lang="en-US" sz="2400" dirty="0" err="1"/>
              <a:t>Z</a:t>
            </a:r>
            <a:r>
              <a:rPr lang="en-US" sz="2400" dirty="0" err="1" smtClean="0"/>
              <a:t>ipf’s</a:t>
            </a:r>
            <a:r>
              <a:rPr lang="en-US" sz="2400" dirty="0" smtClean="0"/>
              <a:t> law.</a:t>
            </a:r>
          </a:p>
          <a:p>
            <a:r>
              <a:rPr lang="en-US" sz="2400" dirty="0" err="1" smtClean="0"/>
              <a:t>Zipf’s</a:t>
            </a:r>
            <a:r>
              <a:rPr lang="en-US" sz="2400" dirty="0" smtClean="0"/>
              <a:t> law says that the frequency of words multiplied by their ranks in a large corpus is more or less constant. More formally,</a:t>
            </a:r>
          </a:p>
          <a:p>
            <a:pPr marL="114300" indent="0">
              <a:buNone/>
            </a:pPr>
            <a:r>
              <a:rPr lang="en-US" sz="2400" dirty="0"/>
              <a:t> </a:t>
            </a:r>
            <a:r>
              <a:rPr lang="en-US" sz="2400" dirty="0" smtClean="0"/>
              <a:t>     Frequent*rank=constant</a:t>
            </a:r>
          </a:p>
          <a:p>
            <a:endParaRPr lang="en-US" sz="2400" dirty="0" smtClean="0"/>
          </a:p>
          <a:p>
            <a:endParaRPr lang="en-US" sz="2400" dirty="0" smtClean="0"/>
          </a:p>
          <a:p>
            <a:pPr marL="114300" indent="0">
              <a:buNone/>
            </a:pPr>
            <a:r>
              <a:rPr lang="en-US" sz="2000" dirty="0" smtClean="0"/>
              <a:t>    frequency</a:t>
            </a:r>
          </a:p>
          <a:p>
            <a:endParaRPr lang="en-US" sz="2400" dirty="0"/>
          </a:p>
        </p:txBody>
      </p:sp>
      <p:cxnSp>
        <p:nvCxnSpPr>
          <p:cNvPr id="5" name="Straight Arrow Connector 4"/>
          <p:cNvCxnSpPr/>
          <p:nvPr/>
        </p:nvCxnSpPr>
        <p:spPr>
          <a:xfrm flipV="1">
            <a:off x="1676400" y="3962400"/>
            <a:ext cx="0" cy="2514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76400" y="6477000"/>
            <a:ext cx="3200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05000" y="4191000"/>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33600" y="44958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27514" y="4789714"/>
            <a:ext cx="10886" cy="168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43200" y="4996543"/>
            <a:ext cx="0" cy="1480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48000" y="5410200"/>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29000" y="55626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33800" y="5736771"/>
            <a:ext cx="0" cy="740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38600" y="59436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67200" y="6210300"/>
            <a:ext cx="0" cy="2667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8400" y="6477000"/>
            <a:ext cx="2057400" cy="369332"/>
          </a:xfrm>
          <a:prstGeom prst="rect">
            <a:avLst/>
          </a:prstGeom>
          <a:noFill/>
        </p:spPr>
        <p:txBody>
          <a:bodyPr wrap="square" rtlCol="0">
            <a:spAutoFit/>
          </a:bodyPr>
          <a:lstStyle/>
          <a:p>
            <a:r>
              <a:rPr lang="en-US" dirty="0" smtClean="0"/>
              <a:t>Rank order</a:t>
            </a:r>
            <a:endParaRPr lang="en-US" dirty="0"/>
          </a:p>
        </p:txBody>
      </p:sp>
      <p:cxnSp>
        <p:nvCxnSpPr>
          <p:cNvPr id="37" name="Straight Connector 36"/>
          <p:cNvCxnSpPr/>
          <p:nvPr/>
        </p:nvCxnSpPr>
        <p:spPr>
          <a:xfrm>
            <a:off x="4495800" y="6343650"/>
            <a:ext cx="0" cy="133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105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229600" cy="6477000"/>
          </a:xfrm>
        </p:spPr>
        <p:txBody>
          <a:bodyPr>
            <a:normAutofit/>
          </a:bodyPr>
          <a:lstStyle/>
          <a:p>
            <a:pPr marL="114300" indent="0">
              <a:buNone/>
            </a:pPr>
            <a:r>
              <a:rPr lang="en-US" sz="3600" b="1" dirty="0">
                <a:solidFill>
                  <a:schemeClr val="tx2"/>
                </a:solidFill>
              </a:rPr>
              <a:t>I</a:t>
            </a:r>
            <a:r>
              <a:rPr lang="en-US" sz="3600" b="1" dirty="0" smtClean="0">
                <a:solidFill>
                  <a:schemeClr val="tx2"/>
                </a:solidFill>
              </a:rPr>
              <a:t>nformation Retrieval Models</a:t>
            </a:r>
          </a:p>
          <a:p>
            <a:r>
              <a:rPr lang="en-US" sz="3200" dirty="0" smtClean="0"/>
              <a:t>IR system consists of a model for documents, a model for queries, and a matching function which compares queries to documents.</a:t>
            </a:r>
          </a:p>
          <a:p>
            <a:r>
              <a:rPr lang="en-US" sz="3200" dirty="0" smtClean="0"/>
              <a:t>Several different IR models have been developed.</a:t>
            </a:r>
          </a:p>
          <a:p>
            <a:r>
              <a:rPr lang="en-US" sz="3200" dirty="0" smtClean="0"/>
              <a:t>These models can be classified as follows:</a:t>
            </a:r>
          </a:p>
          <a:p>
            <a:pPr marL="114300" indent="0">
              <a:buNone/>
            </a:pPr>
            <a:r>
              <a:rPr lang="en-US" sz="3200" dirty="0" smtClean="0"/>
              <a:t>1)Classical models of IR</a:t>
            </a:r>
          </a:p>
          <a:p>
            <a:pPr marL="114300" indent="0">
              <a:buNone/>
            </a:pPr>
            <a:r>
              <a:rPr lang="en-US" sz="3200" dirty="0" smtClean="0"/>
              <a:t>2)Non-classical models of IR</a:t>
            </a:r>
          </a:p>
          <a:p>
            <a:pPr marL="114300" indent="0">
              <a:buNone/>
            </a:pPr>
            <a:r>
              <a:rPr lang="en-US" sz="3200" dirty="0" smtClean="0"/>
              <a:t>3)Alternative models of IR</a:t>
            </a:r>
          </a:p>
          <a:p>
            <a:endParaRPr lang="en-US" sz="3200" dirty="0"/>
          </a:p>
        </p:txBody>
      </p:sp>
    </p:spTree>
    <p:extLst>
      <p:ext uri="{BB962C8B-B14F-4D97-AF65-F5344CB8AC3E}">
        <p14:creationId xmlns:p14="http://schemas.microsoft.com/office/powerpoint/2010/main" val="2819768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1620</TotalTime>
  <Words>2684</Words>
  <Application>Microsoft Office PowerPoint</Application>
  <PresentationFormat>On-screen Show (4:3)</PresentationFormat>
  <Paragraphs>224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Adjacency</vt:lpstr>
      <vt:lpstr>Module:5 Chapter:1</vt:lpstr>
      <vt:lpstr>INTRODUCTION:</vt:lpstr>
      <vt:lpstr>Design features of information retrieval system:</vt:lpstr>
      <vt:lpstr>PowerPoint Presentation</vt:lpstr>
      <vt:lpstr>Indexing:</vt:lpstr>
      <vt:lpstr>Eliminating stop words:</vt:lpstr>
      <vt:lpstr>STEMMING:</vt:lpstr>
      <vt:lpstr> Zipf's law </vt:lpstr>
      <vt:lpstr>PowerPoint Presentation</vt:lpstr>
      <vt:lpstr>PowerPoint Presentation</vt:lpstr>
      <vt:lpstr>1.Classical Information Retrieval Models</vt:lpstr>
      <vt:lpstr>Example:            Let the set of original documents be                                                          D={D1,D2,D3)</vt:lpstr>
      <vt:lpstr>PowerPoint Presentation</vt:lpstr>
      <vt:lpstr>PowerPoint Presentation</vt:lpstr>
      <vt:lpstr>Term weighting:</vt:lpstr>
      <vt:lpstr>PowerPoint Presentation</vt:lpstr>
      <vt:lpstr>2.Non-classical models of IR</vt:lpstr>
      <vt:lpstr>3.Alternative Models of IR</vt:lpstr>
      <vt:lpstr>PowerPoint Presentation</vt:lpstr>
      <vt:lpstr>PowerPoint Presentation</vt:lpstr>
      <vt:lpstr>PowerPoint Presentation</vt:lpstr>
      <vt:lpstr>PowerPoint Presentation</vt:lpstr>
      <vt:lpstr>PowerPoint Presentation</vt:lpstr>
      <vt:lpstr>PowerPoint Presentation</vt:lpstr>
      <vt:lpstr>Relevance:</vt:lpstr>
      <vt:lpstr>Effective Measures:</vt:lpstr>
      <vt:lpstr>PowerPoint Presentation</vt:lpstr>
      <vt:lpstr>User- centered Evaluation:</vt:lpstr>
      <vt:lpstr>PowerPoint Presentation</vt:lpstr>
      <vt:lpstr>Introduction:</vt:lpstr>
      <vt:lpstr>WordNet</vt:lpstr>
      <vt:lpstr>Applications of WordNet</vt:lpstr>
      <vt:lpstr>PowerPoint Presentation</vt:lpstr>
      <vt:lpstr>Frame Net</vt:lpstr>
      <vt:lpstr>PowerPoint Presentation</vt:lpstr>
      <vt:lpstr>Frame Net applications</vt:lpstr>
      <vt:lpstr>Stemmers</vt:lpstr>
      <vt:lpstr>PowerPoint Presentation</vt:lpstr>
      <vt:lpstr>PowerPoint Presentation</vt:lpstr>
      <vt:lpstr>CLAWS part-of-speech Tagger for English:</vt:lpstr>
      <vt:lpstr>PowerPoint Presentation</vt:lpstr>
      <vt:lpstr>RESEARCH CORPORA:</vt:lpstr>
      <vt:lpstr>JOURNALS AND CONFERENCES IN THE AREA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Module:5</dc:title>
  <dc:creator>SIRMVIT</dc:creator>
  <cp:lastModifiedBy>SIRMVIT</cp:lastModifiedBy>
  <cp:revision>89</cp:revision>
  <dcterms:created xsi:type="dcterms:W3CDTF">2020-11-05T04:20:38Z</dcterms:created>
  <dcterms:modified xsi:type="dcterms:W3CDTF">2020-12-09T04:18:02Z</dcterms:modified>
</cp:coreProperties>
</file>