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3" r:id="rId68"/>
    <p:sldId id="324" r:id="rId69"/>
    <p:sldId id="322" r:id="rId70"/>
    <p:sldId id="325" r:id="rId71"/>
    <p:sldId id="326" r:id="rId72"/>
    <p:sldId id="327"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826D8-0EE6-4247-BFE7-6ECA0E5DBF5C}" type="datetimeFigureOut">
              <a:rPr lang="en-US" smtClean="0"/>
              <a:t>11/4/2020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06ACE2-1083-4318-89F1-ADEF8B9A4E7C}" type="slidenum">
              <a:rPr lang="en-US" smtClean="0"/>
              <a:t>‹#›</a:t>
            </a:fld>
            <a:endParaRPr lang="en-US" dirty="0"/>
          </a:p>
        </p:txBody>
      </p:sp>
    </p:spTree>
    <p:extLst>
      <p:ext uri="{BB962C8B-B14F-4D97-AF65-F5344CB8AC3E}">
        <p14:creationId xmlns:p14="http://schemas.microsoft.com/office/powerpoint/2010/main" val="102823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19DE45-3591-4705-9213-C211BA4692B1}"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smtClean="0"/>
              <a:t>Supriya,CSE Dept.,SIRMVIT</a:t>
            </a:r>
            <a:endParaRPr lang="en-US" dirty="0"/>
          </a:p>
        </p:txBody>
      </p:sp>
      <p:sp>
        <p:nvSpPr>
          <p:cNvPr id="6" name="Slide Number Placeholder 5"/>
          <p:cNvSpPr>
            <a:spLocks noGrp="1"/>
          </p:cNvSpPr>
          <p:nvPr>
            <p:ph type="sldNum" sz="quarter" idx="12"/>
          </p:nvPr>
        </p:nvSpPr>
        <p:spPr/>
        <p:txBody>
          <a:bodyPr/>
          <a:lstStyle/>
          <a:p>
            <a:fld id="{823C922D-0CA8-4553-BED0-DB6AE9523ABF}" type="slidenum">
              <a:rPr lang="en-US" smtClean="0"/>
              <a:t>‹#›</a:t>
            </a:fld>
            <a:endParaRPr lang="en-US" dirty="0"/>
          </a:p>
        </p:txBody>
      </p:sp>
    </p:spTree>
    <p:extLst>
      <p:ext uri="{BB962C8B-B14F-4D97-AF65-F5344CB8AC3E}">
        <p14:creationId xmlns:p14="http://schemas.microsoft.com/office/powerpoint/2010/main" val="352193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0BE4A-2C72-487A-886A-132AE2F783F3}"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smtClean="0"/>
              <a:t>Supriya,CSE Dept.,SIRMVIT</a:t>
            </a:r>
            <a:endParaRPr lang="en-US" dirty="0"/>
          </a:p>
        </p:txBody>
      </p:sp>
      <p:sp>
        <p:nvSpPr>
          <p:cNvPr id="6" name="Slide Number Placeholder 5"/>
          <p:cNvSpPr>
            <a:spLocks noGrp="1"/>
          </p:cNvSpPr>
          <p:nvPr>
            <p:ph type="sldNum" sz="quarter" idx="12"/>
          </p:nvPr>
        </p:nvSpPr>
        <p:spPr/>
        <p:txBody>
          <a:bodyPr/>
          <a:lstStyle/>
          <a:p>
            <a:fld id="{823C922D-0CA8-4553-BED0-DB6AE9523ABF}" type="slidenum">
              <a:rPr lang="en-US" smtClean="0"/>
              <a:t>‹#›</a:t>
            </a:fld>
            <a:endParaRPr lang="en-US" dirty="0"/>
          </a:p>
        </p:txBody>
      </p:sp>
    </p:spTree>
    <p:extLst>
      <p:ext uri="{BB962C8B-B14F-4D97-AF65-F5344CB8AC3E}">
        <p14:creationId xmlns:p14="http://schemas.microsoft.com/office/powerpoint/2010/main" val="25779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698833-0C20-4321-9DF1-2463875E2153}"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smtClean="0"/>
              <a:t>Supriya,CSE Dept.,SIRMVIT</a:t>
            </a:r>
            <a:endParaRPr lang="en-US" dirty="0"/>
          </a:p>
        </p:txBody>
      </p:sp>
      <p:sp>
        <p:nvSpPr>
          <p:cNvPr id="6" name="Slide Number Placeholder 5"/>
          <p:cNvSpPr>
            <a:spLocks noGrp="1"/>
          </p:cNvSpPr>
          <p:nvPr>
            <p:ph type="sldNum" sz="quarter" idx="12"/>
          </p:nvPr>
        </p:nvSpPr>
        <p:spPr/>
        <p:txBody>
          <a:bodyPr/>
          <a:lstStyle/>
          <a:p>
            <a:fld id="{823C922D-0CA8-4553-BED0-DB6AE9523ABF}" type="slidenum">
              <a:rPr lang="en-US" smtClean="0"/>
              <a:t>‹#›</a:t>
            </a:fld>
            <a:endParaRPr lang="en-US" dirty="0"/>
          </a:p>
        </p:txBody>
      </p:sp>
    </p:spTree>
    <p:extLst>
      <p:ext uri="{BB962C8B-B14F-4D97-AF65-F5344CB8AC3E}">
        <p14:creationId xmlns:p14="http://schemas.microsoft.com/office/powerpoint/2010/main" val="377785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1F589C-4AA5-4EAB-9DFE-6751EC2E1237}"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smtClean="0"/>
              <a:t>Supriya,CSE Dept.,SIRMVIT</a:t>
            </a:r>
            <a:endParaRPr lang="en-US" dirty="0"/>
          </a:p>
        </p:txBody>
      </p:sp>
      <p:sp>
        <p:nvSpPr>
          <p:cNvPr id="6" name="Slide Number Placeholder 5"/>
          <p:cNvSpPr>
            <a:spLocks noGrp="1"/>
          </p:cNvSpPr>
          <p:nvPr>
            <p:ph type="sldNum" sz="quarter" idx="12"/>
          </p:nvPr>
        </p:nvSpPr>
        <p:spPr/>
        <p:txBody>
          <a:bodyPr/>
          <a:lstStyle/>
          <a:p>
            <a:fld id="{823C922D-0CA8-4553-BED0-DB6AE9523ABF}" type="slidenum">
              <a:rPr lang="en-US" smtClean="0"/>
              <a:t>‹#›</a:t>
            </a:fld>
            <a:endParaRPr lang="en-US" dirty="0"/>
          </a:p>
        </p:txBody>
      </p:sp>
    </p:spTree>
    <p:extLst>
      <p:ext uri="{BB962C8B-B14F-4D97-AF65-F5344CB8AC3E}">
        <p14:creationId xmlns:p14="http://schemas.microsoft.com/office/powerpoint/2010/main" val="225905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1046E2-FF28-4AAE-89FC-65E3CFE4967D}" type="datetime1">
              <a:rPr lang="en-US" smtClean="0"/>
              <a:t>11/4/2020</a:t>
            </a:fld>
            <a:endParaRPr lang="en-US" dirty="0"/>
          </a:p>
        </p:txBody>
      </p:sp>
      <p:sp>
        <p:nvSpPr>
          <p:cNvPr id="5" name="Footer Placeholder 4"/>
          <p:cNvSpPr>
            <a:spLocks noGrp="1"/>
          </p:cNvSpPr>
          <p:nvPr>
            <p:ph type="ftr" sz="quarter" idx="11"/>
          </p:nvPr>
        </p:nvSpPr>
        <p:spPr/>
        <p:txBody>
          <a:bodyPr/>
          <a:lstStyle/>
          <a:p>
            <a:r>
              <a:rPr lang="en-US" smtClean="0"/>
              <a:t>Supriya,CSE Dept.,SIRMVIT</a:t>
            </a:r>
            <a:endParaRPr lang="en-US" dirty="0"/>
          </a:p>
        </p:txBody>
      </p:sp>
      <p:sp>
        <p:nvSpPr>
          <p:cNvPr id="6" name="Slide Number Placeholder 5"/>
          <p:cNvSpPr>
            <a:spLocks noGrp="1"/>
          </p:cNvSpPr>
          <p:nvPr>
            <p:ph type="sldNum" sz="quarter" idx="12"/>
          </p:nvPr>
        </p:nvSpPr>
        <p:spPr/>
        <p:txBody>
          <a:bodyPr/>
          <a:lstStyle/>
          <a:p>
            <a:fld id="{823C922D-0CA8-4553-BED0-DB6AE9523ABF}" type="slidenum">
              <a:rPr lang="en-US" smtClean="0"/>
              <a:t>‹#›</a:t>
            </a:fld>
            <a:endParaRPr lang="en-US" dirty="0"/>
          </a:p>
        </p:txBody>
      </p:sp>
    </p:spTree>
    <p:extLst>
      <p:ext uri="{BB962C8B-B14F-4D97-AF65-F5344CB8AC3E}">
        <p14:creationId xmlns:p14="http://schemas.microsoft.com/office/powerpoint/2010/main" val="265023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905EAB-76D5-4BD8-8B0B-44CAE050B5E7}" type="datetime1">
              <a:rPr lang="en-US" smtClean="0"/>
              <a:t>11/4/2020</a:t>
            </a:fld>
            <a:endParaRPr lang="en-US" dirty="0"/>
          </a:p>
        </p:txBody>
      </p:sp>
      <p:sp>
        <p:nvSpPr>
          <p:cNvPr id="6" name="Footer Placeholder 5"/>
          <p:cNvSpPr>
            <a:spLocks noGrp="1"/>
          </p:cNvSpPr>
          <p:nvPr>
            <p:ph type="ftr" sz="quarter" idx="11"/>
          </p:nvPr>
        </p:nvSpPr>
        <p:spPr/>
        <p:txBody>
          <a:bodyPr/>
          <a:lstStyle/>
          <a:p>
            <a:r>
              <a:rPr lang="en-US" smtClean="0"/>
              <a:t>Supriya,CSE Dept.,SIRMVIT</a:t>
            </a:r>
            <a:endParaRPr lang="en-US" dirty="0"/>
          </a:p>
        </p:txBody>
      </p:sp>
      <p:sp>
        <p:nvSpPr>
          <p:cNvPr id="7" name="Slide Number Placeholder 6"/>
          <p:cNvSpPr>
            <a:spLocks noGrp="1"/>
          </p:cNvSpPr>
          <p:nvPr>
            <p:ph type="sldNum" sz="quarter" idx="12"/>
          </p:nvPr>
        </p:nvSpPr>
        <p:spPr/>
        <p:txBody>
          <a:bodyPr/>
          <a:lstStyle/>
          <a:p>
            <a:fld id="{823C922D-0CA8-4553-BED0-DB6AE9523ABF}" type="slidenum">
              <a:rPr lang="en-US" smtClean="0"/>
              <a:t>‹#›</a:t>
            </a:fld>
            <a:endParaRPr lang="en-US" dirty="0"/>
          </a:p>
        </p:txBody>
      </p:sp>
    </p:spTree>
    <p:extLst>
      <p:ext uri="{BB962C8B-B14F-4D97-AF65-F5344CB8AC3E}">
        <p14:creationId xmlns:p14="http://schemas.microsoft.com/office/powerpoint/2010/main" val="175457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A6CAA6-11D5-45E4-BBB9-D794C4ED4693}" type="datetime1">
              <a:rPr lang="en-US" smtClean="0"/>
              <a:t>11/4/2020</a:t>
            </a:fld>
            <a:endParaRPr lang="en-US" dirty="0"/>
          </a:p>
        </p:txBody>
      </p:sp>
      <p:sp>
        <p:nvSpPr>
          <p:cNvPr id="8" name="Footer Placeholder 7"/>
          <p:cNvSpPr>
            <a:spLocks noGrp="1"/>
          </p:cNvSpPr>
          <p:nvPr>
            <p:ph type="ftr" sz="quarter" idx="11"/>
          </p:nvPr>
        </p:nvSpPr>
        <p:spPr/>
        <p:txBody>
          <a:bodyPr/>
          <a:lstStyle/>
          <a:p>
            <a:r>
              <a:rPr lang="en-US" smtClean="0"/>
              <a:t>Supriya,CSE Dept.,SIRMVIT</a:t>
            </a:r>
            <a:endParaRPr lang="en-US" dirty="0"/>
          </a:p>
        </p:txBody>
      </p:sp>
      <p:sp>
        <p:nvSpPr>
          <p:cNvPr id="9" name="Slide Number Placeholder 8"/>
          <p:cNvSpPr>
            <a:spLocks noGrp="1"/>
          </p:cNvSpPr>
          <p:nvPr>
            <p:ph type="sldNum" sz="quarter" idx="12"/>
          </p:nvPr>
        </p:nvSpPr>
        <p:spPr/>
        <p:txBody>
          <a:bodyPr/>
          <a:lstStyle/>
          <a:p>
            <a:fld id="{823C922D-0CA8-4553-BED0-DB6AE9523ABF}" type="slidenum">
              <a:rPr lang="en-US" smtClean="0"/>
              <a:t>‹#›</a:t>
            </a:fld>
            <a:endParaRPr lang="en-US" dirty="0"/>
          </a:p>
        </p:txBody>
      </p:sp>
    </p:spTree>
    <p:extLst>
      <p:ext uri="{BB962C8B-B14F-4D97-AF65-F5344CB8AC3E}">
        <p14:creationId xmlns:p14="http://schemas.microsoft.com/office/powerpoint/2010/main" val="49058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4DF842-1FB7-4CE2-AD60-94A29155C32A}" type="datetime1">
              <a:rPr lang="en-US" smtClean="0"/>
              <a:t>11/4/2020</a:t>
            </a:fld>
            <a:endParaRPr lang="en-US" dirty="0"/>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
        <p:nvSpPr>
          <p:cNvPr id="5" name="Slide Number Placeholder 4"/>
          <p:cNvSpPr>
            <a:spLocks noGrp="1"/>
          </p:cNvSpPr>
          <p:nvPr>
            <p:ph type="sldNum" sz="quarter" idx="12"/>
          </p:nvPr>
        </p:nvSpPr>
        <p:spPr/>
        <p:txBody>
          <a:bodyPr/>
          <a:lstStyle/>
          <a:p>
            <a:fld id="{823C922D-0CA8-4553-BED0-DB6AE9523ABF}" type="slidenum">
              <a:rPr lang="en-US" smtClean="0"/>
              <a:t>‹#›</a:t>
            </a:fld>
            <a:endParaRPr lang="en-US" dirty="0"/>
          </a:p>
        </p:txBody>
      </p:sp>
    </p:spTree>
    <p:extLst>
      <p:ext uri="{BB962C8B-B14F-4D97-AF65-F5344CB8AC3E}">
        <p14:creationId xmlns:p14="http://schemas.microsoft.com/office/powerpoint/2010/main" val="282267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381F1-538F-4CB1-98AD-B33FAA3E0CE7}" type="datetime1">
              <a:rPr lang="en-US" smtClean="0"/>
              <a:t>11/4/2020</a:t>
            </a:fld>
            <a:endParaRPr lang="en-US" dirty="0"/>
          </a:p>
        </p:txBody>
      </p:sp>
      <p:sp>
        <p:nvSpPr>
          <p:cNvPr id="3" name="Footer Placeholder 2"/>
          <p:cNvSpPr>
            <a:spLocks noGrp="1"/>
          </p:cNvSpPr>
          <p:nvPr>
            <p:ph type="ftr" sz="quarter" idx="11"/>
          </p:nvPr>
        </p:nvSpPr>
        <p:spPr/>
        <p:txBody>
          <a:bodyPr/>
          <a:lstStyle/>
          <a:p>
            <a:r>
              <a:rPr lang="en-US" smtClean="0"/>
              <a:t>Supriya,CSE Dept.,SIRMVIT</a:t>
            </a:r>
            <a:endParaRPr lang="en-US" dirty="0"/>
          </a:p>
        </p:txBody>
      </p:sp>
      <p:sp>
        <p:nvSpPr>
          <p:cNvPr id="4" name="Slide Number Placeholder 3"/>
          <p:cNvSpPr>
            <a:spLocks noGrp="1"/>
          </p:cNvSpPr>
          <p:nvPr>
            <p:ph type="sldNum" sz="quarter" idx="12"/>
          </p:nvPr>
        </p:nvSpPr>
        <p:spPr/>
        <p:txBody>
          <a:bodyPr/>
          <a:lstStyle/>
          <a:p>
            <a:fld id="{823C922D-0CA8-4553-BED0-DB6AE9523ABF}" type="slidenum">
              <a:rPr lang="en-US" smtClean="0"/>
              <a:t>‹#›</a:t>
            </a:fld>
            <a:endParaRPr lang="en-US" dirty="0"/>
          </a:p>
        </p:txBody>
      </p:sp>
    </p:spTree>
    <p:extLst>
      <p:ext uri="{BB962C8B-B14F-4D97-AF65-F5344CB8AC3E}">
        <p14:creationId xmlns:p14="http://schemas.microsoft.com/office/powerpoint/2010/main" val="102395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E2F4F0-717E-4F4D-9481-E098A7E87D58}" type="datetime1">
              <a:rPr lang="en-US" smtClean="0"/>
              <a:t>11/4/2020</a:t>
            </a:fld>
            <a:endParaRPr lang="en-US" dirty="0"/>
          </a:p>
        </p:txBody>
      </p:sp>
      <p:sp>
        <p:nvSpPr>
          <p:cNvPr id="6" name="Footer Placeholder 5"/>
          <p:cNvSpPr>
            <a:spLocks noGrp="1"/>
          </p:cNvSpPr>
          <p:nvPr>
            <p:ph type="ftr" sz="quarter" idx="11"/>
          </p:nvPr>
        </p:nvSpPr>
        <p:spPr/>
        <p:txBody>
          <a:bodyPr/>
          <a:lstStyle/>
          <a:p>
            <a:r>
              <a:rPr lang="en-US" smtClean="0"/>
              <a:t>Supriya,CSE Dept.,SIRMVIT</a:t>
            </a:r>
            <a:endParaRPr lang="en-US" dirty="0"/>
          </a:p>
        </p:txBody>
      </p:sp>
      <p:sp>
        <p:nvSpPr>
          <p:cNvPr id="7" name="Slide Number Placeholder 6"/>
          <p:cNvSpPr>
            <a:spLocks noGrp="1"/>
          </p:cNvSpPr>
          <p:nvPr>
            <p:ph type="sldNum" sz="quarter" idx="12"/>
          </p:nvPr>
        </p:nvSpPr>
        <p:spPr/>
        <p:txBody>
          <a:bodyPr/>
          <a:lstStyle/>
          <a:p>
            <a:fld id="{823C922D-0CA8-4553-BED0-DB6AE9523ABF}" type="slidenum">
              <a:rPr lang="en-US" smtClean="0"/>
              <a:t>‹#›</a:t>
            </a:fld>
            <a:endParaRPr lang="en-US" dirty="0"/>
          </a:p>
        </p:txBody>
      </p:sp>
    </p:spTree>
    <p:extLst>
      <p:ext uri="{BB962C8B-B14F-4D97-AF65-F5344CB8AC3E}">
        <p14:creationId xmlns:p14="http://schemas.microsoft.com/office/powerpoint/2010/main" val="4095967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B44AC-9AB4-4342-8876-66DC29D679FE}" type="datetime1">
              <a:rPr lang="en-US" smtClean="0"/>
              <a:t>11/4/2020</a:t>
            </a:fld>
            <a:endParaRPr lang="en-US" dirty="0"/>
          </a:p>
        </p:txBody>
      </p:sp>
      <p:sp>
        <p:nvSpPr>
          <p:cNvPr id="6" name="Footer Placeholder 5"/>
          <p:cNvSpPr>
            <a:spLocks noGrp="1"/>
          </p:cNvSpPr>
          <p:nvPr>
            <p:ph type="ftr" sz="quarter" idx="11"/>
          </p:nvPr>
        </p:nvSpPr>
        <p:spPr/>
        <p:txBody>
          <a:bodyPr/>
          <a:lstStyle/>
          <a:p>
            <a:r>
              <a:rPr lang="en-US" smtClean="0"/>
              <a:t>Supriya,CSE Dept.,SIRMVIT</a:t>
            </a:r>
            <a:endParaRPr lang="en-US" dirty="0"/>
          </a:p>
        </p:txBody>
      </p:sp>
      <p:sp>
        <p:nvSpPr>
          <p:cNvPr id="7" name="Slide Number Placeholder 6"/>
          <p:cNvSpPr>
            <a:spLocks noGrp="1"/>
          </p:cNvSpPr>
          <p:nvPr>
            <p:ph type="sldNum" sz="quarter" idx="12"/>
          </p:nvPr>
        </p:nvSpPr>
        <p:spPr/>
        <p:txBody>
          <a:bodyPr/>
          <a:lstStyle/>
          <a:p>
            <a:fld id="{823C922D-0CA8-4553-BED0-DB6AE9523ABF}" type="slidenum">
              <a:rPr lang="en-US" smtClean="0"/>
              <a:t>‹#›</a:t>
            </a:fld>
            <a:endParaRPr lang="en-US" dirty="0"/>
          </a:p>
        </p:txBody>
      </p:sp>
    </p:spTree>
    <p:extLst>
      <p:ext uri="{BB962C8B-B14F-4D97-AF65-F5344CB8AC3E}">
        <p14:creationId xmlns:p14="http://schemas.microsoft.com/office/powerpoint/2010/main" val="316370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E247A-C7A2-4B04-A436-D23B31A79343}" type="datetime1">
              <a:rPr lang="en-US" smtClean="0"/>
              <a:t>11/4/2020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Supriya,CSE Dept.,SIRMVIT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C922D-0CA8-4553-BED0-DB6AE9523ABF}" type="slidenum">
              <a:rPr lang="en-US" smtClean="0"/>
              <a:t>‹#›</a:t>
            </a:fld>
            <a:endParaRPr lang="en-US" dirty="0"/>
          </a:p>
        </p:txBody>
      </p:sp>
    </p:spTree>
    <p:extLst>
      <p:ext uri="{BB962C8B-B14F-4D97-AF65-F5344CB8AC3E}">
        <p14:creationId xmlns:p14="http://schemas.microsoft.com/office/powerpoint/2010/main" val="1947434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143000"/>
            <a:ext cx="7772400" cy="1470025"/>
          </a:xfrm>
        </p:spPr>
        <p:txBody>
          <a:bodyPr/>
          <a:lstStyle/>
          <a:p>
            <a:r>
              <a:rPr lang="en-US" dirty="0" smtClean="0"/>
              <a:t>Module:3</a:t>
            </a:r>
            <a:br>
              <a:rPr lang="en-US" dirty="0" smtClean="0"/>
            </a:br>
            <a:r>
              <a:rPr lang="en-US" sz="2800" b="1" dirty="0" smtClean="0"/>
              <a:t>chapter:1</a:t>
            </a:r>
            <a:endParaRPr lang="en-US" sz="2800" b="1" dirty="0"/>
          </a:p>
        </p:txBody>
      </p:sp>
      <p:sp>
        <p:nvSpPr>
          <p:cNvPr id="3" name="Subtitle 2"/>
          <p:cNvSpPr>
            <a:spLocks noGrp="1"/>
          </p:cNvSpPr>
          <p:nvPr>
            <p:ph type="subTitle" idx="1"/>
          </p:nvPr>
        </p:nvSpPr>
        <p:spPr>
          <a:xfrm>
            <a:off x="304800" y="2590800"/>
            <a:ext cx="8686800" cy="1752600"/>
          </a:xfrm>
        </p:spPr>
        <p:txBody>
          <a:bodyPr>
            <a:normAutofit fontScale="85000" lnSpcReduction="20000"/>
          </a:bodyPr>
          <a:lstStyle/>
          <a:p>
            <a:endParaRPr lang="en-US" sz="3900" b="1" dirty="0" smtClean="0">
              <a:solidFill>
                <a:schemeClr val="tx1"/>
              </a:solidFill>
            </a:endParaRPr>
          </a:p>
          <a:p>
            <a:r>
              <a:rPr lang="en-US" sz="4000" dirty="0" smtClean="0">
                <a:solidFill>
                  <a:schemeClr val="tx1"/>
                </a:solidFill>
              </a:rPr>
              <a:t>Extracting </a:t>
            </a:r>
            <a:r>
              <a:rPr lang="en-US" sz="4000" dirty="0">
                <a:solidFill>
                  <a:schemeClr val="tx1"/>
                </a:solidFill>
              </a:rPr>
              <a:t>Relations from </a:t>
            </a:r>
            <a:r>
              <a:rPr lang="en-US" sz="4000" dirty="0" smtClean="0">
                <a:solidFill>
                  <a:schemeClr val="tx1"/>
                </a:solidFill>
              </a:rPr>
              <a:t>Text From </a:t>
            </a:r>
            <a:r>
              <a:rPr lang="en-US" sz="4000" dirty="0">
                <a:solidFill>
                  <a:schemeClr val="tx1"/>
                </a:solidFill>
              </a:rPr>
              <a:t>Word Sequences to Dependency Paths</a:t>
            </a:r>
          </a:p>
          <a:p>
            <a:r>
              <a:rPr lang="en-US" sz="1500" dirty="0">
                <a:solidFill>
                  <a:schemeClr val="tx1"/>
                </a:solidFill>
              </a:rPr>
              <a:t> </a:t>
            </a:r>
          </a:p>
          <a:p>
            <a:endParaRPr lang="en-US" dirty="0"/>
          </a:p>
        </p:txBody>
      </p:sp>
      <p:sp>
        <p:nvSpPr>
          <p:cNvPr id="4" name="Footer Placeholder 3"/>
          <p:cNvSpPr>
            <a:spLocks noGrp="1"/>
          </p:cNvSpPr>
          <p:nvPr>
            <p:ph type="ftr" sz="quarter" idx="11"/>
          </p:nvPr>
        </p:nvSpPr>
        <p:spPr/>
        <p:txBody>
          <a:bodyPr/>
          <a:lstStyle/>
          <a:p>
            <a:r>
              <a:rPr lang="en-US" dirty="0" err="1" smtClean="0"/>
              <a:t>Supriya,CSE</a:t>
            </a:r>
            <a:r>
              <a:rPr lang="en-US" dirty="0" smtClean="0"/>
              <a:t> </a:t>
            </a:r>
            <a:r>
              <a:rPr lang="en-US" dirty="0" err="1" smtClean="0"/>
              <a:t>Dept</a:t>
            </a:r>
            <a:r>
              <a:rPr lang="en-US" dirty="0" smtClean="0"/>
              <a:t>.,SIRMVIT</a:t>
            </a:r>
            <a:endParaRPr lang="en-US" dirty="0"/>
          </a:p>
        </p:txBody>
      </p:sp>
    </p:spTree>
    <p:extLst>
      <p:ext uri="{BB962C8B-B14F-4D97-AF65-F5344CB8AC3E}">
        <p14:creationId xmlns:p14="http://schemas.microsoft.com/office/powerpoint/2010/main" val="369857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762000"/>
            <a:ext cx="7467600" cy="4863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040012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smtClean="0"/>
              <a:t>3.3 A </a:t>
            </a:r>
            <a:r>
              <a:rPr lang="en-US" sz="3600" dirty="0"/>
              <a:t>Dependency-Path Kernel for Relation Extraction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458199" cy="3809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384445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a:bodyPr>
          <a:lstStyle/>
          <a:p>
            <a:r>
              <a:rPr lang="en-US" dirty="0"/>
              <a:t>Word-word dependencies are typically categorized in two classes as follows: </a:t>
            </a:r>
            <a:endParaRPr lang="en-US" dirty="0" smtClean="0"/>
          </a:p>
          <a:p>
            <a:pPr marL="0" indent="0">
              <a:buNone/>
            </a:pPr>
            <a:r>
              <a:rPr lang="en-US" dirty="0" smtClean="0"/>
              <a:t>•</a:t>
            </a:r>
            <a:r>
              <a:rPr lang="en-US" b="1" dirty="0" smtClean="0"/>
              <a:t> </a:t>
            </a:r>
            <a:r>
              <a:rPr lang="en-US" b="1" dirty="0"/>
              <a:t>[Local Dependencies] </a:t>
            </a:r>
            <a:r>
              <a:rPr lang="en-US" dirty="0"/>
              <a:t>These correspond to local predicate-argument (or </a:t>
            </a:r>
            <a:r>
              <a:rPr lang="en-US" dirty="0" err="1"/>
              <a:t>headmodifier</a:t>
            </a:r>
            <a:r>
              <a:rPr lang="en-US" dirty="0"/>
              <a:t>) constructions such as ‘troops → raided’, or ‘pumping → stations</a:t>
            </a:r>
            <a:r>
              <a:rPr lang="en-US" dirty="0" smtClean="0"/>
              <a:t>’. </a:t>
            </a:r>
          </a:p>
          <a:p>
            <a:pPr marL="0" indent="0">
              <a:buNone/>
            </a:pPr>
            <a:r>
              <a:rPr lang="en-US" dirty="0" smtClean="0"/>
              <a:t>• </a:t>
            </a:r>
            <a:r>
              <a:rPr lang="en-US" b="1" dirty="0"/>
              <a:t>[Non-local Dependencies] </a:t>
            </a:r>
            <a:r>
              <a:rPr lang="en-US" dirty="0"/>
              <a:t>Long-distance dependencies arise due to various linguistic constructions such as coordination, extraction, raising and control. In Figure 3.4, among non-local dependencies are ‘troops → warning’, or ‘ministers → preaching’.</a:t>
            </a:r>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227594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b="1" dirty="0"/>
              <a:t>3.3.1 The Shortest Path Hypothesis</a:t>
            </a:r>
          </a:p>
        </p:txBody>
      </p:sp>
      <p:sp>
        <p:nvSpPr>
          <p:cNvPr id="3" name="Content Placeholder 2"/>
          <p:cNvSpPr>
            <a:spLocks noGrp="1"/>
          </p:cNvSpPr>
          <p:nvPr>
            <p:ph idx="1"/>
          </p:nvPr>
        </p:nvSpPr>
        <p:spPr>
          <a:xfrm>
            <a:off x="457200" y="990600"/>
            <a:ext cx="8229600" cy="5562600"/>
          </a:xfrm>
        </p:spPr>
        <p:txBody>
          <a:bodyPr/>
          <a:lstStyle/>
          <a:p>
            <a:r>
              <a:rPr lang="en-US" dirty="0"/>
              <a:t>If e1 and e2 are two entities mentioned in the same sentence such that they are observed to be in a relationship R, then the contribution of the sentence dependency graph to establishing the relationship R(e1, e2) is almost exclusively concentrated in the shortest path between e1 and e2 in the undirected version of the dependency graph.</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3123349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4582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67930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b="1" dirty="0"/>
              <a:t>3.3.2 Learning with Dependency Paths </a:t>
            </a:r>
          </a:p>
        </p:txBody>
      </p:sp>
      <p:sp>
        <p:nvSpPr>
          <p:cNvPr id="3" name="Content Placeholder 2"/>
          <p:cNvSpPr>
            <a:spLocks noGrp="1"/>
          </p:cNvSpPr>
          <p:nvPr>
            <p:ph idx="1"/>
          </p:nvPr>
        </p:nvSpPr>
        <p:spPr>
          <a:xfrm>
            <a:off x="457200" y="990600"/>
            <a:ext cx="8229600" cy="5638800"/>
          </a:xfrm>
        </p:spPr>
        <p:txBody>
          <a:bodyPr/>
          <a:lstStyle/>
          <a:p>
            <a:r>
              <a:rPr lang="en-US" dirty="0" smtClean="0"/>
              <a:t>The </a:t>
            </a:r>
            <a:r>
              <a:rPr lang="en-US" dirty="0"/>
              <a:t>set of features can then be defined as a Cartesian product over words and word classes, as </a:t>
            </a:r>
            <a:r>
              <a:rPr lang="en-US" b="1" dirty="0"/>
              <a:t>illustrated in Figure </a:t>
            </a:r>
            <a:r>
              <a:rPr lang="en-US" dirty="0" smtClean="0"/>
              <a:t>for </a:t>
            </a:r>
            <a:r>
              <a:rPr lang="en-US" dirty="0"/>
              <a:t>the dependency path between ‘protesters’ and ‘station’ in sentence S1. </a:t>
            </a:r>
            <a:endParaRPr lang="en-US" dirty="0" smtClean="0"/>
          </a:p>
          <a:p>
            <a:r>
              <a:rPr lang="en-US" dirty="0" smtClean="0"/>
              <a:t>In </a:t>
            </a:r>
            <a:r>
              <a:rPr lang="en-US" dirty="0"/>
              <a:t>this representation, sparse or contiguous subsequences of nodes along the lexicalized dependency path (i.e., path fragments) are included as features simply by replacing the rest of the nodes with their corresponding generalizations</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214279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662940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4191000"/>
            <a:ext cx="8686800" cy="646331"/>
          </a:xfrm>
          <a:prstGeom prst="rect">
            <a:avLst/>
          </a:prstGeom>
          <a:noFill/>
        </p:spPr>
        <p:txBody>
          <a:bodyPr wrap="square" rtlCol="0">
            <a:spAutoFit/>
          </a:bodyPr>
          <a:lstStyle/>
          <a:p>
            <a:r>
              <a:rPr lang="en-US" dirty="0"/>
              <a:t>Examples of features generated by Figure 3.6 are “protesters → seized ← stations,” </a:t>
            </a:r>
            <a:endParaRPr lang="en-US" dirty="0" smtClean="0"/>
          </a:p>
          <a:p>
            <a:r>
              <a:rPr lang="en-US" dirty="0" smtClean="0"/>
              <a:t>“</a:t>
            </a:r>
            <a:r>
              <a:rPr lang="en-US" dirty="0"/>
              <a:t>Noun → Verb ← Noun,” “Person → seized ← Facility,” or “Person → Verb ← Facility</a:t>
            </a: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551198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a:t>3.4 Experimental Evaluation</a:t>
            </a:r>
          </a:p>
        </p:txBody>
      </p:sp>
      <p:sp>
        <p:nvSpPr>
          <p:cNvPr id="3" name="Content Placeholder 2"/>
          <p:cNvSpPr>
            <a:spLocks noGrp="1"/>
          </p:cNvSpPr>
          <p:nvPr>
            <p:ph idx="1"/>
          </p:nvPr>
        </p:nvSpPr>
        <p:spPr>
          <a:xfrm>
            <a:off x="457200" y="1066800"/>
            <a:ext cx="8229600" cy="5562600"/>
          </a:xfrm>
        </p:spPr>
        <p:txBody>
          <a:bodyPr>
            <a:normAutofit fontScale="92500" lnSpcReduction="20000"/>
          </a:bodyPr>
          <a:lstStyle/>
          <a:p>
            <a:pPr algn="just"/>
            <a:r>
              <a:rPr lang="en-US" dirty="0"/>
              <a:t>The dependency graph that is input to the shortest path </a:t>
            </a:r>
            <a:r>
              <a:rPr lang="en-US" dirty="0" smtClean="0"/>
              <a:t>dependency </a:t>
            </a:r>
            <a:r>
              <a:rPr lang="en-US" dirty="0"/>
              <a:t>kernel is obtained from two different parsers: </a:t>
            </a:r>
            <a:endParaRPr lang="en-US" dirty="0" smtClean="0"/>
          </a:p>
          <a:p>
            <a:pPr marL="0" indent="0" algn="just">
              <a:buNone/>
            </a:pPr>
            <a:endParaRPr lang="en-US" dirty="0" smtClean="0"/>
          </a:p>
          <a:p>
            <a:pPr marL="0" indent="0" algn="just">
              <a:buNone/>
            </a:pPr>
            <a:r>
              <a:rPr lang="en-US" sz="3000" dirty="0" smtClean="0"/>
              <a:t>• </a:t>
            </a:r>
            <a:r>
              <a:rPr lang="en-US" sz="3000" dirty="0"/>
              <a:t>The CCG parser introduced in </a:t>
            </a:r>
            <a:r>
              <a:rPr lang="en-US" sz="3000" dirty="0" smtClean="0"/>
              <a:t>2 </a:t>
            </a:r>
            <a:r>
              <a:rPr lang="en-US" sz="3000" dirty="0"/>
              <a:t>outputs a list of </a:t>
            </a:r>
            <a:r>
              <a:rPr lang="en-US" sz="3000" dirty="0" smtClean="0"/>
              <a:t>factor-argument </a:t>
            </a:r>
            <a:r>
              <a:rPr lang="en-US" sz="3000" dirty="0"/>
              <a:t>dependencies, from which head-modifier dependencies are obtained using a </a:t>
            </a:r>
            <a:r>
              <a:rPr lang="en-US" sz="3000" dirty="0" smtClean="0"/>
              <a:t>straight forward </a:t>
            </a:r>
            <a:r>
              <a:rPr lang="en-US" sz="3000" dirty="0"/>
              <a:t>procedure </a:t>
            </a:r>
            <a:endParaRPr lang="en-US" sz="3000" dirty="0" smtClean="0"/>
          </a:p>
          <a:p>
            <a:pPr marL="0" indent="0" algn="just">
              <a:buNone/>
            </a:pPr>
            <a:endParaRPr lang="en-US" sz="3000" dirty="0"/>
          </a:p>
          <a:p>
            <a:pPr marL="0" indent="0" algn="just">
              <a:buNone/>
            </a:pPr>
            <a:r>
              <a:rPr lang="en-US" sz="3000" dirty="0" smtClean="0"/>
              <a:t>• </a:t>
            </a:r>
            <a:r>
              <a:rPr lang="en-US" sz="3000" dirty="0"/>
              <a:t>Head-modifier dependencies can be easily extracted from the full parse output of Collins’ CFG parser </a:t>
            </a:r>
            <a:r>
              <a:rPr lang="en-US" sz="3000" dirty="0" smtClean="0"/>
              <a:t>in </a:t>
            </a:r>
            <a:r>
              <a:rPr lang="en-US" sz="3000" dirty="0"/>
              <a:t>which every non-terminal node is annotated with head information</a:t>
            </a:r>
            <a:r>
              <a:rPr lang="en-US" dirty="0"/>
              <a:t>.</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1708746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t>3.4.1 Interaction Extraction from </a:t>
            </a:r>
            <a:r>
              <a:rPr lang="en-US" sz="3600" b="1" dirty="0" err="1"/>
              <a:t>AIMed</a:t>
            </a:r>
            <a:endParaRPr lang="en-US" sz="3600" b="1" dirty="0"/>
          </a:p>
        </p:txBody>
      </p:sp>
      <p:sp>
        <p:nvSpPr>
          <p:cNvPr id="3" name="Content Placeholder 2"/>
          <p:cNvSpPr>
            <a:spLocks noGrp="1"/>
          </p:cNvSpPr>
          <p:nvPr>
            <p:ph idx="1"/>
          </p:nvPr>
        </p:nvSpPr>
        <p:spPr>
          <a:xfrm>
            <a:off x="457200" y="990600"/>
            <a:ext cx="8229600" cy="5638800"/>
          </a:xfrm>
        </p:spPr>
        <p:txBody>
          <a:bodyPr>
            <a:normAutofit/>
          </a:bodyPr>
          <a:lstStyle/>
          <a:p>
            <a:pPr algn="just"/>
            <a:r>
              <a:rPr lang="en-US" sz="2800" dirty="0"/>
              <a:t>The following systems are evaluated on the task of retrieving protein interactions from </a:t>
            </a:r>
            <a:r>
              <a:rPr lang="en-US" sz="2800" dirty="0" err="1"/>
              <a:t>AIMed</a:t>
            </a:r>
            <a:r>
              <a:rPr lang="en-US" sz="2800" dirty="0"/>
              <a:t> (assuming gold standard proteins</a:t>
            </a:r>
            <a:r>
              <a:rPr lang="en-US" sz="2800" dirty="0" smtClean="0"/>
              <a:t>):</a:t>
            </a:r>
          </a:p>
          <a:p>
            <a:pPr marL="0" indent="0" algn="just">
              <a:buNone/>
            </a:pPr>
            <a:r>
              <a:rPr lang="en-US" sz="2800" dirty="0" smtClean="0"/>
              <a:t> </a:t>
            </a:r>
            <a:r>
              <a:rPr lang="en-US" sz="2800" dirty="0"/>
              <a:t>• </a:t>
            </a:r>
            <a:r>
              <a:rPr lang="en-US" sz="2800" b="1" dirty="0"/>
              <a:t>[Manual]: </a:t>
            </a:r>
            <a:r>
              <a:rPr lang="en-US" sz="2800" dirty="0"/>
              <a:t>We report the performance of the rule-based system of [7, 8</a:t>
            </a:r>
            <a:r>
              <a:rPr lang="en-US" sz="2800" dirty="0" smtClean="0"/>
              <a:t>].</a:t>
            </a:r>
          </a:p>
          <a:p>
            <a:pPr marL="0" indent="0" algn="just">
              <a:buNone/>
            </a:pPr>
            <a:r>
              <a:rPr lang="en-US" sz="2800" dirty="0" smtClean="0"/>
              <a:t> </a:t>
            </a:r>
            <a:r>
              <a:rPr lang="en-US" sz="2800" dirty="0"/>
              <a:t>• </a:t>
            </a:r>
            <a:r>
              <a:rPr lang="en-US" sz="2800" b="1" dirty="0"/>
              <a:t>[ELCS]: </a:t>
            </a:r>
            <a:r>
              <a:rPr lang="en-US" sz="2800" dirty="0"/>
              <a:t>We report the 10-fold cross-validated results from [9] as a </a:t>
            </a:r>
            <a:r>
              <a:rPr lang="en-US" sz="2800" dirty="0" smtClean="0"/>
              <a:t>Precision Recall </a:t>
            </a:r>
            <a:r>
              <a:rPr lang="en-US" sz="2800" dirty="0"/>
              <a:t>(PR) graph. </a:t>
            </a:r>
            <a:endParaRPr lang="en-US" sz="2800" dirty="0" smtClean="0"/>
          </a:p>
          <a:p>
            <a:pPr marL="0" indent="0" algn="just">
              <a:buNone/>
            </a:pPr>
            <a:r>
              <a:rPr lang="en-US" sz="2800" b="1" dirty="0" smtClean="0"/>
              <a:t>• </a:t>
            </a:r>
            <a:r>
              <a:rPr lang="en-US" sz="2800" b="1" dirty="0"/>
              <a:t>[SSK]: </a:t>
            </a:r>
            <a:r>
              <a:rPr lang="en-US" sz="2800" dirty="0"/>
              <a:t>The </a:t>
            </a:r>
            <a:r>
              <a:rPr lang="en-US" sz="2800" dirty="0" smtClean="0"/>
              <a:t>sub sequence </a:t>
            </a:r>
            <a:r>
              <a:rPr lang="en-US" sz="2800" dirty="0"/>
              <a:t>kernel is trained and tested on the same splits as ELCS. In order to have a fair comparison with the other two systems, which use only lexical information, we do not use any word classes here.</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587230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indent="0">
              <a:buNone/>
            </a:pPr>
            <a:endParaRPr lang="en-US" dirty="0" smtClean="0"/>
          </a:p>
          <a:p>
            <a:r>
              <a:rPr lang="en-US" dirty="0" smtClean="0"/>
              <a:t> </a:t>
            </a:r>
            <a:r>
              <a:rPr lang="en-US" b="1" dirty="0"/>
              <a:t>[SPK]: </a:t>
            </a:r>
            <a:r>
              <a:rPr lang="en-US" dirty="0"/>
              <a:t>This is the shortest path dependency kernel, using the head-modifier dependencies extracted by Collins’ syntactic parser. The kernel is trained and tested on the same 10 splits as ELCS and SSK.</a:t>
            </a:r>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409345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lvl="1" algn="ctr" rtl="0">
              <a:spcBef>
                <a:spcPct val="0"/>
              </a:spcBef>
            </a:pPr>
            <a:r>
              <a:rPr lang="en-US" sz="2400" b="1" dirty="0" smtClean="0"/>
              <a:t>3.1 Introduction</a:t>
            </a:r>
            <a:r>
              <a:rPr lang="en-US" sz="2400" b="1" dirty="0"/>
              <a:t/>
            </a:r>
            <a:br>
              <a:rPr lang="en-US" sz="2400" b="1" dirty="0"/>
            </a:br>
            <a:endParaRPr lang="en-US" sz="2400" dirty="0"/>
          </a:p>
        </p:txBody>
      </p:sp>
      <p:sp>
        <p:nvSpPr>
          <p:cNvPr id="3" name="Content Placeholder 2"/>
          <p:cNvSpPr>
            <a:spLocks noGrp="1"/>
          </p:cNvSpPr>
          <p:nvPr>
            <p:ph idx="1"/>
          </p:nvPr>
        </p:nvSpPr>
        <p:spPr>
          <a:xfrm>
            <a:off x="457200" y="838200"/>
            <a:ext cx="8229600" cy="5867400"/>
          </a:xfrm>
        </p:spPr>
        <p:txBody>
          <a:bodyPr>
            <a:normAutofit/>
          </a:bodyPr>
          <a:lstStyle/>
          <a:p>
            <a:r>
              <a:rPr lang="en-US" dirty="0"/>
              <a:t>Extracting semantic relationships between entities mentioned in text documents is an important </a:t>
            </a:r>
            <a:r>
              <a:rPr lang="en-US" dirty="0" smtClean="0"/>
              <a:t>task </a:t>
            </a:r>
            <a:r>
              <a:rPr lang="en-US" dirty="0"/>
              <a:t>in natural language </a:t>
            </a:r>
            <a:r>
              <a:rPr lang="en-US" dirty="0" smtClean="0"/>
              <a:t>processing.</a:t>
            </a:r>
          </a:p>
          <a:p>
            <a:pPr marL="0" indent="0">
              <a:buNone/>
            </a:pPr>
            <a:endParaRPr lang="en-US" dirty="0" smtClean="0"/>
          </a:p>
          <a:p>
            <a:r>
              <a:rPr lang="en-US" dirty="0"/>
              <a:t>In this chapter, we present two recent approaches to relation extraction that diﬀer in terms of the kind of linguistic information they </a:t>
            </a:r>
            <a:r>
              <a:rPr lang="en-US" dirty="0" smtClean="0"/>
              <a:t>use:</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825416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2800" dirty="0"/>
              <a:t>Figure </a:t>
            </a:r>
            <a:r>
              <a:rPr lang="en-US" sz="2800" dirty="0" smtClean="0"/>
              <a:t>, </a:t>
            </a:r>
            <a:r>
              <a:rPr lang="en-US" sz="2800" dirty="0"/>
              <a:t>show that the subsequence kernel </a:t>
            </a:r>
            <a:r>
              <a:rPr lang="en-US" sz="2800" dirty="0" smtClean="0"/>
              <a:t>outperforms the </a:t>
            </a:r>
            <a:r>
              <a:rPr lang="en-US" sz="2800" dirty="0"/>
              <a:t>other three systems, with a substantial gain</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1" y="1828800"/>
            <a:ext cx="6400800" cy="4495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3381833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r>
              <a:rPr lang="en-US" b="1" dirty="0"/>
              <a:t>3.4.2 </a:t>
            </a:r>
            <a:r>
              <a:rPr lang="en-US" b="1" dirty="0" smtClean="0"/>
              <a:t>Relation </a:t>
            </a:r>
            <a:r>
              <a:rPr lang="en-US" b="1" dirty="0"/>
              <a:t>Extraction from </a:t>
            </a:r>
            <a:r>
              <a:rPr lang="en-US" b="1" dirty="0" smtClean="0"/>
              <a:t>ACE:</a:t>
            </a:r>
          </a:p>
          <a:p>
            <a:pPr marL="0" indent="0">
              <a:buNone/>
            </a:pPr>
            <a:r>
              <a:rPr lang="en-US" dirty="0"/>
              <a:t>There are five types of entities – </a:t>
            </a:r>
            <a:r>
              <a:rPr lang="en-US" b="1" dirty="0"/>
              <a:t>Person, Organization, Facility, Location, and Geo-Political Entity</a:t>
            </a:r>
            <a:r>
              <a:rPr lang="en-US" dirty="0"/>
              <a:t> – which can participate in five general, top-level relations: Role, Part, Located, Near, and </a:t>
            </a:r>
            <a:r>
              <a:rPr lang="en-US" dirty="0" smtClean="0"/>
              <a:t>Social.</a:t>
            </a:r>
          </a:p>
          <a:p>
            <a:r>
              <a:rPr lang="en-US" dirty="0" smtClean="0"/>
              <a:t> </a:t>
            </a:r>
            <a:r>
              <a:rPr lang="en-US" dirty="0"/>
              <a:t>In total, there are 7,646 intra-sentential relations, of which 6,156 are in the training data and 1,490 in the test data.</a:t>
            </a:r>
            <a:endParaRPr lang="en-US" b="1" dirty="0"/>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1814684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Two </a:t>
            </a:r>
            <a:r>
              <a:rPr lang="en-US" dirty="0"/>
              <a:t>different scenarios:</a:t>
            </a:r>
            <a:endParaRPr lang="en-US" dirty="0" smtClean="0"/>
          </a:p>
          <a:p>
            <a:r>
              <a:rPr lang="en-US" b="1" dirty="0"/>
              <a:t>– [S1] </a:t>
            </a:r>
            <a:r>
              <a:rPr lang="en-US" dirty="0"/>
              <a:t>This is the classic setting: one multi-class SVM is learned to discriminate among the five top-level classes, plus one more class for the no-relation cases. </a:t>
            </a:r>
            <a:endParaRPr lang="en-US" dirty="0" smtClean="0"/>
          </a:p>
          <a:p>
            <a:r>
              <a:rPr lang="en-US" b="1" dirty="0" smtClean="0"/>
              <a:t>– </a:t>
            </a:r>
            <a:r>
              <a:rPr lang="en-US" b="1" dirty="0"/>
              <a:t>[S2] </a:t>
            </a:r>
            <a:r>
              <a:rPr lang="en-US" dirty="0"/>
              <a:t>One binary SVM is trained for relation detection, meaning that all positive relation instances are combined into one class.</a:t>
            </a:r>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665245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The shortest-path dependency kernel (SPK) is trained under both </a:t>
            </a:r>
            <a:r>
              <a:rPr lang="en-US" dirty="0" smtClean="0"/>
              <a:t>scenarios.</a:t>
            </a:r>
          </a:p>
          <a:p>
            <a:r>
              <a:rPr lang="en-US" dirty="0"/>
              <a:t>To avoid numerical problems, the dependency paths are constrained to pass through at most 10 words (as observed in the training data) by setting the kernel to 0 for longer paths. </a:t>
            </a:r>
            <a:endParaRPr lang="en-US" dirty="0" smtClean="0"/>
          </a:p>
          <a:p>
            <a:pPr marL="0" indent="0">
              <a:buNone/>
            </a:pPr>
            <a:endParaRPr lang="en-US" dirty="0"/>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964337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7924800" cy="4525963"/>
          </a:xfrm>
        </p:spPr>
        <p:txBody>
          <a:bodyPr/>
          <a:lstStyle/>
          <a:p>
            <a:pPr marL="0" indent="0">
              <a:buNone/>
            </a:pPr>
            <a:endParaRPr lang="en-US" b="1" dirty="0" smtClean="0"/>
          </a:p>
          <a:p>
            <a:pPr marL="0" indent="0">
              <a:buNone/>
            </a:pPr>
            <a:r>
              <a:rPr lang="en-US" b="1" dirty="0" smtClean="0"/>
              <a:t>                                    Chapter 2</a:t>
            </a:r>
            <a:endParaRPr lang="en-US" b="1" dirty="0"/>
          </a:p>
          <a:p>
            <a:pPr marL="0" indent="0" algn="ctr">
              <a:buNone/>
            </a:pPr>
            <a:r>
              <a:rPr lang="en-US" b="1" dirty="0" smtClean="0"/>
              <a:t>Mining </a:t>
            </a:r>
            <a:r>
              <a:rPr lang="en-US" b="1" dirty="0"/>
              <a:t>Diagnostic Text Reports by Learning to Annotate Knowledge Roles</a:t>
            </a:r>
            <a:endParaRPr lang="en-US" dirty="0"/>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3042655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lnSpcReduction="10000"/>
          </a:bodyPr>
          <a:lstStyle/>
          <a:p>
            <a:pPr marL="0" indent="0" algn="ctr">
              <a:buNone/>
            </a:pPr>
            <a:r>
              <a:rPr lang="en-US" b="1" dirty="0"/>
              <a:t>4.1 Introduction</a:t>
            </a:r>
          </a:p>
          <a:p>
            <a:r>
              <a:rPr lang="en-US" dirty="0" smtClean="0"/>
              <a:t>Several </a:t>
            </a:r>
            <a:r>
              <a:rPr lang="en-US" dirty="0"/>
              <a:t>tasks approached by using text mining techniques, like text categorization, document clustering, or information retrieval, operate on the document level, making use of the so-called bag-of-words </a:t>
            </a:r>
            <a:r>
              <a:rPr lang="en-US" dirty="0" smtClean="0"/>
              <a:t>model.</a:t>
            </a:r>
          </a:p>
          <a:p>
            <a:r>
              <a:rPr lang="en-US" dirty="0"/>
              <a:t>The nature of the text mining task as well as the quantity and quality of available text data are other issues that need to be considered</a:t>
            </a:r>
            <a:r>
              <a:rPr lang="en-US" dirty="0" smtClean="0"/>
              <a:t>.</a:t>
            </a:r>
          </a:p>
          <a:p>
            <a:r>
              <a:rPr lang="en-US" dirty="0"/>
              <a:t>we present an approach to extracting knowledge from text documents containing diagnostic problem solving situations in a technical domain (i.e., electrical engineering)</a:t>
            </a:r>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894974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r>
              <a:rPr lang="en-US" sz="2800" dirty="0">
                <a:latin typeface="+mj-lt"/>
                <a:cs typeface="Times New Roman" panose="02020603050405020304" pitchFamily="18" charset="0"/>
              </a:rPr>
              <a:t>Several processing steps were required to achieve the goal of case annotation. In particular, we had </a:t>
            </a:r>
            <a:r>
              <a:rPr lang="en-US" sz="2800" dirty="0" smtClean="0">
                <a:latin typeface="+mj-lt"/>
                <a:cs typeface="Times New Roman" panose="02020603050405020304" pitchFamily="18" charset="0"/>
              </a:rPr>
              <a:t>to</a:t>
            </a:r>
          </a:p>
          <a:p>
            <a:r>
              <a:rPr lang="en-US" sz="2800" dirty="0" smtClean="0">
                <a:latin typeface="+mj-lt"/>
                <a:cs typeface="Times New Roman" panose="02020603050405020304" pitchFamily="18" charset="0"/>
              </a:rPr>
              <a:t> </a:t>
            </a:r>
            <a:r>
              <a:rPr lang="en-US" sz="2800" dirty="0">
                <a:latin typeface="+mj-lt"/>
                <a:cs typeface="Times New Roman" panose="02020603050405020304" pitchFamily="18" charset="0"/>
              </a:rPr>
              <a:t>(a) transform the documents into an XML format, </a:t>
            </a:r>
            <a:endParaRPr lang="en-US" sz="2800" dirty="0" smtClean="0">
              <a:latin typeface="+mj-lt"/>
              <a:cs typeface="Times New Roman" panose="02020603050405020304" pitchFamily="18" charset="0"/>
            </a:endParaRPr>
          </a:p>
          <a:p>
            <a:r>
              <a:rPr lang="en-US" sz="2800" dirty="0" smtClean="0">
                <a:latin typeface="+mj-lt"/>
                <a:cs typeface="Times New Roman" panose="02020603050405020304" pitchFamily="18" charset="0"/>
              </a:rPr>
              <a:t> (</a:t>
            </a:r>
            <a:r>
              <a:rPr lang="en-US" sz="2800" dirty="0">
                <a:latin typeface="+mj-lt"/>
                <a:cs typeface="Times New Roman" panose="02020603050405020304" pitchFamily="18" charset="0"/>
              </a:rPr>
              <a:t>b) extract paragraphs belonging to cases, </a:t>
            </a:r>
            <a:endParaRPr lang="en-US" sz="2800" dirty="0" smtClean="0">
              <a:latin typeface="+mj-lt"/>
              <a:cs typeface="Times New Roman" panose="02020603050405020304" pitchFamily="18" charset="0"/>
            </a:endParaRPr>
          </a:p>
          <a:p>
            <a:r>
              <a:rPr lang="en-US" sz="2800" dirty="0" smtClean="0">
                <a:latin typeface="+mj-lt"/>
                <a:cs typeface="Times New Roman" panose="02020603050405020304" pitchFamily="18" charset="0"/>
              </a:rPr>
              <a:t> (</a:t>
            </a:r>
            <a:r>
              <a:rPr lang="en-US" sz="2800" dirty="0">
                <a:latin typeface="+mj-lt"/>
                <a:cs typeface="Times New Roman" panose="02020603050405020304" pitchFamily="18" charset="0"/>
              </a:rPr>
              <a:t>c) perform part-of-speech tagging</a:t>
            </a:r>
            <a:r>
              <a:rPr lang="en-US" sz="2800" dirty="0" smtClean="0">
                <a:latin typeface="+mj-lt"/>
                <a:cs typeface="Times New Roman" panose="02020603050405020304" pitchFamily="18" charset="0"/>
              </a:rPr>
              <a:t>,</a:t>
            </a:r>
          </a:p>
          <a:p>
            <a:r>
              <a:rPr lang="en-US" sz="2800" dirty="0" smtClean="0">
                <a:latin typeface="+mj-lt"/>
                <a:cs typeface="Times New Roman" panose="02020603050405020304" pitchFamily="18" charset="0"/>
              </a:rPr>
              <a:t> </a:t>
            </a:r>
            <a:r>
              <a:rPr lang="en-US" sz="2800" dirty="0">
                <a:latin typeface="+mj-lt"/>
                <a:cs typeface="Times New Roman" panose="02020603050405020304" pitchFamily="18" charset="0"/>
              </a:rPr>
              <a:t>(d) perform syntactical parsing</a:t>
            </a:r>
            <a:r>
              <a:rPr lang="en-US" sz="2800" dirty="0" smtClean="0">
                <a:latin typeface="+mj-lt"/>
                <a:cs typeface="Times New Roman" panose="02020603050405020304" pitchFamily="18" charset="0"/>
              </a:rPr>
              <a:t>,</a:t>
            </a:r>
          </a:p>
          <a:p>
            <a:r>
              <a:rPr lang="en-US" sz="2800" dirty="0" smtClean="0">
                <a:latin typeface="+mj-lt"/>
                <a:cs typeface="Times New Roman" panose="02020603050405020304" pitchFamily="18" charset="0"/>
              </a:rPr>
              <a:t> </a:t>
            </a:r>
            <a:r>
              <a:rPr lang="en-US" sz="2800" dirty="0">
                <a:latin typeface="+mj-lt"/>
                <a:cs typeface="Times New Roman" panose="02020603050405020304" pitchFamily="18" charset="0"/>
              </a:rPr>
              <a:t>(e) transform the results into XML representation for </a:t>
            </a:r>
            <a:r>
              <a:rPr lang="en-US" sz="2800" dirty="0" smtClean="0">
                <a:latin typeface="+mj-lt"/>
                <a:cs typeface="Times New Roman" panose="02020603050405020304" pitchFamily="18" charset="0"/>
              </a:rPr>
              <a:t> </a:t>
            </a:r>
          </a:p>
          <a:p>
            <a:pPr marL="0" indent="0">
              <a:buNone/>
            </a:pPr>
            <a:r>
              <a:rPr lang="en-US" sz="2800" dirty="0">
                <a:latin typeface="+mj-lt"/>
                <a:cs typeface="Times New Roman" panose="02020603050405020304" pitchFamily="18" charset="0"/>
              </a:rPr>
              <a:t> </a:t>
            </a:r>
            <a:r>
              <a:rPr lang="en-US" sz="2800" dirty="0" smtClean="0">
                <a:latin typeface="+mj-lt"/>
                <a:cs typeface="Times New Roman" panose="02020603050405020304" pitchFamily="18" charset="0"/>
              </a:rPr>
              <a:t>          manual </a:t>
            </a:r>
            <a:r>
              <a:rPr lang="en-US" sz="2800" dirty="0">
                <a:latin typeface="+mj-lt"/>
                <a:cs typeface="Times New Roman" panose="02020603050405020304" pitchFamily="18" charset="0"/>
              </a:rPr>
              <a:t>annotation</a:t>
            </a:r>
            <a:r>
              <a:rPr lang="en-US" sz="2800" dirty="0" smtClean="0">
                <a:latin typeface="+mj-lt"/>
                <a:cs typeface="Times New Roman" panose="02020603050405020304" pitchFamily="18" charset="0"/>
              </a:rPr>
              <a:t>,</a:t>
            </a:r>
          </a:p>
          <a:p>
            <a:r>
              <a:rPr lang="en-US" sz="2800" dirty="0" smtClean="0">
                <a:latin typeface="+mj-lt"/>
                <a:cs typeface="Times New Roman" panose="02020603050405020304" pitchFamily="18" charset="0"/>
              </a:rPr>
              <a:t> </a:t>
            </a:r>
            <a:r>
              <a:rPr lang="en-US" sz="2800" dirty="0">
                <a:latin typeface="+mj-lt"/>
                <a:cs typeface="Times New Roman" panose="02020603050405020304" pitchFamily="18" charset="0"/>
              </a:rPr>
              <a:t>(f) construct features for the learning algorithm, and </a:t>
            </a:r>
            <a:endParaRPr lang="en-US" sz="2800" dirty="0" smtClean="0">
              <a:latin typeface="+mj-lt"/>
              <a:cs typeface="Times New Roman" panose="02020603050405020304" pitchFamily="18" charset="0"/>
            </a:endParaRPr>
          </a:p>
          <a:p>
            <a:r>
              <a:rPr lang="en-US" sz="2800" dirty="0" smtClean="0">
                <a:latin typeface="+mj-lt"/>
                <a:cs typeface="Times New Roman" panose="02020603050405020304" pitchFamily="18" charset="0"/>
              </a:rPr>
              <a:t> (</a:t>
            </a:r>
            <a:r>
              <a:rPr lang="en-US" sz="2800" dirty="0">
                <a:latin typeface="+mj-lt"/>
                <a:cs typeface="Times New Roman" panose="02020603050405020304" pitchFamily="18" charset="0"/>
              </a:rPr>
              <a:t>g) implement an active learning strategy. </a:t>
            </a:r>
            <a:endParaRPr lang="en-US" sz="2800" dirty="0">
              <a:latin typeface="+mj-lt"/>
            </a:endParaRPr>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69359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600" b="1" dirty="0"/>
              <a:t>4.2 Domain Knowledge and Knowledge Roles</a:t>
            </a:r>
          </a:p>
        </p:txBody>
      </p:sp>
      <p:sp>
        <p:nvSpPr>
          <p:cNvPr id="3" name="Content Placeholder 2"/>
          <p:cNvSpPr>
            <a:spLocks noGrp="1"/>
          </p:cNvSpPr>
          <p:nvPr>
            <p:ph idx="1"/>
          </p:nvPr>
        </p:nvSpPr>
        <p:spPr>
          <a:xfrm>
            <a:off x="457200" y="1371600"/>
            <a:ext cx="8229600" cy="5334000"/>
          </a:xfrm>
        </p:spPr>
        <p:txBody>
          <a:bodyPr>
            <a:normAutofit/>
          </a:bodyPr>
          <a:lstStyle/>
          <a:p>
            <a:r>
              <a:rPr lang="en-US" sz="2800" b="1" dirty="0"/>
              <a:t>4.2.1 Domain </a:t>
            </a:r>
            <a:r>
              <a:rPr lang="en-US" sz="2800" b="1" dirty="0" smtClean="0"/>
              <a:t>Knowledge: </a:t>
            </a:r>
            <a:r>
              <a:rPr lang="en-US" sz="2800" dirty="0"/>
              <a:t>Our domain of interest is predictive maintenance in the field of power engineering, more specifically, the maintenance of insulation systems of high-voltage rotating electrical machines</a:t>
            </a:r>
            <a:r>
              <a:rPr lang="en-US" sz="2800" dirty="0" smtClean="0"/>
              <a:t>.</a:t>
            </a:r>
          </a:p>
          <a:p>
            <a:r>
              <a:rPr lang="en-US" sz="2800" dirty="0" smtClean="0"/>
              <a:t> </a:t>
            </a:r>
            <a:r>
              <a:rPr lang="en-US" sz="2800" dirty="0"/>
              <a:t>In the domain of predictive maintenance, two parties are involved: the service provider (the company that has the know-how to perform diagnostic procedures and recommend predictive maintenance actions) and the customer (the operator of the machine).</a:t>
            </a:r>
            <a:endParaRPr lang="en-US" sz="2800" b="1" dirty="0"/>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1693251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t>4.2.2 Domain Concepts</a:t>
            </a:r>
          </a:p>
        </p:txBody>
      </p:sp>
      <p:sp>
        <p:nvSpPr>
          <p:cNvPr id="3" name="Content Placeholder 2"/>
          <p:cNvSpPr>
            <a:spLocks noGrp="1"/>
          </p:cNvSpPr>
          <p:nvPr>
            <p:ph idx="1"/>
          </p:nvPr>
        </p:nvSpPr>
        <p:spPr>
          <a:xfrm>
            <a:off x="457200" y="1219200"/>
            <a:ext cx="8229600" cy="5486400"/>
          </a:xfrm>
        </p:spPr>
        <p:txBody>
          <a:bodyPr>
            <a:normAutofit/>
          </a:bodyPr>
          <a:lstStyle/>
          <a:p>
            <a:r>
              <a:rPr lang="en-US" sz="2800" dirty="0"/>
              <a:t>In some text mining applications, such as text categorization or information retrieval, the goal is often to discover terms specific to the domain that could be used as indices for organizing or retrieving </a:t>
            </a:r>
            <a:r>
              <a:rPr lang="en-US" sz="2800" dirty="0" smtClean="0"/>
              <a:t>information.</a:t>
            </a:r>
          </a:p>
          <a:p>
            <a:pPr>
              <a:buFont typeface="Wingdings" panose="05000000000000000000" pitchFamily="2" charset="2"/>
              <a:buChar char="Ø"/>
            </a:pPr>
            <a:r>
              <a:rPr lang="en-US" sz="2800" dirty="0" smtClean="0"/>
              <a:t>Example:</a:t>
            </a:r>
          </a:p>
          <a:p>
            <a:pPr marL="0" indent="0">
              <a:buNone/>
            </a:pPr>
            <a:endParaRPr lang="en-US" sz="2800" dirty="0" smtClean="0"/>
          </a:p>
          <a:p>
            <a:endParaRPr 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038600"/>
            <a:ext cx="769620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66448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29400"/>
          </a:xfrm>
        </p:spPr>
        <p:txBody>
          <a:bodyPr>
            <a:normAutofit/>
          </a:bodyPr>
          <a:lstStyle/>
          <a:p>
            <a:pPr marL="0" indent="0" algn="just">
              <a:buNone/>
            </a:pPr>
            <a:r>
              <a:rPr lang="en-US" dirty="0"/>
              <a:t>4.2.3 </a:t>
            </a:r>
            <a:r>
              <a:rPr lang="en-US" b="1" dirty="0"/>
              <a:t>Knowledge Roles </a:t>
            </a:r>
            <a:r>
              <a:rPr lang="en-US" b="1" dirty="0" smtClean="0"/>
              <a:t>Knowledge: </a:t>
            </a:r>
            <a:r>
              <a:rPr lang="en-US" dirty="0"/>
              <a:t>roles are a concept introduced in </a:t>
            </a:r>
            <a:r>
              <a:rPr lang="en-US" dirty="0" err="1"/>
              <a:t>CommonKADS</a:t>
            </a:r>
            <a:r>
              <a:rPr lang="en-US" dirty="0"/>
              <a:t> </a:t>
            </a:r>
            <a:r>
              <a:rPr lang="en-US" dirty="0" smtClean="0"/>
              <a:t>, </a:t>
            </a:r>
            <a:r>
              <a:rPr lang="en-US" dirty="0"/>
              <a:t>a knowledge engineering methodology for implementing knowledge-based systems. More specifically, knowledge roles are abstract names that refer to the role a domain concept plays when reasoning about a knowledge task. </a:t>
            </a:r>
            <a:endParaRPr lang="en-US" dirty="0" smtClean="0"/>
          </a:p>
          <a:p>
            <a:pPr algn="just"/>
            <a:r>
              <a:rPr lang="en-US" b="1" dirty="0"/>
              <a:t>for example</a:t>
            </a:r>
            <a:r>
              <a:rPr lang="en-US" dirty="0"/>
              <a:t>, diagnosis, assessment, monitoring, or planning. Although these tasks are found in many domains, their description in </a:t>
            </a:r>
            <a:r>
              <a:rPr lang="en-US" dirty="0" err="1"/>
              <a:t>CommonKADS</a:t>
            </a:r>
            <a:r>
              <a:rPr lang="en-US" dirty="0"/>
              <a:t> is domain-independent</a:t>
            </a:r>
            <a:r>
              <a:rPr lang="en-US" dirty="0" smtClean="0"/>
              <a:t>..</a:t>
            </a:r>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262087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In the ﬁrst method, each potential relation is represented implicitly as a vector of features, where each feature corresponds to a </a:t>
            </a:r>
            <a:r>
              <a:rPr lang="en-US" i="1" dirty="0" smtClean="0"/>
              <a:t>word sequence </a:t>
            </a:r>
            <a:r>
              <a:rPr lang="en-US" dirty="0" smtClean="0"/>
              <a:t>an- </a:t>
            </a:r>
            <a:r>
              <a:rPr lang="en-US" dirty="0" err="1" smtClean="0"/>
              <a:t>chored</a:t>
            </a:r>
            <a:r>
              <a:rPr lang="en-US" dirty="0" smtClean="0"/>
              <a:t> at the two entities forming the relationship. </a:t>
            </a:r>
            <a:endParaRPr lang="en-US" sz="3600" dirty="0" smtClean="0"/>
          </a:p>
          <a:p>
            <a:endParaRPr lang="en-US" dirty="0" smtClean="0"/>
          </a:p>
          <a:p>
            <a:r>
              <a:rPr lang="en-US" dirty="0" smtClean="0"/>
              <a:t>In </a:t>
            </a:r>
            <a:r>
              <a:rPr lang="en-US" dirty="0"/>
              <a:t>the second </a:t>
            </a:r>
            <a:r>
              <a:rPr lang="en-US" dirty="0" smtClean="0"/>
              <a:t>approach, </a:t>
            </a:r>
            <a:r>
              <a:rPr lang="en-US" dirty="0"/>
              <a:t>the representation is centered on the short- </a:t>
            </a:r>
            <a:r>
              <a:rPr lang="en-US" dirty="0" err="1"/>
              <a:t>est</a:t>
            </a:r>
            <a:r>
              <a:rPr lang="en-US" dirty="0"/>
              <a:t> </a:t>
            </a:r>
            <a:r>
              <a:rPr lang="en-US" i="1" dirty="0"/>
              <a:t>dependency path </a:t>
            </a:r>
            <a:r>
              <a:rPr lang="en-US" dirty="0"/>
              <a:t>between the two entities in the dependency graph of the sentence.</a:t>
            </a:r>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3436541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609600"/>
            <a:ext cx="617220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2514600"/>
            <a:ext cx="7848600" cy="2246769"/>
          </a:xfrm>
          <a:prstGeom prst="rect">
            <a:avLst/>
          </a:prstGeom>
          <a:noFill/>
        </p:spPr>
        <p:txBody>
          <a:bodyPr wrap="square" rtlCol="0">
            <a:spAutoFit/>
          </a:bodyPr>
          <a:lstStyle/>
          <a:p>
            <a:r>
              <a:rPr lang="en-US" sz="2800" dirty="0"/>
              <a:t>one might write a query as below: </a:t>
            </a:r>
            <a:endParaRPr lang="en-US" sz="2800" dirty="0" smtClean="0"/>
          </a:p>
          <a:p>
            <a:r>
              <a:rPr lang="en-US" sz="2800" dirty="0" smtClean="0"/>
              <a:t>[</a:t>
            </a:r>
            <a:r>
              <a:rPr lang="en-US" sz="2800" dirty="0"/>
              <a:t>low | small | high | large] &amp;&amp; [value] &amp;&amp; [insulating resistance] </a:t>
            </a:r>
            <a:endParaRPr lang="en-US" sz="2800" dirty="0" smtClean="0"/>
          </a:p>
          <a:p>
            <a:r>
              <a:rPr lang="en-US" sz="2800" dirty="0" smtClean="0"/>
              <a:t>for </a:t>
            </a:r>
            <a:r>
              <a:rPr lang="en-US" sz="2800" dirty="0"/>
              <a:t>retrieving </a:t>
            </a:r>
            <a:r>
              <a:rPr lang="en-US" sz="2800" dirty="0" smtClean="0"/>
              <a:t>symptoms Or </a:t>
            </a:r>
            <a:r>
              <a:rPr lang="en-US" sz="2800" dirty="0"/>
              <a:t>one can search for</a:t>
            </a:r>
            <a:r>
              <a:rPr lang="en-US" sz="2800" dirty="0" smtClean="0"/>
              <a:t>:</a:t>
            </a:r>
          </a:p>
          <a:p>
            <a:r>
              <a:rPr lang="en-US" sz="2800" dirty="0" smtClean="0"/>
              <a:t> </a:t>
            </a:r>
            <a:r>
              <a:rPr lang="en-US" sz="2800" dirty="0"/>
              <a:t>[due to] | [caused by] | [as a result of] ...</a:t>
            </a:r>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305967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4.3 Frame Semantics and Semantic Role </a:t>
            </a:r>
            <a:r>
              <a:rPr lang="en-US" dirty="0" smtClean="0"/>
              <a:t>Labeling</a:t>
            </a:r>
            <a:endParaRPr lang="en-US" dirty="0"/>
          </a:p>
        </p:txBody>
      </p:sp>
      <p:sp>
        <p:nvSpPr>
          <p:cNvPr id="3" name="Content Placeholder 2"/>
          <p:cNvSpPr>
            <a:spLocks noGrp="1"/>
          </p:cNvSpPr>
          <p:nvPr>
            <p:ph idx="1"/>
          </p:nvPr>
        </p:nvSpPr>
        <p:spPr>
          <a:xfrm>
            <a:off x="457200" y="1600200"/>
            <a:ext cx="8229600" cy="5181600"/>
          </a:xfrm>
        </p:spPr>
        <p:txBody>
          <a:bodyPr/>
          <a:lstStyle/>
          <a:p>
            <a:r>
              <a:rPr lang="en-US" b="1" dirty="0"/>
              <a:t>4.3.1 Frame Semantics: </a:t>
            </a:r>
            <a:r>
              <a:rPr lang="en-US" dirty="0"/>
              <a:t>a frame is a “script-like conceptual structure that describes a particular type of situation, object, or event and the participants involved in it</a:t>
            </a:r>
            <a:r>
              <a:rPr lang="en-US" dirty="0" smtClean="0"/>
              <a:t>”.</a:t>
            </a:r>
          </a:p>
          <a:p>
            <a:r>
              <a:rPr lang="en-US" dirty="0"/>
              <a:t>The structure of a frame contains lexical units (pairs of a word with its meaning), frame elements (semantic roles played by different syntactic dependents), as well as annotated sentences for all lexical units that evoke the frame</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745154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An example of a frame with its related components is shown in Figure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8687" y="1777206"/>
            <a:ext cx="728662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1402314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b="1" dirty="0"/>
              <a:t>4.3.2 Semantic Role </a:t>
            </a:r>
            <a:r>
              <a:rPr lang="en-US" sz="3200" b="1" dirty="0" smtClean="0"/>
              <a:t>Labeling:</a:t>
            </a:r>
            <a:endParaRPr lang="en-US" sz="3200" b="1" dirty="0"/>
          </a:p>
        </p:txBody>
      </p:sp>
      <p:sp>
        <p:nvSpPr>
          <p:cNvPr id="3" name="Content Placeholder 2"/>
          <p:cNvSpPr>
            <a:spLocks noGrp="1"/>
          </p:cNvSpPr>
          <p:nvPr>
            <p:ph idx="1"/>
          </p:nvPr>
        </p:nvSpPr>
        <p:spPr>
          <a:xfrm>
            <a:off x="152400" y="914400"/>
            <a:ext cx="8839200" cy="5791200"/>
          </a:xfrm>
        </p:spPr>
        <p:txBody>
          <a:bodyPr/>
          <a:lstStyle/>
          <a:p>
            <a:r>
              <a:rPr lang="en-US" dirty="0" smtClean="0"/>
              <a:t>In </a:t>
            </a:r>
            <a:r>
              <a:rPr lang="en-US" dirty="0"/>
              <a:t>this work, after acknowledging the success of information extraction systems that try to fill in </a:t>
            </a:r>
            <a:r>
              <a:rPr lang="en-US" dirty="0" smtClean="0"/>
              <a:t>domain specific </a:t>
            </a:r>
            <a:r>
              <a:rPr lang="en-US" dirty="0"/>
              <a:t>frame-and-slot templates </a:t>
            </a:r>
            <a:r>
              <a:rPr lang="en-US" dirty="0" smtClean="0"/>
              <a:t>the </a:t>
            </a:r>
            <a:r>
              <a:rPr lang="en-US" dirty="0"/>
              <a:t>need for semantic frames that can capture the meaning of text independently of the domain was expressed</a:t>
            </a:r>
            <a:r>
              <a:rPr lang="en-US" dirty="0" smtClean="0"/>
              <a:t>.</a:t>
            </a:r>
          </a:p>
          <a:p>
            <a:r>
              <a:rPr lang="en-US" b="1" dirty="0"/>
              <a:t>SRL</a:t>
            </a:r>
            <a:r>
              <a:rPr lang="en-US" dirty="0"/>
              <a:t> systems usually divide sentences word-by-word or phrase-by-phrase and for each of these instances calculate many features creating a feature </a:t>
            </a:r>
            <a:r>
              <a:rPr lang="en-US" dirty="0" smtClean="0"/>
              <a:t>vector.</a:t>
            </a:r>
            <a:endParaRPr lang="en-US" dirty="0"/>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821370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The feature vectors are then fed to supervised classifiers, such as support vector machines, maximum entropy, or memory-based </a:t>
            </a:r>
            <a:r>
              <a:rPr lang="en-US" dirty="0" smtClean="0"/>
              <a:t>learners.</a:t>
            </a:r>
          </a:p>
          <a:p>
            <a:r>
              <a:rPr lang="en-US" dirty="0"/>
              <a:t>While adapting such classifiers to perform better on this task could bring some improvement, better results can be achieved by constructing informative features for learning.</a:t>
            </a:r>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400004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4.3.3 Frames and Roles for Annotating Cases</a:t>
            </a:r>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dirty="0"/>
              <a:t>When knowledge </a:t>
            </a:r>
            <a:r>
              <a:rPr lang="en-US" dirty="0" smtClean="0"/>
              <a:t>related </a:t>
            </a:r>
            <a:r>
              <a:rPr lang="en-US" dirty="0"/>
              <a:t>to a knowledge task (like diagnosis) is represented by natural language, it is reasonable to expect that some knowledge roles will map to some semantic roles</a:t>
            </a:r>
            <a:r>
              <a:rPr lang="en-US" dirty="0" smtClean="0"/>
              <a:t>.</a:t>
            </a:r>
          </a:p>
          <a:p>
            <a:r>
              <a:rPr lang="en-US" dirty="0"/>
              <a:t>A knowledge task like diagnosis or monitoring is not equivalent to a semantic frame. The former are more complex and abstract, and can usually be divided into several components, which in turn can be regarded equivalent to semantic frames. </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1857924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lstStyle/>
          <a:p>
            <a:r>
              <a:rPr lang="en-US" b="1" dirty="0" smtClean="0"/>
              <a:t>4.3.4 </a:t>
            </a:r>
            <a:r>
              <a:rPr lang="en-US" b="1" dirty="0"/>
              <a:t>Information </a:t>
            </a:r>
            <a:r>
              <a:rPr lang="en-US" b="1" dirty="0" smtClean="0"/>
              <a:t>Extraction: </a:t>
            </a:r>
            <a:r>
              <a:rPr lang="en-US" dirty="0" smtClean="0"/>
              <a:t>Information </a:t>
            </a:r>
            <a:r>
              <a:rPr lang="en-US" dirty="0"/>
              <a:t>extraction (IE), often regarded as a restricted form of natural language understanding, predates research in text mining, although today, IE is seen as one of the techniques contributing to text </a:t>
            </a:r>
            <a:r>
              <a:rPr lang="en-US" dirty="0" smtClean="0"/>
              <a:t>mining.</a:t>
            </a:r>
          </a:p>
          <a:p>
            <a:r>
              <a:rPr lang="en-US" dirty="0"/>
              <a:t>Actually, the purpose of IE is very similar to what we are trying to achieve with role annotation</a:t>
            </a:r>
            <a:endParaRPr lang="en-US" b="1" dirty="0"/>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1069207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t>4.4 Learning to Annotate Cases with Knowledge Roles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0300" y="2119312"/>
            <a:ext cx="434340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955780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4.4.1 Document Preparation</a:t>
            </a:r>
          </a:p>
        </p:txBody>
      </p:sp>
      <p:sp>
        <p:nvSpPr>
          <p:cNvPr id="3" name="Content Placeholder 2"/>
          <p:cNvSpPr>
            <a:spLocks noGrp="1"/>
          </p:cNvSpPr>
          <p:nvPr>
            <p:ph idx="1"/>
          </p:nvPr>
        </p:nvSpPr>
        <p:spPr>
          <a:xfrm>
            <a:off x="457200" y="914400"/>
            <a:ext cx="8229600" cy="5791200"/>
          </a:xfrm>
        </p:spPr>
        <p:txBody>
          <a:bodyPr>
            <a:normAutofit fontScale="92500" lnSpcReduction="10000"/>
          </a:bodyPr>
          <a:lstStyle/>
          <a:p>
            <a:pPr algn="just"/>
            <a:r>
              <a:rPr lang="en-US" dirty="0" smtClean="0"/>
              <a:t> It </a:t>
            </a:r>
            <a:r>
              <a:rPr lang="en-US" dirty="0"/>
              <a:t>was mentioned that our documents are official diagnostic reports hierarchically structured in several sections and subsections, written by using MSR Word. Actually, extracting text from such documents, while preserving the content structure, is a difficult task. In completing it we were fortunate twice. </a:t>
            </a:r>
            <a:endParaRPr lang="en-US" dirty="0" smtClean="0"/>
          </a:p>
          <a:p>
            <a:pPr algn="just"/>
            <a:r>
              <a:rPr lang="en-US" dirty="0" smtClean="0"/>
              <a:t>First</a:t>
            </a:r>
            <a:r>
              <a:rPr lang="en-US" dirty="0"/>
              <a:t>, with MSR Office 2003 the XML based format </a:t>
            </a:r>
            <a:r>
              <a:rPr lang="en-US" dirty="0" err="1"/>
              <a:t>WordML</a:t>
            </a:r>
            <a:r>
              <a:rPr lang="en-US" dirty="0"/>
              <a:t> was introduced that permits storing MSR Word documents directly in XML. </a:t>
            </a:r>
            <a:endParaRPr lang="en-US" dirty="0" smtClean="0"/>
          </a:p>
          <a:p>
            <a:pPr algn="just"/>
            <a:r>
              <a:rPr lang="en-US" dirty="0" smtClean="0"/>
              <a:t>Second</a:t>
            </a:r>
            <a:r>
              <a:rPr lang="en-US" dirty="0"/>
              <a:t>, the documents were originally created using a MSR Word document template, so that the majority of them had the same structure. </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1044599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p>
            <a:r>
              <a:rPr lang="en-US" dirty="0"/>
              <a:t>We wrote a program that reads the XML document </a:t>
            </a:r>
            <a:r>
              <a:rPr lang="en-US" dirty="0" smtClean="0"/>
              <a:t>tree </a:t>
            </a:r>
            <a:r>
              <a:rPr lang="en-US" dirty="0"/>
              <a:t>and for each section with a specified label (from the document template) it extracts the pure text and stores it in a new XML document, as the excerpt in Figure </a:t>
            </a:r>
            <a:r>
              <a:rPr lang="en-US" dirty="0" smtClean="0"/>
              <a:t>shows</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20194"/>
            <a:ext cx="6858000" cy="3123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10162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85800"/>
          </a:xfrm>
        </p:spPr>
        <p:txBody>
          <a:bodyPr>
            <a:noAutofit/>
          </a:bodyPr>
          <a:lstStyle/>
          <a:p>
            <a:pPr lvl="1" algn="ctr" rtl="0">
              <a:spcBef>
                <a:spcPct val="0"/>
              </a:spcBef>
            </a:pPr>
            <a:r>
              <a:rPr lang="en-US" sz="2400" b="1" dirty="0" smtClean="0"/>
              <a:t>3.2 Subsequence </a:t>
            </a:r>
            <a:r>
              <a:rPr lang="en-US" sz="2400" b="1" dirty="0"/>
              <a:t>Kernels for Relation Extraction</a:t>
            </a:r>
            <a:br>
              <a:rPr lang="en-US" sz="2400" b="1" dirty="0"/>
            </a:br>
            <a:endParaRPr lang="en-US" sz="2400" dirty="0"/>
          </a:p>
        </p:txBody>
      </p:sp>
      <p:sp>
        <p:nvSpPr>
          <p:cNvPr id="3" name="Content Placeholder 2"/>
          <p:cNvSpPr>
            <a:spLocks noGrp="1"/>
          </p:cNvSpPr>
          <p:nvPr>
            <p:ph idx="1"/>
          </p:nvPr>
        </p:nvSpPr>
        <p:spPr>
          <a:xfrm>
            <a:off x="457200" y="762000"/>
            <a:ext cx="8229600" cy="5791200"/>
          </a:xfrm>
        </p:spPr>
        <p:txBody>
          <a:bodyPr>
            <a:normAutofit/>
          </a:bodyPr>
          <a:lstStyle/>
          <a:p>
            <a:r>
              <a:rPr lang="en-US" dirty="0"/>
              <a:t>A sentence matches the rule  if and only if it satisﬁes the word constraints in the given </a:t>
            </a:r>
            <a:r>
              <a:rPr lang="en-US" dirty="0" smtClean="0"/>
              <a:t>order </a:t>
            </a:r>
            <a:r>
              <a:rPr lang="en-US" dirty="0"/>
              <a:t>and respects the respective word gaps</a:t>
            </a:r>
            <a:r>
              <a:rPr lang="en-US" dirty="0" smtClean="0"/>
              <a:t>.</a:t>
            </a:r>
          </a:p>
          <a:p>
            <a:r>
              <a:rPr lang="en-US" dirty="0" smtClean="0"/>
              <a:t>A new </a:t>
            </a:r>
            <a:r>
              <a:rPr lang="en-US" dirty="0"/>
              <a:t>method ELCS (Extraction using Longest Common Subsequences) that automatically learns such rules. </a:t>
            </a:r>
            <a:endParaRPr lang="en-US" dirty="0" smtClean="0"/>
          </a:p>
          <a:p>
            <a:r>
              <a:rPr lang="en-US" dirty="0" smtClean="0"/>
              <a:t> </a:t>
            </a:r>
            <a:r>
              <a:rPr lang="en-US" dirty="0"/>
              <a:t>ELCS’ rule </a:t>
            </a:r>
            <a:r>
              <a:rPr lang="en-US" dirty="0" smtClean="0"/>
              <a:t>representation </a:t>
            </a:r>
            <a:r>
              <a:rPr lang="en-US" dirty="0"/>
              <a:t>is similar to that in [7, 8], except that it currently does not use </a:t>
            </a:r>
            <a:r>
              <a:rPr lang="en-US" dirty="0" smtClean="0"/>
              <a:t>POS </a:t>
            </a:r>
            <a:r>
              <a:rPr lang="en-US" dirty="0"/>
              <a:t>tags, </a:t>
            </a:r>
            <a:r>
              <a:rPr lang="en-US" dirty="0" smtClean="0"/>
              <a:t>but </a:t>
            </a:r>
            <a:r>
              <a:rPr lang="en-US" dirty="0"/>
              <a:t>allows disjunctions of words. </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9787406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b="1" dirty="0"/>
              <a:t>4.4.2 </a:t>
            </a:r>
            <a:r>
              <a:rPr lang="en-US" b="1" dirty="0" smtClean="0"/>
              <a:t>Tagging:</a:t>
            </a:r>
            <a:endParaRPr lang="en-US" b="1" dirty="0"/>
          </a:p>
        </p:txBody>
      </p:sp>
      <p:sp>
        <p:nvSpPr>
          <p:cNvPr id="4" name="Content Placeholder 3"/>
          <p:cNvSpPr>
            <a:spLocks noGrp="1"/>
          </p:cNvSpPr>
          <p:nvPr>
            <p:ph idx="1"/>
          </p:nvPr>
        </p:nvSpPr>
        <p:spPr>
          <a:xfrm>
            <a:off x="457200" y="914400"/>
            <a:ext cx="8229600" cy="5791200"/>
          </a:xfrm>
        </p:spPr>
        <p:txBody>
          <a:bodyPr/>
          <a:lstStyle/>
          <a:p>
            <a:r>
              <a:rPr lang="en-US" dirty="0"/>
              <a:t>The part-of-speech (POS) tagger (TreeTagger4) that we used </a:t>
            </a:r>
            <a:r>
              <a:rPr lang="en-US" dirty="0" smtClean="0"/>
              <a:t> </a:t>
            </a:r>
            <a:r>
              <a:rPr lang="en-US" dirty="0"/>
              <a:t>is a probabilistic tagger with parameter files for tagging several languages: </a:t>
            </a:r>
            <a:r>
              <a:rPr lang="en-US" b="1" dirty="0"/>
              <a:t>German, English, French, or </a:t>
            </a:r>
            <a:r>
              <a:rPr lang="en-US" b="1" dirty="0" smtClean="0"/>
              <a:t>Italian.</a:t>
            </a:r>
          </a:p>
          <a:p>
            <a:r>
              <a:rPr lang="en-US" dirty="0" smtClean="0"/>
              <a:t>our </a:t>
            </a:r>
            <a:r>
              <a:rPr lang="en-US" dirty="0"/>
              <a:t>primary interest in using the tagger was not the POS tagging itself</a:t>
            </a:r>
            <a:endParaRPr lang="en-US" b="1" dirty="0" smtClean="0"/>
          </a:p>
          <a:p>
            <a:r>
              <a:rPr lang="en-US" dirty="0"/>
              <a:t>The tag set used for tagging German is slightly different from that of English</a:t>
            </a:r>
            <a:endParaRPr lang="en-US" b="1" dirty="0"/>
          </a:p>
        </p:txBody>
      </p:sp>
      <p:sp>
        <p:nvSpPr>
          <p:cNvPr id="3" name="Footer Placeholder 2"/>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1946880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76200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1922692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3200" b="1" dirty="0"/>
              <a:t>4.4.3 </a:t>
            </a:r>
            <a:r>
              <a:rPr lang="en-US" sz="3200" b="1" dirty="0" smtClean="0"/>
              <a:t>Parsing:</a:t>
            </a:r>
            <a:endParaRPr lang="en-US" sz="3200" b="1" dirty="0"/>
          </a:p>
        </p:txBody>
      </p:sp>
      <p:sp>
        <p:nvSpPr>
          <p:cNvPr id="3" name="Content Placeholder 2"/>
          <p:cNvSpPr>
            <a:spLocks noGrp="1"/>
          </p:cNvSpPr>
          <p:nvPr>
            <p:ph idx="1"/>
          </p:nvPr>
        </p:nvSpPr>
        <p:spPr>
          <a:xfrm>
            <a:off x="457200" y="1143000"/>
            <a:ext cx="8229600" cy="4983163"/>
          </a:xfrm>
        </p:spPr>
        <p:txBody>
          <a:bodyPr/>
          <a:lstStyle/>
          <a:p>
            <a:r>
              <a:rPr lang="en-US" dirty="0"/>
              <a:t>Syntactical parsing is one of the most important steps in the learning </a:t>
            </a:r>
            <a:r>
              <a:rPr lang="en-US" dirty="0" smtClean="0"/>
              <a:t>framework.</a:t>
            </a:r>
          </a:p>
          <a:p>
            <a:r>
              <a:rPr lang="en-US" dirty="0"/>
              <a:t>Since we are interested in getting qualitative parsing results, we experimented with three different parsers: </a:t>
            </a:r>
            <a:endParaRPr lang="en-US" dirty="0" smtClean="0"/>
          </a:p>
          <a:p>
            <a:r>
              <a:rPr lang="en-US" dirty="0" smtClean="0"/>
              <a:t>1.Stanford </a:t>
            </a:r>
            <a:r>
              <a:rPr lang="en-US" dirty="0"/>
              <a:t>parser </a:t>
            </a:r>
            <a:endParaRPr lang="en-US" dirty="0" smtClean="0"/>
          </a:p>
          <a:p>
            <a:r>
              <a:rPr lang="en-US" dirty="0" smtClean="0"/>
              <a:t>2.BitPar </a:t>
            </a:r>
            <a:r>
              <a:rPr lang="en-US" dirty="0"/>
              <a:t>parser </a:t>
            </a:r>
            <a:endParaRPr lang="en-US" dirty="0" smtClean="0"/>
          </a:p>
          <a:p>
            <a:r>
              <a:rPr lang="en-US" dirty="0" smtClean="0"/>
              <a:t>3.Sleepy </a:t>
            </a:r>
            <a:r>
              <a:rPr lang="en-US" dirty="0"/>
              <a:t>parser </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191845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1937"/>
            <a:ext cx="7315200" cy="641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228165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fontScale="90000"/>
          </a:bodyPr>
          <a:lstStyle/>
          <a:p>
            <a:pPr algn="l"/>
            <a:r>
              <a:rPr lang="en-US" b="1" dirty="0"/>
              <a:t>4.4.4 Tree Representation</a:t>
            </a:r>
          </a:p>
        </p:txBody>
      </p:sp>
      <p:sp>
        <p:nvSpPr>
          <p:cNvPr id="3" name="Content Placeholder 2"/>
          <p:cNvSpPr>
            <a:spLocks noGrp="1"/>
          </p:cNvSpPr>
          <p:nvPr>
            <p:ph idx="1"/>
          </p:nvPr>
        </p:nvSpPr>
        <p:spPr>
          <a:xfrm>
            <a:off x="152400" y="1371600"/>
            <a:ext cx="8839200" cy="5334000"/>
          </a:xfrm>
        </p:spPr>
        <p:txBody>
          <a:bodyPr/>
          <a:lstStyle/>
          <a:p>
            <a:r>
              <a:rPr lang="en-US" dirty="0"/>
              <a:t>The tree is composed of terminals (leaf nodes) and non-terminals (internal nodes), all of them known as </a:t>
            </a:r>
            <a:r>
              <a:rPr lang="en-US" dirty="0" smtClean="0"/>
              <a:t>constituents </a:t>
            </a:r>
            <a:r>
              <a:rPr lang="en-US" dirty="0"/>
              <a:t>of the </a:t>
            </a:r>
            <a:r>
              <a:rPr lang="en-US" dirty="0" smtClean="0"/>
              <a:t>tree.</a:t>
            </a:r>
          </a:p>
          <a:p>
            <a:r>
              <a:rPr lang="en-US" dirty="0" smtClean="0"/>
              <a:t>For </a:t>
            </a:r>
            <a:r>
              <a:rPr lang="en-US" dirty="0"/>
              <a:t>export purposes as well as for performing exploration or annotation of the corpus, the tree data structures are stored in XML format, according to a schema defined in the TigerSearch10 tool.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9195324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1" y="381000"/>
            <a:ext cx="838200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431220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pPr algn="l"/>
            <a:r>
              <a:rPr lang="en-US" b="1" dirty="0"/>
              <a:t>4.4.5 Feature Creation </a:t>
            </a:r>
          </a:p>
        </p:txBody>
      </p:sp>
      <p:sp>
        <p:nvSpPr>
          <p:cNvPr id="3" name="Content Placeholder 2"/>
          <p:cNvSpPr>
            <a:spLocks noGrp="1"/>
          </p:cNvSpPr>
          <p:nvPr>
            <p:ph idx="1"/>
          </p:nvPr>
        </p:nvSpPr>
        <p:spPr>
          <a:xfrm>
            <a:off x="228600" y="1600200"/>
            <a:ext cx="8686800" cy="5181600"/>
          </a:xfrm>
        </p:spPr>
        <p:txBody>
          <a:bodyPr/>
          <a:lstStyle/>
          <a:p>
            <a:r>
              <a:rPr lang="en-US" dirty="0"/>
              <a:t>Features are created from the parse tree of a sentence</a:t>
            </a:r>
            <a:r>
              <a:rPr lang="en-US" dirty="0" smtClean="0"/>
              <a:t>.</a:t>
            </a:r>
          </a:p>
          <a:p>
            <a:r>
              <a:rPr lang="en-US" dirty="0" smtClean="0"/>
              <a:t> </a:t>
            </a:r>
            <a:r>
              <a:rPr lang="en-US" dirty="0"/>
              <a:t>A feature vector is created for every constituent of the tree, containing some features unique to the constituent, some features common to all constituents of the sentence, and some others calculated with respect to the target constituent (the predicate verb).</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4259262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b="1" dirty="0"/>
              <a:t>4.4.6 </a:t>
            </a:r>
            <a:r>
              <a:rPr lang="en-US" sz="3200" b="1" dirty="0" smtClean="0"/>
              <a:t>Annotation:</a:t>
            </a:r>
            <a:endParaRPr lang="en-US" sz="3200" b="1" dirty="0"/>
          </a:p>
        </p:txBody>
      </p:sp>
      <p:sp>
        <p:nvSpPr>
          <p:cNvPr id="3" name="Content Placeholder 2"/>
          <p:cNvSpPr>
            <a:spLocks noGrp="1"/>
          </p:cNvSpPr>
          <p:nvPr>
            <p:ph idx="1"/>
          </p:nvPr>
        </p:nvSpPr>
        <p:spPr>
          <a:xfrm>
            <a:off x="228600" y="914400"/>
            <a:ext cx="8686800" cy="5791200"/>
          </a:xfrm>
        </p:spPr>
        <p:txBody>
          <a:bodyPr/>
          <a:lstStyle/>
          <a:p>
            <a:r>
              <a:rPr lang="en-US" dirty="0"/>
              <a:t>To perform the manual annotation, we used the </a:t>
            </a:r>
            <a:r>
              <a:rPr lang="en-US" b="1" dirty="0"/>
              <a:t>Salsa </a:t>
            </a:r>
            <a:r>
              <a:rPr lang="en-US" b="1" dirty="0" smtClean="0"/>
              <a:t>annotation </a:t>
            </a:r>
            <a:r>
              <a:rPr lang="en-US" dirty="0"/>
              <a:t>tool (publicly available</a:t>
            </a:r>
            <a:r>
              <a:rPr lang="en-US" dirty="0" smtClean="0"/>
              <a:t>).</a:t>
            </a:r>
          </a:p>
          <a:p>
            <a:r>
              <a:rPr lang="en-US" dirty="0"/>
              <a:t>The Salsa annotation tool reads the XML representation of a parse tree and displays it as shown in </a:t>
            </a:r>
            <a:r>
              <a:rPr lang="en-US" dirty="0" smtClean="0"/>
              <a:t>Figure</a:t>
            </a:r>
          </a:p>
          <a:p>
            <a:r>
              <a:rPr lang="en-US" dirty="0"/>
              <a:t>The user has the opportunity to add frames and roles as well as to attach them to a desired target verb</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318052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790575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2551709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762000"/>
            <a:ext cx="7610475"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1546839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sz="3100" b="1" dirty="0" smtClean="0"/>
              <a:t>3.2.1 </a:t>
            </a:r>
            <a:r>
              <a:rPr lang="en-US" sz="3100" b="1" dirty="0"/>
              <a:t>Capturing Relation Patterns with a String Kernel</a:t>
            </a:r>
            <a:r>
              <a:rPr lang="en-US" sz="3100" dirty="0"/>
              <a:t/>
            </a:r>
            <a:br>
              <a:rPr lang="en-US" sz="3100" dirty="0"/>
            </a:br>
            <a:endParaRPr lang="en-US" sz="3100" dirty="0"/>
          </a:p>
        </p:txBody>
      </p:sp>
      <p:sp>
        <p:nvSpPr>
          <p:cNvPr id="3" name="Content Placeholder 2"/>
          <p:cNvSpPr>
            <a:spLocks noGrp="1"/>
          </p:cNvSpPr>
          <p:nvPr>
            <p:ph idx="1"/>
          </p:nvPr>
        </p:nvSpPr>
        <p:spPr>
          <a:xfrm>
            <a:off x="457200" y="990600"/>
            <a:ext cx="8229600" cy="5638800"/>
          </a:xfrm>
        </p:spPr>
        <p:txBody>
          <a:bodyPr>
            <a:normAutofit fontScale="92500" lnSpcReduction="20000"/>
          </a:bodyPr>
          <a:lstStyle/>
          <a:p>
            <a:r>
              <a:rPr lang="en-US" dirty="0"/>
              <a:t>I</a:t>
            </a:r>
            <a:r>
              <a:rPr lang="en-US" dirty="0" smtClean="0"/>
              <a:t>t </a:t>
            </a:r>
            <a:r>
              <a:rPr lang="en-US" dirty="0"/>
              <a:t>generally does this using one of the following three patterns: </a:t>
            </a:r>
            <a:endParaRPr lang="en-US" dirty="0" smtClean="0"/>
          </a:p>
          <a:p>
            <a:r>
              <a:rPr lang="en-US" b="1" dirty="0" smtClean="0"/>
              <a:t>[</a:t>
            </a:r>
            <a:r>
              <a:rPr lang="en-US" b="1" dirty="0"/>
              <a:t>FB] </a:t>
            </a:r>
            <a:r>
              <a:rPr lang="en-US" dirty="0"/>
              <a:t>Fore–Between: words before and between the two entity mentions are simultaneously used to express the relationship. Examples: ‘interaction of </a:t>
            </a:r>
            <a:r>
              <a:rPr lang="en-US" dirty="0" smtClean="0"/>
              <a:t>&lt;P1&gt; </a:t>
            </a:r>
            <a:r>
              <a:rPr lang="en-US" dirty="0"/>
              <a:t>with </a:t>
            </a:r>
            <a:r>
              <a:rPr lang="en-US" dirty="0" smtClean="0"/>
              <a:t>&lt;P2&gt;‘, </a:t>
            </a:r>
            <a:r>
              <a:rPr lang="en-US" dirty="0"/>
              <a:t>‘activation of </a:t>
            </a:r>
            <a:r>
              <a:rPr lang="en-US" dirty="0" smtClean="0"/>
              <a:t>&lt;P1&gt; </a:t>
            </a:r>
            <a:r>
              <a:rPr lang="en-US" dirty="0"/>
              <a:t>by </a:t>
            </a:r>
            <a:r>
              <a:rPr lang="en-US" dirty="0" smtClean="0"/>
              <a:t>&lt;P2&gt;‘.</a:t>
            </a:r>
          </a:p>
          <a:p>
            <a:r>
              <a:rPr lang="en-US" dirty="0" smtClean="0"/>
              <a:t> </a:t>
            </a:r>
            <a:r>
              <a:rPr lang="en-US" b="1" dirty="0" smtClean="0"/>
              <a:t>[</a:t>
            </a:r>
            <a:r>
              <a:rPr lang="en-US" b="1" dirty="0"/>
              <a:t>B] </a:t>
            </a:r>
            <a:r>
              <a:rPr lang="en-US" dirty="0"/>
              <a:t>Between: only words between the two entities are essential for asserting the relationship. Examples: </a:t>
            </a:r>
            <a:r>
              <a:rPr lang="en-US" dirty="0" smtClean="0"/>
              <a:t>‘&lt;P1&gt; </a:t>
            </a:r>
            <a:r>
              <a:rPr lang="en-US" dirty="0"/>
              <a:t>interacts with </a:t>
            </a:r>
            <a:r>
              <a:rPr lang="en-US" dirty="0" smtClean="0"/>
              <a:t>&lt;P2&gt;‘, ‘&lt;P1&gt; </a:t>
            </a:r>
            <a:r>
              <a:rPr lang="en-US" dirty="0"/>
              <a:t>is activated by </a:t>
            </a:r>
            <a:r>
              <a:rPr lang="en-US" dirty="0" smtClean="0"/>
              <a:t>&lt;P2&gt;‘. </a:t>
            </a:r>
          </a:p>
          <a:p>
            <a:r>
              <a:rPr lang="en-US" dirty="0" smtClean="0"/>
              <a:t> </a:t>
            </a:r>
            <a:r>
              <a:rPr lang="en-US" b="1" dirty="0"/>
              <a:t>[BA] </a:t>
            </a:r>
            <a:r>
              <a:rPr lang="en-US" dirty="0"/>
              <a:t>Between–After: words between and after the two entity mentions are simultaneously used to express the relationship. Examples: </a:t>
            </a:r>
            <a:r>
              <a:rPr lang="en-US" dirty="0" smtClean="0"/>
              <a:t>‘&lt;P1&gt; </a:t>
            </a:r>
            <a:r>
              <a:rPr lang="en-US" dirty="0"/>
              <a:t>– </a:t>
            </a:r>
            <a:r>
              <a:rPr lang="en-US" dirty="0" smtClean="0"/>
              <a:t>&lt;P2&gt; </a:t>
            </a:r>
            <a:r>
              <a:rPr lang="en-US" dirty="0"/>
              <a:t>complex‘, </a:t>
            </a:r>
            <a:r>
              <a:rPr lang="en-US" dirty="0" smtClean="0"/>
              <a:t>‘&lt;P1&gt; </a:t>
            </a:r>
            <a:r>
              <a:rPr lang="en-US" dirty="0"/>
              <a:t>and </a:t>
            </a:r>
            <a:r>
              <a:rPr lang="en-US" dirty="0" smtClean="0"/>
              <a:t>&lt;P2&gt; </a:t>
            </a:r>
            <a:r>
              <a:rPr lang="en-US" dirty="0"/>
              <a:t>interact‘.</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528975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b="1" dirty="0"/>
              <a:t>4.4.7 Active </a:t>
            </a:r>
            <a:r>
              <a:rPr lang="en-US" b="1" dirty="0" smtClean="0"/>
              <a:t>Learning:</a:t>
            </a:r>
            <a:endParaRPr lang="en-US" b="1" dirty="0"/>
          </a:p>
        </p:txBody>
      </p:sp>
      <p:sp>
        <p:nvSpPr>
          <p:cNvPr id="3" name="Content Placeholder 2"/>
          <p:cNvSpPr>
            <a:spLocks noGrp="1"/>
          </p:cNvSpPr>
          <p:nvPr>
            <p:ph idx="1"/>
          </p:nvPr>
        </p:nvSpPr>
        <p:spPr>
          <a:xfrm>
            <a:off x="457200" y="1066800"/>
            <a:ext cx="8229600" cy="5562600"/>
          </a:xfrm>
        </p:spPr>
        <p:txBody>
          <a:bodyPr>
            <a:noAutofit/>
          </a:bodyPr>
          <a:lstStyle/>
          <a:p>
            <a:r>
              <a:rPr lang="en-US" sz="2400" dirty="0">
                <a:latin typeface="+mj-lt"/>
              </a:rPr>
              <a:t>a) Divide the corpus in clusters of sentences with the same target verb. If a cluster has fewer sentences than a given threshold, group sentences with verbs evoking the same frame into the same cluster</a:t>
            </a:r>
            <a:r>
              <a:rPr lang="en-US" sz="2400" dirty="0" smtClean="0">
                <a:latin typeface="+mj-lt"/>
              </a:rPr>
              <a:t>.</a:t>
            </a:r>
          </a:p>
          <a:p>
            <a:pPr marL="0" indent="0">
              <a:buNone/>
            </a:pPr>
            <a:endParaRPr lang="en-US" sz="2400" dirty="0" smtClean="0">
              <a:latin typeface="+mj-lt"/>
            </a:endParaRPr>
          </a:p>
          <a:p>
            <a:r>
              <a:rPr lang="en-US" sz="2400" dirty="0" smtClean="0">
                <a:latin typeface="+mj-lt"/>
              </a:rPr>
              <a:t>b</a:t>
            </a:r>
            <a:r>
              <a:rPr lang="en-US" sz="2400" dirty="0">
                <a:latin typeface="+mj-lt"/>
              </a:rPr>
              <a:t>) Within each cluster, group the sentences (or clauses) with the same parse subtree together. </a:t>
            </a:r>
            <a:endParaRPr lang="en-US" sz="2400" dirty="0" smtClean="0">
              <a:latin typeface="+mj-lt"/>
            </a:endParaRPr>
          </a:p>
          <a:p>
            <a:endParaRPr lang="en-US" sz="2400" dirty="0" smtClean="0">
              <a:latin typeface="+mj-lt"/>
            </a:endParaRPr>
          </a:p>
          <a:p>
            <a:r>
              <a:rPr lang="en-US" sz="2400" dirty="0" smtClean="0">
                <a:latin typeface="+mj-lt"/>
              </a:rPr>
              <a:t>c</a:t>
            </a:r>
            <a:r>
              <a:rPr lang="en-US" sz="2400" dirty="0">
                <a:latin typeface="+mj-lt"/>
              </a:rPr>
              <a:t>) Select sentences from the largest groups of the largest clusters and present them to the user for annotation. </a:t>
            </a:r>
            <a:endParaRPr lang="en-US" sz="2400" dirty="0" smtClean="0">
              <a:latin typeface="+mj-lt"/>
            </a:endParaRPr>
          </a:p>
          <a:p>
            <a:endParaRPr lang="en-US" sz="2400" dirty="0" smtClean="0">
              <a:latin typeface="+mj-lt"/>
            </a:endParaRPr>
          </a:p>
          <a:p>
            <a:r>
              <a:rPr lang="en-US" sz="2400" dirty="0" smtClean="0">
                <a:latin typeface="+mj-lt"/>
              </a:rPr>
              <a:t>d</a:t>
            </a:r>
            <a:r>
              <a:rPr lang="en-US" sz="2400" dirty="0">
                <a:latin typeface="+mj-lt"/>
              </a:rPr>
              <a:t>) Bootstrap initialization: apply the labels assigned by the user to groups of sentences with the same parse sub-tree. </a:t>
            </a:r>
            <a:endParaRPr lang="en-US" sz="2400" dirty="0" smtClean="0">
              <a:latin typeface="+mj-lt"/>
            </a:endParaRPr>
          </a:p>
          <a:p>
            <a:pPr marL="0" indent="0">
              <a:buNone/>
            </a:pPr>
            <a:endParaRPr lang="en-US" sz="2400" dirty="0">
              <a:latin typeface="+mj-lt"/>
            </a:endParaRP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32805877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a:bodyPr>
          <a:lstStyle/>
          <a:p>
            <a:r>
              <a:rPr lang="en-US" sz="2800" dirty="0"/>
              <a:t>e) Train all the classifiers of the committee on the labeled instances; apply each trained classifier to the unlabeled sentences. </a:t>
            </a:r>
            <a:endParaRPr lang="en-US" sz="2800" dirty="0" smtClean="0"/>
          </a:p>
          <a:p>
            <a:pPr marL="0" indent="0">
              <a:buNone/>
            </a:pPr>
            <a:endParaRPr lang="en-US" sz="2800" dirty="0"/>
          </a:p>
          <a:p>
            <a:r>
              <a:rPr lang="en-US" sz="2800" dirty="0"/>
              <a:t>f) Get a pool of instances where the classifiers of the committee disagree and present to the user the instances belonging to sentences from the next largest clusters not yet manually labeled. </a:t>
            </a:r>
            <a:endParaRPr lang="en-US" sz="2800" dirty="0" smtClean="0"/>
          </a:p>
          <a:p>
            <a:pPr marL="0" indent="0">
              <a:buNone/>
            </a:pPr>
            <a:endParaRPr lang="en-US" sz="2800" dirty="0"/>
          </a:p>
          <a:p>
            <a:r>
              <a:rPr lang="en-US" sz="2800" dirty="0"/>
              <a:t>g) Repeat steps d)–f) a few times until a desired accuracy of classification is achieved</a:t>
            </a:r>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397748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b="1" dirty="0"/>
              <a:t>4.5 </a:t>
            </a:r>
            <a:r>
              <a:rPr lang="en-US" b="1" dirty="0" smtClean="0"/>
              <a:t>Evaluations:</a:t>
            </a:r>
            <a:endParaRPr lang="en-US" b="1" dirty="0"/>
          </a:p>
        </p:txBody>
      </p:sp>
      <p:sp>
        <p:nvSpPr>
          <p:cNvPr id="3" name="Content Placeholder 2"/>
          <p:cNvSpPr>
            <a:spLocks noGrp="1"/>
          </p:cNvSpPr>
          <p:nvPr>
            <p:ph idx="1"/>
          </p:nvPr>
        </p:nvSpPr>
        <p:spPr>
          <a:xfrm>
            <a:off x="152400" y="990600"/>
            <a:ext cx="8915400" cy="5867400"/>
          </a:xfrm>
        </p:spPr>
        <p:txBody>
          <a:bodyPr/>
          <a:lstStyle/>
          <a:p>
            <a:pPr algn="just"/>
            <a:r>
              <a:rPr lang="en-US" dirty="0" smtClean="0"/>
              <a:t>To </a:t>
            </a:r>
            <a:r>
              <a:rPr lang="en-US" dirty="0"/>
              <a:t>evaluate this active learning approach on the task of annotating text with knowledge roles, we performed a series of experiments that are described in the following</a:t>
            </a:r>
            <a:r>
              <a:rPr lang="en-US" dirty="0" smtClean="0"/>
              <a:t>.</a:t>
            </a:r>
          </a:p>
          <a:p>
            <a:pPr algn="just"/>
            <a:r>
              <a:rPr lang="en-US" dirty="0" smtClean="0"/>
              <a:t>Based </a:t>
            </a:r>
            <a:r>
              <a:rPr lang="en-US" dirty="0"/>
              <a:t>on the XML structure of the documents, we created </a:t>
            </a:r>
            <a:r>
              <a:rPr lang="en-US" dirty="0" smtClean="0"/>
              <a:t>sub corpora </a:t>
            </a:r>
            <a:r>
              <a:rPr lang="en-US" dirty="0"/>
              <a:t>with text belonging to different types of diagnostic </a:t>
            </a:r>
            <a:r>
              <a:rPr lang="en-US" dirty="0" smtClean="0"/>
              <a:t>tests.</a:t>
            </a:r>
          </a:p>
          <a:p>
            <a:pPr algn="just"/>
            <a:r>
              <a:rPr lang="en-US" dirty="0" smtClean="0"/>
              <a:t>Verbs </a:t>
            </a:r>
            <a:r>
              <a:rPr lang="en-US" dirty="0"/>
              <a:t>were grouped with one of the frames: Observation, Evidence, Activity, and Change. Other verbs that did not belong to any of these frames were not considered for role labeling.</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30397190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b="1" dirty="0"/>
              <a:t>4.5.1 Learning Performance on the Benchmark Datasets</a:t>
            </a:r>
          </a:p>
        </p:txBody>
      </p:sp>
      <p:sp>
        <p:nvSpPr>
          <p:cNvPr id="3" name="Content Placeholder 2"/>
          <p:cNvSpPr>
            <a:spLocks noGrp="1"/>
          </p:cNvSpPr>
          <p:nvPr>
            <p:ph idx="1"/>
          </p:nvPr>
        </p:nvSpPr>
        <p:spPr>
          <a:xfrm>
            <a:off x="457200" y="1371600"/>
            <a:ext cx="8229600" cy="5334000"/>
          </a:xfrm>
        </p:spPr>
        <p:txBody>
          <a:bodyPr/>
          <a:lstStyle/>
          <a:p>
            <a:r>
              <a:rPr lang="en-US" dirty="0" smtClean="0"/>
              <a:t>We </a:t>
            </a:r>
            <a:r>
              <a:rPr lang="en-US" dirty="0"/>
              <a:t>annotated two different </a:t>
            </a:r>
            <a:r>
              <a:rPr lang="en-US" dirty="0" smtClean="0"/>
              <a:t>sub corpora </a:t>
            </a:r>
            <a:r>
              <a:rPr lang="en-US" dirty="0"/>
              <a:t>and then manually controlled them, to create benchmark datasets for evaluation. Some statistics for the manually annotated </a:t>
            </a:r>
            <a:r>
              <a:rPr lang="en-US" dirty="0" smtClean="0"/>
              <a:t>sub corpora </a:t>
            </a:r>
            <a:r>
              <a:rPr lang="en-US" dirty="0"/>
              <a:t>are summarized in </a:t>
            </a:r>
            <a:r>
              <a:rPr lang="en-US" dirty="0" smtClean="0"/>
              <a:t>Table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86200"/>
            <a:ext cx="5534025"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1178210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4.5.2 Active Learning versus Uniform Random Selection</a:t>
            </a:r>
          </a:p>
        </p:txBody>
      </p:sp>
      <p:sp>
        <p:nvSpPr>
          <p:cNvPr id="4" name="Content Placeholder 3"/>
          <p:cNvSpPr>
            <a:spLocks noGrp="1"/>
          </p:cNvSpPr>
          <p:nvPr>
            <p:ph idx="1"/>
          </p:nvPr>
        </p:nvSpPr>
        <p:spPr>
          <a:xfrm>
            <a:off x="457200" y="1371600"/>
            <a:ext cx="8229600" cy="5257800"/>
          </a:xfrm>
        </p:spPr>
        <p:txBody>
          <a:bodyPr/>
          <a:lstStyle/>
          <a:p>
            <a:r>
              <a:rPr lang="en-US" dirty="0"/>
              <a:t>In order to evaluate the advantages of active learning, we compared it to the uniform random selection of sentences for manual </a:t>
            </a:r>
            <a:r>
              <a:rPr lang="en-US" dirty="0" smtClean="0"/>
              <a:t>annotations.</a:t>
            </a:r>
          </a:p>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429000"/>
            <a:ext cx="6096000" cy="3418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7653132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a:t>4.5.3 Bootstrapping Based on Other Sets</a:t>
            </a:r>
          </a:p>
        </p:txBody>
      </p:sp>
      <p:sp>
        <p:nvSpPr>
          <p:cNvPr id="4" name="Content Placeholder 3"/>
          <p:cNvSpPr>
            <a:spLocks noGrp="1"/>
          </p:cNvSpPr>
          <p:nvPr>
            <p:ph idx="1"/>
          </p:nvPr>
        </p:nvSpPr>
        <p:spPr>
          <a:xfrm>
            <a:off x="304800" y="1143000"/>
            <a:ext cx="8610600" cy="5562600"/>
          </a:xfrm>
        </p:spPr>
        <p:txBody>
          <a:bodyPr>
            <a:normAutofit/>
          </a:bodyPr>
          <a:lstStyle/>
          <a:p>
            <a:r>
              <a:rPr lang="en-US" sz="2800" dirty="0" smtClean="0"/>
              <a:t>During the annotation of the two benchmark datasets, we noticed that the two sub corpora, although different in nature </a:t>
            </a:r>
          </a:p>
          <a:p>
            <a:r>
              <a:rPr lang="en-US" sz="2800" dirty="0" smtClean="0"/>
              <a:t>(</a:t>
            </a:r>
            <a:r>
              <a:rPr lang="en-US" sz="2800" b="1" dirty="0" smtClean="0"/>
              <a:t>set 1</a:t>
            </a:r>
            <a:r>
              <a:rPr lang="en-US" sz="2800" dirty="0" smtClean="0"/>
              <a:t>: Isolation Current contains evaluations of numerical measurements performed on the three phases of the machine, </a:t>
            </a:r>
            <a:r>
              <a:rPr lang="en-US" sz="2800" b="1" dirty="0" smtClean="0"/>
              <a:t>set 2</a:t>
            </a:r>
            <a:r>
              <a:rPr lang="en-US" sz="2800" dirty="0" smtClean="0"/>
              <a:t>: Wedging System describes visual inspections on the wedging components of the machine)</a:t>
            </a:r>
          </a:p>
          <a:p>
            <a:endParaRPr lang="en-US" sz="28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876800"/>
            <a:ext cx="56388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2733428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b="1" dirty="0" smtClean="0"/>
              <a:t> Module :3</a:t>
            </a:r>
          </a:p>
          <a:p>
            <a:pPr marL="0" indent="0" algn="ctr">
              <a:buNone/>
            </a:pPr>
            <a:r>
              <a:rPr lang="en-US" b="1" dirty="0" smtClean="0"/>
              <a:t>  Chapter:3</a:t>
            </a:r>
          </a:p>
          <a:p>
            <a:pPr marL="0" indent="0">
              <a:buNone/>
            </a:pPr>
            <a:endParaRPr lang="en-US" dirty="0"/>
          </a:p>
          <a:p>
            <a:pPr marL="0" indent="0" algn="ctr">
              <a:buNone/>
            </a:pPr>
            <a:r>
              <a:rPr lang="en-US" dirty="0" smtClean="0"/>
              <a:t>     </a:t>
            </a:r>
            <a:r>
              <a:rPr lang="en-US" b="1" dirty="0" smtClean="0"/>
              <a:t>A </a:t>
            </a:r>
            <a:r>
              <a:rPr lang="en-US" b="1" dirty="0"/>
              <a:t>Case Study in Natural Language Based Web </a:t>
            </a:r>
            <a:r>
              <a:rPr lang="en-US" b="1" dirty="0" smtClean="0"/>
              <a:t> Search</a:t>
            </a:r>
            <a:endParaRPr lang="en-US" b="1" dirty="0"/>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81279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5.1 Introduction</a:t>
            </a:r>
          </a:p>
        </p:txBody>
      </p:sp>
      <p:sp>
        <p:nvSpPr>
          <p:cNvPr id="3" name="Content Placeholder 2"/>
          <p:cNvSpPr>
            <a:spLocks noGrp="1"/>
          </p:cNvSpPr>
          <p:nvPr>
            <p:ph idx="1"/>
          </p:nvPr>
        </p:nvSpPr>
        <p:spPr>
          <a:xfrm>
            <a:off x="457200" y="1295400"/>
            <a:ext cx="8534400" cy="5410200"/>
          </a:xfrm>
        </p:spPr>
        <p:txBody>
          <a:bodyPr>
            <a:normAutofit fontScale="92500" lnSpcReduction="10000"/>
          </a:bodyPr>
          <a:lstStyle/>
          <a:p>
            <a:r>
              <a:rPr lang="en-US" dirty="0"/>
              <a:t>Information retrieval on the Web today makes little use of Natural Language Processing (NLP) </a:t>
            </a:r>
            <a:r>
              <a:rPr lang="en-US" dirty="0" smtClean="0"/>
              <a:t>techniques.</a:t>
            </a:r>
          </a:p>
          <a:p>
            <a:r>
              <a:rPr lang="en-US" dirty="0"/>
              <a:t>The perceived value of improved understanding is greatly outweighed by the practical difficulty of storing complex linguistic annotations in a scalable indexing and search </a:t>
            </a:r>
            <a:r>
              <a:rPr lang="en-US" dirty="0" smtClean="0"/>
              <a:t>framework.</a:t>
            </a:r>
          </a:p>
          <a:p>
            <a:r>
              <a:rPr lang="en-US" dirty="0"/>
              <a:t>Examples are syntactic categories (parts of speech), syntactical roles (such as subject, objects, verbs, prepositional constraints, modifiers, etc.) and semantic categories (such as people, places, monetary amounts, etc.).</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5207424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5.2 </a:t>
            </a:r>
            <a:r>
              <a:rPr lang="en-US" b="1" dirty="0" err="1"/>
              <a:t>InFact</a:t>
            </a:r>
            <a:r>
              <a:rPr lang="en-US" b="1" dirty="0"/>
              <a:t> System Overview</a:t>
            </a:r>
          </a:p>
        </p:txBody>
      </p:sp>
      <p:sp>
        <p:nvSpPr>
          <p:cNvPr id="3" name="Content Placeholder 2"/>
          <p:cNvSpPr>
            <a:spLocks noGrp="1"/>
          </p:cNvSpPr>
          <p:nvPr>
            <p:ph idx="1"/>
          </p:nvPr>
        </p:nvSpPr>
        <p:spPr>
          <a:xfrm>
            <a:off x="152400" y="1447800"/>
            <a:ext cx="8839200" cy="5181600"/>
          </a:xfrm>
        </p:spPr>
        <p:txBody>
          <a:bodyPr/>
          <a:lstStyle/>
          <a:p>
            <a:r>
              <a:rPr lang="en-US" dirty="0" err="1"/>
              <a:t>InFact</a:t>
            </a:r>
            <a:r>
              <a:rPr lang="en-US" dirty="0"/>
              <a:t> models text as a complex multivariate object using a unique combination of deep parsing, linguistic normalization and efficient storage. The storage schema addresses the fundamental difficulty of reducing information contained in parse trees into generalized data structures that can be queried dynamically. </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2433819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b="1" dirty="0"/>
              <a:t>5.2.1 </a:t>
            </a:r>
            <a:r>
              <a:rPr lang="en-US" b="1" dirty="0" smtClean="0"/>
              <a:t>Indexing:</a:t>
            </a:r>
            <a:endParaRPr lang="en-US" b="1" dirty="0"/>
          </a:p>
        </p:txBody>
      </p:sp>
      <p:sp>
        <p:nvSpPr>
          <p:cNvPr id="3" name="Content Placeholder 2"/>
          <p:cNvSpPr>
            <a:spLocks noGrp="1"/>
          </p:cNvSpPr>
          <p:nvPr>
            <p:ph idx="1"/>
          </p:nvPr>
        </p:nvSpPr>
        <p:spPr>
          <a:xfrm>
            <a:off x="457200" y="990600"/>
            <a:ext cx="8229600" cy="5715000"/>
          </a:xfrm>
        </p:spPr>
        <p:txBody>
          <a:bodyPr/>
          <a:lstStyle/>
          <a:p>
            <a:r>
              <a:rPr lang="en-US" dirty="0" err="1"/>
              <a:t>InFact’s</a:t>
            </a:r>
            <a:r>
              <a:rPr lang="en-US" dirty="0"/>
              <a:t> Indexing Service performs in order</a:t>
            </a:r>
            <a:r>
              <a:rPr lang="en-US" dirty="0" smtClean="0"/>
              <a:t>:</a:t>
            </a:r>
          </a:p>
          <a:p>
            <a:pPr marL="0" indent="0">
              <a:buNone/>
            </a:pPr>
            <a:endParaRPr lang="en-US" dirty="0" smtClean="0"/>
          </a:p>
          <a:p>
            <a:r>
              <a:rPr lang="en-US" b="1" dirty="0" smtClean="0"/>
              <a:t>1</a:t>
            </a:r>
            <a:r>
              <a:rPr lang="en-US" b="1" dirty="0"/>
              <a:t>) document processing </a:t>
            </a:r>
            <a:r>
              <a:rPr lang="en-US" dirty="0"/>
              <a:t>:The first step in document processing is format conversion, which we handle through our native format converters, or optionally via search export conversion software from </a:t>
            </a:r>
            <a:r>
              <a:rPr lang="en-US" dirty="0" err="1"/>
              <a:t>StellantTM</a:t>
            </a:r>
            <a:r>
              <a:rPr lang="en-US" dirty="0"/>
              <a:t> (www.stellent.com), which can convert 370 different input file types.</a:t>
            </a: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1540282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 </a:t>
            </a:r>
            <a:r>
              <a:rPr lang="en-US" dirty="0"/>
              <a:t>A Generalized Subsequence </a:t>
            </a:r>
            <a:r>
              <a:rPr lang="en-US" dirty="0" smtClean="0"/>
              <a:t>Kernel</a:t>
            </a:r>
            <a:endParaRPr lang="en-US" dirty="0"/>
          </a:p>
        </p:txBody>
      </p:sp>
      <p:sp>
        <p:nvSpPr>
          <p:cNvPr id="3" name="Content Placeholder 2"/>
          <p:cNvSpPr>
            <a:spLocks noGrp="1"/>
          </p:cNvSpPr>
          <p:nvPr>
            <p:ph idx="1"/>
          </p:nvPr>
        </p:nvSpPr>
        <p:spPr>
          <a:xfrm>
            <a:off x="457200" y="685800"/>
            <a:ext cx="8229600" cy="6019800"/>
          </a:xfrm>
        </p:spPr>
        <p:txBody>
          <a:bodyPr/>
          <a:lstStyle/>
          <a:p>
            <a:r>
              <a:rPr lang="en-US" dirty="0"/>
              <a:t>Let Σ1, Σ2, ..., </a:t>
            </a:r>
            <a:r>
              <a:rPr lang="en-US" dirty="0" err="1"/>
              <a:t>Σk</a:t>
            </a:r>
            <a:r>
              <a:rPr lang="en-US" dirty="0"/>
              <a:t> be some disjoint feature spaces. Following the example in Section 3, Σ1 could be the set of words, Σ2 the set of POS tags, etc</a:t>
            </a:r>
            <a:r>
              <a:rPr lang="en-US" dirty="0" smtClean="0"/>
              <a:t>.</a:t>
            </a:r>
          </a:p>
          <a:p>
            <a:r>
              <a:rPr lang="en-US" dirty="0" smtClean="0"/>
              <a:t> </a:t>
            </a:r>
            <a:r>
              <a:rPr lang="en-US" dirty="0"/>
              <a:t>Let Σ× = Σ1 × Σ2 × ... × </a:t>
            </a:r>
            <a:r>
              <a:rPr lang="en-US" dirty="0" err="1"/>
              <a:t>Σk</a:t>
            </a:r>
            <a:r>
              <a:rPr lang="en-US" dirty="0"/>
              <a:t> be the set of all possible feature vectors, where a feature vector would be associated with each position in a </a:t>
            </a:r>
            <a:r>
              <a:rPr lang="en-US" dirty="0" smtClean="0"/>
              <a:t>sentence.</a:t>
            </a:r>
          </a:p>
          <a:p>
            <a:r>
              <a:rPr lang="en-US" dirty="0"/>
              <a:t>Given two feature vectors x, y ∈ Σ×, let c(x, y) denote the number of common features between x and y. </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12521394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r>
              <a:rPr lang="en-US" sz="2800" b="1" dirty="0"/>
              <a:t>2) clause </a:t>
            </a:r>
            <a:r>
              <a:rPr lang="en-US" sz="2800" b="1" dirty="0" smtClean="0"/>
              <a:t>processing:</a:t>
            </a:r>
            <a:r>
              <a:rPr lang="en-US" sz="2800" dirty="0"/>
              <a:t> The indexing service takes the output of the sentence splitter and feeds it to a deep linguistic parser. </a:t>
            </a:r>
            <a:endParaRPr lang="en-US" sz="2800" dirty="0" smtClean="0"/>
          </a:p>
          <a:p>
            <a:r>
              <a:rPr lang="en-US" sz="2800" dirty="0" smtClean="0"/>
              <a:t>A </a:t>
            </a:r>
            <a:r>
              <a:rPr lang="en-US" sz="2800" dirty="0"/>
              <a:t>sentence may consist of multiple clauses. Unlike traditional models that store only term frequency distributions, </a:t>
            </a:r>
            <a:r>
              <a:rPr lang="en-US" sz="2800" dirty="0" err="1"/>
              <a:t>InFact</a:t>
            </a:r>
            <a:r>
              <a:rPr lang="en-US" sz="2800" dirty="0"/>
              <a:t> performs clause level indexing and captures syntactic category and roles for each term, and grammatical constructs, relationships, and inter-clause links that enable it to understand events</a:t>
            </a:r>
            <a:r>
              <a:rPr lang="en-US" sz="2800" dirty="0" smtClean="0"/>
              <a:t>.</a:t>
            </a:r>
          </a:p>
          <a:p>
            <a:r>
              <a:rPr lang="en-US" sz="2800" b="1" dirty="0"/>
              <a:t>3) linguistic </a:t>
            </a:r>
            <a:r>
              <a:rPr lang="en-US" sz="2800" b="1" dirty="0" err="1"/>
              <a:t>normalization:</a:t>
            </a:r>
            <a:r>
              <a:rPr lang="en-US" sz="2800" dirty="0" err="1"/>
              <a:t>We</a:t>
            </a:r>
            <a:r>
              <a:rPr lang="en-US" sz="2800" dirty="0"/>
              <a:t> apply normalization rules at the syntactic, semantic, or even pragmatic level</a:t>
            </a:r>
            <a:endParaRPr lang="en-US" sz="2800" b="1" dirty="0"/>
          </a:p>
          <a:p>
            <a:endParaRPr lang="en-US" sz="2800" b="1" dirty="0"/>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39327132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dirty="0"/>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
            <a:ext cx="5595938" cy="5547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0587028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600" b="1" dirty="0"/>
              <a:t>5.2.2 </a:t>
            </a:r>
            <a:r>
              <a:rPr lang="en-US" sz="3600" b="1" dirty="0" smtClean="0"/>
              <a:t>Storage:</a:t>
            </a:r>
            <a:endParaRPr lang="en-US" sz="3600" b="1" dirty="0"/>
          </a:p>
        </p:txBody>
      </p:sp>
      <p:sp>
        <p:nvSpPr>
          <p:cNvPr id="3" name="Content Placeholder 2"/>
          <p:cNvSpPr>
            <a:spLocks noGrp="1"/>
          </p:cNvSpPr>
          <p:nvPr>
            <p:ph idx="1"/>
          </p:nvPr>
        </p:nvSpPr>
        <p:spPr>
          <a:xfrm>
            <a:off x="228600" y="990600"/>
            <a:ext cx="8763000" cy="5715000"/>
          </a:xfrm>
        </p:spPr>
        <p:txBody>
          <a:bodyPr/>
          <a:lstStyle/>
          <a:p>
            <a:r>
              <a:rPr lang="en-US" dirty="0"/>
              <a:t>In a dependency tree, every word in the sentence is a modifier of exactly one other word (called its head), except the head word of the sentence, which does not have a head. We use a list of tuples to specify a dependency tree with the following format</a:t>
            </a:r>
            <a:r>
              <a:rPr lang="en-US" dirty="0" smtClean="0"/>
              <a:t>:</a:t>
            </a:r>
          </a:p>
          <a:p>
            <a:pPr marL="0" indent="0">
              <a:buNone/>
            </a:pPr>
            <a:r>
              <a:rPr lang="en-US" dirty="0"/>
              <a:t> </a:t>
            </a:r>
            <a:r>
              <a:rPr lang="en-US" dirty="0" smtClean="0"/>
              <a:t>      </a:t>
            </a:r>
            <a:r>
              <a:rPr lang="en-US" b="1" dirty="0"/>
              <a:t>(Label Modifier Root POS Head-label Role </a:t>
            </a:r>
            <a:r>
              <a:rPr lang="en-US" b="1" dirty="0" smtClean="0"/>
              <a:t> </a:t>
            </a:r>
          </a:p>
          <a:p>
            <a:pPr marL="0" indent="0">
              <a:buNone/>
            </a:pPr>
            <a:r>
              <a:rPr lang="en-US" b="1" dirty="0"/>
              <a:t> </a:t>
            </a:r>
            <a:r>
              <a:rPr lang="en-US" b="1" dirty="0" smtClean="0"/>
              <a:t>                        Antecedent </a:t>
            </a:r>
            <a:r>
              <a:rPr lang="en-US" b="1" dirty="0"/>
              <a:t>[Attributes]) </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33269928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81000"/>
            <a:ext cx="7238999"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245550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04800"/>
            <a:ext cx="8229600" cy="6400800"/>
          </a:xfrm>
        </p:spPr>
        <p:txBody>
          <a:bodyPr>
            <a:normAutofit fontScale="92500" lnSpcReduction="20000"/>
          </a:bodyPr>
          <a:lstStyle/>
          <a:p>
            <a:r>
              <a:rPr lang="en-US" dirty="0" err="1"/>
              <a:t>InFact</a:t>
            </a:r>
            <a:r>
              <a:rPr lang="en-US" dirty="0"/>
              <a:t> stores the normalized triplets into dedicated index structures that </a:t>
            </a:r>
            <a:endParaRPr lang="en-US" dirty="0" smtClean="0"/>
          </a:p>
          <a:p>
            <a:pPr marL="0" indent="0">
              <a:buNone/>
            </a:pPr>
            <a:r>
              <a:rPr lang="en-US" dirty="0" smtClean="0"/>
              <a:t>• </a:t>
            </a:r>
            <a:r>
              <a:rPr lang="en-US" dirty="0"/>
              <a:t>are optimized for efficient keyword search </a:t>
            </a:r>
            <a:endParaRPr lang="en-US" dirty="0" smtClean="0"/>
          </a:p>
          <a:p>
            <a:pPr marL="0" indent="0">
              <a:buNone/>
            </a:pPr>
            <a:r>
              <a:rPr lang="en-US" dirty="0" smtClean="0"/>
              <a:t>• </a:t>
            </a:r>
            <a:r>
              <a:rPr lang="en-US" dirty="0"/>
              <a:t>are optimized for efficient cross-document retrieval of arbitrary classes of relationships or events (see examples in the next section) </a:t>
            </a:r>
            <a:endParaRPr lang="en-US" dirty="0" smtClean="0"/>
          </a:p>
          <a:p>
            <a:pPr marL="0" indent="0">
              <a:buNone/>
            </a:pPr>
            <a:r>
              <a:rPr lang="en-US" dirty="0" smtClean="0"/>
              <a:t>• </a:t>
            </a:r>
            <a:r>
              <a:rPr lang="en-US" dirty="0"/>
              <a:t>store document metadata and additional ancillary linguistic variables for filtering of search results by metadata constraints (e.g., author, date range), or by linguistic attributes (e.g., retrieve negated actions, search subject modifier field in addition to primary subject in a relationship search) </a:t>
            </a:r>
            <a:endParaRPr lang="en-US" dirty="0" smtClean="0"/>
          </a:p>
          <a:p>
            <a:pPr marL="0" indent="0">
              <a:buNone/>
            </a:pPr>
            <a:r>
              <a:rPr lang="en-US" dirty="0" smtClean="0"/>
              <a:t>• </a:t>
            </a:r>
            <a:r>
              <a:rPr lang="en-US" dirty="0"/>
              <a:t>(optionally) superimposes annotations and taxonomical dependencies from a custom ontology or knowledge base.</a:t>
            </a:r>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19086611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b="1" dirty="0"/>
              <a:t>5.2.3 </a:t>
            </a:r>
            <a:r>
              <a:rPr lang="en-US" b="1" dirty="0" smtClean="0"/>
              <a:t>Search:</a:t>
            </a:r>
            <a:endParaRPr lang="en-US" b="1" dirty="0"/>
          </a:p>
        </p:txBody>
      </p:sp>
      <p:sp>
        <p:nvSpPr>
          <p:cNvPr id="3" name="Content Placeholder 2"/>
          <p:cNvSpPr>
            <a:spLocks noGrp="1"/>
          </p:cNvSpPr>
          <p:nvPr>
            <p:ph idx="1"/>
          </p:nvPr>
        </p:nvSpPr>
        <p:spPr>
          <a:xfrm>
            <a:off x="457200" y="914400"/>
            <a:ext cx="8229600" cy="5791200"/>
          </a:xfrm>
        </p:spPr>
        <p:txBody>
          <a:bodyPr/>
          <a:lstStyle/>
          <a:p>
            <a:r>
              <a:rPr lang="en-US" dirty="0" err="1"/>
              <a:t>InFact</a:t>
            </a:r>
            <a:r>
              <a:rPr lang="en-US" dirty="0"/>
              <a:t> represents the basic relationship between two entities with an expression of the kind: </a:t>
            </a:r>
            <a:endParaRPr lang="en-US" dirty="0" smtClean="0"/>
          </a:p>
          <a:p>
            <a:r>
              <a:rPr lang="en-US" dirty="0" smtClean="0"/>
              <a:t>Subject </a:t>
            </a:r>
            <a:r>
              <a:rPr lang="en-US" dirty="0"/>
              <a:t>Entity &gt; Action &gt; Object Entity, The arrows in the query refer to the directionality of the action, which could be either </a:t>
            </a:r>
            <a:r>
              <a:rPr lang="en-US" dirty="0" err="1"/>
              <a:t>uni</a:t>
            </a:r>
            <a:r>
              <a:rPr lang="en-US" dirty="0"/>
              <a:t>-directional (as above) or bi-directional. For example</a:t>
            </a:r>
            <a:r>
              <a:rPr lang="en-US" dirty="0" smtClean="0"/>
              <a:t>,</a:t>
            </a:r>
          </a:p>
          <a:p>
            <a:pPr marL="0" indent="0">
              <a:buNone/>
            </a:pPr>
            <a:r>
              <a:rPr lang="en-US" dirty="0"/>
              <a:t> </a:t>
            </a:r>
            <a:r>
              <a:rPr lang="en-US" dirty="0" smtClean="0"/>
              <a:t>            </a:t>
            </a:r>
            <a:r>
              <a:rPr lang="en-US" dirty="0"/>
              <a:t>Entity 1 &lt;&gt; Action &lt;&gt; Entity 2</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0571769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t>5.3 Architecture and Deployment</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1" y="1285875"/>
            <a:ext cx="5181600"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4795420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792162"/>
          </a:xfrm>
        </p:spPr>
        <p:txBody>
          <a:bodyPr>
            <a:normAutofit fontScale="90000"/>
          </a:bodyPr>
          <a:lstStyle/>
          <a:p>
            <a:r>
              <a:rPr lang="en-US" b="1" dirty="0"/>
              <a:t>5.4 The GlobalSecurity.org Experience </a:t>
            </a:r>
          </a:p>
        </p:txBody>
      </p:sp>
      <p:sp>
        <p:nvSpPr>
          <p:cNvPr id="3" name="Content Placeholder 2"/>
          <p:cNvSpPr>
            <a:spLocks noGrp="1"/>
          </p:cNvSpPr>
          <p:nvPr>
            <p:ph idx="1"/>
          </p:nvPr>
        </p:nvSpPr>
        <p:spPr>
          <a:xfrm>
            <a:off x="457200" y="762000"/>
            <a:ext cx="8229600" cy="6019800"/>
          </a:xfrm>
        </p:spPr>
        <p:txBody>
          <a:bodyPr>
            <a:normAutofit fontScale="92500" lnSpcReduction="20000"/>
          </a:bodyPr>
          <a:lstStyle/>
          <a:p>
            <a:pPr algn="just"/>
            <a:r>
              <a:rPr lang="en-US" b="1" dirty="0"/>
              <a:t>5.4.1 Site </a:t>
            </a:r>
            <a:r>
              <a:rPr lang="en-US" b="1" dirty="0" smtClean="0"/>
              <a:t>Background: </a:t>
            </a:r>
            <a:r>
              <a:rPr lang="en-US" dirty="0" smtClean="0"/>
              <a:t>GlobalSecurity.org </a:t>
            </a:r>
            <a:r>
              <a:rPr lang="en-US" dirty="0"/>
              <a:t>is the most </a:t>
            </a:r>
            <a:r>
              <a:rPr lang="en-US" dirty="0" smtClean="0"/>
              <a:t>comprehensive </a:t>
            </a:r>
            <a:r>
              <a:rPr lang="en-US" dirty="0"/>
              <a:t>and authoritative online destination for those in need of both reliable background information and breaking </a:t>
            </a:r>
            <a:r>
              <a:rPr lang="en-US" dirty="0" smtClean="0"/>
              <a:t>news.</a:t>
            </a:r>
          </a:p>
          <a:p>
            <a:pPr algn="just"/>
            <a:r>
              <a:rPr lang="en-US" dirty="0"/>
              <a:t>The director of GlobalSecurity.org, John Pike, regularly provides commentary and analysis on space and security issues to PBS, CNN, MSNBC, Fox, ABC, CBS, NBC, BBC, NPR, and numerous print and online publications. </a:t>
            </a:r>
            <a:endParaRPr lang="en-US" dirty="0" smtClean="0"/>
          </a:p>
          <a:p>
            <a:pPr algn="just"/>
            <a:r>
              <a:rPr lang="en-US" dirty="0" smtClean="0"/>
              <a:t>In </a:t>
            </a:r>
            <a:r>
              <a:rPr lang="en-US" dirty="0"/>
              <a:t>powering this site, </a:t>
            </a:r>
            <a:r>
              <a:rPr lang="en-US" dirty="0" err="1"/>
              <a:t>InFact</a:t>
            </a:r>
            <a:r>
              <a:rPr lang="en-US" dirty="0"/>
              <a:t> serves the information search needs </a:t>
            </a:r>
            <a:r>
              <a:rPr lang="en-US" dirty="0" smtClean="0"/>
              <a:t>of a well-established </a:t>
            </a:r>
            <a:r>
              <a:rPr lang="en-US" dirty="0"/>
              <a:t>user community of 100,000, consisting of news reporters, concerned citizens, subject matter experts, senior leaders, and junior staff and interns.</a:t>
            </a:r>
            <a:endParaRPr lang="en-US" b="1" dirty="0"/>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32003968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3600" b="1" dirty="0"/>
              <a:t>5.4.2 Operational Considerations</a:t>
            </a:r>
          </a:p>
        </p:txBody>
      </p:sp>
      <p:sp>
        <p:nvSpPr>
          <p:cNvPr id="3" name="Content Placeholder 2"/>
          <p:cNvSpPr>
            <a:spLocks noGrp="1"/>
          </p:cNvSpPr>
          <p:nvPr>
            <p:ph idx="1"/>
          </p:nvPr>
        </p:nvSpPr>
        <p:spPr>
          <a:xfrm>
            <a:off x="457200" y="990600"/>
            <a:ext cx="8229600" cy="5715000"/>
          </a:xfrm>
        </p:spPr>
        <p:txBody>
          <a:bodyPr>
            <a:normAutofit lnSpcReduction="10000"/>
          </a:bodyPr>
          <a:lstStyle/>
          <a:p>
            <a:pPr algn="just"/>
            <a:r>
              <a:rPr lang="en-US" dirty="0"/>
              <a:t>When preparing the GlobalSecurity.org deployment, one of our prime concerns was the response time of the </a:t>
            </a:r>
            <a:r>
              <a:rPr lang="en-US" dirty="0" smtClean="0"/>
              <a:t>system.</a:t>
            </a:r>
          </a:p>
          <a:p>
            <a:pPr algn="just"/>
            <a:r>
              <a:rPr lang="en-US" dirty="0"/>
              <a:t>We split the GlobalSecurity.org data across two index chunks, each containing roughly 14 GB of data in each partition </a:t>
            </a:r>
            <a:r>
              <a:rPr lang="en-US" dirty="0" smtClean="0"/>
              <a:t>index.</a:t>
            </a:r>
          </a:p>
          <a:p>
            <a:pPr algn="just"/>
            <a:r>
              <a:rPr lang="en-US" dirty="0"/>
              <a:t>Another area of concern was the distribution of query types. Our system has significantly varying average response time and throughput (measured in queries/ minute) depending on the type of queries being executed.</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5275211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153399"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81362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lstStyle/>
          <a:p>
            <a:endParaRPr lang="en-US" dirty="0" smtClean="0"/>
          </a:p>
          <a:p>
            <a:r>
              <a:rPr lang="en-US" dirty="0" smtClean="0"/>
              <a:t>Let </a:t>
            </a:r>
            <a:r>
              <a:rPr lang="en-US" dirty="0"/>
              <a:t>Σ∪ = Σ1 ∪ Σ2 ∪ ... ∪ </a:t>
            </a:r>
            <a:r>
              <a:rPr lang="en-US" dirty="0" err="1"/>
              <a:t>Σk</a:t>
            </a:r>
            <a:r>
              <a:rPr lang="en-US" dirty="0"/>
              <a:t> be the set of all possible features. We say that the sequence u ∈ Σ ∗ ∪ is a (sparse) subsequence of s if there is a sequence of |u| indices </a:t>
            </a:r>
            <a:r>
              <a:rPr lang="en-US" dirty="0" err="1"/>
              <a:t>i</a:t>
            </a:r>
            <a:r>
              <a:rPr lang="en-US" dirty="0"/>
              <a:t> such that </a:t>
            </a:r>
            <a:r>
              <a:rPr lang="en-US" dirty="0" err="1"/>
              <a:t>uk</a:t>
            </a:r>
            <a:r>
              <a:rPr lang="en-US" dirty="0"/>
              <a:t> ∈ </a:t>
            </a:r>
            <a:r>
              <a:rPr lang="en-US" dirty="0" err="1"/>
              <a:t>sik</a:t>
            </a:r>
            <a:r>
              <a:rPr lang="en-US" dirty="0"/>
              <a:t> , for all k = 1, </a:t>
            </a:r>
            <a:r>
              <a:rPr lang="en-US" dirty="0" smtClean="0"/>
              <a:t>|</a:t>
            </a:r>
            <a:r>
              <a:rPr lang="en-US" dirty="0"/>
              <a:t>u|. Equivalently, we write u ≺ s[</a:t>
            </a:r>
            <a:r>
              <a:rPr lang="en-US" dirty="0" err="1"/>
              <a:t>i</a:t>
            </a:r>
            <a:r>
              <a:rPr lang="en-US" dirty="0"/>
              <a:t>] as a shorthand for the component-wise ‘∈‘ relationship between u and s[</a:t>
            </a:r>
            <a:r>
              <a:rPr lang="en-US" dirty="0" err="1"/>
              <a:t>i</a:t>
            </a:r>
            <a:r>
              <a:rPr lang="en-US" dirty="0" smtClean="0"/>
              <a:t>].</a:t>
            </a:r>
          </a:p>
        </p:txBody>
      </p:sp>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458139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a:bodyPr>
          <a:lstStyle/>
          <a:p>
            <a:pPr algn="just"/>
            <a:r>
              <a:rPr lang="en-US" sz="2400" dirty="0"/>
              <a:t>After automatically generating millions of query files, we heavily loaded the system with the queries to simulate heavy traffic using </a:t>
            </a:r>
            <a:r>
              <a:rPr lang="en-US" sz="2400" dirty="0" err="1"/>
              <a:t>JMeter</a:t>
            </a:r>
            <a:r>
              <a:rPr lang="en-US" sz="2400" dirty="0"/>
              <a:t>, a multi-threaded client web user simulation application from the Apache Jakarta organization. Based on these simulations, we deployed with only four nodes.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8153400"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565748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pPr algn="l"/>
            <a:r>
              <a:rPr lang="en-US" b="1" dirty="0"/>
              <a:t>5.4.3</a:t>
            </a:r>
            <a:r>
              <a:rPr lang="en-US" dirty="0"/>
              <a:t> </a:t>
            </a:r>
            <a:r>
              <a:rPr lang="en-US" b="1" dirty="0"/>
              <a:t>Usability</a:t>
            </a:r>
            <a:r>
              <a:rPr lang="en-US" dirty="0"/>
              <a:t> </a:t>
            </a:r>
            <a:r>
              <a:rPr lang="en-US" b="1" dirty="0" smtClean="0"/>
              <a:t>Considerations:</a:t>
            </a:r>
            <a:endParaRPr lang="en-US" b="1" dirty="0"/>
          </a:p>
        </p:txBody>
      </p:sp>
      <p:sp>
        <p:nvSpPr>
          <p:cNvPr id="3" name="Content Placeholder 2"/>
          <p:cNvSpPr>
            <a:spLocks noGrp="1"/>
          </p:cNvSpPr>
          <p:nvPr>
            <p:ph idx="1"/>
          </p:nvPr>
        </p:nvSpPr>
        <p:spPr>
          <a:xfrm>
            <a:off x="76200" y="1066800"/>
            <a:ext cx="8915400" cy="5715000"/>
          </a:xfrm>
        </p:spPr>
        <p:txBody>
          <a:bodyPr>
            <a:normAutofit/>
          </a:bodyPr>
          <a:lstStyle/>
          <a:p>
            <a:r>
              <a:rPr lang="en-US" dirty="0"/>
              <a:t>In deploying </a:t>
            </a:r>
            <a:r>
              <a:rPr lang="en-US" dirty="0" err="1"/>
              <a:t>InFact</a:t>
            </a:r>
            <a:r>
              <a:rPr lang="en-US" dirty="0"/>
              <a:t> on the GlobalSecurity.org site, our goal was to serve the information needs of a wide community of users, the majority of which are accustomed to straightforward keyword </a:t>
            </a:r>
            <a:r>
              <a:rPr lang="en-US" dirty="0" smtClean="0"/>
              <a:t>search.</a:t>
            </a:r>
          </a:p>
          <a:p>
            <a:r>
              <a:rPr lang="en-US" dirty="0"/>
              <a:t>The relationships are returned in a table display where each row is an event, and columns identify the three basic semantic roles of source (or subject), action (or verb), and target (or object). </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34534809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b="1" dirty="0"/>
              <a:t>5.4.4 Analysis of Query Logs</a:t>
            </a:r>
          </a:p>
        </p:txBody>
      </p:sp>
      <p:sp>
        <p:nvSpPr>
          <p:cNvPr id="3" name="Content Placeholder 2"/>
          <p:cNvSpPr>
            <a:spLocks noGrp="1"/>
          </p:cNvSpPr>
          <p:nvPr>
            <p:ph idx="1"/>
          </p:nvPr>
        </p:nvSpPr>
        <p:spPr>
          <a:xfrm>
            <a:off x="152400" y="990600"/>
            <a:ext cx="8915400" cy="5791200"/>
          </a:xfrm>
        </p:spPr>
        <p:txBody>
          <a:bodyPr/>
          <a:lstStyle/>
          <a:p>
            <a:r>
              <a:rPr lang="en-US" dirty="0" smtClean="0"/>
              <a:t>log </a:t>
            </a:r>
            <a:r>
              <a:rPr lang="en-US" dirty="0"/>
              <a:t>data </a:t>
            </a:r>
            <a:r>
              <a:rPr lang="en-US" dirty="0" smtClean="0"/>
              <a:t>reflect four </a:t>
            </a:r>
            <a:r>
              <a:rPr lang="en-US" dirty="0"/>
              <a:t>ways users submit a natural language query to </a:t>
            </a:r>
            <a:r>
              <a:rPr lang="en-US" dirty="0" err="1"/>
              <a:t>InFact</a:t>
            </a:r>
            <a:r>
              <a:rPr lang="en-US" dirty="0" smtClean="0"/>
              <a:t>:</a:t>
            </a:r>
          </a:p>
          <a:p>
            <a:r>
              <a:rPr lang="en-US" dirty="0" smtClean="0"/>
              <a:t> </a:t>
            </a:r>
            <a:r>
              <a:rPr lang="en-US" dirty="0"/>
              <a:t>1) </a:t>
            </a:r>
            <a:r>
              <a:rPr lang="en-US" dirty="0" smtClean="0"/>
              <a:t>They </a:t>
            </a:r>
            <a:r>
              <a:rPr lang="en-US" dirty="0"/>
              <a:t>click on the Hot Search </a:t>
            </a:r>
            <a:r>
              <a:rPr lang="en-US" dirty="0" smtClean="0"/>
              <a:t>link</a:t>
            </a:r>
          </a:p>
          <a:p>
            <a:r>
              <a:rPr lang="en-US" dirty="0" smtClean="0"/>
              <a:t> </a:t>
            </a:r>
            <a:r>
              <a:rPr lang="en-US" dirty="0"/>
              <a:t>2) </a:t>
            </a:r>
            <a:r>
              <a:rPr lang="en-US" dirty="0" smtClean="0"/>
              <a:t>They </a:t>
            </a:r>
            <a:r>
              <a:rPr lang="en-US" dirty="0"/>
              <a:t>click </a:t>
            </a:r>
            <a:r>
              <a:rPr lang="en-US" dirty="0" smtClean="0"/>
              <a:t>on a keyword tip</a:t>
            </a:r>
          </a:p>
          <a:p>
            <a:r>
              <a:rPr lang="en-US" dirty="0" smtClean="0"/>
              <a:t> </a:t>
            </a:r>
            <a:r>
              <a:rPr lang="en-US" dirty="0"/>
              <a:t>3) </a:t>
            </a:r>
            <a:r>
              <a:rPr lang="en-US" dirty="0" smtClean="0"/>
              <a:t>They </a:t>
            </a:r>
            <a:r>
              <a:rPr lang="en-US" dirty="0"/>
              <a:t>click on an example in the Query Generator or Help </a:t>
            </a:r>
            <a:r>
              <a:rPr lang="en-US" dirty="0" smtClean="0"/>
              <a:t>page </a:t>
            </a:r>
          </a:p>
          <a:p>
            <a:r>
              <a:rPr lang="en-US" dirty="0" smtClean="0"/>
              <a:t>4</a:t>
            </a:r>
            <a:r>
              <a:rPr lang="en-US" dirty="0"/>
              <a:t>) </a:t>
            </a:r>
            <a:r>
              <a:rPr lang="en-US" dirty="0" smtClean="0"/>
              <a:t>They </a:t>
            </a:r>
            <a:r>
              <a:rPr lang="en-US" dirty="0"/>
              <a:t>attempt to type an explicit relationship or fact search using the IQL syntax</a:t>
            </a:r>
          </a:p>
        </p:txBody>
      </p:sp>
      <p:sp>
        <p:nvSpPr>
          <p:cNvPr id="4" name="Footer Placeholder 3"/>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163018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5812" y="1066800"/>
            <a:ext cx="7572375" cy="4339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2749809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b="1" dirty="0"/>
              <a:t>Computing the Relation </a:t>
            </a:r>
            <a:r>
              <a:rPr lang="en-US" sz="3200" b="1" dirty="0" smtClean="0"/>
              <a:t>Kernel:</a:t>
            </a:r>
            <a:endParaRPr lang="en-US" sz="3200"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461962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3505200"/>
            <a:ext cx="8153400" cy="270843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show the segments that will be used for computing the relation kernel between two example sentences </a:t>
            </a:r>
            <a:r>
              <a:rPr lang="en-US" b="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In sentence </a:t>
            </a:r>
            <a:r>
              <a:rPr lang="en-US" b="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for instance, x1 and x2 are the two entities, </a:t>
            </a:r>
            <a:r>
              <a:rPr lang="en-US" sz="3200" dirty="0">
                <a:latin typeface="Times New Roman" panose="02020603050405020304" pitchFamily="18" charset="0"/>
                <a:cs typeface="Times New Roman" panose="02020603050405020304" pitchFamily="18" charset="0"/>
              </a:rPr>
              <a:t>s</a:t>
            </a:r>
            <a:r>
              <a:rPr lang="en-US" sz="1400"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 is the sentence segment before x1, </a:t>
            </a:r>
            <a:r>
              <a:rPr lang="en-US" sz="2800" dirty="0" err="1">
                <a:latin typeface="Times New Roman" panose="02020603050405020304" pitchFamily="18" charset="0"/>
                <a:cs typeface="Times New Roman" panose="02020603050405020304" pitchFamily="18" charset="0"/>
              </a:rPr>
              <a:t>s</a:t>
            </a:r>
            <a:r>
              <a:rPr lang="en-US" sz="1400" dirty="0" err="1">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is the segment between x1 and x2, and </a:t>
            </a:r>
            <a:r>
              <a:rPr lang="en-US" sz="2400" dirty="0" err="1">
                <a:latin typeface="Times New Roman" panose="02020603050405020304" pitchFamily="18" charset="0"/>
                <a:cs typeface="Times New Roman" panose="02020603050405020304" pitchFamily="18" charset="0"/>
              </a:rPr>
              <a:t>s</a:t>
            </a:r>
            <a:r>
              <a:rPr lang="en-US" sz="1600" dirty="0" err="1">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is the sentence segment after x2.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also include the auxiliary segment s ′ b = x1sbx2, whose span is computed as l(s ′ b ) = l(</a:t>
            </a:r>
            <a:r>
              <a:rPr lang="en-US" sz="2400" dirty="0" err="1">
                <a:latin typeface="Times New Roman" panose="02020603050405020304" pitchFamily="18" charset="0"/>
                <a:cs typeface="Times New Roman" panose="02020603050405020304" pitchFamily="18" charset="0"/>
              </a:rPr>
              <a:t>s</a:t>
            </a:r>
            <a:r>
              <a:rPr lang="en-US" dirty="0" err="1">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+ 2 (in all length computations, we consider x1 and x2 as contributing one unit only)</a:t>
            </a:r>
          </a:p>
        </p:txBody>
      </p:sp>
      <p:sp>
        <p:nvSpPr>
          <p:cNvPr id="3" name="Footer Placeholder 2"/>
          <p:cNvSpPr>
            <a:spLocks noGrp="1"/>
          </p:cNvSpPr>
          <p:nvPr>
            <p:ph type="ftr" sz="quarter" idx="11"/>
          </p:nvPr>
        </p:nvSpPr>
        <p:spPr/>
        <p:txBody>
          <a:bodyPr/>
          <a:lstStyle/>
          <a:p>
            <a:r>
              <a:rPr lang="en-US" smtClean="0"/>
              <a:t>Supriya,CSE Dept.,SIRMVIT</a:t>
            </a:r>
            <a:endParaRPr lang="en-US" dirty="0"/>
          </a:p>
        </p:txBody>
      </p:sp>
    </p:spTree>
    <p:extLst>
      <p:ext uri="{BB962C8B-B14F-4D97-AF65-F5344CB8AC3E}">
        <p14:creationId xmlns:p14="http://schemas.microsoft.com/office/powerpoint/2010/main" val="1101738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1324</TotalTime>
  <Words>4191</Words>
  <Application>Microsoft Office PowerPoint</Application>
  <PresentationFormat>On-screen Show (4:3)</PresentationFormat>
  <Paragraphs>277</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Module:3 chapter:1</vt:lpstr>
      <vt:lpstr>3.1 Introduction </vt:lpstr>
      <vt:lpstr>PowerPoint Presentation</vt:lpstr>
      <vt:lpstr>3.2 Subsequence Kernels for Relation Extraction </vt:lpstr>
      <vt:lpstr> 3.2.1 Capturing Relation Patterns with a String Kernel </vt:lpstr>
      <vt:lpstr> A Generalized Subsequence Kernel</vt:lpstr>
      <vt:lpstr>PowerPoint Presentation</vt:lpstr>
      <vt:lpstr>PowerPoint Presentation</vt:lpstr>
      <vt:lpstr>Computing the Relation Kernel:</vt:lpstr>
      <vt:lpstr>PowerPoint Presentation</vt:lpstr>
      <vt:lpstr>3.3 A Dependency-Path Kernel for Relation Extraction</vt:lpstr>
      <vt:lpstr>PowerPoint Presentation</vt:lpstr>
      <vt:lpstr>3.3.1 The Shortest Path Hypothesis</vt:lpstr>
      <vt:lpstr>PowerPoint Presentation</vt:lpstr>
      <vt:lpstr>3.3.2 Learning with Dependency Paths </vt:lpstr>
      <vt:lpstr>PowerPoint Presentation</vt:lpstr>
      <vt:lpstr>3.4 Experimental Evaluation</vt:lpstr>
      <vt:lpstr>3.4.1 Interaction Extraction from AIMed</vt:lpstr>
      <vt:lpstr>PowerPoint Presentation</vt:lpstr>
      <vt:lpstr>Figure , show that the subsequence kernel outperforms the other three systems, with a substantial gain</vt:lpstr>
      <vt:lpstr>PowerPoint Presentation</vt:lpstr>
      <vt:lpstr>PowerPoint Presentation</vt:lpstr>
      <vt:lpstr>PowerPoint Presentation</vt:lpstr>
      <vt:lpstr>PowerPoint Presentation</vt:lpstr>
      <vt:lpstr>PowerPoint Presentation</vt:lpstr>
      <vt:lpstr>PowerPoint Presentation</vt:lpstr>
      <vt:lpstr>4.2 Domain Knowledge and Knowledge Roles</vt:lpstr>
      <vt:lpstr>4.2.2 Domain Concepts</vt:lpstr>
      <vt:lpstr>PowerPoint Presentation</vt:lpstr>
      <vt:lpstr>PowerPoint Presentation</vt:lpstr>
      <vt:lpstr>4.3 Frame Semantics and Semantic Role Labeling</vt:lpstr>
      <vt:lpstr>An example of a frame with its related components is shown in Figure</vt:lpstr>
      <vt:lpstr>4.3.2 Semantic Role Labeling:</vt:lpstr>
      <vt:lpstr>PowerPoint Presentation</vt:lpstr>
      <vt:lpstr>4.3.3 Frames and Roles for Annotating Cases</vt:lpstr>
      <vt:lpstr>PowerPoint Presentation</vt:lpstr>
      <vt:lpstr>4.4 Learning to Annotate Cases with Knowledge Roles</vt:lpstr>
      <vt:lpstr>4.4.1 Document Preparation</vt:lpstr>
      <vt:lpstr>PowerPoint Presentation</vt:lpstr>
      <vt:lpstr>4.4.2 Tagging:</vt:lpstr>
      <vt:lpstr>PowerPoint Presentation</vt:lpstr>
      <vt:lpstr>4.4.3 Parsing:</vt:lpstr>
      <vt:lpstr>PowerPoint Presentation</vt:lpstr>
      <vt:lpstr>4.4.4 Tree Representation</vt:lpstr>
      <vt:lpstr>PowerPoint Presentation</vt:lpstr>
      <vt:lpstr>4.4.5 Feature Creation </vt:lpstr>
      <vt:lpstr>4.4.6 Annotation:</vt:lpstr>
      <vt:lpstr>PowerPoint Presentation</vt:lpstr>
      <vt:lpstr>PowerPoint Presentation</vt:lpstr>
      <vt:lpstr>4.4.7 Active Learning:</vt:lpstr>
      <vt:lpstr>PowerPoint Presentation</vt:lpstr>
      <vt:lpstr>4.5 Evaluations:</vt:lpstr>
      <vt:lpstr>4.5.1 Learning Performance on the Benchmark Datasets</vt:lpstr>
      <vt:lpstr>4.5.2 Active Learning versus Uniform Random Selection</vt:lpstr>
      <vt:lpstr>4.5.3 Bootstrapping Based on Other Sets</vt:lpstr>
      <vt:lpstr>PowerPoint Presentation</vt:lpstr>
      <vt:lpstr>5.1 Introduction</vt:lpstr>
      <vt:lpstr>5.2 InFact System Overview</vt:lpstr>
      <vt:lpstr>5.2.1 Indexing:</vt:lpstr>
      <vt:lpstr>PowerPoint Presentation</vt:lpstr>
      <vt:lpstr>PowerPoint Presentation</vt:lpstr>
      <vt:lpstr>5.2.2 Storage:</vt:lpstr>
      <vt:lpstr>PowerPoint Presentation</vt:lpstr>
      <vt:lpstr>PowerPoint Presentation</vt:lpstr>
      <vt:lpstr>5.2.3 Search:</vt:lpstr>
      <vt:lpstr>5.3 Architecture and Deployment</vt:lpstr>
      <vt:lpstr>5.4 The GlobalSecurity.org Experience </vt:lpstr>
      <vt:lpstr>5.4.2 Operational Considerations</vt:lpstr>
      <vt:lpstr>PowerPoint Presentation</vt:lpstr>
      <vt:lpstr>After automatically generating millions of query files, we heavily loaded the system with the queries to simulate heavy traffic using JMeter, a multi-threaded client web user simulation application from the Apache Jakarta organization. Based on these simulations, we deployed with only four nodes.</vt:lpstr>
      <vt:lpstr>5.4.3 Usability Considerations:</vt:lpstr>
      <vt:lpstr>5.4.4 Analysis of Query Logs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Module:3</dc:title>
  <dc:creator>SIRMVIT</dc:creator>
  <cp:lastModifiedBy>SIRMVIT</cp:lastModifiedBy>
  <cp:revision>48</cp:revision>
  <dcterms:created xsi:type="dcterms:W3CDTF">2020-10-14T08:46:02Z</dcterms:created>
  <dcterms:modified xsi:type="dcterms:W3CDTF">2020-11-04T06:46:58Z</dcterms:modified>
</cp:coreProperties>
</file>