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94" r:id="rId29"/>
    <p:sldId id="289" r:id="rId30"/>
    <p:sldId id="290" r:id="rId31"/>
    <p:sldId id="295" r:id="rId32"/>
    <p:sldId id="291" r:id="rId33"/>
    <p:sldId id="292" r:id="rId34"/>
    <p:sldId id="293" r:id="rId35"/>
    <p:sldId id="285" r:id="rId36"/>
    <p:sldId id="284" r:id="rId37"/>
    <p:sldId id="286" r:id="rId38"/>
    <p:sldId id="287" r:id="rId39"/>
    <p:sldId id="296" r:id="rId40"/>
    <p:sldId id="297" r:id="rId41"/>
    <p:sldId id="298" r:id="rId42"/>
    <p:sldId id="299" r:id="rId43"/>
    <p:sldId id="300" r:id="rId44"/>
    <p:sldId id="302" r:id="rId45"/>
    <p:sldId id="303" r:id="rId46"/>
    <p:sldId id="304"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362"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38EAEA-DC70-4346-A81B-471E861A7DC1}" type="datetimeFigureOut">
              <a:rPr lang="en-US"/>
              <a:pPr>
                <a:defRPr/>
              </a:pPr>
              <a:t>10/14/2020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16D802C-A668-47E8-A884-6EA8AB09B2A5}" type="slidenum">
              <a:rPr lang="en-US"/>
              <a:pPr>
                <a:defRPr/>
              </a:pPr>
              <a:t>‹#›</a:t>
            </a:fld>
            <a:endParaRPr lang="en-US" dirty="0"/>
          </a:p>
        </p:txBody>
      </p:sp>
    </p:spTree>
    <p:extLst>
      <p:ext uri="{BB962C8B-B14F-4D97-AF65-F5344CB8AC3E}">
        <p14:creationId xmlns:p14="http://schemas.microsoft.com/office/powerpoint/2010/main" val="3411330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7318138-D735-44EC-A09D-95A6F78A53CA}" type="slidenum">
              <a:rPr lang="en-US" altLang="en-US" smtClean="0"/>
              <a:pPr/>
              <a:t>4</a:t>
            </a:fld>
            <a:endParaRPr lang="en-US" altLang="en-US"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04DC90-17AF-44A6-A579-6FCFD4786E08}" type="slidenum">
              <a:rPr lang="en-GB" altLang="en-US"/>
              <a:pPr/>
              <a:t>44</a:t>
            </a:fld>
            <a:endParaRPr lang="en-GB" alt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186A-EA3C-4548-99E9-E6E819FE340E}" type="slidenum">
              <a:rPr lang="en-GB" altLang="en-US"/>
              <a:pPr/>
              <a:t>45</a:t>
            </a:fld>
            <a:endParaRPr lang="en-GB" altLang="en-US"/>
          </a:p>
        </p:txBody>
      </p:sp>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EE5B7-0F2D-4603-99FA-7E5CAB12D6CF}" type="slidenum">
              <a:rPr lang="en-GB" altLang="en-US"/>
              <a:pPr/>
              <a:t>46</a:t>
            </a:fld>
            <a:endParaRPr lang="en-GB" altLang="en-US"/>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E08854-918C-44E6-981D-8F64E982ABC1}" type="datetimeFigureOut">
              <a:rPr lang="en-US"/>
              <a:pPr>
                <a:defRPr/>
              </a:pPr>
              <a:t>10/14/2020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947B7A-0F05-463E-8A14-F3A2D53F245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333FE1-64AF-4C56-BF47-649836039612}" type="datetimeFigureOut">
              <a:rPr lang="en-US"/>
              <a:pPr>
                <a:defRPr/>
              </a:pPr>
              <a:t>10/14/2020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292DB99-1B18-4ADA-BCE6-437C295E6ED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2CC2E67-3ADC-4D41-8C92-D0EADC70172A}" type="datetimeFigureOut">
              <a:rPr lang="en-US"/>
              <a:pPr>
                <a:defRPr/>
              </a:pPr>
              <a:t>10/14/2020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1FD91F3-ECF9-4C5C-A3DF-735848CB230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81348FF-FEA6-4C49-9FB0-59406F3EC3DA}" type="datetimeFigureOut">
              <a:rPr lang="en-US"/>
              <a:pPr>
                <a:defRPr/>
              </a:pPr>
              <a:t>10/14/2020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3F96831-94C0-4A32-B28E-6F166BD641F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5392DCF-FDDD-47F9-A514-EF06DC6E377B}" type="datetimeFigureOut">
              <a:rPr lang="en-US"/>
              <a:pPr>
                <a:defRPr/>
              </a:pPr>
              <a:t>10/14/2020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F81C6FF-1FFD-47B5-8C49-F7675B9EC4F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4D85A3D-6049-43B1-8BF8-A898AF356FB6}" type="datetimeFigureOut">
              <a:rPr lang="en-US"/>
              <a:pPr>
                <a:defRPr/>
              </a:pPr>
              <a:t>10/14/2020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249418-7A45-4594-B558-3C362564FE9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641BB39-D657-485D-9543-AE7AAE78AB76}" type="datetimeFigureOut">
              <a:rPr lang="en-US"/>
              <a:pPr>
                <a:defRPr/>
              </a:pPr>
              <a:t>10/14/2020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7F89099-466D-498F-98B8-92B632C4008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0592E8-7995-411C-B382-154F24B1674D}" type="datetimeFigureOut">
              <a:rPr lang="en-US"/>
              <a:pPr>
                <a:defRPr/>
              </a:pPr>
              <a:t>10/14/2020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358224E-5A00-4D91-B422-16A3B4D3FA2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C2F9CFB-3FA4-4F01-B34F-6ED0AF7D3A48}" type="datetimeFigureOut">
              <a:rPr lang="en-US"/>
              <a:pPr>
                <a:defRPr/>
              </a:pPr>
              <a:t>10/14/2020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CBF07D9-4727-4334-8FCD-BC68DB91C08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B13C1C-068A-47BC-A929-D5F8E5CD1B29}" type="datetimeFigureOut">
              <a:rPr lang="en-US"/>
              <a:pPr>
                <a:defRPr/>
              </a:pPr>
              <a:t>10/14/2020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6FF1D97-3BE8-4009-8074-9AC77C84990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CA762E-9BD5-4675-B647-4EB92DAC9EA9}" type="datetimeFigureOut">
              <a:rPr lang="en-US"/>
              <a:pPr>
                <a:defRPr/>
              </a:pPr>
              <a:t>10/14/2020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17D7315-8C4B-4296-B82E-F7BEF9D1202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9669466-5880-42B9-8E94-28FA5B832897}" type="datetimeFigureOut">
              <a:rPr lang="en-US"/>
              <a:pPr>
                <a:defRPr/>
              </a:pPr>
              <a:t>10/14/2020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7B71AC0-F58C-4FEF-90BE-BB5456365B8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lexico.com/grammar/word-classes-or-parts-of-speech" TargetMode="External"/><Relationship Id="rId2" Type="http://schemas.openxmlformats.org/officeDocument/2006/relationships/hyperlink" Target="https://www.lexico.com/definition/word_clas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atureofwriting.com/courses/parts-of-speech/lessons/prepositions/topic/prepositional-phras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Abstract_machine" TargetMode="External"/><Relationship Id="rId7" Type="http://schemas.openxmlformats.org/officeDocument/2006/relationships/hyperlink" Target="https://en.wikipedia.org/wiki/Nondeterministic_finite_automaton" TargetMode="External"/><Relationship Id="rId2" Type="http://schemas.openxmlformats.org/officeDocument/2006/relationships/hyperlink" Target="https://en.wikipedia.org/wiki/Model_of_computation" TargetMode="External"/><Relationship Id="rId1" Type="http://schemas.openxmlformats.org/officeDocument/2006/relationships/slideLayout" Target="../slideLayouts/slideLayout2.xml"/><Relationship Id="rId6" Type="http://schemas.openxmlformats.org/officeDocument/2006/relationships/hyperlink" Target="https://en.wikipedia.org/wiki/Deterministic_finite_automaton" TargetMode="External"/><Relationship Id="rId5" Type="http://schemas.openxmlformats.org/officeDocument/2006/relationships/hyperlink" Target="https://en.wikipedia.org/wiki/Input_(computer_science)" TargetMode="External"/><Relationship Id="rId4" Type="http://schemas.openxmlformats.org/officeDocument/2006/relationships/hyperlink" Target="https://en.wikipedia.org/wiki/State_(computer_scienc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dirty="0" smtClean="0">
                <a:latin typeface="Walter Turncoat"/>
              </a:rPr>
              <a:t>MODULE 2</a:t>
            </a:r>
            <a:br>
              <a:rPr lang="en-US" altLang="en-US" dirty="0" smtClean="0">
                <a:latin typeface="Walter Turncoat"/>
              </a:rPr>
            </a:br>
            <a:r>
              <a:rPr lang="en-US" altLang="en-US" dirty="0" smtClean="0">
                <a:latin typeface="Walter Turncoat"/>
              </a:rPr>
              <a:t>CHAPTER 1:</a:t>
            </a:r>
            <a:br>
              <a:rPr lang="en-US" altLang="en-US" dirty="0" smtClean="0">
                <a:latin typeface="Walter Turncoat"/>
              </a:rPr>
            </a:br>
            <a:r>
              <a:rPr lang="en-US" altLang="en-US" dirty="0" smtClean="0">
                <a:latin typeface="Walter Turncoat"/>
              </a:rPr>
              <a:t>Introduction to Word Analysis</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ChangeAspect="1" noChangeArrowheads="1"/>
          </p:cNvPicPr>
          <p:nvPr/>
        </p:nvPicPr>
        <p:blipFill>
          <a:blip r:embed="rId2"/>
          <a:srcRect/>
          <a:stretch>
            <a:fillRect/>
          </a:stretch>
        </p:blipFill>
        <p:spPr bwMode="auto">
          <a:xfrm>
            <a:off x="381000" y="214313"/>
            <a:ext cx="8458200" cy="64293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lstStyle/>
          <a:p>
            <a:pPr marL="0" indent="0">
              <a:buFont typeface="Arial" pitchFamily="34" charset="0"/>
              <a:buNone/>
              <a:defRPr/>
            </a:pPr>
            <a:r>
              <a:rPr lang="en-US" sz="2400" dirty="0" smtClean="0"/>
              <a:t>3.4 </a:t>
            </a:r>
            <a:r>
              <a:rPr lang="en-US" sz="2400" b="1" u="sng" dirty="0" smtClean="0"/>
              <a:t>Morphological Parsing:</a:t>
            </a:r>
            <a:endParaRPr lang="en-US" sz="2400" b="1" u="sng" dirty="0"/>
          </a:p>
          <a:p>
            <a:pPr>
              <a:defRPr/>
            </a:pPr>
            <a:r>
              <a:rPr lang="en-US" sz="2400" dirty="0"/>
              <a:t>The term morphological parsing is related to the parsing of morphemes. We can define morphological parsing as the problem of recognizing that a word breaks down into smaller meaningful units called morphemes producing some sort of linguistic structure for it. </a:t>
            </a:r>
            <a:endParaRPr lang="en-US" sz="2400" dirty="0" smtClean="0"/>
          </a:p>
          <a:p>
            <a:pPr marL="0" indent="0">
              <a:buFont typeface="Arial" pitchFamily="34" charset="0"/>
              <a:buNone/>
              <a:defRPr/>
            </a:pPr>
            <a:endParaRPr lang="en-US" sz="2400" dirty="0" smtClean="0"/>
          </a:p>
          <a:p>
            <a:pPr>
              <a:defRPr/>
            </a:pPr>
            <a:r>
              <a:rPr lang="en-US" sz="2400" dirty="0"/>
              <a:t>In other sense, we can say that morphology is the study of −</a:t>
            </a:r>
          </a:p>
          <a:p>
            <a:pPr>
              <a:defRPr/>
            </a:pPr>
            <a:r>
              <a:rPr lang="en-US" sz="2400" dirty="0"/>
              <a:t>The formation of words.</a:t>
            </a:r>
          </a:p>
          <a:p>
            <a:pPr>
              <a:defRPr/>
            </a:pPr>
            <a:r>
              <a:rPr lang="en-US" sz="2400" dirty="0"/>
              <a:t>The origin of the words.</a:t>
            </a:r>
          </a:p>
          <a:p>
            <a:pPr>
              <a:defRPr/>
            </a:pPr>
            <a:r>
              <a:rPr lang="en-US" sz="2400" dirty="0"/>
              <a:t>Grammatical forms of the words.</a:t>
            </a:r>
          </a:p>
          <a:p>
            <a:pPr>
              <a:defRPr/>
            </a:pPr>
            <a:r>
              <a:rPr lang="en-US" sz="2400" dirty="0"/>
              <a:t>Use of prefixes and suffixes in the formation of words.</a:t>
            </a:r>
          </a:p>
          <a:p>
            <a:pPr>
              <a:defRPr/>
            </a:pPr>
            <a:r>
              <a:rPr lang="en-US" sz="2400" dirty="0"/>
              <a:t>How parts-of-speech (</a:t>
            </a:r>
            <a:r>
              <a:rPr lang="en-US" sz="2400" dirty="0" err="1"/>
              <a:t>PoS</a:t>
            </a:r>
            <a:r>
              <a:rPr lang="en-US" sz="2400" dirty="0"/>
              <a:t>) of a language are formed.</a:t>
            </a:r>
          </a:p>
          <a:p>
            <a:pPr>
              <a:defRPr/>
            </a:pPr>
            <a:endParaRPr lang="en-US" sz="2400" dirty="0"/>
          </a:p>
          <a:p>
            <a:pPr>
              <a:defRP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lstStyle/>
          <a:p>
            <a:pPr marL="0" indent="0">
              <a:buFont typeface="Arial" pitchFamily="34" charset="0"/>
              <a:buNone/>
              <a:defRPr/>
            </a:pPr>
            <a:r>
              <a:rPr lang="en-US" sz="1600" dirty="0" smtClean="0">
                <a:latin typeface="Times New Roman" panose="02020603050405020304" pitchFamily="18" charset="0"/>
                <a:cs typeface="Times New Roman" panose="02020603050405020304" pitchFamily="18" charset="0"/>
              </a:rPr>
              <a:t> Morphemes </a:t>
            </a:r>
            <a:r>
              <a:rPr lang="en-US" sz="1600" dirty="0">
                <a:latin typeface="Times New Roman" panose="02020603050405020304" pitchFamily="18" charset="0"/>
                <a:cs typeface="Times New Roman" panose="02020603050405020304" pitchFamily="18" charset="0"/>
              </a:rPr>
              <a:t>can be divided into two types −</a:t>
            </a:r>
          </a:p>
          <a:p>
            <a:pPr>
              <a:defRPr/>
            </a:pPr>
            <a:r>
              <a:rPr lang="en-US" sz="1600" b="1" dirty="0" smtClean="0">
                <a:latin typeface="Times New Roman" panose="02020603050405020304" pitchFamily="18" charset="0"/>
                <a:cs typeface="Times New Roman" panose="02020603050405020304" pitchFamily="18" charset="0"/>
              </a:rPr>
              <a:t>Stems</a:t>
            </a:r>
          </a:p>
          <a:p>
            <a:pPr>
              <a:defRPr/>
            </a:pPr>
            <a:r>
              <a:rPr lang="en-US" sz="1600" b="1" dirty="0" smtClean="0">
                <a:latin typeface="Times New Roman" panose="02020603050405020304" pitchFamily="18" charset="0"/>
                <a:cs typeface="Times New Roman" panose="02020603050405020304" pitchFamily="18" charset="0"/>
              </a:rPr>
              <a:t>Affixes</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defRPr/>
            </a:pPr>
            <a:r>
              <a:rPr lang="en-US" sz="1600" dirty="0" smtClean="0">
                <a:latin typeface="Times New Roman" panose="02020603050405020304" pitchFamily="18" charset="0"/>
                <a:cs typeface="Times New Roman" panose="02020603050405020304" pitchFamily="18" charset="0"/>
              </a:rPr>
              <a:t>Stems: It </a:t>
            </a:r>
            <a:r>
              <a:rPr lang="en-US" sz="1600" dirty="0">
                <a:latin typeface="Times New Roman" panose="02020603050405020304" pitchFamily="18" charset="0"/>
                <a:cs typeface="Times New Roman" panose="02020603050405020304" pitchFamily="18" charset="0"/>
              </a:rPr>
              <a:t>is the core meaningful unit of a word. We can also say that it is the root of the word. For example, in the word foxes, the stem is fox.</a:t>
            </a:r>
          </a:p>
          <a:p>
            <a:pPr>
              <a:defRPr/>
            </a:pPr>
            <a:r>
              <a:rPr lang="en-US" sz="1600" b="1" dirty="0">
                <a:latin typeface="Times New Roman" panose="02020603050405020304" pitchFamily="18" charset="0"/>
                <a:cs typeface="Times New Roman" panose="02020603050405020304" pitchFamily="18" charset="0"/>
              </a:rPr>
              <a:t>Affixes</a:t>
            </a:r>
            <a:r>
              <a:rPr lang="en-US" sz="1600" dirty="0">
                <a:latin typeface="Times New Roman" panose="02020603050405020304" pitchFamily="18" charset="0"/>
                <a:cs typeface="Times New Roman" panose="02020603050405020304" pitchFamily="18" charset="0"/>
              </a:rPr>
              <a:t> − As the name suggests, they add some additional meaning and grammatical functions to the words. For example, in the word foxes, the affix is − </a:t>
            </a:r>
            <a:r>
              <a:rPr lang="en-US" sz="1600" dirty="0" err="1">
                <a:latin typeface="Times New Roman" panose="02020603050405020304" pitchFamily="18" charset="0"/>
                <a:cs typeface="Times New Roman" panose="02020603050405020304" pitchFamily="18" charset="0"/>
              </a:rPr>
              <a:t>es</a:t>
            </a:r>
            <a:r>
              <a:rPr lang="en-US" sz="1600" dirty="0">
                <a:latin typeface="Times New Roman" panose="02020603050405020304" pitchFamily="18" charset="0"/>
                <a:cs typeface="Times New Roman" panose="02020603050405020304" pitchFamily="18" charset="0"/>
              </a:rPr>
              <a:t>.</a:t>
            </a:r>
          </a:p>
          <a:p>
            <a:pPr>
              <a:defRPr/>
            </a:pPr>
            <a:r>
              <a:rPr lang="en-US" sz="1600" dirty="0">
                <a:latin typeface="Times New Roman" panose="02020603050405020304" pitchFamily="18" charset="0"/>
                <a:cs typeface="Times New Roman" panose="02020603050405020304" pitchFamily="18" charset="0"/>
              </a:rPr>
              <a:t>Further, affixes can also be divided into following four types −</a:t>
            </a:r>
          </a:p>
          <a:p>
            <a:pPr lvl="1">
              <a:defRPr/>
            </a:pPr>
            <a:r>
              <a:rPr lang="en-US" sz="1600" b="1" dirty="0">
                <a:latin typeface="Times New Roman" panose="02020603050405020304" pitchFamily="18" charset="0"/>
                <a:cs typeface="Times New Roman" panose="02020603050405020304" pitchFamily="18" charset="0"/>
              </a:rPr>
              <a:t>Prefixes</a:t>
            </a:r>
            <a:r>
              <a:rPr lang="en-US" sz="1600" dirty="0">
                <a:latin typeface="Times New Roman" panose="02020603050405020304" pitchFamily="18" charset="0"/>
                <a:cs typeface="Times New Roman" panose="02020603050405020304" pitchFamily="18" charset="0"/>
              </a:rPr>
              <a:t> − As the name suggests, prefixes precede the stem. For example, in the word unbuckle, un is the prefix.</a:t>
            </a:r>
          </a:p>
          <a:p>
            <a:pPr lvl="1">
              <a:defRPr/>
            </a:pPr>
            <a:r>
              <a:rPr lang="en-US" sz="1600" b="1" dirty="0">
                <a:latin typeface="Times New Roman" panose="02020603050405020304" pitchFamily="18" charset="0"/>
                <a:cs typeface="Times New Roman" panose="02020603050405020304" pitchFamily="18" charset="0"/>
              </a:rPr>
              <a:t>Suffixes</a:t>
            </a:r>
            <a:r>
              <a:rPr lang="en-US" sz="1600" dirty="0">
                <a:latin typeface="Times New Roman" panose="02020603050405020304" pitchFamily="18" charset="0"/>
                <a:cs typeface="Times New Roman" panose="02020603050405020304" pitchFamily="18" charset="0"/>
              </a:rPr>
              <a:t> − As the name suggests, suffixes follow the stem. For example, in the word cats, -s is the suffix.</a:t>
            </a:r>
          </a:p>
          <a:p>
            <a:pPr lvl="1">
              <a:defRPr/>
            </a:pPr>
            <a:r>
              <a:rPr lang="en-US" sz="1600" b="1" dirty="0">
                <a:latin typeface="Times New Roman" panose="02020603050405020304" pitchFamily="18" charset="0"/>
                <a:cs typeface="Times New Roman" panose="02020603050405020304" pitchFamily="18" charset="0"/>
              </a:rPr>
              <a:t>Infixes</a:t>
            </a:r>
            <a:r>
              <a:rPr lang="en-US" sz="1600" dirty="0">
                <a:latin typeface="Times New Roman" panose="02020603050405020304" pitchFamily="18" charset="0"/>
                <a:cs typeface="Times New Roman" panose="02020603050405020304" pitchFamily="18" charset="0"/>
              </a:rPr>
              <a:t> − As the name suggests, infixes are inserted inside the stem. For example, the word cupful, can be pluralized as cupsful by using -s as the infix.</a:t>
            </a:r>
          </a:p>
          <a:p>
            <a:pPr lvl="1">
              <a:defRPr/>
            </a:pPr>
            <a:r>
              <a:rPr lang="en-US" sz="1600" b="1" dirty="0">
                <a:latin typeface="Times New Roman" panose="02020603050405020304" pitchFamily="18" charset="0"/>
                <a:cs typeface="Times New Roman" panose="02020603050405020304" pitchFamily="18" charset="0"/>
              </a:rPr>
              <a:t>Circumfixes</a:t>
            </a:r>
            <a:r>
              <a:rPr lang="en-US" sz="1600" dirty="0">
                <a:latin typeface="Times New Roman" panose="02020603050405020304" pitchFamily="18" charset="0"/>
                <a:cs typeface="Times New Roman" panose="02020603050405020304" pitchFamily="18" charset="0"/>
              </a:rPr>
              <a:t> − They precede and follow the stem. There are very less examples of circumfixes in English language. A very common example is ‘A-</a:t>
            </a:r>
            <a:r>
              <a:rPr lang="en-US" sz="1600" dirty="0" err="1">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where we can use -A precede and -</a:t>
            </a:r>
            <a:r>
              <a:rPr lang="en-US" sz="1600" dirty="0" err="1">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follows the stem.</a:t>
            </a:r>
          </a:p>
          <a:p>
            <a:pPr>
              <a:defRPr/>
            </a:pP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15962"/>
          </a:xfrm>
        </p:spPr>
        <p:txBody>
          <a:bodyPr/>
          <a:lstStyle/>
          <a:p>
            <a:r>
              <a:rPr lang="en-US" altLang="en-US" sz="3200" b="1" smtClean="0"/>
              <a:t>A morphological parser uses following information sources:</a:t>
            </a:r>
          </a:p>
        </p:txBody>
      </p:sp>
      <p:sp>
        <p:nvSpPr>
          <p:cNvPr id="14339" name="Content Placeholder 2"/>
          <p:cNvSpPr>
            <a:spLocks noGrp="1"/>
          </p:cNvSpPr>
          <p:nvPr>
            <p:ph idx="1"/>
          </p:nvPr>
        </p:nvSpPr>
        <p:spPr>
          <a:xfrm>
            <a:off x="457200" y="1219200"/>
            <a:ext cx="8229600" cy="5486400"/>
          </a:xfrm>
        </p:spPr>
        <p:txBody>
          <a:bodyPr/>
          <a:lstStyle/>
          <a:p>
            <a:r>
              <a:rPr lang="en-US" altLang="en-US" sz="2000" b="1" u="sng" smtClean="0"/>
              <a:t>Lexicon</a:t>
            </a:r>
          </a:p>
          <a:p>
            <a:r>
              <a:rPr lang="en-US" altLang="en-US" sz="2000" smtClean="0"/>
              <a:t>The very first requirement for building a morphological parser is lexicon, which includes the list of stems and affixes along with the basic information about them. For example, the information like whether the stem is Noun stem or Verb stem, etc.</a:t>
            </a:r>
          </a:p>
          <a:p>
            <a:r>
              <a:rPr lang="en-US" altLang="en-US" sz="2000" b="1" u="sng" smtClean="0"/>
              <a:t>Morphotactics</a:t>
            </a:r>
          </a:p>
          <a:p>
            <a:r>
              <a:rPr lang="en-US" altLang="en-US" sz="2000" smtClean="0"/>
              <a:t>It is basically the model of morpheme ordering. In other sense, the model explaining which classes of morphemes can follow other classes of morphemes inside a word. For example, the morphotactic fact is that the English plural morpheme always follows the noun rather than preceding it.</a:t>
            </a:r>
          </a:p>
          <a:p>
            <a:r>
              <a:rPr lang="en-US" altLang="en-US" sz="2000" b="1" u="sng" smtClean="0"/>
              <a:t>Orthographic rules</a:t>
            </a:r>
          </a:p>
          <a:p>
            <a:r>
              <a:rPr lang="en-US" altLang="en-US" sz="2000" smtClean="0"/>
              <a:t>These spelling rules are used to model the changes occurring in a word. For example, the rule of converting y to ie in word like city+s = cities not citys.</a:t>
            </a:r>
          </a:p>
          <a:p>
            <a:endParaRPr lang="en-US" altLang="en-US"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563562"/>
          </a:xfrm>
        </p:spPr>
        <p:txBody>
          <a:bodyPr/>
          <a:lstStyle/>
          <a:p>
            <a:r>
              <a:rPr lang="en-US" altLang="en-US" sz="3600" smtClean="0"/>
              <a:t>3.5 Spelling Error and Corrections</a:t>
            </a:r>
          </a:p>
        </p:txBody>
      </p:sp>
      <p:sp>
        <p:nvSpPr>
          <p:cNvPr id="15363" name="Content Placeholder 2"/>
          <p:cNvSpPr>
            <a:spLocks noGrp="1"/>
          </p:cNvSpPr>
          <p:nvPr>
            <p:ph idx="1"/>
          </p:nvPr>
        </p:nvSpPr>
        <p:spPr>
          <a:xfrm>
            <a:off x="457200" y="990600"/>
            <a:ext cx="8229600" cy="5562600"/>
          </a:xfrm>
        </p:spPr>
        <p:txBody>
          <a:bodyPr/>
          <a:lstStyle/>
          <a:p>
            <a:r>
              <a:rPr lang="en-US" altLang="en-US" sz="2400" b="1" smtClean="0"/>
              <a:t>I. INTRODUCTION:</a:t>
            </a:r>
            <a:r>
              <a:rPr lang="en-US" altLang="en-US" sz="2400" smtClean="0"/>
              <a:t> With the advent of the personal computer, it can be assumed that mistyping of words has increased. Thus, for many of us who do our own typing, the spell checkers in our word processors or other software have become indispensable. </a:t>
            </a:r>
          </a:p>
          <a:p>
            <a:r>
              <a:rPr lang="en-US" altLang="en-US" sz="2400" smtClean="0"/>
              <a:t>Spell Checker has following steps:- </a:t>
            </a:r>
          </a:p>
          <a:p>
            <a:r>
              <a:rPr lang="en-US" altLang="en-US" sz="2400" smtClean="0"/>
              <a:t>1. Take a word as input from a file. </a:t>
            </a:r>
          </a:p>
          <a:p>
            <a:r>
              <a:rPr lang="en-US" altLang="en-US" sz="2400" smtClean="0"/>
              <a:t>2. Preprocess it. </a:t>
            </a:r>
          </a:p>
          <a:p>
            <a:r>
              <a:rPr lang="en-US" altLang="en-US" sz="2400" smtClean="0"/>
              <a:t>3. Check in the word whether that word is available.</a:t>
            </a:r>
          </a:p>
          <a:p>
            <a:r>
              <a:rPr lang="en-US" altLang="en-US" sz="2400" smtClean="0"/>
              <a:t> 4. If it is available then move to next one. </a:t>
            </a:r>
          </a:p>
          <a:p>
            <a:r>
              <a:rPr lang="en-US" altLang="en-US" sz="2400" smtClean="0"/>
              <a:t>5. If word is not present then spell checker will check the closest match word with it and put it in the form of suggestions.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685800"/>
            <a:ext cx="8229600" cy="5867400"/>
          </a:xfrm>
        </p:spPr>
        <p:txBody>
          <a:bodyPr/>
          <a:lstStyle/>
          <a:p>
            <a:r>
              <a:rPr lang="en-US" altLang="en-US" sz="2800" b="1" smtClean="0"/>
              <a:t>Types of Errors</a:t>
            </a:r>
            <a:r>
              <a:rPr lang="en-US" altLang="en-US" sz="2800" smtClean="0"/>
              <a:t>: A. </a:t>
            </a:r>
            <a:r>
              <a:rPr lang="en-US" altLang="en-US" sz="2800" b="1" smtClean="0"/>
              <a:t>Typographic errors </a:t>
            </a:r>
            <a:r>
              <a:rPr lang="en-US" altLang="en-US" sz="2800" smtClean="0"/>
              <a:t>These errors are occurring when the correct spelling of the word is known but the word is mistyped by mistake. These errors are mostly related to the keyboard and therefore do not follow any linguistic criteria. </a:t>
            </a:r>
          </a:p>
          <a:p>
            <a:r>
              <a:rPr lang="en-US" altLang="en-US" sz="2800" smtClean="0"/>
              <a:t>1. Single letter insertion; e.g. typing acress for cress. </a:t>
            </a:r>
          </a:p>
          <a:p>
            <a:r>
              <a:rPr lang="en-US" altLang="en-US" sz="2800" smtClean="0"/>
              <a:t>2. Single letter deletion, e.g. typing acress for ctress</a:t>
            </a:r>
          </a:p>
          <a:p>
            <a:r>
              <a:rPr lang="en-US" altLang="en-US" sz="2800" smtClean="0"/>
              <a:t>3. Single letter substitution, e.g. typing acress for across. </a:t>
            </a:r>
          </a:p>
          <a:p>
            <a:r>
              <a:rPr lang="en-US" altLang="en-US" sz="2800" smtClean="0"/>
              <a:t>4. Transposition of two adjacent letters, e.g. typing acress for caress. The errors produced by any one of the above editing operations are also called single-errors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609600"/>
            <a:ext cx="8229600" cy="5516563"/>
          </a:xfrm>
        </p:spPr>
        <p:txBody>
          <a:bodyPr/>
          <a:lstStyle/>
          <a:p>
            <a:r>
              <a:rPr lang="en-US" altLang="en-US" b="1" smtClean="0"/>
              <a:t>B. Cognitive errors: </a:t>
            </a:r>
            <a:r>
              <a:rPr lang="en-US" altLang="en-US" smtClean="0"/>
              <a:t>These are errors occurring when the correct spellings of the word are not known. In the case of cognitive errors, the pronunciation of misspelled word is the same or similar to the pronunciation of the intended correct word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457200"/>
            <a:ext cx="8229600" cy="5867400"/>
          </a:xfrm>
        </p:spPr>
        <p:txBody>
          <a:bodyPr/>
          <a:lstStyle/>
          <a:p>
            <a:r>
              <a:rPr lang="en-US" altLang="en-US" smtClean="0"/>
              <a:t>Spelling error belongs to one of two distinct categories:</a:t>
            </a:r>
          </a:p>
          <a:p>
            <a:r>
              <a:rPr lang="en-US" altLang="en-US" smtClean="0"/>
              <a:t>1)non-word errors </a:t>
            </a:r>
          </a:p>
          <a:p>
            <a:r>
              <a:rPr lang="en-US" altLang="en-US" smtClean="0"/>
              <a:t>2)real-word errors</a:t>
            </a:r>
          </a:p>
          <a:p>
            <a:r>
              <a:rPr lang="en-US" altLang="en-US" smtClean="0"/>
              <a:t>The two main technique use is </a:t>
            </a:r>
          </a:p>
          <a:p>
            <a:r>
              <a:rPr lang="en-US" altLang="en-US" smtClean="0"/>
              <a:t>1)n-gram analysis</a:t>
            </a:r>
          </a:p>
          <a:p>
            <a:r>
              <a:rPr lang="en-US" altLang="en-US" smtClean="0"/>
              <a:t>2)dictionary lookup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defRPr/>
            </a:pPr>
            <a:r>
              <a:rPr lang="en-US" dirty="0" smtClean="0"/>
              <a:t>Spelling correction consists of </a:t>
            </a:r>
            <a:r>
              <a:rPr lang="en-US" i="1" dirty="0" smtClean="0"/>
              <a:t>detecting </a:t>
            </a:r>
            <a:r>
              <a:rPr lang="en-US" i="1" dirty="0"/>
              <a:t> </a:t>
            </a:r>
            <a:r>
              <a:rPr lang="en-US" i="1" dirty="0" smtClean="0"/>
              <a:t>and correcting</a:t>
            </a:r>
          </a:p>
          <a:p>
            <a:pPr>
              <a:defRPr/>
            </a:pPr>
            <a:r>
              <a:rPr lang="en-US" dirty="0" smtClean="0"/>
              <a:t>In this we can see two problems:</a:t>
            </a:r>
          </a:p>
          <a:p>
            <a:pPr>
              <a:defRPr/>
            </a:pPr>
            <a:r>
              <a:rPr lang="en-US" dirty="0" smtClean="0"/>
              <a:t>1.Isolated-error detection and correction</a:t>
            </a:r>
          </a:p>
          <a:p>
            <a:pPr>
              <a:defRPr/>
            </a:pPr>
            <a:r>
              <a:rPr lang="en-US" dirty="0" smtClean="0"/>
              <a:t>2.Context-dependent error detection and correction.</a:t>
            </a:r>
          </a:p>
          <a:p>
            <a:pPr>
              <a:defRPr/>
            </a:pPr>
            <a:r>
              <a:rPr lang="en-US" dirty="0" smtClean="0"/>
              <a:t>The spelling correction algorithm broadly categorized by:</a:t>
            </a:r>
          </a:p>
          <a:p>
            <a:pPr marL="0" indent="0">
              <a:buFont typeface="Arial" pitchFamily="34" charset="0"/>
              <a:buNone/>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381000"/>
            <a:ext cx="8229600" cy="5745163"/>
          </a:xfrm>
        </p:spPr>
        <p:txBody>
          <a:bodyPr/>
          <a:lstStyle/>
          <a:p>
            <a:endParaRPr lang="en-US" altLang="en-US" smtClean="0"/>
          </a:p>
          <a:p>
            <a:r>
              <a:rPr lang="en-US" altLang="en-US" smtClean="0"/>
              <a:t>1)Minimum edit distance</a:t>
            </a:r>
          </a:p>
          <a:p>
            <a:r>
              <a:rPr lang="en-US" altLang="en-US" smtClean="0"/>
              <a:t>2)Similarity key techniques</a:t>
            </a:r>
          </a:p>
          <a:p>
            <a:r>
              <a:rPr lang="en-US" altLang="en-US" smtClean="0"/>
              <a:t>3)n-gram based techniques</a:t>
            </a:r>
          </a:p>
          <a:p>
            <a:r>
              <a:rPr lang="en-US" altLang="en-US" smtClean="0"/>
              <a:t>4)Neural nets</a:t>
            </a:r>
          </a:p>
          <a:p>
            <a:r>
              <a:rPr lang="en-US" altLang="en-US" smtClean="0"/>
              <a:t>5)Rule-based techniques.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smtClean="0">
                <a:latin typeface="Walter Turncoat"/>
              </a:rPr>
              <a:t>What is Word Analysis?</a:t>
            </a:r>
          </a:p>
        </p:txBody>
      </p:sp>
      <p:sp>
        <p:nvSpPr>
          <p:cNvPr id="3075" name="Content Placeholder 2"/>
          <p:cNvSpPr>
            <a:spLocks noGrp="1"/>
          </p:cNvSpPr>
          <p:nvPr>
            <p:ph idx="1"/>
          </p:nvPr>
        </p:nvSpPr>
        <p:spPr/>
        <p:txBody>
          <a:bodyPr/>
          <a:lstStyle/>
          <a:p>
            <a:pPr eaLnBrk="1" hangingPunct="1">
              <a:spcBef>
                <a:spcPct val="0"/>
              </a:spcBef>
            </a:pPr>
            <a:r>
              <a:rPr lang="en-US" altLang="en-US" dirty="0" smtClean="0">
                <a:latin typeface="Arial" pitchFamily="34" charset="0"/>
              </a:rPr>
              <a:t>Word analysis is a process of learning more about word meanings by studying their origins and parts.</a:t>
            </a:r>
          </a:p>
          <a:p>
            <a:pPr eaLnBrk="1" hangingPunct="1">
              <a:spcBef>
                <a:spcPct val="0"/>
              </a:spcBef>
            </a:pPr>
            <a:r>
              <a:rPr lang="en-US" altLang="en-US" dirty="0" smtClean="0">
                <a:latin typeface="Arial" pitchFamily="34" charset="0"/>
              </a:rPr>
              <a:t>A “morpheme” is the smallest meaningful part of a word.</a:t>
            </a:r>
          </a:p>
          <a:p>
            <a:pPr algn="ctr" eaLnBrk="1" hangingPunct="1">
              <a:spcBef>
                <a:spcPct val="0"/>
              </a:spcBef>
            </a:pPr>
            <a:r>
              <a:rPr lang="en-US" altLang="en-US" b="1" dirty="0" smtClean="0">
                <a:latin typeface="Arial" pitchFamily="34" charset="0"/>
              </a:rPr>
              <a:t>Other terms for word analysis:</a:t>
            </a:r>
          </a:p>
          <a:p>
            <a:pPr algn="ctr" eaLnBrk="1" hangingPunct="1">
              <a:spcBef>
                <a:spcPct val="0"/>
              </a:spcBef>
            </a:pPr>
            <a:r>
              <a:rPr lang="en-US" altLang="en-US" dirty="0" smtClean="0">
                <a:latin typeface="Arial" pitchFamily="34" charset="0"/>
              </a:rPr>
              <a:t>Morphemic analysis</a:t>
            </a:r>
          </a:p>
          <a:p>
            <a:pPr algn="ctr" eaLnBrk="1" hangingPunct="1">
              <a:spcBef>
                <a:spcPct val="0"/>
              </a:spcBef>
            </a:pPr>
            <a:r>
              <a:rPr lang="en-US" altLang="en-US" dirty="0" smtClean="0">
                <a:latin typeface="Arial" pitchFamily="34" charset="0"/>
              </a:rPr>
              <a:t>Word study</a:t>
            </a:r>
          </a:p>
          <a:p>
            <a:pPr algn="ctr" eaLnBrk="1" hangingPunct="1">
              <a:spcBef>
                <a:spcPct val="0"/>
              </a:spcBef>
            </a:pPr>
            <a:endParaRPr lang="en-US" altLang="en-US" dirty="0" smtClean="0">
              <a:latin typeface="Arial" pitchFamily="34" charset="0"/>
            </a:endParaRPr>
          </a:p>
          <a:p>
            <a:pPr eaLnBrk="1" hangingPunct="1">
              <a:spcBef>
                <a:spcPct val="0"/>
              </a:spcBef>
            </a:pPr>
            <a:endParaRPr lang="en-US" altLang="en-US" dirty="0" smtClean="0">
              <a:latin typeface="Arial" pitchFamily="34" charset="0"/>
            </a:endParaRPr>
          </a:p>
          <a:p>
            <a:pPr eaLnBrk="1" hangingPunct="1"/>
            <a:endParaRPr lang="en-US"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639762"/>
          </a:xfrm>
        </p:spPr>
        <p:txBody>
          <a:bodyPr/>
          <a:lstStyle/>
          <a:p>
            <a:r>
              <a:rPr lang="en-US" altLang="en-US" dirty="0" smtClean="0"/>
              <a:t/>
            </a:r>
            <a:br>
              <a:rPr lang="en-US" altLang="en-US" dirty="0" smtClean="0"/>
            </a:br>
            <a:r>
              <a:rPr lang="en-US" altLang="en-US" dirty="0" smtClean="0"/>
              <a:t>Minimum edit distance</a:t>
            </a:r>
            <a:br>
              <a:rPr lang="en-US" altLang="en-US" dirty="0" smtClean="0"/>
            </a:br>
            <a:endParaRPr lang="en-US" altLang="en-US" dirty="0" smtClean="0"/>
          </a:p>
        </p:txBody>
      </p:sp>
      <p:pic>
        <p:nvPicPr>
          <p:cNvPr id="21507" name="Picture 2"/>
          <p:cNvPicPr>
            <a:picLocks noGrp="1" noChangeAspect="1" noChangeArrowheads="1"/>
          </p:cNvPicPr>
          <p:nvPr>
            <p:ph idx="1"/>
          </p:nvPr>
        </p:nvPicPr>
        <p:blipFill>
          <a:blip r:embed="rId2"/>
          <a:srcRect/>
          <a:stretch>
            <a:fillRect/>
          </a:stretch>
        </p:blipFill>
        <p:spPr>
          <a:xfrm>
            <a:off x="304800" y="990600"/>
            <a:ext cx="8686800" cy="3725863"/>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304800"/>
            <a:ext cx="8229600" cy="5821363"/>
          </a:xfrm>
        </p:spPr>
        <p:txBody>
          <a:bodyPr/>
          <a:lstStyle/>
          <a:p>
            <a:r>
              <a:rPr lang="en-US" altLang="en-US" smtClean="0"/>
              <a:t>Ex:the minimum edit distance between ‘tutor’ and ‘ tumor’ is 2</a:t>
            </a:r>
          </a:p>
          <a:p>
            <a:r>
              <a:rPr lang="en-US" altLang="en-US" smtClean="0"/>
              <a:t>We substitute ‘m’ for ‘t’ and insert ‘u’ before ‘r’.</a:t>
            </a:r>
          </a:p>
          <a:p>
            <a:r>
              <a:rPr lang="en-US" altLang="en-US" smtClean="0"/>
              <a:t>‘ed’ is a symmetric</a:t>
            </a:r>
          </a:p>
          <a:p>
            <a:r>
              <a:rPr lang="en-US" altLang="en-US" smtClean="0"/>
              <a:t>For any two strings, s and t,ed(s,t) is always equal to ed(t,s)</a:t>
            </a:r>
          </a:p>
          <a:p>
            <a:r>
              <a:rPr lang="en-US" altLang="en-US" smtClean="0"/>
              <a:t>Alignment shown here, between </a:t>
            </a:r>
            <a:r>
              <a:rPr lang="en-US" altLang="en-US" b="1" smtClean="0"/>
              <a:t>tutor</a:t>
            </a:r>
            <a:r>
              <a:rPr lang="en-US" altLang="en-US" smtClean="0"/>
              <a:t> and </a:t>
            </a:r>
            <a:r>
              <a:rPr lang="en-US" altLang="en-US" b="1" smtClean="0"/>
              <a:t>tumour</a:t>
            </a:r>
            <a:r>
              <a:rPr lang="en-US" altLang="en-US" smtClean="0"/>
              <a:t> has a distance of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Font typeface="Arial" pitchFamily="34" charset="0"/>
              <a:buNone/>
              <a:defRPr/>
            </a:pPr>
            <a:r>
              <a:rPr lang="en-US" dirty="0" smtClean="0"/>
              <a:t>                       t  u   </a:t>
            </a:r>
            <a:r>
              <a:rPr lang="en-US" b="1" dirty="0" smtClean="0"/>
              <a:t>t   </a:t>
            </a:r>
            <a:r>
              <a:rPr lang="en-US" dirty="0" smtClean="0"/>
              <a:t>o   -    r</a:t>
            </a:r>
          </a:p>
          <a:p>
            <a:pPr marL="0" indent="0">
              <a:buFont typeface="Arial" pitchFamily="34" charset="0"/>
              <a:buNone/>
              <a:defRPr/>
            </a:pPr>
            <a:r>
              <a:rPr lang="en-US" b="1" dirty="0" smtClean="0"/>
              <a:t>                       </a:t>
            </a:r>
            <a:r>
              <a:rPr lang="en-US" dirty="0" smtClean="0"/>
              <a:t>t  u  </a:t>
            </a:r>
            <a:r>
              <a:rPr lang="en-US" b="1" dirty="0" smtClean="0"/>
              <a:t>m  </a:t>
            </a:r>
            <a:r>
              <a:rPr lang="en-US" dirty="0" smtClean="0"/>
              <a:t>o   u    r</a:t>
            </a:r>
            <a:r>
              <a:rPr lang="en-US" b="1" dirty="0" smtClean="0"/>
              <a:t>  </a:t>
            </a:r>
          </a:p>
          <a:p>
            <a:pPr>
              <a:defRPr/>
            </a:pPr>
            <a:r>
              <a:rPr lang="en-US" dirty="0" smtClean="0"/>
              <a:t>Another possible alignment for this is </a:t>
            </a:r>
          </a:p>
          <a:p>
            <a:pPr marL="0" indent="0">
              <a:buFont typeface="Arial" pitchFamily="34" charset="0"/>
              <a:buNone/>
              <a:defRPr/>
            </a:pPr>
            <a:r>
              <a:rPr lang="en-US" dirty="0"/>
              <a:t> </a:t>
            </a:r>
            <a:r>
              <a:rPr lang="en-US" dirty="0" smtClean="0"/>
              <a:t>                   t  u   </a:t>
            </a:r>
            <a:r>
              <a:rPr lang="en-US" b="1" dirty="0" smtClean="0"/>
              <a:t>t</a:t>
            </a:r>
            <a:r>
              <a:rPr lang="en-US" dirty="0" smtClean="0"/>
              <a:t>  -   o   -   r</a:t>
            </a:r>
          </a:p>
          <a:p>
            <a:pPr marL="0" indent="0">
              <a:buFont typeface="Arial" pitchFamily="34" charset="0"/>
              <a:buNone/>
              <a:defRPr/>
            </a:pPr>
            <a:r>
              <a:rPr lang="en-US" dirty="0"/>
              <a:t> </a:t>
            </a:r>
            <a:r>
              <a:rPr lang="en-US" dirty="0" smtClean="0"/>
              <a:t>                    t  u  -  </a:t>
            </a:r>
            <a:r>
              <a:rPr lang="en-US" b="1" dirty="0" smtClean="0"/>
              <a:t>m</a:t>
            </a:r>
            <a:r>
              <a:rPr lang="en-US" dirty="0" smtClean="0"/>
              <a:t>  o  u  r    which has cost 3</a:t>
            </a:r>
          </a:p>
          <a:p>
            <a:pPr marL="0" indent="0">
              <a:buFont typeface="Arial" pitchFamily="34" charset="0"/>
              <a:buNone/>
              <a:defRPr/>
            </a:pPr>
            <a:r>
              <a:rPr lang="en-US" dirty="0" smtClean="0"/>
              <a:t>The value in each cell is computed in terms of three possible paths.</a:t>
            </a:r>
          </a:p>
          <a:p>
            <a:pPr marL="0" indent="0">
              <a:buFont typeface="Arial" pitchFamily="34" charset="0"/>
              <a:buNone/>
              <a:defRPr/>
            </a:pPr>
            <a:endParaRPr lang="en-US" dirty="0"/>
          </a:p>
        </p:txBody>
      </p:sp>
      <p:pic>
        <p:nvPicPr>
          <p:cNvPr id="23555" name="Picture 2"/>
          <p:cNvPicPr>
            <a:picLocks noChangeAspect="1" noChangeArrowheads="1"/>
          </p:cNvPicPr>
          <p:nvPr/>
        </p:nvPicPr>
        <p:blipFill>
          <a:blip r:embed="rId2"/>
          <a:srcRect/>
          <a:stretch>
            <a:fillRect/>
          </a:stretch>
        </p:blipFill>
        <p:spPr bwMode="auto">
          <a:xfrm>
            <a:off x="1752600" y="4267200"/>
            <a:ext cx="4986338" cy="16859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Grp="1" noChangeAspect="1" noChangeArrowheads="1"/>
          </p:cNvPicPr>
          <p:nvPr>
            <p:ph idx="1"/>
          </p:nvPr>
        </p:nvPicPr>
        <p:blipFill>
          <a:blip r:embed="rId2"/>
          <a:srcRect/>
          <a:stretch>
            <a:fillRect/>
          </a:stretch>
        </p:blipFill>
        <p:spPr>
          <a:xfrm>
            <a:off x="990600" y="533400"/>
            <a:ext cx="7162800" cy="5043488"/>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a:stretch>
            <a:fillRect/>
          </a:stretch>
        </p:blipFill>
        <p:spPr>
          <a:xfrm>
            <a:off x="762000" y="1143000"/>
            <a:ext cx="7620000" cy="48006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3.6 words and word classes</a:t>
            </a:r>
          </a:p>
        </p:txBody>
      </p:sp>
      <p:sp>
        <p:nvSpPr>
          <p:cNvPr id="26627" name="Content Placeholder 2"/>
          <p:cNvSpPr>
            <a:spLocks noGrp="1"/>
          </p:cNvSpPr>
          <p:nvPr>
            <p:ph idx="1"/>
          </p:nvPr>
        </p:nvSpPr>
        <p:spPr>
          <a:xfrm>
            <a:off x="457200" y="1600200"/>
            <a:ext cx="8229600" cy="5105400"/>
          </a:xfrm>
        </p:spPr>
        <p:txBody>
          <a:bodyPr/>
          <a:lstStyle/>
          <a:p>
            <a:r>
              <a:rPr lang="en-US" sz="2000" smtClean="0"/>
              <a:t>All words belong to categories called </a:t>
            </a:r>
            <a:r>
              <a:rPr lang="en-US" sz="2000" smtClean="0">
                <a:hlinkClick r:id="rId2"/>
              </a:rPr>
              <a:t>word classes</a:t>
            </a:r>
            <a:r>
              <a:rPr lang="en-US" sz="2000" smtClean="0"/>
              <a:t> (or parts of speech) according to the part they play in a sentence. The main word classes in English are listed below.</a:t>
            </a:r>
          </a:p>
          <a:p>
            <a:r>
              <a:rPr lang="en-US" sz="2000" u="sng" smtClean="0">
                <a:hlinkClick r:id="rId3"/>
              </a:rPr>
              <a:t>Noun</a:t>
            </a:r>
            <a:endParaRPr lang="en-US" sz="2000" u="sng" smtClean="0"/>
          </a:p>
          <a:p>
            <a:r>
              <a:rPr lang="en-US" sz="2000" smtClean="0">
                <a:hlinkClick r:id="rId3"/>
              </a:rPr>
              <a:t>Verb</a:t>
            </a:r>
            <a:endParaRPr lang="en-US" sz="2000" smtClean="0"/>
          </a:p>
          <a:p>
            <a:r>
              <a:rPr lang="en-US" sz="2000" smtClean="0">
                <a:hlinkClick r:id="rId3"/>
              </a:rPr>
              <a:t>Adjective</a:t>
            </a:r>
            <a:endParaRPr lang="en-US" sz="2000" smtClean="0"/>
          </a:p>
          <a:p>
            <a:r>
              <a:rPr lang="en-US" sz="2000" smtClean="0">
                <a:hlinkClick r:id="rId3"/>
              </a:rPr>
              <a:t>Adverb</a:t>
            </a:r>
            <a:endParaRPr lang="en-US" sz="2000" smtClean="0"/>
          </a:p>
          <a:p>
            <a:r>
              <a:rPr lang="en-US" sz="2000" smtClean="0">
                <a:hlinkClick r:id="rId3"/>
              </a:rPr>
              <a:t>Pronoun</a:t>
            </a:r>
            <a:endParaRPr lang="en-US" sz="2000" smtClean="0"/>
          </a:p>
          <a:p>
            <a:r>
              <a:rPr lang="en-US" sz="2000" smtClean="0">
                <a:hlinkClick r:id="rId3"/>
              </a:rPr>
              <a:t>Preposition</a:t>
            </a:r>
            <a:endParaRPr lang="en-US" sz="2000" smtClean="0"/>
          </a:p>
          <a:p>
            <a:r>
              <a:rPr lang="en-US" sz="2000" smtClean="0">
                <a:hlinkClick r:id="rId3"/>
              </a:rPr>
              <a:t>Conjunction</a:t>
            </a:r>
            <a:endParaRPr lang="en-US" sz="2000" smtClean="0"/>
          </a:p>
          <a:p>
            <a:r>
              <a:rPr lang="en-US" sz="2000" smtClean="0">
                <a:hlinkClick r:id="rId3"/>
              </a:rPr>
              <a:t>Determiner</a:t>
            </a:r>
            <a:endParaRPr lang="en-US" sz="2000" smtClean="0"/>
          </a:p>
          <a:p>
            <a:r>
              <a:rPr lang="en-US" sz="2000" u="sng" smtClean="0">
                <a:hlinkClick r:id="rId3"/>
              </a:rPr>
              <a:t>Exclamation</a:t>
            </a:r>
            <a:endParaRPr lang="en-US" sz="20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639762"/>
          </a:xfrm>
        </p:spPr>
        <p:txBody>
          <a:bodyPr/>
          <a:lstStyle/>
          <a:p>
            <a:r>
              <a:rPr lang="en-US" smtClean="0"/>
              <a:t>Part-of-speech example</a:t>
            </a:r>
          </a:p>
        </p:txBody>
      </p:sp>
      <p:pic>
        <p:nvPicPr>
          <p:cNvPr id="27651" name="Picture 2"/>
          <p:cNvPicPr>
            <a:picLocks noGrp="1" noChangeAspect="1" noChangeArrowheads="1"/>
          </p:cNvPicPr>
          <p:nvPr>
            <p:ph idx="1"/>
          </p:nvPr>
        </p:nvPicPr>
        <p:blipFill>
          <a:blip r:embed="rId2"/>
          <a:srcRect/>
          <a:stretch>
            <a:fillRect/>
          </a:stretch>
        </p:blipFill>
        <p:spPr>
          <a:xfrm>
            <a:off x="1143000" y="1447800"/>
            <a:ext cx="7010400" cy="3733800"/>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868362"/>
          </a:xfrm>
        </p:spPr>
        <p:txBody>
          <a:bodyPr/>
          <a:lstStyle/>
          <a:p>
            <a:r>
              <a:rPr lang="en-US" b="1" dirty="0" smtClean="0"/>
              <a:t>3.7 Part of Speech Tagging</a:t>
            </a:r>
            <a:endParaRPr lang="en-US" dirty="0" smtClean="0"/>
          </a:p>
        </p:txBody>
      </p:sp>
      <p:sp>
        <p:nvSpPr>
          <p:cNvPr id="29699" name="Content Placeholder 2"/>
          <p:cNvSpPr>
            <a:spLocks noGrp="1"/>
          </p:cNvSpPr>
          <p:nvPr>
            <p:ph idx="1"/>
          </p:nvPr>
        </p:nvSpPr>
        <p:spPr>
          <a:xfrm>
            <a:off x="457200" y="1143000"/>
            <a:ext cx="8229600" cy="5486400"/>
          </a:xfrm>
        </p:spPr>
        <p:txBody>
          <a:bodyPr/>
          <a:lstStyle/>
          <a:p>
            <a:pPr algn="just"/>
            <a:r>
              <a:rPr lang="en-US" sz="2800" dirty="0" smtClean="0"/>
              <a:t>From a very small age, we have been made accustomed to identifying part of speech tags. For example, reading a sentence and being able to identify what words act as nouns, pronouns, verbs, adverbs, and so on. All these are referred to as the part of speech tags.</a:t>
            </a:r>
          </a:p>
          <a:p>
            <a:pPr algn="just"/>
            <a:r>
              <a:rPr lang="en-US" sz="2800" dirty="0" smtClean="0"/>
              <a:t>Part of speech tagging methods fall under the three general categories:</a:t>
            </a:r>
          </a:p>
          <a:p>
            <a:pPr algn="just"/>
            <a:r>
              <a:rPr lang="en-US" sz="2800" dirty="0" smtClean="0"/>
              <a:t>1) Rule-based(linguistic)</a:t>
            </a:r>
          </a:p>
          <a:p>
            <a:pPr algn="just"/>
            <a:r>
              <a:rPr lang="en-US" sz="2800" dirty="0" smtClean="0"/>
              <a:t>2)Stochastic(data-driven)</a:t>
            </a:r>
          </a:p>
          <a:p>
            <a:pPr algn="just"/>
            <a:r>
              <a:rPr lang="en-US" sz="2800" dirty="0" smtClean="0"/>
              <a:t>3)Hybrid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from </a:t>
            </a:r>
            <a:r>
              <a:rPr lang="en-US" dirty="0" err="1" smtClean="0"/>
              <a:t>penn</a:t>
            </a:r>
            <a:r>
              <a:rPr lang="en-US" dirty="0" smtClean="0"/>
              <a:t> treebank tag set</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6279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081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dirty="0" smtClean="0"/>
              <a:t/>
            </a:r>
            <a:br>
              <a:rPr lang="en-US" dirty="0" smtClean="0"/>
            </a:br>
            <a:r>
              <a:rPr lang="en-US" dirty="0" smtClean="0"/>
              <a:t>1) Rule-based(linguistic)</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US" sz="2800" dirty="0" smtClean="0">
                <a:latin typeface="Times New Roman" pitchFamily="18" charset="0"/>
                <a:cs typeface="Times New Roman" pitchFamily="18" charset="0"/>
              </a:rPr>
              <a:t>One of the oldest techniques of tagging is rule-based POS tagging. Rule-based taggers use dictionary or lexicon for getting possible tags for tagging each word. If the word has more than one possible tag, then rule-based taggers use hand-written rules to identify the correct tag. Disambiguation can also be performed in rule-based tagging by analyzing the linguistic features of a word along with its preceding as well as following words. For example, suppose if the preceding word of a word is article then word must be a noun.</a:t>
            </a:r>
          </a:p>
          <a:p>
            <a:pP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altLang="en-US" dirty="0" smtClean="0">
                <a:latin typeface="Walter Turncoat"/>
              </a:rPr>
              <a:t>How is Word Analysis Important?</a:t>
            </a:r>
            <a:endParaRPr lang="en-US" altLang="en-US" dirty="0">
              <a:latin typeface="Walter Turncoat"/>
            </a:endParaRPr>
          </a:p>
        </p:txBody>
      </p:sp>
      <p:sp>
        <p:nvSpPr>
          <p:cNvPr id="4099" name="Content Placeholder 2"/>
          <p:cNvSpPr>
            <a:spLocks noGrp="1"/>
          </p:cNvSpPr>
          <p:nvPr>
            <p:ph idx="1"/>
          </p:nvPr>
        </p:nvSpPr>
        <p:spPr/>
        <p:txBody>
          <a:bodyPr/>
          <a:lstStyle/>
          <a:p>
            <a:pPr eaLnBrk="1" hangingPunct="1">
              <a:spcBef>
                <a:spcPct val="0"/>
              </a:spcBef>
            </a:pPr>
            <a:r>
              <a:rPr lang="en-US" altLang="en-US" dirty="0" smtClean="0">
                <a:latin typeface="Arial" pitchFamily="34" charset="0"/>
              </a:rPr>
              <a:t>Words are more than a collection of letters:  wonderful, review, disorder.</a:t>
            </a:r>
          </a:p>
          <a:p>
            <a:pPr eaLnBrk="1" hangingPunct="1">
              <a:spcBef>
                <a:spcPct val="0"/>
              </a:spcBef>
            </a:pPr>
            <a:r>
              <a:rPr lang="en-US" altLang="en-US" dirty="0" smtClean="0">
                <a:latin typeface="Arial" pitchFamily="34" charset="0"/>
              </a:rPr>
              <a:t>Students need to understand that words include more than one morpheme, each one with a story.</a:t>
            </a:r>
          </a:p>
          <a:p>
            <a:pPr eaLnBrk="1" hangingPunct="1">
              <a:spcBef>
                <a:spcPct val="0"/>
              </a:spcBef>
            </a:pPr>
            <a:r>
              <a:rPr lang="en-US" altLang="en-US" dirty="0" smtClean="0">
                <a:latin typeface="Arial" pitchFamily="34" charset="0"/>
              </a:rPr>
              <a:t>Analyzing words helps students see how words connect to cultures and linguistic patterns.  </a:t>
            </a:r>
          </a:p>
          <a:p>
            <a:pPr eaLnBrk="1" hangingPunct="1">
              <a:spcBef>
                <a:spcPct val="0"/>
              </a:spcBef>
            </a:pPr>
            <a:endParaRPr lang="en-US" altLang="en-US" dirty="0" smtClean="0">
              <a:latin typeface="Arial" pitchFamily="34" charset="0"/>
            </a:endParaRPr>
          </a:p>
          <a:p>
            <a:pPr algn="ctr" eaLnBrk="1" hangingPunct="1">
              <a:spcBef>
                <a:spcPct val="0"/>
              </a:spcBef>
            </a:pPr>
            <a:endParaRPr lang="en-US" altLang="en-US" dirty="0" smtClean="0">
              <a:latin typeface="Arial" pitchFamily="34" charset="0"/>
            </a:endParaRPr>
          </a:p>
          <a:p>
            <a:pPr eaLnBrk="1" hangingPunct="1">
              <a:spcBef>
                <a:spcPct val="0"/>
              </a:spcBef>
            </a:pPr>
            <a:endParaRPr lang="en-US" altLang="en-US" dirty="0" smtClean="0">
              <a:latin typeface="Arial" pitchFamily="34" charset="0"/>
            </a:endParaRPr>
          </a:p>
          <a:p>
            <a:pPr eaLnBrk="1" hangingPunct="1">
              <a:spcBef>
                <a:spcPct val="0"/>
              </a:spcBef>
            </a:pPr>
            <a:endParaRPr lang="en-US" altLang="en-US" dirty="0" smtClean="0">
              <a:latin typeface="Arial" pitchFamily="34" charset="0"/>
            </a:endParaRPr>
          </a:p>
          <a:p>
            <a:pPr eaLnBrk="1" hangingPunct="1">
              <a:spcBef>
                <a:spcPct val="0"/>
              </a:spcBef>
            </a:pPr>
            <a:endParaRPr lang="en-US" altLang="en-US" dirty="0" smtClean="0">
              <a:latin typeface="Arial" pitchFamily="34" charset="0"/>
            </a:endParaRPr>
          </a:p>
          <a:p>
            <a:pPr eaLnBrk="1" hangingPunct="1">
              <a:spcBef>
                <a:spcPct val="0"/>
              </a:spcBef>
            </a:pPr>
            <a:endParaRPr lang="en-US" altLang="en-US" dirty="0" smtClean="0">
              <a:latin typeface="Arial" pitchFamily="34" charset="0"/>
            </a:endParaRPr>
          </a:p>
          <a:p>
            <a:pPr eaLnBrk="1" hangingPunct="1"/>
            <a:endParaRPr lang="en-US"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
            </a:r>
            <a:br>
              <a:rPr lang="en-US" dirty="0" smtClean="0"/>
            </a:br>
            <a:r>
              <a:rPr lang="en-US" dirty="0" smtClean="0"/>
              <a:t>2)Stochastic(data-driven)</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Another technique of tagging is Stochastic POS Tagging. Now, the question that arises here is which model can be stochastic. The model that includes frequency or probability (statistics) can be called stochastic. Any number of different approaches to the problem of part-of-speech tagging can be referred to as stochastic tagger.</a:t>
            </a:r>
          </a:p>
          <a:p>
            <a:pPr>
              <a:buNone/>
            </a:pPr>
            <a:r>
              <a:rPr lang="en-US" dirty="0" smtClean="0"/>
              <a:t/>
            </a:r>
            <a:br>
              <a:rPr lang="en-US" dirty="0" smtClean="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Ex: consider the sentence</a:t>
            </a:r>
          </a:p>
          <a:p>
            <a:pPr marL="0" indent="0">
              <a:buNone/>
            </a:pPr>
            <a:r>
              <a:rPr lang="en-US" dirty="0"/>
              <a:t> </a:t>
            </a:r>
            <a:r>
              <a:rPr lang="en-US" dirty="0" smtClean="0"/>
              <a:t>            “</a:t>
            </a:r>
            <a:r>
              <a:rPr lang="en-US" i="1" dirty="0" smtClean="0"/>
              <a:t>The bird can fly”</a:t>
            </a:r>
          </a:p>
          <a:p>
            <a:pPr marL="0" indent="0">
              <a:buNone/>
            </a:pPr>
            <a:r>
              <a:rPr lang="en-US" i="1" dirty="0" smtClean="0"/>
              <a:t>And tag sequence </a:t>
            </a:r>
          </a:p>
          <a:p>
            <a:pPr marL="0" indent="0">
              <a:buNone/>
            </a:pPr>
            <a:r>
              <a:rPr lang="en-US" dirty="0" smtClean="0"/>
              <a:t>               DT NNP MD VB</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6924675" cy="3200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969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3)Hybrid</a:t>
            </a:r>
            <a:br>
              <a:rPr lang="en-US" dirty="0"/>
            </a:b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Hybrid: Approaches to tagging combine the features of both the rule based and stochastic approaches, they use rules to assign tags to words</a:t>
            </a:r>
          </a:p>
          <a:p>
            <a:r>
              <a:rPr lang="en-US" dirty="0" smtClean="0"/>
              <a:t>Example of hybrid approached is transformation based learning (TBL) of tags also called has Brill tagging</a:t>
            </a:r>
            <a:endParaRPr lang="en-US" dirty="0"/>
          </a:p>
        </p:txBody>
      </p:sp>
    </p:spTree>
    <p:extLst>
      <p:ext uri="{BB962C8B-B14F-4D97-AF65-F5344CB8AC3E}">
        <p14:creationId xmlns:p14="http://schemas.microsoft.com/office/powerpoint/2010/main" val="146942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05600"/>
          </a:xfrm>
        </p:spPr>
        <p:txBody>
          <a:bodyPr/>
          <a:lstStyle/>
          <a:p>
            <a:pPr marL="0" indent="0">
              <a:buNone/>
            </a:pPr>
            <a:r>
              <a:rPr lang="en-US" dirty="0" smtClean="0"/>
              <a:t>                                  TBL Learner</a:t>
            </a:r>
            <a:endParaRPr lang="en-US" dirty="0"/>
          </a:p>
        </p:txBody>
      </p:sp>
      <p:sp>
        <p:nvSpPr>
          <p:cNvPr id="4" name="Rectangle 3"/>
          <p:cNvSpPr/>
          <p:nvPr/>
        </p:nvSpPr>
        <p:spPr>
          <a:xfrm>
            <a:off x="1752600" y="6858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24384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52600" y="41910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0200" y="2133600"/>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26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5715000"/>
            <a:ext cx="3352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5105400"/>
            <a:ext cx="2209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81200" y="914400"/>
            <a:ext cx="1828800" cy="381000"/>
          </a:xfrm>
          <a:prstGeom prst="rect">
            <a:avLst/>
          </a:prstGeom>
          <a:noFill/>
        </p:spPr>
        <p:txBody>
          <a:bodyPr wrap="square" rtlCol="0">
            <a:spAutoFit/>
          </a:bodyPr>
          <a:lstStyle/>
          <a:p>
            <a:r>
              <a:rPr lang="en-US" dirty="0" smtClean="0"/>
              <a:t>Unannotated text </a:t>
            </a:r>
            <a:endParaRPr lang="en-US" dirty="0"/>
          </a:p>
        </p:txBody>
      </p:sp>
      <p:sp>
        <p:nvSpPr>
          <p:cNvPr id="13" name="TextBox 12"/>
          <p:cNvSpPr txBox="1"/>
          <p:nvPr/>
        </p:nvSpPr>
        <p:spPr>
          <a:xfrm>
            <a:off x="1981200" y="2552700"/>
            <a:ext cx="1828800" cy="646331"/>
          </a:xfrm>
          <a:prstGeom prst="rect">
            <a:avLst/>
          </a:prstGeom>
          <a:noFill/>
        </p:spPr>
        <p:txBody>
          <a:bodyPr wrap="square" rtlCol="0">
            <a:spAutoFit/>
          </a:bodyPr>
          <a:lstStyle/>
          <a:p>
            <a:r>
              <a:rPr lang="en-US" dirty="0" smtClean="0"/>
              <a:t>Initial state annotator</a:t>
            </a:r>
            <a:endParaRPr lang="en-US" dirty="0"/>
          </a:p>
        </p:txBody>
      </p:sp>
      <p:sp>
        <p:nvSpPr>
          <p:cNvPr id="14" name="TextBox 13"/>
          <p:cNvSpPr txBox="1"/>
          <p:nvPr/>
        </p:nvSpPr>
        <p:spPr>
          <a:xfrm>
            <a:off x="1981200" y="4419600"/>
            <a:ext cx="1828800" cy="646331"/>
          </a:xfrm>
          <a:prstGeom prst="rect">
            <a:avLst/>
          </a:prstGeom>
          <a:noFill/>
        </p:spPr>
        <p:txBody>
          <a:bodyPr wrap="square" rtlCol="0">
            <a:spAutoFit/>
          </a:bodyPr>
          <a:lstStyle/>
          <a:p>
            <a:r>
              <a:rPr lang="en-US" dirty="0" smtClean="0"/>
              <a:t>Annotated text (initial state)</a:t>
            </a:r>
            <a:endParaRPr lang="en-US" dirty="0"/>
          </a:p>
        </p:txBody>
      </p:sp>
      <p:sp>
        <p:nvSpPr>
          <p:cNvPr id="15" name="TextBox 14"/>
          <p:cNvSpPr txBox="1"/>
          <p:nvPr/>
        </p:nvSpPr>
        <p:spPr>
          <a:xfrm>
            <a:off x="2209800" y="5867400"/>
            <a:ext cx="2819400" cy="381000"/>
          </a:xfrm>
          <a:prstGeom prst="rect">
            <a:avLst/>
          </a:prstGeom>
          <a:noFill/>
        </p:spPr>
        <p:txBody>
          <a:bodyPr wrap="square" rtlCol="0">
            <a:spAutoFit/>
          </a:bodyPr>
          <a:lstStyle/>
          <a:p>
            <a:r>
              <a:rPr lang="en-US" dirty="0" smtClean="0"/>
              <a:t>Learner</a:t>
            </a:r>
            <a:endParaRPr lang="en-US" dirty="0"/>
          </a:p>
        </p:txBody>
      </p:sp>
      <p:sp>
        <p:nvSpPr>
          <p:cNvPr id="16" name="TextBox 15"/>
          <p:cNvSpPr txBox="1"/>
          <p:nvPr/>
        </p:nvSpPr>
        <p:spPr>
          <a:xfrm>
            <a:off x="5562600" y="2286000"/>
            <a:ext cx="1981200" cy="369332"/>
          </a:xfrm>
          <a:prstGeom prst="rect">
            <a:avLst/>
          </a:prstGeom>
          <a:noFill/>
        </p:spPr>
        <p:txBody>
          <a:bodyPr wrap="square" rtlCol="0">
            <a:spAutoFit/>
          </a:bodyPr>
          <a:lstStyle/>
          <a:p>
            <a:r>
              <a:rPr lang="en-US" dirty="0" smtClean="0"/>
              <a:t>Lexicon</a:t>
            </a:r>
            <a:endParaRPr lang="en-US" dirty="0"/>
          </a:p>
        </p:txBody>
      </p:sp>
      <p:sp>
        <p:nvSpPr>
          <p:cNvPr id="17" name="TextBox 16"/>
          <p:cNvSpPr txBox="1"/>
          <p:nvPr/>
        </p:nvSpPr>
        <p:spPr>
          <a:xfrm>
            <a:off x="5715000" y="3962400"/>
            <a:ext cx="2057400" cy="646331"/>
          </a:xfrm>
          <a:prstGeom prst="rect">
            <a:avLst/>
          </a:prstGeom>
          <a:noFill/>
        </p:spPr>
        <p:txBody>
          <a:bodyPr wrap="square" rtlCol="0">
            <a:spAutoFit/>
          </a:bodyPr>
          <a:lstStyle/>
          <a:p>
            <a:r>
              <a:rPr lang="en-US" dirty="0" smtClean="0"/>
              <a:t>Truth(manually annotated text)</a:t>
            </a:r>
            <a:endParaRPr lang="en-US" dirty="0"/>
          </a:p>
        </p:txBody>
      </p:sp>
      <p:sp>
        <p:nvSpPr>
          <p:cNvPr id="18" name="TextBox 17"/>
          <p:cNvSpPr txBox="1"/>
          <p:nvPr/>
        </p:nvSpPr>
        <p:spPr>
          <a:xfrm>
            <a:off x="6553200" y="5257800"/>
            <a:ext cx="1676400" cy="369332"/>
          </a:xfrm>
          <a:prstGeom prst="rect">
            <a:avLst/>
          </a:prstGeom>
          <a:noFill/>
        </p:spPr>
        <p:txBody>
          <a:bodyPr wrap="square" rtlCol="0">
            <a:spAutoFit/>
          </a:bodyPr>
          <a:lstStyle/>
          <a:p>
            <a:r>
              <a:rPr lang="en-US" dirty="0" smtClean="0"/>
              <a:t>Rules</a:t>
            </a:r>
            <a:endParaRPr lang="en-US" dirty="0"/>
          </a:p>
        </p:txBody>
      </p:sp>
      <p:cxnSp>
        <p:nvCxnSpPr>
          <p:cNvPr id="20" name="Straight Arrow Connector 19"/>
          <p:cNvCxnSpPr/>
          <p:nvPr/>
        </p:nvCxnSpPr>
        <p:spPr>
          <a:xfrm>
            <a:off x="2895600" y="1447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95600" y="32004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743200" y="51054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95800" y="4648200"/>
            <a:ext cx="1524000" cy="978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410200" y="57150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14800" y="2552700"/>
            <a:ext cx="12192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023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TBL Tagging algorithm</a:t>
            </a:r>
            <a:endParaRPr lang="en-US" dirty="0"/>
          </a:p>
        </p:txBody>
      </p:sp>
      <p:sp>
        <p:nvSpPr>
          <p:cNvPr id="3" name="Content Placeholder 2"/>
          <p:cNvSpPr>
            <a:spLocks noGrp="1"/>
          </p:cNvSpPr>
          <p:nvPr>
            <p:ph idx="1"/>
          </p:nvPr>
        </p:nvSpPr>
        <p:spPr>
          <a:xfrm>
            <a:off x="457200" y="838200"/>
            <a:ext cx="8229600" cy="5867400"/>
          </a:xfrm>
        </p:spPr>
        <p:txBody>
          <a:bodyPr/>
          <a:lstStyle/>
          <a:p>
            <a:r>
              <a:rPr lang="en-US" dirty="0" smtClean="0"/>
              <a:t>Input: Tagged corpus and lexicon(with most frequent information)</a:t>
            </a:r>
          </a:p>
          <a:p>
            <a:r>
              <a:rPr lang="en-US" dirty="0" smtClean="0"/>
              <a:t>Step1:Label every word with most likely tag(from dictionary)</a:t>
            </a:r>
          </a:p>
          <a:p>
            <a:r>
              <a:rPr lang="en-US" dirty="0" smtClean="0"/>
              <a:t>Step2: check every possible transformation and select one which most improves tagging</a:t>
            </a:r>
          </a:p>
          <a:p>
            <a:r>
              <a:rPr lang="en-US" dirty="0" smtClean="0"/>
              <a:t>Step3: Re-tag corpus applying the rules</a:t>
            </a:r>
          </a:p>
          <a:p>
            <a:r>
              <a:rPr lang="en-US" dirty="0" smtClean="0"/>
              <a:t>Repeat 2-3 until some stopping criterion is reached </a:t>
            </a:r>
          </a:p>
          <a:p>
            <a:r>
              <a:rPr lang="en-US" dirty="0" smtClean="0"/>
              <a:t>Result: Ranked sequence of transformation rules.</a:t>
            </a:r>
            <a:endParaRPr lang="en-US" dirty="0"/>
          </a:p>
        </p:txBody>
      </p:sp>
    </p:spTree>
    <p:extLst>
      <p:ext uri="{BB962C8B-B14F-4D97-AF65-F5344CB8AC3E}">
        <p14:creationId xmlns:p14="http://schemas.microsoft.com/office/powerpoint/2010/main" val="4059242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868362"/>
          </a:xfrm>
        </p:spPr>
        <p:txBody>
          <a:bodyPr/>
          <a:lstStyle/>
          <a:p>
            <a:r>
              <a:rPr lang="en-US" sz="3200" dirty="0" smtClean="0">
                <a:latin typeface="Times New Roman" pitchFamily="18" charset="0"/>
                <a:cs typeface="Times New Roman" pitchFamily="18" charset="0"/>
              </a:rPr>
              <a:t>CHAPTER 2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4.1 Introduction to Syntactic Analysis</a:t>
            </a:r>
          </a:p>
        </p:txBody>
      </p:sp>
      <p:sp>
        <p:nvSpPr>
          <p:cNvPr id="30723" name="Content Placeholder 2"/>
          <p:cNvSpPr>
            <a:spLocks noGrp="1"/>
          </p:cNvSpPr>
          <p:nvPr>
            <p:ph idx="1"/>
          </p:nvPr>
        </p:nvSpPr>
        <p:spPr>
          <a:xfrm>
            <a:off x="457200" y="1066800"/>
            <a:ext cx="8229600" cy="5059363"/>
          </a:xfrm>
        </p:spPr>
        <p:txBody>
          <a:bodyPr/>
          <a:lstStyle/>
          <a:p>
            <a:r>
              <a:rPr lang="en-US" sz="2800" dirty="0" smtClean="0"/>
              <a:t>Parsing, </a:t>
            </a:r>
            <a:r>
              <a:rPr lang="en-US" sz="2800" b="1" dirty="0" smtClean="0"/>
              <a:t>syntax analysis</a:t>
            </a:r>
            <a:r>
              <a:rPr lang="en-US" sz="2800" dirty="0" smtClean="0"/>
              <a:t>, or </a:t>
            </a:r>
            <a:r>
              <a:rPr lang="en-US" sz="2800" b="1" dirty="0" smtClean="0"/>
              <a:t>syntactic analysis</a:t>
            </a:r>
            <a:r>
              <a:rPr lang="en-US" sz="2800" dirty="0" smtClean="0"/>
              <a:t> is the process of analyzing a string of symbols, either in natural language, computer languages or data structures, conforming to the rules of a formal grammar. The term parsing comes from Latin pars (</a:t>
            </a:r>
            <a:r>
              <a:rPr lang="en-US" sz="2800" dirty="0" err="1" smtClean="0"/>
              <a:t>orationis</a:t>
            </a:r>
            <a:r>
              <a:rPr lang="en-US" sz="2800" dirty="0" smtClean="0"/>
              <a:t>), meaning part (of speech).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15962"/>
          </a:xfrm>
        </p:spPr>
        <p:txBody>
          <a:bodyPr/>
          <a:lstStyle/>
          <a:p>
            <a:r>
              <a:rPr lang="en-US" dirty="0" smtClean="0"/>
              <a:t>4.2 Context-Free Grammar</a:t>
            </a:r>
          </a:p>
        </p:txBody>
      </p:sp>
      <p:sp>
        <p:nvSpPr>
          <p:cNvPr id="31747" name="Content Placeholder 2"/>
          <p:cNvSpPr>
            <a:spLocks noGrp="1"/>
          </p:cNvSpPr>
          <p:nvPr>
            <p:ph idx="1"/>
          </p:nvPr>
        </p:nvSpPr>
        <p:spPr>
          <a:xfrm>
            <a:off x="381000" y="1143000"/>
            <a:ext cx="8229600" cy="5334000"/>
          </a:xfrm>
        </p:spPr>
        <p:txBody>
          <a:bodyPr/>
          <a:lstStyle/>
          <a:p>
            <a:r>
              <a:rPr lang="en-US" sz="2400" b="1" i="1" smtClean="0"/>
              <a:t>Definition</a:t>
            </a:r>
            <a:r>
              <a:rPr lang="en-US" sz="2400" smtClean="0"/>
              <a:t> − A context-free grammar (CFG) consisting of a finite set of grammar rules is a quadruple </a:t>
            </a:r>
            <a:r>
              <a:rPr lang="en-US" sz="2400" b="1" smtClean="0"/>
              <a:t>(N, T, P, S)</a:t>
            </a:r>
            <a:r>
              <a:rPr lang="en-US" sz="2400" smtClean="0"/>
              <a:t> where</a:t>
            </a:r>
          </a:p>
          <a:p>
            <a:r>
              <a:rPr lang="en-US" sz="2400" b="1" smtClean="0"/>
              <a:t>N</a:t>
            </a:r>
            <a:r>
              <a:rPr lang="en-US" sz="2400" smtClean="0"/>
              <a:t> is a set of non-terminal symbols.</a:t>
            </a:r>
          </a:p>
          <a:p>
            <a:r>
              <a:rPr lang="en-US" sz="2400" b="1" smtClean="0"/>
              <a:t>T</a:t>
            </a:r>
            <a:r>
              <a:rPr lang="en-US" sz="2400" smtClean="0"/>
              <a:t> is a set of terminals where </a:t>
            </a:r>
            <a:r>
              <a:rPr lang="en-US" sz="2400" b="1" smtClean="0"/>
              <a:t>N ∩ T = NULL.</a:t>
            </a:r>
            <a:endParaRPr lang="en-US" sz="2400" smtClean="0"/>
          </a:p>
          <a:p>
            <a:r>
              <a:rPr lang="en-US" sz="2400" b="1" smtClean="0"/>
              <a:t>P</a:t>
            </a:r>
            <a:r>
              <a:rPr lang="en-US" sz="2400" smtClean="0"/>
              <a:t> is a set of rules, </a:t>
            </a:r>
            <a:r>
              <a:rPr lang="en-US" sz="2400" b="1" smtClean="0"/>
              <a:t>P: N → (N ∪ T)*</a:t>
            </a:r>
            <a:r>
              <a:rPr lang="en-US" sz="2400" smtClean="0"/>
              <a:t>, i.e., the left-hand side of the production rule </a:t>
            </a:r>
            <a:r>
              <a:rPr lang="en-US" sz="2400" b="1" smtClean="0"/>
              <a:t>P</a:t>
            </a:r>
            <a:r>
              <a:rPr lang="en-US" sz="2400" smtClean="0"/>
              <a:t> does have any right context or left context.</a:t>
            </a:r>
          </a:p>
          <a:p>
            <a:r>
              <a:rPr lang="en-US" sz="2400" b="1" smtClean="0"/>
              <a:t>S</a:t>
            </a:r>
            <a:r>
              <a:rPr lang="en-US" sz="2400" smtClean="0"/>
              <a:t> is the start symbol.</a:t>
            </a:r>
          </a:p>
          <a:p>
            <a:r>
              <a:rPr lang="en-US" sz="2400" b="1" smtClean="0"/>
              <a:t>Example</a:t>
            </a:r>
            <a:endParaRPr lang="en-US" sz="2400" smtClean="0"/>
          </a:p>
          <a:p>
            <a:r>
              <a:rPr lang="en-US" sz="2400" smtClean="0"/>
              <a:t>The grammar ({A}, {a, b, c}, P, A), P : A → aA, A → abc.</a:t>
            </a:r>
          </a:p>
          <a:p>
            <a:r>
              <a:rPr lang="en-US" sz="2400" smtClean="0"/>
              <a:t>The grammar ({S, a, b}, {a, b}, P, S), P: S → aSa, S → bSb, S → </a:t>
            </a:r>
            <a:r>
              <a:rPr lang="el-GR" sz="2400" smtClean="0"/>
              <a:t>ε</a:t>
            </a:r>
          </a:p>
          <a:p>
            <a:r>
              <a:rPr lang="en-US" sz="2400" smtClean="0"/>
              <a:t>The grammar ({S, F}, {0, 1}, P, S), P: S → 00S | 11F, F → 00F | </a:t>
            </a:r>
            <a:r>
              <a:rPr lang="el-GR" sz="2400" smtClean="0"/>
              <a:t>ε</a:t>
            </a:r>
          </a:p>
          <a:p>
            <a:endParaRPr lang="en-US" sz="2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5897563"/>
          </a:xfrm>
        </p:spPr>
        <p:txBody>
          <a:bodyPr/>
          <a:lstStyle/>
          <a:p>
            <a:pPr>
              <a:defRPr/>
            </a:pPr>
            <a:r>
              <a:rPr lang="en-US" dirty="0" smtClean="0"/>
              <a:t>Example: </a:t>
            </a:r>
            <a:r>
              <a:rPr lang="en-US" dirty="0" err="1" smtClean="0"/>
              <a:t>Hena</a:t>
            </a:r>
            <a:r>
              <a:rPr lang="en-US" dirty="0" smtClean="0"/>
              <a:t> reads a book</a:t>
            </a:r>
          </a:p>
          <a:p>
            <a:pPr>
              <a:defRPr/>
            </a:pPr>
            <a:endParaRPr lang="en-US" dirty="0" smtClean="0"/>
          </a:p>
          <a:p>
            <a:pPr marL="0" indent="0">
              <a:buFont typeface="Arial" pitchFamily="34" charset="0"/>
              <a:buNone/>
              <a:defRPr/>
            </a:pPr>
            <a:endParaRPr lang="en-US" dirty="0"/>
          </a:p>
        </p:txBody>
      </p:sp>
      <p:pic>
        <p:nvPicPr>
          <p:cNvPr id="33795" name="Picture 2"/>
          <p:cNvPicPr>
            <a:picLocks noChangeAspect="1" noChangeArrowheads="1"/>
          </p:cNvPicPr>
          <p:nvPr/>
        </p:nvPicPr>
        <p:blipFill>
          <a:blip r:embed="rId2"/>
          <a:srcRect/>
          <a:stretch>
            <a:fillRect/>
          </a:stretch>
        </p:blipFill>
        <p:spPr bwMode="auto">
          <a:xfrm>
            <a:off x="990600" y="1066800"/>
            <a:ext cx="6524625" cy="473551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4.3 Constituency</a:t>
            </a:r>
          </a:p>
        </p:txBody>
      </p:sp>
      <p:sp>
        <p:nvSpPr>
          <p:cNvPr id="34819" name="Content Placeholder 3"/>
          <p:cNvSpPr>
            <a:spLocks noGrp="1"/>
          </p:cNvSpPr>
          <p:nvPr>
            <p:ph idx="1"/>
          </p:nvPr>
        </p:nvSpPr>
        <p:spPr/>
        <p:txBody>
          <a:bodyPr/>
          <a:lstStyle/>
          <a:p>
            <a:r>
              <a:rPr lang="en-US" dirty="0" smtClean="0"/>
              <a:t>Constituency </a:t>
            </a:r>
            <a:r>
              <a:rPr lang="en-US" dirty="0"/>
              <a:t>Parsing is the process of analyzing the sentences by breaking down it into sub-phrases also known as constituents. These sub-phrases belong to a specific category of grammar like NP (noun phrase) and VP(verb </a:t>
            </a:r>
            <a:r>
              <a:rPr lang="en-US" dirty="0" smtClean="0"/>
              <a:t>phrase).</a:t>
            </a:r>
          </a:p>
          <a:p>
            <a:r>
              <a:rPr lang="en-US" dirty="0" smtClean="0"/>
              <a:t>Some of the major phrase types are: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4.3.1 </a:t>
            </a:r>
            <a:r>
              <a:rPr lang="en-US" b="1" dirty="0" smtClean="0"/>
              <a:t>Phrase Level Constructions: one</a:t>
            </a:r>
            <a:r>
              <a:rPr lang="en-US" dirty="0" smtClean="0"/>
              <a:t> of the simplest ways to decide whether a group of words is a phrase, is to see if it can be substituted with some other group of words without changing the meaning.</a:t>
            </a:r>
          </a:p>
          <a:p>
            <a:r>
              <a:rPr lang="en-US" dirty="0" smtClean="0"/>
              <a:t>We can substitute a number of other phrases:</a:t>
            </a:r>
          </a:p>
          <a:p>
            <a:pPr marL="0" indent="0">
              <a:buNone/>
            </a:pPr>
            <a:r>
              <a:rPr lang="en-US" dirty="0"/>
              <a:t> </a:t>
            </a:r>
            <a:r>
              <a:rPr lang="en-US" dirty="0" smtClean="0"/>
              <a:t>           </a:t>
            </a:r>
            <a:r>
              <a:rPr lang="en-US" dirty="0" err="1" smtClean="0"/>
              <a:t>H</a:t>
            </a:r>
            <a:r>
              <a:rPr lang="en-US" i="1" dirty="0" err="1" smtClean="0"/>
              <a:t>ena</a:t>
            </a:r>
            <a:r>
              <a:rPr lang="en-US" i="1" dirty="0" smtClean="0"/>
              <a:t> reads a book.</a:t>
            </a:r>
          </a:p>
          <a:p>
            <a:pPr marL="0" indent="0">
              <a:buNone/>
            </a:pPr>
            <a:r>
              <a:rPr lang="en-US" i="1" dirty="0"/>
              <a:t> </a:t>
            </a:r>
            <a:r>
              <a:rPr lang="en-US" i="1" dirty="0" smtClean="0"/>
              <a:t>           </a:t>
            </a:r>
            <a:r>
              <a:rPr lang="en-US" i="1" dirty="0" err="1" smtClean="0"/>
              <a:t>Hena</a:t>
            </a:r>
            <a:r>
              <a:rPr lang="en-US" i="1" dirty="0" smtClean="0"/>
              <a:t> reads a storybook</a:t>
            </a:r>
          </a:p>
          <a:p>
            <a:pPr marL="0" indent="0">
              <a:buNone/>
            </a:pPr>
            <a:r>
              <a:rPr lang="en-US" i="1" dirty="0"/>
              <a:t> </a:t>
            </a:r>
            <a:r>
              <a:rPr lang="en-US" i="1" dirty="0" smtClean="0"/>
              <a:t>           Those girls read a book.</a:t>
            </a:r>
          </a:p>
          <a:p>
            <a:pPr marL="0" indent="0">
              <a:buNone/>
            </a:pPr>
            <a:r>
              <a:rPr lang="en-US" i="1" dirty="0"/>
              <a:t> </a:t>
            </a:r>
            <a:r>
              <a:rPr lang="en-US" i="1" dirty="0" smtClean="0"/>
              <a:t>           She reads a comic book.          </a:t>
            </a:r>
          </a:p>
          <a:p>
            <a:pPr marL="0" indent="0">
              <a:buNone/>
            </a:pPr>
            <a:endParaRPr lang="en-US" dirty="0"/>
          </a:p>
        </p:txBody>
      </p:sp>
    </p:spTree>
    <p:extLst>
      <p:ext uri="{BB962C8B-B14F-4D97-AF65-F5344CB8AC3E}">
        <p14:creationId xmlns:p14="http://schemas.microsoft.com/office/powerpoint/2010/main" val="393145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3.2 Regular Expressions</a:t>
            </a:r>
          </a:p>
        </p:txBody>
      </p:sp>
      <p:sp>
        <p:nvSpPr>
          <p:cNvPr id="5123" name="Rectangle 3"/>
          <p:cNvSpPr>
            <a:spLocks noGrp="1" noChangeArrowheads="1"/>
          </p:cNvSpPr>
          <p:nvPr>
            <p:ph type="body" idx="1"/>
          </p:nvPr>
        </p:nvSpPr>
        <p:spPr/>
        <p:txBody>
          <a:bodyPr/>
          <a:lstStyle/>
          <a:p>
            <a:pPr eaLnBrk="1" hangingPunct="1"/>
            <a:r>
              <a:rPr lang="en-US" altLang="en-US" sz="2800" dirty="0" smtClean="0"/>
              <a:t>Notation to specify a language</a:t>
            </a:r>
          </a:p>
          <a:p>
            <a:pPr lvl="1" eaLnBrk="1" hangingPunct="1"/>
            <a:r>
              <a:rPr lang="en-US" altLang="en-US" sz="2400" dirty="0" smtClean="0"/>
              <a:t>Declarative</a:t>
            </a:r>
          </a:p>
          <a:p>
            <a:pPr lvl="1" eaLnBrk="1" hangingPunct="1"/>
            <a:r>
              <a:rPr lang="en-US" altLang="en-US" sz="2400" dirty="0" smtClean="0"/>
              <a:t>Sort of like a programming language.  </a:t>
            </a:r>
          </a:p>
          <a:p>
            <a:pPr lvl="2" eaLnBrk="1" hangingPunct="1"/>
            <a:r>
              <a:rPr lang="en-US" altLang="en-US" sz="2000" dirty="0" smtClean="0"/>
              <a:t>Fundamental in some languages like </a:t>
            </a:r>
            <a:r>
              <a:rPr lang="en-US" altLang="en-US" sz="2000" dirty="0" err="1" smtClean="0"/>
              <a:t>perl</a:t>
            </a:r>
            <a:r>
              <a:rPr lang="en-US" altLang="en-US" sz="2000" dirty="0" smtClean="0"/>
              <a:t> and applications like grep or </a:t>
            </a:r>
            <a:r>
              <a:rPr lang="en-US" altLang="en-US" sz="2000" dirty="0" err="1" smtClean="0"/>
              <a:t>lex</a:t>
            </a:r>
            <a:endParaRPr lang="en-US" altLang="en-US" sz="2000" dirty="0" smtClean="0"/>
          </a:p>
          <a:p>
            <a:pPr lvl="1" eaLnBrk="1" hangingPunct="1"/>
            <a:r>
              <a:rPr lang="en-US" altLang="en-US" sz="2400" dirty="0" smtClean="0"/>
              <a:t>Capable of describing the same thing as a NFA</a:t>
            </a:r>
          </a:p>
          <a:p>
            <a:pPr lvl="2" eaLnBrk="1" hangingPunct="1"/>
            <a:r>
              <a:rPr lang="en-US" altLang="en-US" sz="2000" dirty="0" smtClean="0"/>
              <a:t>The two are actually equivalent, so RE = NFA = DFA</a:t>
            </a:r>
          </a:p>
          <a:p>
            <a:pPr lvl="1" eaLnBrk="1" hangingPunct="1"/>
            <a:r>
              <a:rPr lang="en-US" altLang="en-US" sz="2400" dirty="0" smtClean="0"/>
              <a:t>We can define an algebra for regular expressions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Noun Phrase</a:t>
            </a:r>
          </a:p>
          <a:p>
            <a:r>
              <a:rPr lang="en-US" sz="2400" dirty="0">
                <a:latin typeface="Times New Roman" panose="02020603050405020304" pitchFamily="18" charset="0"/>
                <a:cs typeface="Times New Roman" panose="02020603050405020304" pitchFamily="18" charset="0"/>
              </a:rPr>
              <a:t>A noun phrase is any noun or pronoun along with its modifiers:</a:t>
            </a:r>
          </a:p>
          <a:p>
            <a:pPr marL="0" indent="0">
              <a:buNone/>
            </a:pPr>
            <a:r>
              <a:rPr lang="en-US" sz="2400" dirty="0" smtClean="0">
                <a:latin typeface="Times New Roman" panose="02020603050405020304" pitchFamily="18" charset="0"/>
                <a:cs typeface="Times New Roman" panose="02020603050405020304" pitchFamily="18" charset="0"/>
              </a:rPr>
              <a:t>Example :The </a:t>
            </a:r>
            <a:r>
              <a:rPr lang="en-US" sz="2400" dirty="0">
                <a:latin typeface="Times New Roman" panose="02020603050405020304" pitchFamily="18" charset="0"/>
                <a:cs typeface="Times New Roman" panose="02020603050405020304" pitchFamily="18" charset="0"/>
              </a:rPr>
              <a:t>school children</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Yesterday’s </a:t>
            </a:r>
            <a:r>
              <a:rPr lang="en-US" sz="2400" dirty="0">
                <a:latin typeface="Times New Roman" panose="02020603050405020304" pitchFamily="18" charset="0"/>
                <a:cs typeface="Times New Roman" panose="02020603050405020304" pitchFamily="18" charset="0"/>
              </a:rPr>
              <a:t>newspaper</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An </a:t>
            </a:r>
            <a:r>
              <a:rPr lang="en-US" sz="2400" dirty="0">
                <a:latin typeface="Times New Roman" panose="02020603050405020304" pitchFamily="18" charset="0"/>
                <a:cs typeface="Times New Roman" panose="02020603050405020304" pitchFamily="18" charset="0"/>
              </a:rPr>
              <a:t>old and rusted slinky</a:t>
            </a:r>
          </a:p>
          <a:p>
            <a:pP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Verb Phrase</a:t>
            </a:r>
          </a:p>
          <a:p>
            <a:r>
              <a:rPr lang="en-US" sz="2400" dirty="0">
                <a:latin typeface="Times New Roman" panose="02020603050405020304" pitchFamily="18" charset="0"/>
                <a:cs typeface="Times New Roman" panose="02020603050405020304" pitchFamily="18" charset="0"/>
              </a:rPr>
              <a:t>A verb phrase is any number of verbs working together:</a:t>
            </a:r>
          </a:p>
          <a:p>
            <a:pPr marL="0" indent="0">
              <a:buNone/>
            </a:pPr>
            <a:r>
              <a:rPr lang="en-US" sz="2400" dirty="0" smtClean="0">
                <a:latin typeface="Times New Roman" panose="02020603050405020304" pitchFamily="18" charset="0"/>
                <a:cs typeface="Times New Roman" panose="02020603050405020304" pitchFamily="18" charset="0"/>
              </a:rPr>
              <a:t> example :Had </a:t>
            </a:r>
            <a:r>
              <a:rPr lang="en-US" sz="2400" dirty="0">
                <a:latin typeface="Times New Roman" panose="02020603050405020304" pitchFamily="18" charset="0"/>
                <a:cs typeface="Times New Roman" panose="02020603050405020304" pitchFamily="18" charset="0"/>
              </a:rPr>
              <a:t>been sleeping</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Will </a:t>
            </a:r>
            <a:r>
              <a:rPr lang="en-US" sz="2400" dirty="0">
                <a:latin typeface="Times New Roman" panose="02020603050405020304" pitchFamily="18" charset="0"/>
                <a:cs typeface="Times New Roman" panose="02020603050405020304" pitchFamily="18" charset="0"/>
              </a:rPr>
              <a:t>contact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May </a:t>
            </a:r>
            <a:r>
              <a:rPr lang="en-US" sz="2400" dirty="0">
                <a:latin typeface="Times New Roman" panose="02020603050405020304" pitchFamily="18" charset="0"/>
                <a:cs typeface="Times New Roman" panose="02020603050405020304" pitchFamily="18" charset="0"/>
              </a:rPr>
              <a:t>have written</a:t>
            </a:r>
          </a:p>
          <a:p>
            <a:r>
              <a:rPr lang="en-US" sz="2400" dirty="0">
                <a:latin typeface="Times New Roman" panose="02020603050405020304" pitchFamily="18" charset="0"/>
                <a:cs typeface="Times New Roman" panose="02020603050405020304" pitchFamily="18" charset="0"/>
              </a:rPr>
              <a:t>Verb phrases often contain adverbs that change the meaning of the phrase:</a:t>
            </a:r>
          </a:p>
          <a:p>
            <a:pPr marL="0" indent="0">
              <a:buNone/>
            </a:pPr>
            <a:r>
              <a:rPr lang="en-US" sz="2400" dirty="0" smtClean="0">
                <a:latin typeface="Times New Roman" panose="02020603050405020304" pitchFamily="18" charset="0"/>
                <a:cs typeface="Times New Roman" panose="02020603050405020304" pitchFamily="18" charset="0"/>
              </a:rPr>
              <a:t>Example :Has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never</a:t>
            </a:r>
            <a:r>
              <a:rPr lang="en-US" sz="2400" dirty="0">
                <a:latin typeface="Times New Roman" panose="02020603050405020304" pitchFamily="18" charset="0"/>
                <a:cs typeface="Times New Roman" panose="02020603050405020304" pitchFamily="18" charset="0"/>
              </a:rPr>
              <a:t> lost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May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trespass</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always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looking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952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buFont typeface="Wingdings" panose="05000000000000000000" pitchFamily="2" charset="2"/>
              <a:buChar char="Ø"/>
            </a:pPr>
            <a:r>
              <a:rPr lang="en-US" sz="2800" b="1" i="1" dirty="0"/>
              <a:t>Prepositional Phrase</a:t>
            </a:r>
          </a:p>
          <a:p>
            <a:r>
              <a:rPr lang="en-US" sz="2800" dirty="0"/>
              <a:t>A </a:t>
            </a:r>
            <a:r>
              <a:rPr lang="en-US" sz="2800" dirty="0">
                <a:hlinkClick r:id="rId2"/>
              </a:rPr>
              <a:t>prepositional phrase</a:t>
            </a:r>
            <a:r>
              <a:rPr lang="en-US" sz="2800" dirty="0"/>
              <a:t> always starts with a preposition and ends with a noun or pronoun (and its modifiers) that is called the </a:t>
            </a:r>
            <a:r>
              <a:rPr lang="en-US" sz="2800" i="1" dirty="0"/>
              <a:t>object of the preposition</a:t>
            </a:r>
            <a:r>
              <a:rPr lang="en-US" sz="2800" dirty="0"/>
              <a:t>:</a:t>
            </a:r>
          </a:p>
          <a:p>
            <a:pPr marL="0" indent="0">
              <a:buNone/>
            </a:pPr>
            <a:r>
              <a:rPr lang="en-US" sz="2800" dirty="0" smtClean="0"/>
              <a:t>Example: Through </a:t>
            </a:r>
            <a:r>
              <a:rPr lang="en-US" sz="2800" dirty="0"/>
              <a:t>the wheat field</a:t>
            </a:r>
          </a:p>
          <a:p>
            <a:pPr marL="0" indent="0">
              <a:buNone/>
            </a:pPr>
            <a:r>
              <a:rPr lang="en-US" sz="2800" dirty="0" smtClean="0"/>
              <a:t>                 Preposition</a:t>
            </a:r>
            <a:r>
              <a:rPr lang="en-US" sz="2800" dirty="0"/>
              <a:t>: through</a:t>
            </a:r>
          </a:p>
          <a:p>
            <a:pPr marL="0" indent="0">
              <a:buNone/>
            </a:pPr>
            <a:r>
              <a:rPr lang="en-US" sz="2800" dirty="0" smtClean="0"/>
              <a:t>                 Object </a:t>
            </a:r>
            <a:r>
              <a:rPr lang="en-US" sz="2800" dirty="0"/>
              <a:t>of the preposition: the wheat field</a:t>
            </a:r>
          </a:p>
          <a:p>
            <a:r>
              <a:rPr lang="en-US" sz="2800" dirty="0"/>
              <a:t>Here are some more examples of prepositional phrases:</a:t>
            </a:r>
          </a:p>
          <a:p>
            <a:pPr marL="0" indent="0">
              <a:buNone/>
            </a:pPr>
            <a:r>
              <a:rPr lang="en-US" sz="2800" dirty="0" smtClean="0"/>
              <a:t>                 During </a:t>
            </a:r>
            <a:r>
              <a:rPr lang="en-US" sz="2800" dirty="0"/>
              <a:t>the year</a:t>
            </a:r>
            <a:br>
              <a:rPr lang="en-US" sz="2800" dirty="0"/>
            </a:br>
            <a:r>
              <a:rPr lang="en-US" sz="2800" dirty="0" smtClean="0"/>
              <a:t>                 Despite </a:t>
            </a:r>
            <a:r>
              <a:rPr lang="en-US" sz="2800" dirty="0"/>
              <a:t>complaints</a:t>
            </a:r>
            <a:br>
              <a:rPr lang="en-US" sz="2800" dirty="0"/>
            </a:br>
            <a:r>
              <a:rPr lang="en-US" sz="2800" dirty="0" smtClean="0"/>
              <a:t>                 In </a:t>
            </a:r>
            <a:r>
              <a:rPr lang="en-US" sz="2800" dirty="0"/>
              <a:t>the summer</a:t>
            </a:r>
          </a:p>
          <a:p>
            <a:endParaRPr lang="en-US" sz="2800" dirty="0"/>
          </a:p>
        </p:txBody>
      </p:sp>
    </p:spTree>
    <p:extLst>
      <p:ext uri="{BB962C8B-B14F-4D97-AF65-F5344CB8AC3E}">
        <p14:creationId xmlns:p14="http://schemas.microsoft.com/office/powerpoint/2010/main" val="309030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Ø"/>
            </a:pPr>
            <a:r>
              <a:rPr lang="en-US" b="1" dirty="0" smtClean="0"/>
              <a:t>Adjective Phrase: </a:t>
            </a:r>
            <a:r>
              <a:rPr lang="en-US" dirty="0" smtClean="0"/>
              <a:t>AP consist of an adjective, which may be preceded by an adverb and followed by a PP</a:t>
            </a:r>
          </a:p>
          <a:p>
            <a:pPr>
              <a:buFont typeface="Wingdings" panose="05000000000000000000" pitchFamily="2" charset="2"/>
              <a:buChar char="Ø"/>
            </a:pPr>
            <a:r>
              <a:rPr lang="en-US" dirty="0" smtClean="0"/>
              <a:t>Example:  </a:t>
            </a:r>
            <a:r>
              <a:rPr lang="en-US" b="1" dirty="0" smtClean="0"/>
              <a:t>Ashish is clever</a:t>
            </a:r>
          </a:p>
          <a:p>
            <a:pPr marL="0" indent="0">
              <a:buNone/>
            </a:pPr>
            <a:r>
              <a:rPr lang="en-US" b="1" dirty="0" smtClean="0"/>
              <a:t>                      The train is very late</a:t>
            </a:r>
          </a:p>
          <a:p>
            <a:pPr marL="0" indent="0">
              <a:buNone/>
            </a:pPr>
            <a:r>
              <a:rPr lang="en-US" b="1" dirty="0"/>
              <a:t> </a:t>
            </a:r>
            <a:r>
              <a:rPr lang="en-US" b="1" dirty="0" smtClean="0"/>
              <a:t>                     my sister is found of animals.</a:t>
            </a:r>
          </a:p>
          <a:p>
            <a:pPr marL="0" indent="0">
              <a:buNone/>
            </a:pPr>
            <a:r>
              <a:rPr lang="en-US" dirty="0" smtClean="0"/>
              <a:t>The phrase structure rule for adjective phrase is </a:t>
            </a:r>
          </a:p>
          <a:p>
            <a:pPr marL="0" indent="0">
              <a:buNone/>
            </a:pPr>
            <a:r>
              <a:rPr lang="en-US" dirty="0"/>
              <a:t> </a:t>
            </a:r>
            <a:r>
              <a:rPr lang="en-US" dirty="0" smtClean="0"/>
              <a:t>                  AP-&gt;(</a:t>
            </a:r>
            <a:r>
              <a:rPr lang="en-US" dirty="0" err="1" smtClean="0"/>
              <a:t>Adv</a:t>
            </a:r>
            <a:r>
              <a:rPr lang="en-US" dirty="0" smtClean="0"/>
              <a:t>) </a:t>
            </a:r>
            <a:r>
              <a:rPr lang="en-US" dirty="0" err="1" smtClean="0"/>
              <a:t>Adj</a:t>
            </a:r>
            <a:r>
              <a:rPr lang="en-US" dirty="0" smtClean="0"/>
              <a:t>(PP)</a:t>
            </a:r>
            <a:endParaRPr lang="en-US" dirty="0"/>
          </a:p>
        </p:txBody>
      </p:sp>
    </p:spTree>
    <p:extLst>
      <p:ext uri="{BB962C8B-B14F-4D97-AF65-F5344CB8AC3E}">
        <p14:creationId xmlns:p14="http://schemas.microsoft.com/office/powerpoint/2010/main" val="363971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Adverb Phrase: An</a:t>
            </a:r>
            <a:r>
              <a:rPr lang="en-US" dirty="0" smtClean="0"/>
              <a:t> adverb phrase consists of an adverb, possibly preceded by a degree adverb. Hence is an Example.</a:t>
            </a:r>
          </a:p>
          <a:p>
            <a:pPr marL="0" indent="0">
              <a:buNone/>
            </a:pPr>
            <a:r>
              <a:rPr lang="en-US" b="1" dirty="0"/>
              <a:t> </a:t>
            </a:r>
            <a:r>
              <a:rPr lang="en-US" b="1" dirty="0" smtClean="0"/>
              <a:t>       Time passes very quickly</a:t>
            </a:r>
          </a:p>
          <a:p>
            <a:pPr marL="0" indent="0">
              <a:buNone/>
            </a:pPr>
            <a:r>
              <a:rPr lang="en-US" b="1" dirty="0"/>
              <a:t> </a:t>
            </a:r>
            <a:r>
              <a:rPr lang="en-US" b="1" dirty="0" smtClean="0"/>
              <a:t>        </a:t>
            </a:r>
            <a:r>
              <a:rPr lang="en-US" b="1" dirty="0" err="1" smtClean="0"/>
              <a:t>AdvP</a:t>
            </a:r>
            <a:r>
              <a:rPr lang="en-US" b="1" dirty="0" smtClean="0"/>
              <a:t>-&gt;(</a:t>
            </a:r>
            <a:r>
              <a:rPr lang="en-US" b="1" dirty="0" err="1" smtClean="0"/>
              <a:t>Intens</a:t>
            </a:r>
            <a:r>
              <a:rPr lang="en-US" b="1" dirty="0" smtClean="0"/>
              <a:t>)</a:t>
            </a:r>
            <a:r>
              <a:rPr lang="en-US" b="1" dirty="0" err="1" smtClean="0"/>
              <a:t>Adv</a:t>
            </a:r>
            <a:endParaRPr lang="en-US" b="1" dirty="0"/>
          </a:p>
        </p:txBody>
      </p:sp>
    </p:spTree>
    <p:extLst>
      <p:ext uri="{BB962C8B-B14F-4D97-AF65-F5344CB8AC3E}">
        <p14:creationId xmlns:p14="http://schemas.microsoft.com/office/powerpoint/2010/main" val="101555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99BF14-75A7-4D7D-9F57-2DB99D87C33A}" type="slidenum">
              <a:rPr lang="en-GB" altLang="en-US"/>
              <a:pPr/>
              <a:t>44</a:t>
            </a:fld>
            <a:endParaRPr lang="en-GB" altLang="en-US"/>
          </a:p>
        </p:txBody>
      </p:sp>
      <p:sp>
        <p:nvSpPr>
          <p:cNvPr id="5122" name="Rectangle 2"/>
          <p:cNvSpPr>
            <a:spLocks noGrp="1" noChangeArrowheads="1"/>
          </p:cNvSpPr>
          <p:nvPr>
            <p:ph type="title"/>
          </p:nvPr>
        </p:nvSpPr>
        <p:spPr/>
        <p:txBody>
          <a:bodyPr/>
          <a:lstStyle/>
          <a:p>
            <a:r>
              <a:rPr lang="en-GB" altLang="en-US"/>
              <a:t>Parsing</a:t>
            </a:r>
          </a:p>
        </p:txBody>
      </p:sp>
      <p:sp>
        <p:nvSpPr>
          <p:cNvPr id="5123" name="Rectangle 3"/>
          <p:cNvSpPr>
            <a:spLocks noGrp="1" noChangeArrowheads="1"/>
          </p:cNvSpPr>
          <p:nvPr>
            <p:ph type="body" idx="1"/>
          </p:nvPr>
        </p:nvSpPr>
        <p:spPr/>
        <p:txBody>
          <a:bodyPr/>
          <a:lstStyle/>
          <a:p>
            <a:pPr>
              <a:lnSpc>
                <a:spcPct val="90000"/>
              </a:lnSpc>
            </a:pPr>
            <a:r>
              <a:rPr lang="en-GB" altLang="en-US"/>
              <a:t>POS tags give information about the individual words, and their internal form (eg sing vs plur, tense of verb)</a:t>
            </a:r>
          </a:p>
          <a:p>
            <a:pPr>
              <a:lnSpc>
                <a:spcPct val="90000"/>
              </a:lnSpc>
            </a:pPr>
            <a:r>
              <a:rPr lang="en-GB" altLang="en-US"/>
              <a:t>Additional level of information concerns the way the words relate to each other</a:t>
            </a:r>
          </a:p>
          <a:p>
            <a:pPr lvl="1">
              <a:lnSpc>
                <a:spcPct val="90000"/>
              </a:lnSpc>
            </a:pPr>
            <a:r>
              <a:rPr lang="en-GB" altLang="en-US"/>
              <a:t>the overall structure of each sentence</a:t>
            </a:r>
          </a:p>
          <a:p>
            <a:pPr lvl="1">
              <a:lnSpc>
                <a:spcPct val="90000"/>
              </a:lnSpc>
            </a:pPr>
            <a:r>
              <a:rPr lang="en-GB" altLang="en-US"/>
              <a:t>the relationships between the words</a:t>
            </a:r>
          </a:p>
          <a:p>
            <a:pPr>
              <a:lnSpc>
                <a:spcPct val="90000"/>
              </a:lnSpc>
            </a:pPr>
            <a:r>
              <a:rPr lang="en-GB" altLang="en-US"/>
              <a:t>This can be achieved by </a:t>
            </a:r>
            <a:r>
              <a:rPr lang="en-GB" altLang="en-US" u="sng"/>
              <a:t>parsing</a:t>
            </a:r>
            <a:r>
              <a:rPr lang="en-GB" altLang="en-US"/>
              <a:t> the corpus</a:t>
            </a:r>
          </a:p>
          <a:p>
            <a:pPr lvl="1">
              <a:lnSpc>
                <a:spcPct val="90000"/>
              </a:lnSpc>
            </a:pPr>
            <a:endParaRPr lang="en-GB" altLang="en-US"/>
          </a:p>
        </p:txBody>
      </p:sp>
    </p:spTree>
    <p:extLst>
      <p:ext uri="{BB962C8B-B14F-4D97-AF65-F5344CB8AC3E}">
        <p14:creationId xmlns:p14="http://schemas.microsoft.com/office/powerpoint/2010/main" val="3798978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8A3E05D-E80E-4DFD-8A1A-182B6CEB4A83}" type="slidenum">
              <a:rPr lang="en-GB" altLang="en-US"/>
              <a:pPr/>
              <a:t>45</a:t>
            </a:fld>
            <a:endParaRPr lang="en-GB" altLang="en-US"/>
          </a:p>
        </p:txBody>
      </p:sp>
      <p:sp>
        <p:nvSpPr>
          <p:cNvPr id="7170" name="Rectangle 2"/>
          <p:cNvSpPr>
            <a:spLocks noGrp="1" noChangeArrowheads="1"/>
          </p:cNvSpPr>
          <p:nvPr>
            <p:ph type="title"/>
          </p:nvPr>
        </p:nvSpPr>
        <p:spPr/>
        <p:txBody>
          <a:bodyPr/>
          <a:lstStyle/>
          <a:p>
            <a:r>
              <a:rPr lang="en-GB" altLang="en-US"/>
              <a:t>Parsing – overview </a:t>
            </a:r>
          </a:p>
        </p:txBody>
      </p:sp>
      <p:sp>
        <p:nvSpPr>
          <p:cNvPr id="7171" name="Rectangle 3"/>
          <p:cNvSpPr>
            <a:spLocks noGrp="1" noChangeArrowheads="1"/>
          </p:cNvSpPr>
          <p:nvPr>
            <p:ph type="body" idx="1"/>
          </p:nvPr>
        </p:nvSpPr>
        <p:spPr/>
        <p:txBody>
          <a:bodyPr/>
          <a:lstStyle/>
          <a:p>
            <a:pPr>
              <a:lnSpc>
                <a:spcPct val="90000"/>
              </a:lnSpc>
            </a:pPr>
            <a:r>
              <a:rPr lang="en-GB" altLang="en-US"/>
              <a:t>What sort of information does parsing add?</a:t>
            </a:r>
          </a:p>
          <a:p>
            <a:pPr>
              <a:lnSpc>
                <a:spcPct val="90000"/>
              </a:lnSpc>
            </a:pPr>
            <a:r>
              <a:rPr lang="en-GB" altLang="en-US"/>
              <a:t>What are the difficulties relating to parsing?</a:t>
            </a:r>
          </a:p>
          <a:p>
            <a:pPr>
              <a:lnSpc>
                <a:spcPct val="90000"/>
              </a:lnSpc>
            </a:pPr>
            <a:r>
              <a:rPr lang="en-GB" altLang="en-US"/>
              <a:t>How is parsing done?</a:t>
            </a:r>
          </a:p>
          <a:p>
            <a:pPr>
              <a:lnSpc>
                <a:spcPct val="90000"/>
              </a:lnSpc>
            </a:pPr>
            <a:r>
              <a:rPr lang="en-GB" altLang="en-US"/>
              <a:t>Parsing and corpora</a:t>
            </a:r>
          </a:p>
          <a:p>
            <a:pPr lvl="1">
              <a:lnSpc>
                <a:spcPct val="90000"/>
              </a:lnSpc>
            </a:pPr>
            <a:r>
              <a:rPr lang="en-GB" altLang="en-US"/>
              <a:t>partial parsing, chunking</a:t>
            </a:r>
          </a:p>
          <a:p>
            <a:pPr lvl="1">
              <a:lnSpc>
                <a:spcPct val="90000"/>
              </a:lnSpc>
            </a:pPr>
            <a:r>
              <a:rPr lang="en-GB" altLang="en-US"/>
              <a:t>stochastic parsing</a:t>
            </a:r>
          </a:p>
          <a:p>
            <a:pPr lvl="1">
              <a:lnSpc>
                <a:spcPct val="90000"/>
              </a:lnSpc>
            </a:pPr>
            <a:r>
              <a:rPr lang="en-GB" altLang="en-US"/>
              <a:t>treebanks</a:t>
            </a:r>
          </a:p>
        </p:txBody>
      </p:sp>
    </p:spTree>
    <p:extLst>
      <p:ext uri="{BB962C8B-B14F-4D97-AF65-F5344CB8AC3E}">
        <p14:creationId xmlns:p14="http://schemas.microsoft.com/office/powerpoint/2010/main" val="1219838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1774F4-9CDE-4E25-9E97-7E3159726115}" type="slidenum">
              <a:rPr lang="en-GB" altLang="en-US"/>
              <a:pPr/>
              <a:t>46</a:t>
            </a:fld>
            <a:endParaRPr lang="en-GB" altLang="en-US"/>
          </a:p>
        </p:txBody>
      </p:sp>
      <p:sp>
        <p:nvSpPr>
          <p:cNvPr id="9218" name="Rectangle 2"/>
          <p:cNvSpPr>
            <a:spLocks noGrp="1" noChangeArrowheads="1"/>
          </p:cNvSpPr>
          <p:nvPr>
            <p:ph type="title"/>
          </p:nvPr>
        </p:nvSpPr>
        <p:spPr/>
        <p:txBody>
          <a:bodyPr/>
          <a:lstStyle/>
          <a:p>
            <a:r>
              <a:rPr lang="en-GB" altLang="en-US"/>
              <a:t>Structural information</a:t>
            </a:r>
          </a:p>
        </p:txBody>
      </p:sp>
      <p:sp>
        <p:nvSpPr>
          <p:cNvPr id="9219" name="Rectangle 3"/>
          <p:cNvSpPr>
            <a:spLocks noGrp="1" noChangeArrowheads="1"/>
          </p:cNvSpPr>
          <p:nvPr>
            <p:ph type="body" idx="1"/>
          </p:nvPr>
        </p:nvSpPr>
        <p:spPr/>
        <p:txBody>
          <a:bodyPr/>
          <a:lstStyle/>
          <a:p>
            <a:r>
              <a:rPr lang="en-GB" altLang="en-US" sz="2800"/>
              <a:t>Parsing adds information about sentence structure and constituents</a:t>
            </a:r>
          </a:p>
          <a:p>
            <a:r>
              <a:rPr lang="en-GB" altLang="en-US" sz="2800"/>
              <a:t>Allows us to see what constructions words enter into</a:t>
            </a:r>
          </a:p>
          <a:p>
            <a:pPr lvl="1"/>
            <a:r>
              <a:rPr lang="en-GB" altLang="en-US" sz="2400"/>
              <a:t>eg, transitivity, passivization, argument structure for verbs</a:t>
            </a:r>
          </a:p>
          <a:p>
            <a:r>
              <a:rPr lang="en-GB" altLang="en-US" sz="2800"/>
              <a:t>Allows us to see how words function relative to each other</a:t>
            </a:r>
          </a:p>
          <a:p>
            <a:pPr lvl="1"/>
            <a:r>
              <a:rPr lang="en-GB" altLang="en-US" sz="2400"/>
              <a:t>eg, what words can modify / be modified by other words</a:t>
            </a:r>
          </a:p>
        </p:txBody>
      </p:sp>
    </p:spTree>
    <p:extLst>
      <p:ext uri="{BB962C8B-B14F-4D97-AF65-F5344CB8AC3E}">
        <p14:creationId xmlns:p14="http://schemas.microsoft.com/office/powerpoint/2010/main" val="3542749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95400"/>
            <a:ext cx="7772400" cy="1362075"/>
          </a:xfrm>
          <a:ln>
            <a:miter lim="800000"/>
            <a:headEnd/>
            <a:tailEnd/>
          </a:ln>
        </p:spPr>
        <p:txBody>
          <a:bodyPr/>
          <a:lstStyle/>
          <a:p>
            <a:pPr>
              <a:defRPr/>
            </a:pPr>
            <a:r>
              <a:rPr dirty="0" smtClean="0"/>
              <a:t>Top Down Parsing</a:t>
            </a:r>
            <a:endParaRPr dirty="0"/>
          </a:p>
        </p:txBody>
      </p:sp>
      <p:sp>
        <p:nvSpPr>
          <p:cNvPr id="21507" name="Text Placeholder 4"/>
          <p:cNvSpPr>
            <a:spLocks noGrp="1"/>
          </p:cNvSpPr>
          <p:nvPr>
            <p:ph type="body" idx="1"/>
          </p:nvPr>
        </p:nvSpPr>
        <p:spPr>
          <a:xfrm>
            <a:off x="530225" y="2705100"/>
            <a:ext cx="7772400" cy="1509713"/>
          </a:xfrm>
        </p:spPr>
        <p:txBody>
          <a:bodyPr/>
          <a:lstStyle/>
          <a:p>
            <a:endParaRPr lang="en-US" altLang="en-US" smtClean="0"/>
          </a:p>
        </p:txBody>
      </p:sp>
    </p:spTree>
    <p:extLst>
      <p:ext uri="{BB962C8B-B14F-4D97-AF65-F5344CB8AC3E}">
        <p14:creationId xmlns:p14="http://schemas.microsoft.com/office/powerpoint/2010/main" val="16451030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altLang="en-US" smtClean="0"/>
              <a:t>Introduction</a:t>
            </a:r>
          </a:p>
        </p:txBody>
      </p:sp>
      <p:sp>
        <p:nvSpPr>
          <p:cNvPr id="22531" name="Content Placeholder 4"/>
          <p:cNvSpPr>
            <a:spLocks noGrp="1"/>
          </p:cNvSpPr>
          <p:nvPr>
            <p:ph idx="1"/>
          </p:nvPr>
        </p:nvSpPr>
        <p:spPr>
          <a:xfrm>
            <a:off x="457200" y="1935163"/>
            <a:ext cx="8229600" cy="2179637"/>
          </a:xfrm>
        </p:spPr>
        <p:txBody>
          <a:bodyPr/>
          <a:lstStyle/>
          <a:p>
            <a:r>
              <a:rPr lang="en-US" altLang="en-US" smtClean="0"/>
              <a:t>A Top-down parser tries to create a parse tree from the root towards the leafs scanning input from left to right</a:t>
            </a:r>
          </a:p>
          <a:p>
            <a:r>
              <a:rPr lang="en-US" altLang="en-US" smtClean="0"/>
              <a:t>It can be also viewed as finding a leftmost derivation for an input string</a:t>
            </a:r>
          </a:p>
          <a:p>
            <a:r>
              <a:rPr lang="en-US" altLang="en-US" smtClean="0"/>
              <a:t>Example:   id+id*id</a:t>
            </a:r>
          </a:p>
        </p:txBody>
      </p:sp>
      <p:sp>
        <p:nvSpPr>
          <p:cNvPr id="22532" name="Rectangle 5"/>
          <p:cNvSpPr>
            <a:spLocks noChangeArrowheads="1"/>
          </p:cNvSpPr>
          <p:nvPr/>
        </p:nvSpPr>
        <p:spPr bwMode="auto">
          <a:xfrm>
            <a:off x="838200" y="4343400"/>
            <a:ext cx="2362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E -&gt; TE’</a:t>
            </a:r>
          </a:p>
          <a:p>
            <a:pPr eaLnBrk="1" hangingPunct="1">
              <a:lnSpc>
                <a:spcPct val="90000"/>
              </a:lnSpc>
              <a:buFont typeface="Wingdings 2" pitchFamily="18" charset="2"/>
              <a:buNone/>
            </a:pPr>
            <a:r>
              <a:rPr lang="en-US" altLang="en-US"/>
              <a:t>E’ -&gt; +TE’ | </a:t>
            </a:r>
            <a:r>
              <a:rPr lang="en-US" altLang="en-US">
                <a:latin typeface="MS Mincho" pitchFamily="49" charset="-128"/>
                <a:ea typeface="MS Mincho" pitchFamily="49" charset="-128"/>
              </a:rPr>
              <a:t>Ɛ</a:t>
            </a:r>
          </a:p>
          <a:p>
            <a:pPr eaLnBrk="1" hangingPunct="1">
              <a:lnSpc>
                <a:spcPct val="90000"/>
              </a:lnSpc>
              <a:buFont typeface="Wingdings 2" pitchFamily="18" charset="2"/>
              <a:buNone/>
            </a:pPr>
            <a:r>
              <a:rPr lang="en-US" altLang="en-US"/>
              <a:t>T -&gt; FT’</a:t>
            </a:r>
          </a:p>
          <a:p>
            <a:pPr eaLnBrk="1" hangingPunct="1">
              <a:lnSpc>
                <a:spcPct val="90000"/>
              </a:lnSpc>
              <a:buFont typeface="Wingdings 2" pitchFamily="18" charset="2"/>
              <a:buNone/>
            </a:pPr>
            <a:r>
              <a:rPr lang="en-US" altLang="en-US"/>
              <a:t>T’ -&gt; *FT’ | </a:t>
            </a:r>
            <a:r>
              <a:rPr lang="en-US" altLang="en-US">
                <a:latin typeface="MS Mincho" pitchFamily="49" charset="-128"/>
                <a:ea typeface="MS Mincho" pitchFamily="49" charset="-128"/>
              </a:rPr>
              <a:t>Ɛ</a:t>
            </a:r>
          </a:p>
          <a:p>
            <a:pPr eaLnBrk="1" hangingPunct="1">
              <a:lnSpc>
                <a:spcPct val="90000"/>
              </a:lnSpc>
              <a:buFont typeface="Wingdings 2" pitchFamily="18" charset="2"/>
              <a:buNone/>
            </a:pPr>
            <a:r>
              <a:rPr lang="en-US" altLang="en-US"/>
              <a:t>F -&gt; (E) | </a:t>
            </a:r>
            <a:r>
              <a:rPr lang="en-US" altLang="en-US" b="1"/>
              <a:t>id</a:t>
            </a:r>
          </a:p>
        </p:txBody>
      </p:sp>
      <p:sp>
        <p:nvSpPr>
          <p:cNvPr id="7" name="TextBox 6"/>
          <p:cNvSpPr txBox="1">
            <a:spLocks noChangeArrowheads="1"/>
          </p:cNvSpPr>
          <p:nvPr/>
        </p:nvSpPr>
        <p:spPr bwMode="auto">
          <a:xfrm>
            <a:off x="3429000" y="4310063"/>
            <a:ext cx="309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grpSp>
        <p:nvGrpSpPr>
          <p:cNvPr id="2" name="Group 117"/>
          <p:cNvGrpSpPr>
            <a:grpSpLocks/>
          </p:cNvGrpSpPr>
          <p:nvPr/>
        </p:nvGrpSpPr>
        <p:grpSpPr bwMode="auto">
          <a:xfrm>
            <a:off x="3733800" y="4310063"/>
            <a:ext cx="989013" cy="828675"/>
            <a:chOff x="3733800" y="4309646"/>
            <a:chExt cx="988230" cy="829508"/>
          </a:xfrm>
        </p:grpSpPr>
        <p:grpSp>
          <p:nvGrpSpPr>
            <p:cNvPr id="22619" name="Group 19"/>
            <p:cNvGrpSpPr>
              <a:grpSpLocks/>
            </p:cNvGrpSpPr>
            <p:nvPr/>
          </p:nvGrpSpPr>
          <p:grpSpPr bwMode="auto">
            <a:xfrm>
              <a:off x="3733800" y="4343400"/>
              <a:ext cx="381000" cy="457200"/>
              <a:chOff x="3733800" y="4343400"/>
              <a:chExt cx="381000" cy="457200"/>
            </a:xfrm>
          </p:grpSpPr>
          <p:grpSp>
            <p:nvGrpSpPr>
              <p:cNvPr id="22625" name="Group 17"/>
              <p:cNvGrpSpPr>
                <a:grpSpLocks/>
              </p:cNvGrpSpPr>
              <p:nvPr/>
            </p:nvGrpSpPr>
            <p:grpSpPr bwMode="auto">
              <a:xfrm>
                <a:off x="3733800" y="4343400"/>
                <a:ext cx="381000" cy="228600"/>
                <a:chOff x="2514600" y="6454140"/>
                <a:chExt cx="533400" cy="251460"/>
              </a:xfrm>
            </p:grpSpPr>
            <p:cxnSp>
              <p:nvCxnSpPr>
                <p:cNvPr id="9" name="Straight Connector 8"/>
                <p:cNvCxnSpPr/>
                <p:nvPr/>
              </p:nvCxnSpPr>
              <p:spPr>
                <a:xfrm>
                  <a:off x="2514600" y="6553355"/>
                  <a:ext cx="457472" cy="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14600" y="6628518"/>
                  <a:ext cx="457472" cy="1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894924" y="6453141"/>
                  <a:ext cx="152077" cy="153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894347" y="6605795"/>
                  <a:ext cx="153230" cy="996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733800" y="4492392"/>
                <a:ext cx="372768" cy="308284"/>
              </a:xfrm>
              <a:prstGeom prst="rect">
                <a:avLst/>
              </a:prstGeom>
              <a:noFill/>
            </p:spPr>
            <p:txBody>
              <a:bodyPr wrap="none">
                <a:spAutoFit/>
              </a:bodyPr>
              <a:lstStyle/>
              <a:p>
                <a:pPr>
                  <a:defRPr/>
                </a:pPr>
                <a:r>
                  <a:rPr lang="en-US" sz="1400" dirty="0">
                    <a:solidFill>
                      <a:schemeClr val="accent2">
                        <a:lumMod val="75000"/>
                      </a:schemeClr>
                    </a:solidFill>
                  </a:rPr>
                  <a:t>lm</a:t>
                </a:r>
              </a:p>
            </p:txBody>
          </p:sp>
        </p:grpSp>
        <p:sp>
          <p:nvSpPr>
            <p:cNvPr id="22620" name="TextBox 20"/>
            <p:cNvSpPr txBox="1">
              <a:spLocks noChangeArrowheads="1"/>
            </p:cNvSpPr>
            <p:nvPr/>
          </p:nvSpPr>
          <p:spPr bwMode="auto">
            <a:xfrm>
              <a:off x="4174670" y="430964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23" name="Straight Connector 22"/>
            <p:cNvCxnSpPr>
              <a:stCxn id="22622" idx="0"/>
            </p:cNvCxnSpPr>
            <p:nvPr/>
          </p:nvCxnSpPr>
          <p:spPr>
            <a:xfrm rot="5400000" flipH="1" flipV="1">
              <a:off x="4075431" y="4609328"/>
              <a:ext cx="228830" cy="153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22" name="TextBox 23"/>
            <p:cNvSpPr txBox="1">
              <a:spLocks noChangeArrowheads="1"/>
            </p:cNvSpPr>
            <p:nvPr/>
          </p:nvSpPr>
          <p:spPr bwMode="auto">
            <a:xfrm>
              <a:off x="3957500" y="480060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26" name="Straight Connector 25"/>
            <p:cNvCxnSpPr/>
            <p:nvPr/>
          </p:nvCxnSpPr>
          <p:spPr>
            <a:xfrm rot="16200000" flipV="1">
              <a:off x="4306229" y="4611707"/>
              <a:ext cx="228830" cy="149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24" name="TextBox 27"/>
            <p:cNvSpPr txBox="1">
              <a:spLocks noChangeArrowheads="1"/>
            </p:cNvSpPr>
            <p:nvPr/>
          </p:nvSpPr>
          <p:spPr bwMode="auto">
            <a:xfrm>
              <a:off x="4343400" y="4800600"/>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grpSp>
      <p:grpSp>
        <p:nvGrpSpPr>
          <p:cNvPr id="5" name="Group 118"/>
          <p:cNvGrpSpPr>
            <a:grpSpLocks/>
          </p:cNvGrpSpPr>
          <p:nvPr/>
        </p:nvGrpSpPr>
        <p:grpSpPr bwMode="auto">
          <a:xfrm>
            <a:off x="4568825" y="4313238"/>
            <a:ext cx="993775" cy="1325562"/>
            <a:chOff x="4572000" y="4312920"/>
            <a:chExt cx="993130" cy="1325880"/>
          </a:xfrm>
        </p:grpSpPr>
        <p:grpSp>
          <p:nvGrpSpPr>
            <p:cNvPr id="22603" name="Group 29"/>
            <p:cNvGrpSpPr>
              <a:grpSpLocks/>
            </p:cNvGrpSpPr>
            <p:nvPr/>
          </p:nvGrpSpPr>
          <p:grpSpPr bwMode="auto">
            <a:xfrm>
              <a:off x="4572000" y="4343400"/>
              <a:ext cx="381000" cy="457200"/>
              <a:chOff x="3733800" y="4343400"/>
              <a:chExt cx="381000" cy="457200"/>
            </a:xfrm>
          </p:grpSpPr>
          <p:grpSp>
            <p:nvGrpSpPr>
              <p:cNvPr id="22613" name="Group 17"/>
              <p:cNvGrpSpPr>
                <a:grpSpLocks/>
              </p:cNvGrpSpPr>
              <p:nvPr/>
            </p:nvGrpSpPr>
            <p:grpSpPr bwMode="auto">
              <a:xfrm>
                <a:off x="3733800" y="4344863"/>
                <a:ext cx="381000" cy="228657"/>
                <a:chOff x="2514600" y="6454140"/>
                <a:chExt cx="533400" cy="251460"/>
              </a:xfrm>
            </p:grpSpPr>
            <p:cxnSp>
              <p:nvCxnSpPr>
                <p:cNvPr id="33" name="Straight Connector 32"/>
                <p:cNvCxnSpPr/>
                <p:nvPr/>
              </p:nvCxnSpPr>
              <p:spPr>
                <a:xfrm>
                  <a:off x="2514600" y="6553470"/>
                  <a:ext cx="457538" cy="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14600" y="6628559"/>
                  <a:ext cx="457538" cy="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2895068" y="6453270"/>
                  <a:ext cx="151922" cy="15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2894402" y="6605857"/>
                  <a:ext cx="153252" cy="995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3733800" y="4492350"/>
                <a:ext cx="372821" cy="308049"/>
              </a:xfrm>
              <a:prstGeom prst="rect">
                <a:avLst/>
              </a:prstGeom>
              <a:noFill/>
            </p:spPr>
            <p:txBody>
              <a:bodyPr wrap="none">
                <a:spAutoFit/>
              </a:bodyPr>
              <a:lstStyle/>
              <a:p>
                <a:pPr>
                  <a:defRPr/>
                </a:pPr>
                <a:r>
                  <a:rPr lang="en-US" sz="1400" dirty="0">
                    <a:solidFill>
                      <a:schemeClr val="accent2">
                        <a:lumMod val="75000"/>
                      </a:schemeClr>
                    </a:solidFill>
                  </a:rPr>
                  <a:t>lm</a:t>
                </a:r>
              </a:p>
            </p:txBody>
          </p:sp>
        </p:grpSp>
        <p:sp>
          <p:nvSpPr>
            <p:cNvPr id="22604" name="TextBox 36"/>
            <p:cNvSpPr txBox="1">
              <a:spLocks noChangeArrowheads="1"/>
            </p:cNvSpPr>
            <p:nvPr/>
          </p:nvSpPr>
          <p:spPr bwMode="auto">
            <a:xfrm>
              <a:off x="5017770" y="431292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38" name="Straight Connector 37"/>
            <p:cNvCxnSpPr>
              <a:stCxn id="22606" idx="0"/>
            </p:cNvCxnSpPr>
            <p:nvPr/>
          </p:nvCxnSpPr>
          <p:spPr>
            <a:xfrm rot="5400000" flipH="1" flipV="1">
              <a:off x="4918542" y="4612303"/>
              <a:ext cx="228655" cy="153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06" name="TextBox 38"/>
            <p:cNvSpPr txBox="1">
              <a:spLocks noChangeArrowheads="1"/>
            </p:cNvSpPr>
            <p:nvPr/>
          </p:nvSpPr>
          <p:spPr bwMode="auto">
            <a:xfrm>
              <a:off x="4800600" y="4803874"/>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40" name="Straight Connector 39"/>
            <p:cNvCxnSpPr/>
            <p:nvPr/>
          </p:nvCxnSpPr>
          <p:spPr>
            <a:xfrm rot="16200000" flipV="1">
              <a:off x="5149374" y="4614683"/>
              <a:ext cx="228655" cy="149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08" name="TextBox 40"/>
            <p:cNvSpPr txBox="1">
              <a:spLocks noChangeArrowheads="1"/>
            </p:cNvSpPr>
            <p:nvPr/>
          </p:nvSpPr>
          <p:spPr bwMode="auto">
            <a:xfrm>
              <a:off x="5186500" y="4803874"/>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42" name="Straight Connector 41"/>
            <p:cNvCxnSpPr>
              <a:stCxn id="22610" idx="0"/>
            </p:cNvCxnSpPr>
            <p:nvPr/>
          </p:nvCxnSpPr>
          <p:spPr>
            <a:xfrm rot="5400000" flipH="1" flipV="1">
              <a:off x="4690091" y="5109310"/>
              <a:ext cx="228655" cy="153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10" name="TextBox 42"/>
            <p:cNvSpPr txBox="1">
              <a:spLocks noChangeArrowheads="1"/>
            </p:cNvSpPr>
            <p:nvPr/>
          </p:nvSpPr>
          <p:spPr bwMode="auto">
            <a:xfrm>
              <a:off x="4572000" y="530024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F</a:t>
              </a:r>
            </a:p>
          </p:txBody>
        </p:sp>
        <p:cxnSp>
          <p:nvCxnSpPr>
            <p:cNvPr id="44" name="Straight Connector 43"/>
            <p:cNvCxnSpPr/>
            <p:nvPr/>
          </p:nvCxnSpPr>
          <p:spPr>
            <a:xfrm rot="16200000" flipV="1">
              <a:off x="4920923" y="5111690"/>
              <a:ext cx="228655" cy="149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612" name="TextBox 44"/>
            <p:cNvSpPr txBox="1">
              <a:spLocks noChangeArrowheads="1"/>
            </p:cNvSpPr>
            <p:nvPr/>
          </p:nvSpPr>
          <p:spPr bwMode="auto">
            <a:xfrm>
              <a:off x="4957900" y="5300246"/>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grpSp>
      <p:grpSp>
        <p:nvGrpSpPr>
          <p:cNvPr id="11" name="Group 119"/>
          <p:cNvGrpSpPr>
            <a:grpSpLocks/>
          </p:cNvGrpSpPr>
          <p:nvPr/>
        </p:nvGrpSpPr>
        <p:grpSpPr bwMode="auto">
          <a:xfrm>
            <a:off x="5407025" y="4313238"/>
            <a:ext cx="1069975" cy="1816100"/>
            <a:chOff x="5410200" y="4312920"/>
            <a:chExt cx="1069330" cy="1816834"/>
          </a:xfrm>
        </p:grpSpPr>
        <p:grpSp>
          <p:nvGrpSpPr>
            <p:cNvPr id="22585" name="Group 45"/>
            <p:cNvGrpSpPr>
              <a:grpSpLocks/>
            </p:cNvGrpSpPr>
            <p:nvPr/>
          </p:nvGrpSpPr>
          <p:grpSpPr bwMode="auto">
            <a:xfrm>
              <a:off x="5486400" y="4343400"/>
              <a:ext cx="381000" cy="457200"/>
              <a:chOff x="3733800" y="4343400"/>
              <a:chExt cx="381000" cy="457200"/>
            </a:xfrm>
          </p:grpSpPr>
          <p:grpSp>
            <p:nvGrpSpPr>
              <p:cNvPr id="22597" name="Group 17"/>
              <p:cNvGrpSpPr>
                <a:grpSpLocks/>
              </p:cNvGrpSpPr>
              <p:nvPr/>
            </p:nvGrpSpPr>
            <p:grpSpPr bwMode="auto">
              <a:xfrm>
                <a:off x="3733800" y="4344863"/>
                <a:ext cx="381000" cy="228657"/>
                <a:chOff x="2514600" y="6454140"/>
                <a:chExt cx="533400" cy="251460"/>
              </a:xfrm>
            </p:grpSpPr>
            <p:cxnSp>
              <p:nvCxnSpPr>
                <p:cNvPr id="49" name="Straight Connector 48"/>
                <p:cNvCxnSpPr/>
                <p:nvPr/>
              </p:nvCxnSpPr>
              <p:spPr>
                <a:xfrm>
                  <a:off x="2514536" y="6553493"/>
                  <a:ext cx="457559" cy="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14536" y="6628594"/>
                  <a:ext cx="457559" cy="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2895011" y="6453285"/>
                  <a:ext cx="151947" cy="153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2894355" y="6605889"/>
                  <a:ext cx="153259" cy="995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3733754" y="4492379"/>
                <a:ext cx="372838" cy="308100"/>
              </a:xfrm>
              <a:prstGeom prst="rect">
                <a:avLst/>
              </a:prstGeom>
              <a:noFill/>
            </p:spPr>
            <p:txBody>
              <a:bodyPr wrap="none">
                <a:spAutoFit/>
              </a:bodyPr>
              <a:lstStyle/>
              <a:p>
                <a:pPr>
                  <a:defRPr/>
                </a:pPr>
                <a:r>
                  <a:rPr lang="en-US" sz="1400" dirty="0">
                    <a:solidFill>
                      <a:schemeClr val="accent2">
                        <a:lumMod val="75000"/>
                      </a:schemeClr>
                    </a:solidFill>
                  </a:rPr>
                  <a:t>lm</a:t>
                </a:r>
              </a:p>
            </p:txBody>
          </p:sp>
        </p:grpSp>
        <p:sp>
          <p:nvSpPr>
            <p:cNvPr id="22586" name="TextBox 52"/>
            <p:cNvSpPr txBox="1">
              <a:spLocks noChangeArrowheads="1"/>
            </p:cNvSpPr>
            <p:nvPr/>
          </p:nvSpPr>
          <p:spPr bwMode="auto">
            <a:xfrm>
              <a:off x="5932170" y="431292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54" name="Straight Connector 53"/>
            <p:cNvCxnSpPr>
              <a:stCxn id="22588" idx="0"/>
            </p:cNvCxnSpPr>
            <p:nvPr/>
          </p:nvCxnSpPr>
          <p:spPr>
            <a:xfrm rot="5400000" flipH="1" flipV="1">
              <a:off x="5832899" y="4612361"/>
              <a:ext cx="228692" cy="153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88" name="TextBox 54"/>
            <p:cNvSpPr txBox="1">
              <a:spLocks noChangeArrowheads="1"/>
            </p:cNvSpPr>
            <p:nvPr/>
          </p:nvSpPr>
          <p:spPr bwMode="auto">
            <a:xfrm>
              <a:off x="5715000" y="4803874"/>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56" name="Straight Connector 55"/>
            <p:cNvCxnSpPr/>
            <p:nvPr/>
          </p:nvCxnSpPr>
          <p:spPr>
            <a:xfrm rot="16200000" flipV="1">
              <a:off x="6063742" y="4614741"/>
              <a:ext cx="228692" cy="149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90" name="TextBox 56"/>
            <p:cNvSpPr txBox="1">
              <a:spLocks noChangeArrowheads="1"/>
            </p:cNvSpPr>
            <p:nvPr/>
          </p:nvSpPr>
          <p:spPr bwMode="auto">
            <a:xfrm>
              <a:off x="6100900" y="4803874"/>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58" name="Straight Connector 57"/>
            <p:cNvCxnSpPr>
              <a:stCxn id="22592" idx="0"/>
            </p:cNvCxnSpPr>
            <p:nvPr/>
          </p:nvCxnSpPr>
          <p:spPr>
            <a:xfrm rot="5400000" flipH="1" flipV="1">
              <a:off x="5604437" y="5109450"/>
              <a:ext cx="228692" cy="153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92" name="TextBox 58"/>
            <p:cNvSpPr txBox="1">
              <a:spLocks noChangeArrowheads="1"/>
            </p:cNvSpPr>
            <p:nvPr/>
          </p:nvSpPr>
          <p:spPr bwMode="auto">
            <a:xfrm>
              <a:off x="5486400" y="530024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F</a:t>
              </a:r>
            </a:p>
          </p:txBody>
        </p:sp>
        <p:cxnSp>
          <p:nvCxnSpPr>
            <p:cNvPr id="60" name="Straight Connector 59"/>
            <p:cNvCxnSpPr/>
            <p:nvPr/>
          </p:nvCxnSpPr>
          <p:spPr>
            <a:xfrm rot="16200000" flipV="1">
              <a:off x="5835279" y="5111830"/>
              <a:ext cx="228692" cy="149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94" name="TextBox 60"/>
            <p:cNvSpPr txBox="1">
              <a:spLocks noChangeArrowheads="1"/>
            </p:cNvSpPr>
            <p:nvPr/>
          </p:nvSpPr>
          <p:spPr bwMode="auto">
            <a:xfrm>
              <a:off x="5872300" y="5300246"/>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62" name="Straight Connector 61"/>
            <p:cNvCxnSpPr/>
            <p:nvPr/>
          </p:nvCxnSpPr>
          <p:spPr>
            <a:xfrm rot="5400000" flipH="1" flipV="1">
              <a:off x="5449749" y="5751777"/>
              <a:ext cx="228692" cy="3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96" name="TextBox 62"/>
            <p:cNvSpPr txBox="1">
              <a:spLocks noChangeArrowheads="1"/>
            </p:cNvSpPr>
            <p:nvPr/>
          </p:nvSpPr>
          <p:spPr bwMode="auto">
            <a:xfrm>
              <a:off x="5410200" y="5791200"/>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grpSp>
      <p:grpSp>
        <p:nvGrpSpPr>
          <p:cNvPr id="16" name="Group 120"/>
          <p:cNvGrpSpPr>
            <a:grpSpLocks/>
          </p:cNvGrpSpPr>
          <p:nvPr/>
        </p:nvGrpSpPr>
        <p:grpSpPr bwMode="auto">
          <a:xfrm>
            <a:off x="6273800" y="4302125"/>
            <a:ext cx="1041400" cy="1870075"/>
            <a:chOff x="6349412" y="4302026"/>
            <a:chExt cx="1041988" cy="1870174"/>
          </a:xfrm>
        </p:grpSpPr>
        <p:grpSp>
          <p:nvGrpSpPr>
            <p:cNvPr id="22565" name="Group 63"/>
            <p:cNvGrpSpPr>
              <a:grpSpLocks/>
            </p:cNvGrpSpPr>
            <p:nvPr/>
          </p:nvGrpSpPr>
          <p:grpSpPr bwMode="auto">
            <a:xfrm>
              <a:off x="6398270" y="4332506"/>
              <a:ext cx="381000" cy="457200"/>
              <a:chOff x="3733800" y="4343400"/>
              <a:chExt cx="381000" cy="457200"/>
            </a:xfrm>
          </p:grpSpPr>
          <p:grpSp>
            <p:nvGrpSpPr>
              <p:cNvPr id="22579" name="Group 17"/>
              <p:cNvGrpSpPr>
                <a:grpSpLocks/>
              </p:cNvGrpSpPr>
              <p:nvPr/>
            </p:nvGrpSpPr>
            <p:grpSpPr bwMode="auto">
              <a:xfrm>
                <a:off x="3733800" y="4344863"/>
                <a:ext cx="381000" cy="228657"/>
                <a:chOff x="2514600" y="6454140"/>
                <a:chExt cx="533400" cy="251460"/>
              </a:xfrm>
            </p:grpSpPr>
            <p:cxnSp>
              <p:nvCxnSpPr>
                <p:cNvPr id="67" name="Straight Connector 66"/>
                <p:cNvCxnSpPr/>
                <p:nvPr/>
              </p:nvCxnSpPr>
              <p:spPr>
                <a:xfrm>
                  <a:off x="2515137" y="6553447"/>
                  <a:ext cx="458094" cy="1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515137" y="6628521"/>
                  <a:ext cx="458094" cy="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2896170" y="6453158"/>
                  <a:ext cx="151894" cy="1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2895398" y="6605824"/>
                  <a:ext cx="153440" cy="995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3734183" y="4492318"/>
                <a:ext cx="373273" cy="307991"/>
              </a:xfrm>
              <a:prstGeom prst="rect">
                <a:avLst/>
              </a:prstGeom>
              <a:noFill/>
            </p:spPr>
            <p:txBody>
              <a:bodyPr wrap="none">
                <a:spAutoFit/>
              </a:bodyPr>
              <a:lstStyle/>
              <a:p>
                <a:pPr>
                  <a:defRPr/>
                </a:pPr>
                <a:r>
                  <a:rPr lang="en-US" sz="1400" dirty="0">
                    <a:solidFill>
                      <a:schemeClr val="accent2">
                        <a:lumMod val="75000"/>
                      </a:schemeClr>
                    </a:solidFill>
                  </a:rPr>
                  <a:t>lm</a:t>
                </a:r>
              </a:p>
            </p:txBody>
          </p:sp>
        </p:grpSp>
        <p:sp>
          <p:nvSpPr>
            <p:cNvPr id="22566" name="TextBox 70"/>
            <p:cNvSpPr txBox="1">
              <a:spLocks noChangeArrowheads="1"/>
            </p:cNvSpPr>
            <p:nvPr/>
          </p:nvSpPr>
          <p:spPr bwMode="auto">
            <a:xfrm>
              <a:off x="6844040" y="430202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72" name="Straight Connector 71"/>
            <p:cNvCxnSpPr>
              <a:stCxn id="22568" idx="0"/>
            </p:cNvCxnSpPr>
            <p:nvPr/>
          </p:nvCxnSpPr>
          <p:spPr>
            <a:xfrm rot="5400000" flipH="1" flipV="1">
              <a:off x="6744982" y="4600452"/>
              <a:ext cx="228612" cy="155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68" name="TextBox 72"/>
            <p:cNvSpPr txBox="1">
              <a:spLocks noChangeArrowheads="1"/>
            </p:cNvSpPr>
            <p:nvPr/>
          </p:nvSpPr>
          <p:spPr bwMode="auto">
            <a:xfrm>
              <a:off x="6626870" y="479298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74" name="Straight Connector 73"/>
            <p:cNvCxnSpPr/>
            <p:nvPr/>
          </p:nvCxnSpPr>
          <p:spPr>
            <a:xfrm rot="16200000" flipV="1">
              <a:off x="6976093" y="4602835"/>
              <a:ext cx="228612" cy="150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70" name="TextBox 74"/>
            <p:cNvSpPr txBox="1">
              <a:spLocks noChangeArrowheads="1"/>
            </p:cNvSpPr>
            <p:nvPr/>
          </p:nvSpPr>
          <p:spPr bwMode="auto">
            <a:xfrm>
              <a:off x="7012770" y="4792980"/>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76" name="Straight Connector 75"/>
            <p:cNvCxnSpPr>
              <a:stCxn id="22572" idx="0"/>
            </p:cNvCxnSpPr>
            <p:nvPr/>
          </p:nvCxnSpPr>
          <p:spPr>
            <a:xfrm rot="5400000" flipH="1" flipV="1">
              <a:off x="6516253" y="5097365"/>
              <a:ext cx="228612" cy="155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72" name="TextBox 76"/>
            <p:cNvSpPr txBox="1">
              <a:spLocks noChangeArrowheads="1"/>
            </p:cNvSpPr>
            <p:nvPr/>
          </p:nvSpPr>
          <p:spPr bwMode="auto">
            <a:xfrm>
              <a:off x="6398270" y="5289352"/>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F</a:t>
              </a:r>
            </a:p>
          </p:txBody>
        </p:sp>
        <p:cxnSp>
          <p:nvCxnSpPr>
            <p:cNvPr id="78" name="Straight Connector 77"/>
            <p:cNvCxnSpPr/>
            <p:nvPr/>
          </p:nvCxnSpPr>
          <p:spPr>
            <a:xfrm rot="16200000" flipV="1">
              <a:off x="6747364" y="5099749"/>
              <a:ext cx="228612" cy="1508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74" name="TextBox 78"/>
            <p:cNvSpPr txBox="1">
              <a:spLocks noChangeArrowheads="1"/>
            </p:cNvSpPr>
            <p:nvPr/>
          </p:nvSpPr>
          <p:spPr bwMode="auto">
            <a:xfrm>
              <a:off x="6784170" y="5289352"/>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80" name="Straight Connector 79"/>
            <p:cNvCxnSpPr/>
            <p:nvPr/>
          </p:nvCxnSpPr>
          <p:spPr>
            <a:xfrm rot="16200000" flipV="1">
              <a:off x="6470966" y="5709420"/>
              <a:ext cx="163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76" name="TextBox 80"/>
            <p:cNvSpPr txBox="1">
              <a:spLocks noChangeArrowheads="1"/>
            </p:cNvSpPr>
            <p:nvPr/>
          </p:nvSpPr>
          <p:spPr bwMode="auto">
            <a:xfrm>
              <a:off x="6349412" y="5780306"/>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82" name="Straight Connector 81"/>
            <p:cNvCxnSpPr/>
            <p:nvPr/>
          </p:nvCxnSpPr>
          <p:spPr>
            <a:xfrm rot="5400000" flipH="1" flipV="1">
              <a:off x="6821225" y="5675285"/>
              <a:ext cx="228612" cy="3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78" name="Rectangle 87"/>
            <p:cNvSpPr>
              <a:spLocks noChangeArrowheads="1"/>
            </p:cNvSpPr>
            <p:nvPr/>
          </p:nvSpPr>
          <p:spPr bwMode="auto">
            <a:xfrm>
              <a:off x="6781800" y="5864423"/>
              <a:ext cx="2792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400">
                  <a:latin typeface="MS Mincho" pitchFamily="49" charset="-128"/>
                  <a:ea typeface="MS Mincho" pitchFamily="49" charset="-128"/>
                </a:rPr>
                <a:t>Ɛ</a:t>
              </a:r>
              <a:endParaRPr lang="en-US" altLang="en-US" sz="1400"/>
            </a:p>
          </p:txBody>
        </p:sp>
      </p:grpSp>
      <p:grpSp>
        <p:nvGrpSpPr>
          <p:cNvPr id="20" name="Group 121"/>
          <p:cNvGrpSpPr>
            <a:grpSpLocks/>
          </p:cNvGrpSpPr>
          <p:nvPr/>
        </p:nvGrpSpPr>
        <p:grpSpPr bwMode="auto">
          <a:xfrm>
            <a:off x="7239000" y="4302125"/>
            <a:ext cx="1676400" cy="1870075"/>
            <a:chOff x="7239000" y="4301490"/>
            <a:chExt cx="1676400" cy="1870174"/>
          </a:xfrm>
        </p:grpSpPr>
        <p:grpSp>
          <p:nvGrpSpPr>
            <p:cNvPr id="22539" name="Group 88"/>
            <p:cNvGrpSpPr>
              <a:grpSpLocks/>
            </p:cNvGrpSpPr>
            <p:nvPr/>
          </p:nvGrpSpPr>
          <p:grpSpPr bwMode="auto">
            <a:xfrm>
              <a:off x="7287858" y="4331970"/>
              <a:ext cx="381000" cy="457200"/>
              <a:chOff x="3733800" y="4343400"/>
              <a:chExt cx="381000" cy="457200"/>
            </a:xfrm>
          </p:grpSpPr>
          <p:grpSp>
            <p:nvGrpSpPr>
              <p:cNvPr id="22559" name="Group 17"/>
              <p:cNvGrpSpPr>
                <a:grpSpLocks/>
              </p:cNvGrpSpPr>
              <p:nvPr/>
            </p:nvGrpSpPr>
            <p:grpSpPr bwMode="auto">
              <a:xfrm>
                <a:off x="3733800" y="4344863"/>
                <a:ext cx="381000" cy="228657"/>
                <a:chOff x="2514600" y="6454140"/>
                <a:chExt cx="533400" cy="251460"/>
              </a:xfrm>
            </p:grpSpPr>
            <p:cxnSp>
              <p:nvCxnSpPr>
                <p:cNvPr id="92" name="Straight Connector 91"/>
                <p:cNvCxnSpPr/>
                <p:nvPr/>
              </p:nvCxnSpPr>
              <p:spPr>
                <a:xfrm>
                  <a:off x="2515097" y="6553447"/>
                  <a:ext cx="457835" cy="1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515097" y="6628521"/>
                  <a:ext cx="457835" cy="1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2895873" y="6453201"/>
                  <a:ext cx="151894" cy="153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0800000" flipV="1">
                  <a:off x="2895144" y="6605824"/>
                  <a:ext cx="153353" cy="995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34155" y="4492318"/>
                <a:ext cx="373062" cy="307991"/>
              </a:xfrm>
              <a:prstGeom prst="rect">
                <a:avLst/>
              </a:prstGeom>
              <a:noFill/>
            </p:spPr>
            <p:txBody>
              <a:bodyPr wrap="none">
                <a:spAutoFit/>
              </a:bodyPr>
              <a:lstStyle/>
              <a:p>
                <a:pPr>
                  <a:defRPr/>
                </a:pPr>
                <a:r>
                  <a:rPr lang="en-US" sz="1400" dirty="0">
                    <a:solidFill>
                      <a:schemeClr val="accent2">
                        <a:lumMod val="75000"/>
                      </a:schemeClr>
                    </a:solidFill>
                  </a:rPr>
                  <a:t>lm</a:t>
                </a:r>
              </a:p>
            </p:txBody>
          </p:sp>
        </p:grpSp>
        <p:sp>
          <p:nvSpPr>
            <p:cNvPr id="22540" name="TextBox 95"/>
            <p:cNvSpPr txBox="1">
              <a:spLocks noChangeArrowheads="1"/>
            </p:cNvSpPr>
            <p:nvPr/>
          </p:nvSpPr>
          <p:spPr bwMode="auto">
            <a:xfrm>
              <a:off x="7733628" y="4301490"/>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97" name="Straight Connector 96"/>
            <p:cNvCxnSpPr>
              <a:stCxn id="22542" idx="0"/>
            </p:cNvCxnSpPr>
            <p:nvPr/>
          </p:nvCxnSpPr>
          <p:spPr>
            <a:xfrm rot="5400000" flipH="1" flipV="1">
              <a:off x="7634282" y="4599960"/>
              <a:ext cx="228612"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2" name="TextBox 97"/>
            <p:cNvSpPr txBox="1">
              <a:spLocks noChangeArrowheads="1"/>
            </p:cNvSpPr>
            <p:nvPr/>
          </p:nvSpPr>
          <p:spPr bwMode="auto">
            <a:xfrm>
              <a:off x="7516458" y="4792444"/>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99" name="Straight Connector 98"/>
            <p:cNvCxnSpPr/>
            <p:nvPr/>
          </p:nvCxnSpPr>
          <p:spPr>
            <a:xfrm rot="10800000">
              <a:off x="7904163" y="4563442"/>
              <a:ext cx="325437" cy="236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99"/>
            <p:cNvSpPr txBox="1">
              <a:spLocks noChangeArrowheads="1"/>
            </p:cNvSpPr>
            <p:nvPr/>
          </p:nvSpPr>
          <p:spPr bwMode="auto">
            <a:xfrm>
              <a:off x="8231970" y="4792444"/>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cxnSp>
          <p:nvCxnSpPr>
            <p:cNvPr id="101" name="Straight Connector 100"/>
            <p:cNvCxnSpPr>
              <a:stCxn id="22546" idx="0"/>
            </p:cNvCxnSpPr>
            <p:nvPr/>
          </p:nvCxnSpPr>
          <p:spPr>
            <a:xfrm rot="5400000" flipH="1" flipV="1">
              <a:off x="7405682" y="5096873"/>
              <a:ext cx="228612"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6" name="TextBox 101"/>
            <p:cNvSpPr txBox="1">
              <a:spLocks noChangeArrowheads="1"/>
            </p:cNvSpPr>
            <p:nvPr/>
          </p:nvSpPr>
          <p:spPr bwMode="auto">
            <a:xfrm>
              <a:off x="7287858" y="528881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F</a:t>
              </a:r>
            </a:p>
          </p:txBody>
        </p:sp>
        <p:cxnSp>
          <p:nvCxnSpPr>
            <p:cNvPr id="103" name="Straight Connector 102"/>
            <p:cNvCxnSpPr/>
            <p:nvPr/>
          </p:nvCxnSpPr>
          <p:spPr>
            <a:xfrm rot="16200000" flipV="1">
              <a:off x="7636663" y="5099255"/>
              <a:ext cx="228612" cy="150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8" name="TextBox 103"/>
            <p:cNvSpPr txBox="1">
              <a:spLocks noChangeArrowheads="1"/>
            </p:cNvSpPr>
            <p:nvPr/>
          </p:nvSpPr>
          <p:spPr bwMode="auto">
            <a:xfrm>
              <a:off x="7673758" y="5288816"/>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105" name="Straight Connector 104"/>
            <p:cNvCxnSpPr/>
            <p:nvPr/>
          </p:nvCxnSpPr>
          <p:spPr>
            <a:xfrm rot="16200000" flipV="1">
              <a:off x="7360440" y="5708884"/>
              <a:ext cx="163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105"/>
            <p:cNvSpPr txBox="1">
              <a:spLocks noChangeArrowheads="1"/>
            </p:cNvSpPr>
            <p:nvPr/>
          </p:nvSpPr>
          <p:spPr bwMode="auto">
            <a:xfrm>
              <a:off x="7239000" y="5779770"/>
              <a:ext cx="356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07" name="Straight Connector 106"/>
            <p:cNvCxnSpPr/>
            <p:nvPr/>
          </p:nvCxnSpPr>
          <p:spPr>
            <a:xfrm rot="5400000" flipH="1" flipV="1">
              <a:off x="7710482" y="5674750"/>
              <a:ext cx="228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2" name="Rectangle 107"/>
            <p:cNvSpPr>
              <a:spLocks noChangeArrowheads="1"/>
            </p:cNvSpPr>
            <p:nvPr/>
          </p:nvSpPr>
          <p:spPr bwMode="auto">
            <a:xfrm>
              <a:off x="7671388" y="5863887"/>
              <a:ext cx="2792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400">
                  <a:latin typeface="MS Mincho" pitchFamily="49" charset="-128"/>
                  <a:ea typeface="MS Mincho" pitchFamily="49" charset="-128"/>
                </a:rPr>
                <a:t>Ɛ</a:t>
              </a:r>
              <a:endParaRPr lang="en-US" altLang="en-US" sz="1400"/>
            </a:p>
          </p:txBody>
        </p:sp>
        <p:cxnSp>
          <p:nvCxnSpPr>
            <p:cNvPr id="110" name="Straight Connector 109"/>
            <p:cNvCxnSpPr/>
            <p:nvPr/>
          </p:nvCxnSpPr>
          <p:spPr>
            <a:xfrm rot="5400000" flipH="1" flipV="1">
              <a:off x="8113707" y="5141326"/>
              <a:ext cx="228612"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4" name="TextBox 110"/>
            <p:cNvSpPr txBox="1">
              <a:spLocks noChangeArrowheads="1"/>
            </p:cNvSpPr>
            <p:nvPr/>
          </p:nvSpPr>
          <p:spPr bwMode="auto">
            <a:xfrm>
              <a:off x="8003370" y="5300246"/>
              <a:ext cx="3000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cxnSp>
          <p:nvCxnSpPr>
            <p:cNvPr id="112" name="Straight Connector 111"/>
            <p:cNvCxnSpPr/>
            <p:nvPr/>
          </p:nvCxnSpPr>
          <p:spPr>
            <a:xfrm rot="5400000" flipH="1" flipV="1">
              <a:off x="8269282" y="5217526"/>
              <a:ext cx="228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113"/>
            <p:cNvSpPr txBox="1">
              <a:spLocks noChangeArrowheads="1"/>
            </p:cNvSpPr>
            <p:nvPr/>
          </p:nvSpPr>
          <p:spPr bwMode="auto">
            <a:xfrm>
              <a:off x="8224700" y="5300246"/>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a:t>
              </a:r>
            </a:p>
          </p:txBody>
        </p:sp>
        <p:cxnSp>
          <p:nvCxnSpPr>
            <p:cNvPr id="115" name="Straight Connector 114"/>
            <p:cNvCxnSpPr/>
            <p:nvPr/>
          </p:nvCxnSpPr>
          <p:spPr>
            <a:xfrm rot="10800000">
              <a:off x="8458200" y="5104808"/>
              <a:ext cx="228600" cy="228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8" name="TextBox 116"/>
            <p:cNvSpPr txBox="1">
              <a:spLocks noChangeArrowheads="1"/>
            </p:cNvSpPr>
            <p:nvPr/>
          </p:nvSpPr>
          <p:spPr bwMode="auto">
            <a:xfrm>
              <a:off x="8536770" y="5300246"/>
              <a:ext cx="3786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a:t>
              </a:r>
            </a:p>
          </p:txBody>
        </p:sp>
      </p:grpSp>
    </p:spTree>
    <p:extLst>
      <p:ext uri="{BB962C8B-B14F-4D97-AF65-F5344CB8AC3E}">
        <p14:creationId xmlns:p14="http://schemas.microsoft.com/office/powerpoint/2010/main" val="2316312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Recursive descent parsing</a:t>
            </a:r>
          </a:p>
        </p:txBody>
      </p:sp>
      <p:sp>
        <p:nvSpPr>
          <p:cNvPr id="23555" name="Content Placeholder 2"/>
          <p:cNvSpPr>
            <a:spLocks noGrp="1"/>
          </p:cNvSpPr>
          <p:nvPr>
            <p:ph idx="1"/>
          </p:nvPr>
        </p:nvSpPr>
        <p:spPr>
          <a:xfrm>
            <a:off x="457200" y="1935163"/>
            <a:ext cx="8229600" cy="1951037"/>
          </a:xfrm>
        </p:spPr>
        <p:txBody>
          <a:bodyPr/>
          <a:lstStyle/>
          <a:p>
            <a:r>
              <a:rPr lang="en-US" altLang="en-US" smtClean="0"/>
              <a:t>Consists of a set of procedures, one for each nonterminal</a:t>
            </a:r>
          </a:p>
          <a:p>
            <a:r>
              <a:rPr lang="en-US" altLang="en-US" smtClean="0"/>
              <a:t>Execution begins with the procedure for start symbol</a:t>
            </a:r>
          </a:p>
          <a:p>
            <a:r>
              <a:rPr lang="en-US" altLang="en-US" smtClean="0"/>
              <a:t>A typical procedure for a non-terminal</a:t>
            </a:r>
          </a:p>
        </p:txBody>
      </p:sp>
      <p:sp>
        <p:nvSpPr>
          <p:cNvPr id="23556" name="TextBox 3"/>
          <p:cNvSpPr txBox="1">
            <a:spLocks noChangeArrowheads="1"/>
          </p:cNvSpPr>
          <p:nvPr/>
        </p:nvSpPr>
        <p:spPr bwMode="auto">
          <a:xfrm>
            <a:off x="1219200" y="3810000"/>
            <a:ext cx="6416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void A() {</a:t>
            </a:r>
          </a:p>
          <a:p>
            <a:pPr eaLnBrk="1" hangingPunct="1"/>
            <a:r>
              <a:rPr lang="en-US" altLang="en-US" sz="1800"/>
              <a:t>	choose an A-production, A-&gt;X1X2..Xk</a:t>
            </a:r>
          </a:p>
          <a:p>
            <a:pPr eaLnBrk="1" hangingPunct="1"/>
            <a:r>
              <a:rPr lang="en-US" altLang="en-US" sz="1800"/>
              <a:t>	for (i=1 to k) {</a:t>
            </a:r>
          </a:p>
          <a:p>
            <a:pPr eaLnBrk="1" hangingPunct="1"/>
            <a:r>
              <a:rPr lang="en-US" altLang="en-US" sz="1800"/>
              <a:t>		if (Xi is a nonterminal</a:t>
            </a:r>
          </a:p>
          <a:p>
            <a:pPr eaLnBrk="1" hangingPunct="1"/>
            <a:r>
              <a:rPr lang="en-US" altLang="en-US" sz="1800"/>
              <a:t>			call procedure Xi();</a:t>
            </a:r>
          </a:p>
          <a:p>
            <a:pPr eaLnBrk="1" hangingPunct="1"/>
            <a:r>
              <a:rPr lang="en-US" altLang="en-US" sz="1800"/>
              <a:t>		else if (Xi equals the current input symbol a)</a:t>
            </a:r>
          </a:p>
          <a:p>
            <a:pPr eaLnBrk="1" hangingPunct="1"/>
            <a:r>
              <a:rPr lang="en-US" altLang="en-US" sz="1800"/>
              <a:t>			advance the input to the next symbol;</a:t>
            </a:r>
          </a:p>
          <a:p>
            <a:pPr eaLnBrk="1" hangingPunct="1"/>
            <a:r>
              <a:rPr lang="en-US" altLang="en-US" sz="1800"/>
              <a:t>		else /* an error has occurred */</a:t>
            </a:r>
          </a:p>
          <a:p>
            <a:pPr eaLnBrk="1" hangingPunct="1"/>
            <a:r>
              <a:rPr lang="en-US" altLang="en-US" sz="1800"/>
              <a:t>	}</a:t>
            </a:r>
          </a:p>
          <a:p>
            <a:pPr eaLnBrk="1" hangingPunct="1"/>
            <a:r>
              <a:rPr lang="en-US" altLang="en-US" sz="1800"/>
              <a:t>}</a:t>
            </a:r>
          </a:p>
        </p:txBody>
      </p:sp>
    </p:spTree>
    <p:extLst>
      <p:ext uri="{BB962C8B-B14F-4D97-AF65-F5344CB8AC3E}">
        <p14:creationId xmlns:p14="http://schemas.microsoft.com/office/powerpoint/2010/main" val="207097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92162"/>
          </a:xfrm>
        </p:spPr>
        <p:txBody>
          <a:bodyPr/>
          <a:lstStyle/>
          <a:p>
            <a:pPr eaLnBrk="1" hangingPunct="1"/>
            <a:r>
              <a:rPr lang="en-US" altLang="en-US" smtClean="0"/>
              <a:t>3.2.1 character classes</a:t>
            </a:r>
          </a:p>
        </p:txBody>
      </p:sp>
      <p:pic>
        <p:nvPicPr>
          <p:cNvPr id="6147" name="Picture 3"/>
          <p:cNvPicPr>
            <a:picLocks noGrp="1" noChangeAspect="1" noChangeArrowheads="1"/>
          </p:cNvPicPr>
          <p:nvPr>
            <p:ph idx="1"/>
          </p:nvPr>
        </p:nvPicPr>
        <p:blipFill>
          <a:blip r:embed="rId2"/>
          <a:srcRect/>
          <a:stretch>
            <a:fillRect/>
          </a:stretch>
        </p:blipFill>
        <p:spPr>
          <a:xfrm>
            <a:off x="381000" y="1600200"/>
            <a:ext cx="8458200" cy="5257800"/>
          </a:xfr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04850"/>
            <a:ext cx="8382000" cy="1143000"/>
          </a:xfrm>
        </p:spPr>
        <p:txBody>
          <a:bodyPr/>
          <a:lstStyle/>
          <a:p>
            <a:r>
              <a:rPr lang="en-US" altLang="en-US" smtClean="0"/>
              <a:t>Recursive descent parsing (cont)</a:t>
            </a:r>
          </a:p>
        </p:txBody>
      </p:sp>
      <p:sp>
        <p:nvSpPr>
          <p:cNvPr id="24579" name="Content Placeholder 2"/>
          <p:cNvSpPr>
            <a:spLocks noGrp="1"/>
          </p:cNvSpPr>
          <p:nvPr>
            <p:ph idx="1"/>
          </p:nvPr>
        </p:nvSpPr>
        <p:spPr/>
        <p:txBody>
          <a:bodyPr/>
          <a:lstStyle/>
          <a:p>
            <a:r>
              <a:rPr lang="en-US" altLang="en-US" smtClean="0"/>
              <a:t>General recursive descent may require backtracking</a:t>
            </a:r>
          </a:p>
          <a:p>
            <a:r>
              <a:rPr lang="en-US" altLang="en-US" smtClean="0"/>
              <a:t>The previous code needs to be modified to allow backtracking</a:t>
            </a:r>
          </a:p>
          <a:p>
            <a:r>
              <a:rPr lang="en-US" altLang="en-US" smtClean="0"/>
              <a:t>In general form it cant choose an A-production easily.</a:t>
            </a:r>
          </a:p>
          <a:p>
            <a:r>
              <a:rPr lang="en-US" altLang="en-US" smtClean="0"/>
              <a:t>So we need to try all alternatives</a:t>
            </a:r>
          </a:p>
          <a:p>
            <a:r>
              <a:rPr lang="en-US" altLang="en-US" smtClean="0"/>
              <a:t>If one failed the input pointer needs to be reset and another alternative should be tried</a:t>
            </a:r>
          </a:p>
          <a:p>
            <a:r>
              <a:rPr lang="en-US" altLang="en-US" smtClean="0"/>
              <a:t>Recursive descent parsers cant be used for left-recursive grammars</a:t>
            </a:r>
          </a:p>
        </p:txBody>
      </p:sp>
    </p:spTree>
    <p:extLst>
      <p:ext uri="{BB962C8B-B14F-4D97-AF65-F5344CB8AC3E}">
        <p14:creationId xmlns:p14="http://schemas.microsoft.com/office/powerpoint/2010/main" val="6284726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Example</a:t>
            </a:r>
          </a:p>
        </p:txBody>
      </p:sp>
      <p:sp>
        <p:nvSpPr>
          <p:cNvPr id="25603" name="TextBox 3"/>
          <p:cNvSpPr txBox="1">
            <a:spLocks noChangeArrowheads="1"/>
          </p:cNvSpPr>
          <p:nvPr/>
        </p:nvSpPr>
        <p:spPr bwMode="auto">
          <a:xfrm>
            <a:off x="990600" y="1981200"/>
            <a:ext cx="1323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S-&gt;cAd</a:t>
            </a:r>
          </a:p>
          <a:p>
            <a:pPr eaLnBrk="1" hangingPunct="1"/>
            <a:r>
              <a:rPr lang="en-US" altLang="en-US"/>
              <a:t>A-&gt;ab | a</a:t>
            </a:r>
          </a:p>
        </p:txBody>
      </p:sp>
      <p:sp>
        <p:nvSpPr>
          <p:cNvPr id="25604" name="TextBox 4"/>
          <p:cNvSpPr txBox="1">
            <a:spLocks noChangeArrowheads="1"/>
          </p:cNvSpPr>
          <p:nvPr/>
        </p:nvSpPr>
        <p:spPr bwMode="auto">
          <a:xfrm>
            <a:off x="3429000" y="220980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 cad</a:t>
            </a:r>
          </a:p>
        </p:txBody>
      </p:sp>
      <p:grpSp>
        <p:nvGrpSpPr>
          <p:cNvPr id="2" name="Group 54"/>
          <p:cNvGrpSpPr>
            <a:grpSpLocks/>
          </p:cNvGrpSpPr>
          <p:nvPr/>
        </p:nvGrpSpPr>
        <p:grpSpPr bwMode="auto">
          <a:xfrm>
            <a:off x="1600200" y="3581400"/>
            <a:ext cx="1481138" cy="1223963"/>
            <a:chOff x="1600200" y="3581400"/>
            <a:chExt cx="1481554" cy="1223665"/>
          </a:xfrm>
        </p:grpSpPr>
        <p:sp>
          <p:nvSpPr>
            <p:cNvPr id="25628" name="TextBox 5"/>
            <p:cNvSpPr txBox="1">
              <a:spLocks noChangeArrowheads="1"/>
            </p:cNvSpPr>
            <p:nvPr/>
          </p:nvSpPr>
          <p:spPr bwMode="auto">
            <a:xfrm>
              <a:off x="22098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a:t>
              </a:r>
            </a:p>
          </p:txBody>
        </p:sp>
        <p:cxnSp>
          <p:nvCxnSpPr>
            <p:cNvPr id="8" name="Straight Connector 7"/>
            <p:cNvCxnSpPr>
              <a:stCxn id="25628" idx="2"/>
            </p:cNvCxnSpPr>
            <p:nvPr/>
          </p:nvCxnSpPr>
          <p:spPr>
            <a:xfrm rot="5400000">
              <a:off x="1920269" y="3951845"/>
              <a:ext cx="376145"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5628" idx="2"/>
            </p:cNvCxnSpPr>
            <p:nvPr/>
          </p:nvCxnSpPr>
          <p:spPr>
            <a:xfrm rot="5400000">
              <a:off x="2187044" y="4218620"/>
              <a:ext cx="376145"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5628" idx="2"/>
            </p:cNvCxnSpPr>
            <p:nvPr/>
          </p:nvCxnSpPr>
          <p:spPr>
            <a:xfrm rot="16200000" flipH="1">
              <a:off x="2453819" y="3977252"/>
              <a:ext cx="376145"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25632" name="TextBox 14"/>
            <p:cNvSpPr txBox="1">
              <a:spLocks noChangeArrowheads="1"/>
            </p:cNvSpPr>
            <p:nvPr/>
          </p:nvSpPr>
          <p:spPr bwMode="auto">
            <a:xfrm>
              <a:off x="16002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c</a:t>
              </a:r>
            </a:p>
          </p:txBody>
        </p:sp>
        <p:sp>
          <p:nvSpPr>
            <p:cNvPr id="25633" name="TextBox 15"/>
            <p:cNvSpPr txBox="1">
              <a:spLocks noChangeArrowheads="1"/>
            </p:cNvSpPr>
            <p:nvPr/>
          </p:nvSpPr>
          <p:spPr bwMode="auto">
            <a:xfrm>
              <a:off x="22098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25634" name="TextBox 16"/>
            <p:cNvSpPr txBox="1">
              <a:spLocks noChangeArrowheads="1"/>
            </p:cNvSpPr>
            <p:nvPr/>
          </p:nvSpPr>
          <p:spPr bwMode="auto">
            <a:xfrm>
              <a:off x="27432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d</a:t>
              </a:r>
            </a:p>
          </p:txBody>
        </p:sp>
      </p:grpSp>
      <p:grpSp>
        <p:nvGrpSpPr>
          <p:cNvPr id="3" name="Group 52"/>
          <p:cNvGrpSpPr>
            <a:grpSpLocks/>
          </p:cNvGrpSpPr>
          <p:nvPr/>
        </p:nvGrpSpPr>
        <p:grpSpPr bwMode="auto">
          <a:xfrm>
            <a:off x="3886200" y="3581400"/>
            <a:ext cx="1481138" cy="1985963"/>
            <a:chOff x="3886200" y="3581400"/>
            <a:chExt cx="1481554" cy="1985665"/>
          </a:xfrm>
        </p:grpSpPr>
        <p:sp>
          <p:nvSpPr>
            <p:cNvPr id="25617" name="TextBox 17"/>
            <p:cNvSpPr txBox="1">
              <a:spLocks noChangeArrowheads="1"/>
            </p:cNvSpPr>
            <p:nvPr/>
          </p:nvSpPr>
          <p:spPr bwMode="auto">
            <a:xfrm>
              <a:off x="44958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a:t>
              </a:r>
            </a:p>
          </p:txBody>
        </p:sp>
        <p:cxnSp>
          <p:nvCxnSpPr>
            <p:cNvPr id="19" name="Straight Connector 18"/>
            <p:cNvCxnSpPr>
              <a:stCxn id="25617" idx="2"/>
            </p:cNvCxnSpPr>
            <p:nvPr/>
          </p:nvCxnSpPr>
          <p:spPr>
            <a:xfrm rot="5400000">
              <a:off x="4206252" y="3951906"/>
              <a:ext cx="376181"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5617" idx="2"/>
            </p:cNvCxnSpPr>
            <p:nvPr/>
          </p:nvCxnSpPr>
          <p:spPr>
            <a:xfrm rot="5400000">
              <a:off x="4473027" y="4218681"/>
              <a:ext cx="376181"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5617" idx="2"/>
            </p:cNvCxnSpPr>
            <p:nvPr/>
          </p:nvCxnSpPr>
          <p:spPr>
            <a:xfrm rot="16200000" flipH="1">
              <a:off x="4739802" y="3977313"/>
              <a:ext cx="376181"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25621" name="TextBox 21"/>
            <p:cNvSpPr txBox="1">
              <a:spLocks noChangeArrowheads="1"/>
            </p:cNvSpPr>
            <p:nvPr/>
          </p:nvSpPr>
          <p:spPr bwMode="auto">
            <a:xfrm>
              <a:off x="38862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c</a:t>
              </a:r>
            </a:p>
          </p:txBody>
        </p:sp>
        <p:sp>
          <p:nvSpPr>
            <p:cNvPr id="25622" name="TextBox 22"/>
            <p:cNvSpPr txBox="1">
              <a:spLocks noChangeArrowheads="1"/>
            </p:cNvSpPr>
            <p:nvPr/>
          </p:nvSpPr>
          <p:spPr bwMode="auto">
            <a:xfrm>
              <a:off x="44958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25623" name="TextBox 23"/>
            <p:cNvSpPr txBox="1">
              <a:spLocks noChangeArrowheads="1"/>
            </p:cNvSpPr>
            <p:nvPr/>
          </p:nvSpPr>
          <p:spPr bwMode="auto">
            <a:xfrm>
              <a:off x="50292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d</a:t>
              </a:r>
            </a:p>
          </p:txBody>
        </p:sp>
        <p:cxnSp>
          <p:nvCxnSpPr>
            <p:cNvPr id="25" name="Straight Connector 24"/>
            <p:cNvCxnSpPr>
              <a:stCxn id="25622" idx="2"/>
            </p:cNvCxnSpPr>
            <p:nvPr/>
          </p:nvCxnSpPr>
          <p:spPr>
            <a:xfrm rot="5400000">
              <a:off x="4447603" y="4853547"/>
              <a:ext cx="299992" cy="203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622" idx="2"/>
            </p:cNvCxnSpPr>
            <p:nvPr/>
          </p:nvCxnSpPr>
          <p:spPr>
            <a:xfrm rot="16200000" flipH="1">
              <a:off x="4676267" y="4828140"/>
              <a:ext cx="299992" cy="254071"/>
            </a:xfrm>
            <a:prstGeom prst="line">
              <a:avLst/>
            </a:prstGeom>
          </p:spPr>
          <p:style>
            <a:lnRef idx="1">
              <a:schemeClr val="accent1"/>
            </a:lnRef>
            <a:fillRef idx="0">
              <a:schemeClr val="accent1"/>
            </a:fillRef>
            <a:effectRef idx="0">
              <a:schemeClr val="accent1"/>
            </a:effectRef>
            <a:fontRef idx="minor">
              <a:schemeClr val="tx1"/>
            </a:fontRef>
          </p:style>
        </p:cxnSp>
        <p:sp>
          <p:nvSpPr>
            <p:cNvPr id="25626" name="TextBox 34"/>
            <p:cNvSpPr txBox="1">
              <a:spLocks noChangeArrowheads="1"/>
            </p:cNvSpPr>
            <p:nvPr/>
          </p:nvSpPr>
          <p:spPr bwMode="auto">
            <a:xfrm>
              <a:off x="4267200" y="5105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25627" name="TextBox 35"/>
            <p:cNvSpPr txBox="1">
              <a:spLocks noChangeArrowheads="1"/>
            </p:cNvSpPr>
            <p:nvPr/>
          </p:nvSpPr>
          <p:spPr bwMode="auto">
            <a:xfrm>
              <a:off x="4800600" y="5105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b</a:t>
              </a:r>
            </a:p>
          </p:txBody>
        </p:sp>
      </p:grpSp>
      <p:grpSp>
        <p:nvGrpSpPr>
          <p:cNvPr id="4" name="Group 53"/>
          <p:cNvGrpSpPr>
            <a:grpSpLocks/>
          </p:cNvGrpSpPr>
          <p:nvPr/>
        </p:nvGrpSpPr>
        <p:grpSpPr bwMode="auto">
          <a:xfrm>
            <a:off x="6324600" y="3581400"/>
            <a:ext cx="1481138" cy="1985963"/>
            <a:chOff x="6324600" y="3581400"/>
            <a:chExt cx="1481554" cy="1985665"/>
          </a:xfrm>
        </p:grpSpPr>
        <p:sp>
          <p:nvSpPr>
            <p:cNvPr id="25608" name="TextBox 36"/>
            <p:cNvSpPr txBox="1">
              <a:spLocks noChangeArrowheads="1"/>
            </p:cNvSpPr>
            <p:nvPr/>
          </p:nvSpPr>
          <p:spPr bwMode="auto">
            <a:xfrm>
              <a:off x="6934200" y="3581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a:t>
              </a:r>
            </a:p>
          </p:txBody>
        </p:sp>
        <p:cxnSp>
          <p:nvCxnSpPr>
            <p:cNvPr id="38" name="Straight Connector 37"/>
            <p:cNvCxnSpPr>
              <a:stCxn id="25608" idx="2"/>
            </p:cNvCxnSpPr>
            <p:nvPr/>
          </p:nvCxnSpPr>
          <p:spPr>
            <a:xfrm rot="5400000">
              <a:off x="6644652" y="3951906"/>
              <a:ext cx="376181" cy="5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608" idx="2"/>
            </p:cNvCxnSpPr>
            <p:nvPr/>
          </p:nvCxnSpPr>
          <p:spPr>
            <a:xfrm rot="5400000">
              <a:off x="6911427" y="4218681"/>
              <a:ext cx="376181" cy="2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5608" idx="2"/>
            </p:cNvCxnSpPr>
            <p:nvPr/>
          </p:nvCxnSpPr>
          <p:spPr>
            <a:xfrm rot="16200000" flipH="1">
              <a:off x="7178202" y="3977313"/>
              <a:ext cx="376181" cy="508143"/>
            </a:xfrm>
            <a:prstGeom prst="line">
              <a:avLst/>
            </a:prstGeom>
          </p:spPr>
          <p:style>
            <a:lnRef idx="1">
              <a:schemeClr val="accent1"/>
            </a:lnRef>
            <a:fillRef idx="0">
              <a:schemeClr val="accent1"/>
            </a:fillRef>
            <a:effectRef idx="0">
              <a:schemeClr val="accent1"/>
            </a:effectRef>
            <a:fontRef idx="minor">
              <a:schemeClr val="tx1"/>
            </a:fontRef>
          </p:style>
        </p:cxnSp>
        <p:sp>
          <p:nvSpPr>
            <p:cNvPr id="25612" name="TextBox 40"/>
            <p:cNvSpPr txBox="1">
              <a:spLocks noChangeArrowheads="1"/>
            </p:cNvSpPr>
            <p:nvPr/>
          </p:nvSpPr>
          <p:spPr bwMode="auto">
            <a:xfrm>
              <a:off x="6324600" y="4343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c</a:t>
              </a:r>
            </a:p>
          </p:txBody>
        </p:sp>
        <p:sp>
          <p:nvSpPr>
            <p:cNvPr id="25613" name="TextBox 41"/>
            <p:cNvSpPr txBox="1">
              <a:spLocks noChangeArrowheads="1"/>
            </p:cNvSpPr>
            <p:nvPr/>
          </p:nvSpPr>
          <p:spPr bwMode="auto">
            <a:xfrm>
              <a:off x="6934200" y="434340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25614" name="TextBox 42"/>
            <p:cNvSpPr txBox="1">
              <a:spLocks noChangeArrowheads="1"/>
            </p:cNvSpPr>
            <p:nvPr/>
          </p:nvSpPr>
          <p:spPr bwMode="auto">
            <a:xfrm>
              <a:off x="7467600" y="4343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d</a:t>
              </a:r>
            </a:p>
          </p:txBody>
        </p:sp>
        <p:cxnSp>
          <p:nvCxnSpPr>
            <p:cNvPr id="44" name="Straight Connector 43"/>
            <p:cNvCxnSpPr>
              <a:stCxn id="25613" idx="2"/>
              <a:endCxn id="25616" idx="0"/>
            </p:cNvCxnSpPr>
            <p:nvPr/>
          </p:nvCxnSpPr>
          <p:spPr>
            <a:xfrm rot="16200000" flipH="1">
              <a:off x="6996366" y="4946441"/>
              <a:ext cx="299992" cy="17468"/>
            </a:xfrm>
            <a:prstGeom prst="line">
              <a:avLst/>
            </a:prstGeom>
          </p:spPr>
          <p:style>
            <a:lnRef idx="1">
              <a:schemeClr val="accent1"/>
            </a:lnRef>
            <a:fillRef idx="0">
              <a:schemeClr val="accent1"/>
            </a:fillRef>
            <a:effectRef idx="0">
              <a:schemeClr val="accent1"/>
            </a:effectRef>
            <a:fontRef idx="minor">
              <a:schemeClr val="tx1"/>
            </a:fontRef>
          </p:style>
        </p:cxnSp>
        <p:sp>
          <p:nvSpPr>
            <p:cNvPr id="25616" name="TextBox 45"/>
            <p:cNvSpPr txBox="1">
              <a:spLocks noChangeArrowheads="1"/>
            </p:cNvSpPr>
            <p:nvPr/>
          </p:nvSpPr>
          <p:spPr bwMode="auto">
            <a:xfrm>
              <a:off x="6994278" y="5105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grpSp>
    </p:spTree>
    <p:extLst>
      <p:ext uri="{BB962C8B-B14F-4D97-AF65-F5344CB8AC3E}">
        <p14:creationId xmlns:p14="http://schemas.microsoft.com/office/powerpoint/2010/main" val="211387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First and Follow</a:t>
            </a:r>
          </a:p>
        </p:txBody>
      </p:sp>
      <p:sp>
        <p:nvSpPr>
          <p:cNvPr id="3" name="Content Placeholder 2"/>
          <p:cNvSpPr>
            <a:spLocks noGrp="1"/>
          </p:cNvSpPr>
          <p:nvPr>
            <p:ph idx="1"/>
          </p:nvPr>
        </p:nvSpPr>
        <p:spPr/>
        <p:txBody>
          <a:bodyPr>
            <a:normAutofit/>
          </a:bodyPr>
          <a:lstStyle/>
          <a:p>
            <a:pPr>
              <a:lnSpc>
                <a:spcPct val="90000"/>
              </a:lnSpc>
            </a:pPr>
            <a:r>
              <a:rPr lang="en-US" altLang="en-US" sz="2400" smtClean="0"/>
              <a:t>First() is set of terminals that begins strings derived from </a:t>
            </a:r>
          </a:p>
          <a:p>
            <a:pPr>
              <a:lnSpc>
                <a:spcPct val="90000"/>
              </a:lnSpc>
            </a:pPr>
            <a:r>
              <a:rPr lang="en-US" altLang="en-US" sz="2400" smtClean="0"/>
              <a:t>If </a:t>
            </a:r>
            <a:r>
              <a:rPr lang="el-GR" altLang="en-US" sz="2400" smtClean="0">
                <a:latin typeface="MS Mincho" pitchFamily="49" charset="-128"/>
                <a:ea typeface="MS Mincho" pitchFamily="49" charset="-128"/>
              </a:rPr>
              <a:t>α</a:t>
            </a:r>
            <a:r>
              <a:rPr lang="en-US" altLang="en-US" sz="2400" smtClean="0"/>
              <a:t>=&gt;</a:t>
            </a:r>
            <a:r>
              <a:rPr lang="en-US" altLang="en-US" sz="2400" smtClean="0">
                <a:latin typeface="MS Mincho" pitchFamily="49" charset="-128"/>
                <a:ea typeface="MS Mincho" pitchFamily="49" charset="-128"/>
              </a:rPr>
              <a:t>ɛ</a:t>
            </a:r>
            <a:r>
              <a:rPr lang="en-US" altLang="en-US" sz="2400" smtClean="0"/>
              <a:t> then is also in First(</a:t>
            </a:r>
            <a:r>
              <a:rPr lang="en-US" altLang="en-US" sz="2400" smtClean="0">
                <a:latin typeface="MS Mincho" pitchFamily="49" charset="-128"/>
                <a:ea typeface="MS Mincho" pitchFamily="49" charset="-128"/>
              </a:rPr>
              <a:t>ɛ</a:t>
            </a:r>
            <a:r>
              <a:rPr lang="en-US" altLang="en-US" sz="2400" smtClean="0"/>
              <a:t>)</a:t>
            </a:r>
          </a:p>
          <a:p>
            <a:pPr marL="273050" lvl="2" indent="-273050">
              <a:lnSpc>
                <a:spcPct val="90000"/>
              </a:lnSpc>
              <a:buClr>
                <a:srgbClr val="0BD0D9"/>
              </a:buClr>
              <a:buSzPct val="95000"/>
            </a:pPr>
            <a:r>
              <a:rPr lang="en-US" altLang="en-US" sz="2400" smtClean="0"/>
              <a:t>In predictive parsing when we have A-&gt; </a:t>
            </a:r>
            <a:r>
              <a:rPr lang="el-GR" altLang="en-US" sz="2400" smtClean="0">
                <a:latin typeface="MS Mincho" pitchFamily="49" charset="-128"/>
                <a:ea typeface="MS Mincho" pitchFamily="49" charset="-128"/>
              </a:rPr>
              <a:t>α</a:t>
            </a:r>
            <a:r>
              <a:rPr lang="en-US" altLang="en-US" sz="2400" smtClean="0"/>
              <a:t>|</a:t>
            </a:r>
            <a:r>
              <a:rPr lang="el-GR" altLang="en-US" sz="2400" smtClean="0">
                <a:latin typeface="MS Mincho" pitchFamily="49" charset="-128"/>
                <a:ea typeface="MS Mincho" pitchFamily="49" charset="-128"/>
              </a:rPr>
              <a:t>β</a:t>
            </a:r>
            <a:r>
              <a:rPr lang="en-US" altLang="en-US" sz="2400" smtClean="0"/>
              <a:t>, if First(</a:t>
            </a:r>
            <a:r>
              <a:rPr lang="el-GR" altLang="en-US" sz="2400" smtClean="0">
                <a:latin typeface="MS Mincho" pitchFamily="49" charset="-128"/>
                <a:ea typeface="MS Mincho" pitchFamily="49" charset="-128"/>
              </a:rPr>
              <a:t>α</a:t>
            </a:r>
            <a:r>
              <a:rPr lang="en-US" altLang="en-US" sz="2400" smtClean="0"/>
              <a:t>) and First(</a:t>
            </a:r>
            <a:r>
              <a:rPr lang="el-GR" altLang="en-US" sz="2400" smtClean="0">
                <a:latin typeface="MS Mincho" pitchFamily="49" charset="-128"/>
                <a:ea typeface="MS Mincho" pitchFamily="49" charset="-128"/>
              </a:rPr>
              <a:t>β</a:t>
            </a:r>
            <a:r>
              <a:rPr lang="en-US" altLang="en-US" sz="2400" smtClean="0"/>
              <a:t>) are disjoint sets then we can select appropriate A-production by looking at the next input</a:t>
            </a:r>
          </a:p>
          <a:p>
            <a:pPr>
              <a:lnSpc>
                <a:spcPct val="90000"/>
              </a:lnSpc>
            </a:pPr>
            <a:r>
              <a:rPr lang="en-US" altLang="en-US" sz="2400" smtClean="0"/>
              <a:t>Follow(A), for any nonterminal A, is set of terminals a that can appear immediately after A in some sentential form</a:t>
            </a:r>
          </a:p>
          <a:p>
            <a:pPr lvl="1">
              <a:lnSpc>
                <a:spcPct val="90000"/>
              </a:lnSpc>
            </a:pPr>
            <a:r>
              <a:rPr lang="en-US" altLang="en-US" sz="2200" smtClean="0"/>
              <a:t>If we have S =&gt; </a:t>
            </a:r>
            <a:r>
              <a:rPr lang="el-GR" altLang="en-US" sz="2200" smtClean="0">
                <a:latin typeface="MS Mincho" pitchFamily="49" charset="-128"/>
                <a:ea typeface="MS Mincho" pitchFamily="49" charset="-128"/>
              </a:rPr>
              <a:t>α</a:t>
            </a:r>
            <a:r>
              <a:rPr lang="en-US" altLang="en-US" sz="2200" smtClean="0"/>
              <a:t>Aa</a:t>
            </a:r>
            <a:r>
              <a:rPr lang="el-GR" altLang="en-US" sz="2200" smtClean="0">
                <a:latin typeface="MS Mincho" pitchFamily="49" charset="-128"/>
                <a:ea typeface="MS Mincho" pitchFamily="49" charset="-128"/>
              </a:rPr>
              <a:t>β</a:t>
            </a:r>
            <a:r>
              <a:rPr lang="en-US" altLang="en-US" sz="2200" smtClean="0"/>
              <a:t> for some </a:t>
            </a:r>
            <a:r>
              <a:rPr lang="el-GR" altLang="en-US" sz="2200" smtClean="0">
                <a:latin typeface="MS Mincho" pitchFamily="49" charset="-128"/>
                <a:ea typeface="MS Mincho" pitchFamily="49" charset="-128"/>
              </a:rPr>
              <a:t>α</a:t>
            </a:r>
            <a:r>
              <a:rPr lang="en-US" altLang="en-US" sz="2200" smtClean="0"/>
              <a:t>and </a:t>
            </a:r>
            <a:r>
              <a:rPr lang="el-GR" altLang="en-US" sz="2200" smtClean="0">
                <a:latin typeface="MS Mincho" pitchFamily="49" charset="-128"/>
                <a:ea typeface="MS Mincho" pitchFamily="49" charset="-128"/>
              </a:rPr>
              <a:t>β</a:t>
            </a:r>
            <a:r>
              <a:rPr lang="en-US" altLang="en-US" sz="2200" smtClean="0"/>
              <a:t>then a is in Follow(A)</a:t>
            </a:r>
          </a:p>
          <a:p>
            <a:pPr>
              <a:lnSpc>
                <a:spcPct val="90000"/>
              </a:lnSpc>
            </a:pPr>
            <a:r>
              <a:rPr lang="en-US" altLang="en-US" sz="2400" smtClean="0"/>
              <a:t>If A can be the rightmost symbol in some sentential form, then $ is in Follow(A)</a:t>
            </a:r>
          </a:p>
        </p:txBody>
      </p:sp>
      <p:sp>
        <p:nvSpPr>
          <p:cNvPr id="26628" name="TextBox 4"/>
          <p:cNvSpPr txBox="1">
            <a:spLocks noChangeArrowheads="1"/>
          </p:cNvSpPr>
          <p:nvPr/>
        </p:nvSpPr>
        <p:spPr bwMode="auto">
          <a:xfrm>
            <a:off x="1371600" y="22860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
        <p:nvSpPr>
          <p:cNvPr id="26629" name="TextBox 5"/>
          <p:cNvSpPr txBox="1">
            <a:spLocks noChangeArrowheads="1"/>
          </p:cNvSpPr>
          <p:nvPr/>
        </p:nvSpPr>
        <p:spPr bwMode="auto">
          <a:xfrm>
            <a:off x="2595563" y="44196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Tree>
    <p:extLst>
      <p:ext uri="{BB962C8B-B14F-4D97-AF65-F5344CB8AC3E}">
        <p14:creationId xmlns:p14="http://schemas.microsoft.com/office/powerpoint/2010/main" val="976630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Computing First</a:t>
            </a:r>
          </a:p>
        </p:txBody>
      </p:sp>
      <p:sp>
        <p:nvSpPr>
          <p:cNvPr id="3" name="Content Placeholder 2"/>
          <p:cNvSpPr>
            <a:spLocks noGrp="1"/>
          </p:cNvSpPr>
          <p:nvPr>
            <p:ph idx="1"/>
          </p:nvPr>
        </p:nvSpPr>
        <p:spPr/>
        <p:txBody>
          <a:bodyPr/>
          <a:lstStyle/>
          <a:p>
            <a:pPr>
              <a:defRPr/>
            </a:pPr>
            <a:r>
              <a:rPr lang="en-US" dirty="0" smtClean="0"/>
              <a:t>To compute First(X) for all grammar symbols X, apply following rules until no more terminals or </a:t>
            </a:r>
            <a:r>
              <a:rPr lang="en-US" dirty="0" smtClean="0">
                <a:latin typeface="MS Mincho" pitchFamily="49" charset="-128"/>
                <a:ea typeface="MS Mincho" pitchFamily="49" charset="-128"/>
              </a:rPr>
              <a:t>ɛ </a:t>
            </a:r>
            <a:r>
              <a:rPr lang="en-US" dirty="0" smtClean="0"/>
              <a:t>can be added to any First set:</a:t>
            </a:r>
          </a:p>
          <a:p>
            <a:pPr marL="850900" lvl="1" indent="-457200">
              <a:buFont typeface="+mj-lt"/>
              <a:buAutoNum type="arabicPeriod"/>
              <a:defRPr/>
            </a:pPr>
            <a:r>
              <a:rPr lang="en-US" dirty="0" smtClean="0"/>
              <a:t>If X is a terminal then First(X) = {X}.</a:t>
            </a:r>
          </a:p>
          <a:p>
            <a:pPr marL="850900" lvl="1" indent="-457200">
              <a:buFont typeface="+mj-lt"/>
              <a:buAutoNum type="arabicPeriod"/>
              <a:defRPr/>
            </a:pPr>
            <a:r>
              <a:rPr lang="en-US" dirty="0" smtClean="0"/>
              <a:t>If X is a </a:t>
            </a:r>
            <a:r>
              <a:rPr lang="en-US" dirty="0" err="1" smtClean="0"/>
              <a:t>nonterminal</a:t>
            </a:r>
            <a:r>
              <a:rPr lang="en-US" dirty="0" smtClean="0"/>
              <a:t> and X-&gt;Y1Y2…</a:t>
            </a:r>
            <a:r>
              <a:rPr lang="en-US" dirty="0" err="1" smtClean="0"/>
              <a:t>Yk</a:t>
            </a:r>
            <a:r>
              <a:rPr lang="en-US" dirty="0" smtClean="0"/>
              <a:t> is a production for some k&gt;=1, then place a in First(X) if for some </a:t>
            </a:r>
            <a:r>
              <a:rPr lang="en-US" dirty="0" err="1" smtClean="0"/>
              <a:t>i</a:t>
            </a:r>
            <a:r>
              <a:rPr lang="en-US" dirty="0" smtClean="0"/>
              <a:t> a is in First(Yi) and </a:t>
            </a:r>
            <a:r>
              <a:rPr lang="en-US" dirty="0" smtClean="0">
                <a:latin typeface="MS Mincho" pitchFamily="49" charset="-128"/>
                <a:ea typeface="MS Mincho" pitchFamily="49" charset="-128"/>
              </a:rPr>
              <a:t>ɛ </a:t>
            </a:r>
            <a:r>
              <a:rPr lang="en-US" dirty="0" smtClean="0"/>
              <a:t>is in all of First(Y1),…,First(Yi-1) that is Y1…Yi-1 =&gt; </a:t>
            </a:r>
            <a:r>
              <a:rPr lang="en-US" dirty="0" smtClean="0">
                <a:latin typeface="MS Mincho" pitchFamily="49" charset="-128"/>
                <a:ea typeface="MS Mincho" pitchFamily="49" charset="-128"/>
              </a:rPr>
              <a:t>ɛ. </a:t>
            </a:r>
            <a:r>
              <a:rPr lang="en-US" dirty="0" smtClean="0"/>
              <a:t>if </a:t>
            </a:r>
            <a:r>
              <a:rPr lang="en-US" dirty="0" smtClean="0">
                <a:latin typeface="MS Mincho" pitchFamily="49" charset="-128"/>
                <a:ea typeface="MS Mincho" pitchFamily="49" charset="-128"/>
              </a:rPr>
              <a:t>ɛ</a:t>
            </a:r>
            <a:r>
              <a:rPr lang="en-US" dirty="0" smtClean="0"/>
              <a:t> is in First(</a:t>
            </a:r>
            <a:r>
              <a:rPr lang="en-US" dirty="0" err="1" smtClean="0"/>
              <a:t>Yj</a:t>
            </a:r>
            <a:r>
              <a:rPr lang="en-US" dirty="0" smtClean="0"/>
              <a:t>) for j=1,…,k then add </a:t>
            </a:r>
            <a:r>
              <a:rPr lang="en-US" dirty="0" smtClean="0">
                <a:latin typeface="MS Mincho" pitchFamily="49" charset="-128"/>
                <a:ea typeface="MS Mincho" pitchFamily="49" charset="-128"/>
              </a:rPr>
              <a:t>ɛ </a:t>
            </a:r>
            <a:r>
              <a:rPr lang="en-US" dirty="0" smtClean="0"/>
              <a:t>to First(X).</a:t>
            </a:r>
          </a:p>
          <a:p>
            <a:pPr marL="850900" lvl="1" indent="-457200">
              <a:buFont typeface="+mj-lt"/>
              <a:buAutoNum type="arabicPeriod"/>
              <a:defRPr/>
            </a:pPr>
            <a:r>
              <a:rPr lang="en-US" dirty="0" smtClean="0"/>
              <a:t>If X-&gt;</a:t>
            </a:r>
            <a:r>
              <a:rPr lang="en-US" dirty="0" smtClean="0">
                <a:latin typeface="MS Mincho" pitchFamily="49" charset="-128"/>
                <a:ea typeface="MS Mincho" pitchFamily="49" charset="-128"/>
              </a:rPr>
              <a:t> ɛ </a:t>
            </a:r>
            <a:r>
              <a:rPr lang="en-US" dirty="0" smtClean="0"/>
              <a:t>is a production then add </a:t>
            </a:r>
            <a:r>
              <a:rPr lang="en-US" dirty="0" smtClean="0">
                <a:latin typeface="MS Mincho" pitchFamily="49" charset="-128"/>
                <a:ea typeface="MS Mincho" pitchFamily="49" charset="-128"/>
              </a:rPr>
              <a:t>ɛ </a:t>
            </a:r>
            <a:r>
              <a:rPr lang="en-US" dirty="0" smtClean="0"/>
              <a:t>to First(X)</a:t>
            </a:r>
          </a:p>
          <a:p>
            <a:pPr marL="484187" indent="-457200">
              <a:defRPr/>
            </a:pPr>
            <a:r>
              <a:rPr lang="en-US" dirty="0" smtClean="0"/>
              <a:t>Example!</a:t>
            </a:r>
            <a:endParaRPr lang="en-US" dirty="0"/>
          </a:p>
        </p:txBody>
      </p:sp>
      <p:sp>
        <p:nvSpPr>
          <p:cNvPr id="27652" name="TextBox 3"/>
          <p:cNvSpPr txBox="1">
            <a:spLocks noChangeArrowheads="1"/>
          </p:cNvSpPr>
          <p:nvPr/>
        </p:nvSpPr>
        <p:spPr bwMode="auto">
          <a:xfrm>
            <a:off x="2667000" y="46593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
        <p:nvSpPr>
          <p:cNvPr id="27653" name="TextBox 4"/>
          <p:cNvSpPr txBox="1">
            <a:spLocks noChangeArrowheads="1"/>
          </p:cNvSpPr>
          <p:nvPr/>
        </p:nvSpPr>
        <p:spPr bwMode="auto">
          <a:xfrm>
            <a:off x="1371600" y="22860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Tree>
    <p:extLst>
      <p:ext uri="{BB962C8B-B14F-4D97-AF65-F5344CB8AC3E}">
        <p14:creationId xmlns:p14="http://schemas.microsoft.com/office/powerpoint/2010/main" val="2364733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Computing follow</a:t>
            </a:r>
          </a:p>
        </p:txBody>
      </p:sp>
      <p:sp>
        <p:nvSpPr>
          <p:cNvPr id="3" name="Content Placeholder 2"/>
          <p:cNvSpPr>
            <a:spLocks noGrp="1"/>
          </p:cNvSpPr>
          <p:nvPr>
            <p:ph idx="1"/>
          </p:nvPr>
        </p:nvSpPr>
        <p:spPr/>
        <p:txBody>
          <a:bodyPr/>
          <a:lstStyle/>
          <a:p>
            <a:r>
              <a:rPr lang="en-US" altLang="en-US" smtClean="0"/>
              <a:t>To compute First(A) for all nonterminals A, apply following rules until nothing can be added to any follow set:</a:t>
            </a:r>
          </a:p>
          <a:p>
            <a:pPr marL="850900" lvl="1" indent="-457200">
              <a:buFont typeface="Calibri" pitchFamily="34" charset="0"/>
              <a:buAutoNum type="arabicPeriod"/>
            </a:pPr>
            <a:r>
              <a:rPr lang="en-US" altLang="en-US" smtClean="0"/>
              <a:t>Place $ in Follow(S) where S is the start symbol</a:t>
            </a:r>
          </a:p>
          <a:p>
            <a:pPr marL="850900" lvl="1" indent="-457200">
              <a:buFont typeface="Calibri" pitchFamily="34" charset="0"/>
              <a:buAutoNum type="arabicPeriod"/>
            </a:pPr>
            <a:r>
              <a:rPr lang="en-US" altLang="en-US" smtClean="0"/>
              <a:t>If there is a production A-&gt; </a:t>
            </a:r>
            <a:r>
              <a:rPr lang="el-GR" altLang="en-US" smtClean="0">
                <a:latin typeface="MS Mincho" pitchFamily="49" charset="-128"/>
                <a:ea typeface="MS Mincho" pitchFamily="49" charset="-128"/>
              </a:rPr>
              <a:t>α</a:t>
            </a:r>
            <a:r>
              <a:rPr lang="en-US" altLang="en-US" smtClean="0">
                <a:latin typeface="MS Mincho" pitchFamily="49" charset="-128"/>
                <a:ea typeface="MS Mincho" pitchFamily="49" charset="-128"/>
              </a:rPr>
              <a:t>B</a:t>
            </a:r>
            <a:r>
              <a:rPr lang="el-GR" altLang="en-US" smtClean="0">
                <a:latin typeface="MS Mincho" pitchFamily="49" charset="-128"/>
                <a:ea typeface="MS Mincho" pitchFamily="49" charset="-128"/>
              </a:rPr>
              <a:t>β </a:t>
            </a:r>
            <a:r>
              <a:rPr lang="en-US" altLang="en-US" smtClean="0"/>
              <a:t>then everything in First(</a:t>
            </a:r>
            <a:r>
              <a:rPr lang="el-GR" altLang="en-US" smtClean="0">
                <a:latin typeface="MS Mincho" pitchFamily="49" charset="-128"/>
                <a:ea typeface="MS Mincho" pitchFamily="49" charset="-128"/>
              </a:rPr>
              <a:t>β</a:t>
            </a:r>
            <a:r>
              <a:rPr lang="en-US" altLang="en-US" smtClean="0"/>
              <a:t>) except </a:t>
            </a:r>
            <a:r>
              <a:rPr lang="en-US" altLang="en-US" smtClean="0">
                <a:latin typeface="MS Mincho" pitchFamily="49" charset="-128"/>
                <a:ea typeface="MS Mincho" pitchFamily="49" charset="-128"/>
              </a:rPr>
              <a:t>ɛ </a:t>
            </a:r>
            <a:r>
              <a:rPr lang="en-US" altLang="en-US" smtClean="0"/>
              <a:t>is in Follow(B).</a:t>
            </a:r>
          </a:p>
          <a:p>
            <a:pPr marL="850900" lvl="1" indent="-457200">
              <a:buFont typeface="Calibri" pitchFamily="34" charset="0"/>
              <a:buAutoNum type="arabicPeriod"/>
            </a:pPr>
            <a:r>
              <a:rPr lang="en-US" altLang="en-US" smtClean="0"/>
              <a:t>If there is a production A-&gt;B or a production               A-&gt;</a:t>
            </a:r>
            <a:r>
              <a:rPr lang="el-GR" altLang="en-US" smtClean="0">
                <a:latin typeface="MS Mincho" pitchFamily="49" charset="-128"/>
                <a:ea typeface="MS Mincho" pitchFamily="49" charset="-128"/>
              </a:rPr>
              <a:t>α</a:t>
            </a:r>
            <a:r>
              <a:rPr lang="en-US" altLang="en-US" smtClean="0"/>
              <a:t>B</a:t>
            </a:r>
            <a:r>
              <a:rPr lang="el-GR" altLang="en-US" smtClean="0">
                <a:latin typeface="MS Mincho" pitchFamily="49" charset="-128"/>
                <a:ea typeface="MS Mincho" pitchFamily="49" charset="-128"/>
              </a:rPr>
              <a:t>β </a:t>
            </a:r>
            <a:r>
              <a:rPr lang="en-US" altLang="en-US" smtClean="0"/>
              <a:t>where First(</a:t>
            </a:r>
            <a:r>
              <a:rPr lang="el-GR" altLang="en-US" smtClean="0">
                <a:latin typeface="MS Mincho" pitchFamily="49" charset="-128"/>
                <a:ea typeface="MS Mincho" pitchFamily="49" charset="-128"/>
              </a:rPr>
              <a:t>β</a:t>
            </a:r>
            <a:r>
              <a:rPr lang="en-US" altLang="en-US" smtClean="0"/>
              <a:t>) contains </a:t>
            </a:r>
            <a:r>
              <a:rPr lang="en-US" altLang="en-US" smtClean="0">
                <a:latin typeface="MS Mincho" pitchFamily="49" charset="-128"/>
                <a:ea typeface="MS Mincho" pitchFamily="49" charset="-128"/>
              </a:rPr>
              <a:t>ɛ</a:t>
            </a:r>
            <a:r>
              <a:rPr lang="en-US" altLang="en-US" smtClean="0"/>
              <a:t>, then everything in Follow(A) is in Follow(B)</a:t>
            </a:r>
          </a:p>
          <a:p>
            <a:r>
              <a:rPr lang="en-US" altLang="en-US" smtClean="0"/>
              <a:t>Example!</a:t>
            </a:r>
          </a:p>
          <a:p>
            <a:endParaRPr lang="en-US" altLang="en-US" smtClean="0"/>
          </a:p>
        </p:txBody>
      </p:sp>
    </p:spTree>
    <p:extLst>
      <p:ext uri="{BB962C8B-B14F-4D97-AF65-F5344CB8AC3E}">
        <p14:creationId xmlns:p14="http://schemas.microsoft.com/office/powerpoint/2010/main" val="17563865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LL(1) Grammars</a:t>
            </a:r>
          </a:p>
        </p:txBody>
      </p:sp>
      <p:sp>
        <p:nvSpPr>
          <p:cNvPr id="29699" name="Content Placeholder 2"/>
          <p:cNvSpPr>
            <a:spLocks noGrp="1"/>
          </p:cNvSpPr>
          <p:nvPr>
            <p:ph idx="1"/>
          </p:nvPr>
        </p:nvSpPr>
        <p:spPr/>
        <p:txBody>
          <a:bodyPr>
            <a:normAutofit fontScale="70000" lnSpcReduction="20000"/>
          </a:bodyPr>
          <a:lstStyle/>
          <a:p>
            <a:pPr>
              <a:defRPr/>
            </a:pPr>
            <a:r>
              <a:rPr lang="en-US" dirty="0" smtClean="0"/>
              <a:t>Predictive parsers are those recursive descent parsers needing no backtracking</a:t>
            </a:r>
          </a:p>
          <a:p>
            <a:pPr>
              <a:defRPr/>
            </a:pPr>
            <a:r>
              <a:rPr lang="en-US" dirty="0" smtClean="0"/>
              <a:t>Grammars for which we can create predictive parsers are called LL(1)</a:t>
            </a:r>
          </a:p>
          <a:p>
            <a:pPr lvl="1">
              <a:defRPr/>
            </a:pPr>
            <a:r>
              <a:rPr lang="en-US" dirty="0" smtClean="0"/>
              <a:t>The first L means scanning input from left to right</a:t>
            </a:r>
          </a:p>
          <a:p>
            <a:pPr lvl="1">
              <a:defRPr/>
            </a:pPr>
            <a:r>
              <a:rPr lang="en-US" dirty="0" smtClean="0"/>
              <a:t>The second L means leftmost derivation</a:t>
            </a:r>
          </a:p>
          <a:p>
            <a:pPr lvl="1">
              <a:defRPr/>
            </a:pPr>
            <a:r>
              <a:rPr lang="en-US" dirty="0" smtClean="0"/>
              <a:t>And 1 stands for using one input symbol for </a:t>
            </a:r>
            <a:r>
              <a:rPr lang="en-US" dirty="0" err="1" smtClean="0"/>
              <a:t>lookahead</a:t>
            </a:r>
            <a:endParaRPr lang="en-US" dirty="0" smtClean="0"/>
          </a:p>
          <a:p>
            <a:pPr>
              <a:defRPr/>
            </a:pPr>
            <a:r>
              <a:rPr lang="en-US" dirty="0" smtClean="0"/>
              <a:t>A grammar G is LL(1) if and only if whenever A-&gt; </a:t>
            </a:r>
            <a:r>
              <a:rPr lang="el-GR" dirty="0" smtClean="0">
                <a:latin typeface="MS Mincho" pitchFamily="49" charset="-128"/>
                <a:ea typeface="MS Mincho" pitchFamily="49" charset="-128"/>
              </a:rPr>
              <a:t>α</a:t>
            </a:r>
            <a:r>
              <a:rPr lang="en-US" dirty="0" smtClean="0">
                <a:latin typeface="MS Mincho" pitchFamily="49" charset="-128"/>
                <a:ea typeface="MS Mincho" pitchFamily="49" charset="-128"/>
              </a:rPr>
              <a:t>|</a:t>
            </a:r>
            <a:r>
              <a:rPr lang="el-GR" dirty="0" smtClean="0">
                <a:latin typeface="MS Mincho" pitchFamily="49" charset="-128"/>
                <a:ea typeface="MS Mincho" pitchFamily="49" charset="-128"/>
              </a:rPr>
              <a:t>β</a:t>
            </a:r>
            <a:r>
              <a:rPr lang="en-US" dirty="0" smtClean="0"/>
              <a:t>are two distinct productions of G, the following conditions hold:</a:t>
            </a:r>
          </a:p>
          <a:p>
            <a:pPr lvl="1">
              <a:defRPr/>
            </a:pPr>
            <a:r>
              <a:rPr lang="en-US" dirty="0" smtClean="0"/>
              <a:t>For no terminal a do </a:t>
            </a:r>
            <a:r>
              <a:rPr lang="el-GR" dirty="0" smtClean="0">
                <a:latin typeface="MS Mincho" pitchFamily="49" charset="-128"/>
                <a:ea typeface="MS Mincho" pitchFamily="49" charset="-128"/>
              </a:rPr>
              <a:t>α</a:t>
            </a:r>
            <a:r>
              <a:rPr lang="en-US" dirty="0" smtClean="0"/>
              <a:t>and</a:t>
            </a:r>
            <a:r>
              <a:rPr lang="el-GR" dirty="0" smtClean="0">
                <a:latin typeface="MS Mincho" pitchFamily="49" charset="-128"/>
                <a:ea typeface="MS Mincho" pitchFamily="49" charset="-128"/>
              </a:rPr>
              <a:t>β </a:t>
            </a:r>
            <a:r>
              <a:rPr lang="en-US" dirty="0" smtClean="0"/>
              <a:t>both derive strings beginning with a</a:t>
            </a:r>
          </a:p>
          <a:p>
            <a:pPr lvl="1">
              <a:defRPr/>
            </a:pPr>
            <a:r>
              <a:rPr lang="en-US" dirty="0" smtClean="0"/>
              <a:t>At most one of </a:t>
            </a:r>
            <a:r>
              <a:rPr lang="el-GR" dirty="0" smtClean="0">
                <a:latin typeface="MS Mincho" pitchFamily="49" charset="-128"/>
                <a:ea typeface="MS Mincho" pitchFamily="49" charset="-128"/>
              </a:rPr>
              <a:t>α</a:t>
            </a:r>
            <a:r>
              <a:rPr lang="en-US" dirty="0" smtClean="0">
                <a:latin typeface="MS Mincho" pitchFamily="49" charset="-128"/>
                <a:ea typeface="MS Mincho" pitchFamily="49" charset="-128"/>
              </a:rPr>
              <a:t> </a:t>
            </a:r>
            <a:r>
              <a:rPr lang="en-US" dirty="0" smtClean="0"/>
              <a:t>or </a:t>
            </a:r>
            <a:r>
              <a:rPr lang="el-GR" dirty="0" smtClean="0">
                <a:latin typeface="MS Mincho" pitchFamily="49" charset="-128"/>
                <a:ea typeface="MS Mincho" pitchFamily="49" charset="-128"/>
              </a:rPr>
              <a:t>β</a:t>
            </a:r>
            <a:r>
              <a:rPr lang="en-US" dirty="0" smtClean="0"/>
              <a:t>can derive empty string</a:t>
            </a:r>
          </a:p>
          <a:p>
            <a:pPr lvl="1">
              <a:defRPr/>
            </a:pPr>
            <a:r>
              <a:rPr lang="en-US" dirty="0" smtClean="0"/>
              <a:t>If </a:t>
            </a:r>
            <a:r>
              <a:rPr lang="el-GR" dirty="0" smtClean="0">
                <a:latin typeface="MS Mincho" pitchFamily="49" charset="-128"/>
                <a:ea typeface="MS Mincho" pitchFamily="49" charset="-128"/>
              </a:rPr>
              <a:t>α</a:t>
            </a:r>
            <a:r>
              <a:rPr lang="en-US" dirty="0" smtClean="0"/>
              <a:t>=&gt; </a:t>
            </a:r>
            <a:r>
              <a:rPr lang="en-US" dirty="0" smtClean="0">
                <a:latin typeface="MS Mincho" pitchFamily="49" charset="-128"/>
                <a:ea typeface="MS Mincho" pitchFamily="49" charset="-128"/>
              </a:rPr>
              <a:t>ɛ </a:t>
            </a:r>
            <a:r>
              <a:rPr lang="en-US" dirty="0" smtClean="0"/>
              <a:t>then </a:t>
            </a:r>
            <a:r>
              <a:rPr lang="el-GR" dirty="0" smtClean="0">
                <a:latin typeface="MS Mincho" pitchFamily="49" charset="-128"/>
                <a:ea typeface="MS Mincho" pitchFamily="49" charset="-128"/>
              </a:rPr>
              <a:t>β</a:t>
            </a:r>
            <a:r>
              <a:rPr lang="en-US" dirty="0" smtClean="0"/>
              <a:t>does not derive any string beginning with a terminal in Follow(A).</a:t>
            </a:r>
          </a:p>
        </p:txBody>
      </p:sp>
      <p:sp>
        <p:nvSpPr>
          <p:cNvPr id="29700" name="TextBox 3"/>
          <p:cNvSpPr txBox="1">
            <a:spLocks noChangeArrowheads="1"/>
          </p:cNvSpPr>
          <p:nvPr/>
        </p:nvSpPr>
        <p:spPr bwMode="auto">
          <a:xfrm>
            <a:off x="1617663" y="5453063"/>
            <a:ext cx="287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spTree>
    <p:extLst>
      <p:ext uri="{BB962C8B-B14F-4D97-AF65-F5344CB8AC3E}">
        <p14:creationId xmlns:p14="http://schemas.microsoft.com/office/powerpoint/2010/main" val="4048479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Construction of predictive parsing table</a:t>
            </a:r>
          </a:p>
        </p:txBody>
      </p:sp>
      <p:sp>
        <p:nvSpPr>
          <p:cNvPr id="3" name="Content Placeholder 2"/>
          <p:cNvSpPr>
            <a:spLocks noGrp="1"/>
          </p:cNvSpPr>
          <p:nvPr>
            <p:ph idx="1"/>
          </p:nvPr>
        </p:nvSpPr>
        <p:spPr/>
        <p:txBody>
          <a:bodyPr/>
          <a:lstStyle/>
          <a:p>
            <a:pPr>
              <a:defRPr/>
            </a:pPr>
            <a:r>
              <a:rPr lang="en-US" dirty="0" smtClean="0"/>
              <a:t>For each production A-&gt;</a:t>
            </a:r>
            <a:r>
              <a:rPr lang="el-GR" dirty="0" smtClean="0">
                <a:latin typeface="MS Mincho" pitchFamily="49" charset="-128"/>
                <a:ea typeface="MS Mincho" pitchFamily="49" charset="-128"/>
              </a:rPr>
              <a:t>α</a:t>
            </a:r>
            <a:r>
              <a:rPr lang="en-US" dirty="0" smtClean="0"/>
              <a:t> in grammar do the following:</a:t>
            </a:r>
          </a:p>
          <a:p>
            <a:pPr marL="850900" lvl="1" indent="-457200">
              <a:buFont typeface="+mj-lt"/>
              <a:buAutoNum type="arabicPeriod"/>
              <a:defRPr/>
            </a:pPr>
            <a:r>
              <a:rPr lang="en-US" dirty="0" smtClean="0"/>
              <a:t>For each terminal a in First(</a:t>
            </a:r>
            <a:r>
              <a:rPr lang="el-GR" dirty="0" smtClean="0">
                <a:latin typeface="MS Mincho" pitchFamily="49" charset="-128"/>
                <a:ea typeface="MS Mincho" pitchFamily="49" charset="-128"/>
              </a:rPr>
              <a:t>α</a:t>
            </a:r>
            <a:r>
              <a:rPr lang="en-US" dirty="0" smtClean="0"/>
              <a:t>) add A-&gt; in M[</a:t>
            </a:r>
            <a:r>
              <a:rPr lang="en-US" dirty="0" err="1" smtClean="0"/>
              <a:t>A,a</a:t>
            </a:r>
            <a:r>
              <a:rPr lang="en-US" dirty="0" smtClean="0"/>
              <a:t>]</a:t>
            </a:r>
          </a:p>
          <a:p>
            <a:pPr marL="850900" lvl="1" indent="-457200">
              <a:buFont typeface="+mj-lt"/>
              <a:buAutoNum type="arabicPeriod"/>
              <a:defRPr/>
            </a:pPr>
            <a:r>
              <a:rPr lang="en-US" dirty="0" smtClean="0"/>
              <a:t>If </a:t>
            </a:r>
            <a:r>
              <a:rPr lang="en-US" dirty="0" smtClean="0">
                <a:latin typeface="MS Mincho" pitchFamily="49" charset="-128"/>
                <a:ea typeface="MS Mincho" pitchFamily="49" charset="-128"/>
              </a:rPr>
              <a:t>ɛ </a:t>
            </a:r>
            <a:r>
              <a:rPr lang="en-US" dirty="0" smtClean="0"/>
              <a:t>is in First(</a:t>
            </a:r>
            <a:r>
              <a:rPr lang="el-GR" dirty="0" smtClean="0">
                <a:latin typeface="MS Mincho" pitchFamily="49" charset="-128"/>
                <a:ea typeface="MS Mincho" pitchFamily="49" charset="-128"/>
              </a:rPr>
              <a:t>α</a:t>
            </a:r>
            <a:r>
              <a:rPr lang="en-US" dirty="0" smtClean="0"/>
              <a:t>), then for each terminal b in Follow(A) add A-&gt;</a:t>
            </a:r>
            <a:r>
              <a:rPr lang="en-US" dirty="0" smtClean="0">
                <a:latin typeface="MS Mincho" pitchFamily="49" charset="-128"/>
                <a:ea typeface="MS Mincho" pitchFamily="49" charset="-128"/>
              </a:rPr>
              <a:t> ɛ</a:t>
            </a:r>
            <a:r>
              <a:rPr lang="en-US" dirty="0" smtClean="0"/>
              <a:t> to M[</a:t>
            </a:r>
            <a:r>
              <a:rPr lang="en-US" dirty="0" err="1" smtClean="0"/>
              <a:t>A,b</a:t>
            </a:r>
            <a:r>
              <a:rPr lang="en-US" dirty="0" smtClean="0"/>
              <a:t>]. If </a:t>
            </a:r>
            <a:r>
              <a:rPr lang="en-US" dirty="0" smtClean="0">
                <a:latin typeface="MS Mincho" pitchFamily="49" charset="-128"/>
                <a:ea typeface="MS Mincho" pitchFamily="49" charset="-128"/>
              </a:rPr>
              <a:t>ɛ </a:t>
            </a:r>
            <a:r>
              <a:rPr lang="en-US" dirty="0" smtClean="0"/>
              <a:t>is in First(</a:t>
            </a:r>
            <a:r>
              <a:rPr lang="el-GR" dirty="0" smtClean="0">
                <a:latin typeface="MS Mincho" pitchFamily="49" charset="-128"/>
                <a:ea typeface="MS Mincho" pitchFamily="49" charset="-128"/>
              </a:rPr>
              <a:t>α</a:t>
            </a:r>
            <a:r>
              <a:rPr lang="en-US" dirty="0" smtClean="0"/>
              <a:t>) and $ is in Follow(A), add A-&gt;</a:t>
            </a:r>
            <a:r>
              <a:rPr lang="en-US" dirty="0" smtClean="0">
                <a:latin typeface="MS Mincho" pitchFamily="49" charset="-128"/>
                <a:ea typeface="MS Mincho" pitchFamily="49" charset="-128"/>
              </a:rPr>
              <a:t> ɛ</a:t>
            </a:r>
            <a:r>
              <a:rPr lang="en-US" dirty="0" smtClean="0"/>
              <a:t> to M[A,$] as well</a:t>
            </a:r>
          </a:p>
          <a:p>
            <a:pPr marL="484187" indent="-457200">
              <a:defRPr/>
            </a:pPr>
            <a:r>
              <a:rPr lang="en-US" dirty="0" smtClean="0"/>
              <a:t>If after performing the above, there is no production in M[</a:t>
            </a:r>
            <a:r>
              <a:rPr lang="en-US" dirty="0" err="1" smtClean="0"/>
              <a:t>A,a</a:t>
            </a:r>
            <a:r>
              <a:rPr lang="en-US" dirty="0" smtClean="0"/>
              <a:t>] then set M[</a:t>
            </a:r>
            <a:r>
              <a:rPr lang="en-US" dirty="0" err="1" smtClean="0"/>
              <a:t>A,a</a:t>
            </a:r>
            <a:r>
              <a:rPr lang="en-US" dirty="0" smtClean="0"/>
              <a:t>] to error</a:t>
            </a:r>
            <a:endParaRPr lang="en-US" dirty="0"/>
          </a:p>
        </p:txBody>
      </p:sp>
    </p:spTree>
    <p:extLst>
      <p:ext uri="{BB962C8B-B14F-4D97-AF65-F5344CB8AC3E}">
        <p14:creationId xmlns:p14="http://schemas.microsoft.com/office/powerpoint/2010/main" val="14753802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79070" y="255888"/>
            <a:ext cx="8229600" cy="285750"/>
          </a:xfrm>
        </p:spPr>
        <p:txBody>
          <a:bodyPr/>
          <a:lstStyle/>
          <a:p>
            <a:r>
              <a:rPr lang="en-US" altLang="en-US" dirty="0" smtClean="0"/>
              <a:t>Example</a:t>
            </a:r>
          </a:p>
        </p:txBody>
      </p:sp>
      <p:sp>
        <p:nvSpPr>
          <p:cNvPr id="31747" name="Rectangle 5"/>
          <p:cNvSpPr>
            <a:spLocks noChangeArrowheads="1"/>
          </p:cNvSpPr>
          <p:nvPr/>
        </p:nvSpPr>
        <p:spPr bwMode="auto">
          <a:xfrm>
            <a:off x="685800" y="1371600"/>
            <a:ext cx="2362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E -&gt; TE’</a:t>
            </a:r>
          </a:p>
          <a:p>
            <a:pPr eaLnBrk="1" hangingPunct="1">
              <a:lnSpc>
                <a:spcPct val="90000"/>
              </a:lnSpc>
              <a:buFont typeface="Wingdings 2" pitchFamily="18" charset="2"/>
              <a:buNone/>
            </a:pPr>
            <a:r>
              <a:rPr lang="en-US" altLang="en-US"/>
              <a:t>E’ -&gt; +TE’ | </a:t>
            </a:r>
            <a:r>
              <a:rPr lang="en-US" altLang="en-US">
                <a:latin typeface="MS Mincho" pitchFamily="49" charset="-128"/>
                <a:ea typeface="MS Mincho" pitchFamily="49" charset="-128"/>
              </a:rPr>
              <a:t>Ɛ</a:t>
            </a:r>
          </a:p>
          <a:p>
            <a:pPr eaLnBrk="1" hangingPunct="1">
              <a:lnSpc>
                <a:spcPct val="90000"/>
              </a:lnSpc>
              <a:buFont typeface="Wingdings 2" pitchFamily="18" charset="2"/>
              <a:buNone/>
            </a:pPr>
            <a:r>
              <a:rPr lang="en-US" altLang="en-US"/>
              <a:t>T -&gt; FT’</a:t>
            </a:r>
          </a:p>
          <a:p>
            <a:pPr eaLnBrk="1" hangingPunct="1">
              <a:lnSpc>
                <a:spcPct val="90000"/>
              </a:lnSpc>
              <a:buFont typeface="Wingdings 2" pitchFamily="18" charset="2"/>
              <a:buNone/>
            </a:pPr>
            <a:r>
              <a:rPr lang="en-US" altLang="en-US"/>
              <a:t>T’ -&gt; *FT’ | </a:t>
            </a:r>
            <a:r>
              <a:rPr lang="en-US" altLang="en-US">
                <a:latin typeface="MS Mincho" pitchFamily="49" charset="-128"/>
                <a:ea typeface="MS Mincho" pitchFamily="49" charset="-128"/>
              </a:rPr>
              <a:t>Ɛ</a:t>
            </a:r>
          </a:p>
          <a:p>
            <a:pPr eaLnBrk="1" hangingPunct="1">
              <a:lnSpc>
                <a:spcPct val="90000"/>
              </a:lnSpc>
              <a:buFont typeface="Wingdings 2" pitchFamily="18" charset="2"/>
              <a:buNone/>
            </a:pPr>
            <a:r>
              <a:rPr lang="en-US" altLang="en-US"/>
              <a:t>F -&gt; (E) | </a:t>
            </a:r>
            <a:r>
              <a:rPr lang="en-US" altLang="en-US" b="1"/>
              <a:t>id</a:t>
            </a:r>
          </a:p>
        </p:txBody>
      </p:sp>
      <p:sp>
        <p:nvSpPr>
          <p:cNvPr id="31748" name="Rectangle 5"/>
          <p:cNvSpPr>
            <a:spLocks noChangeArrowheads="1"/>
          </p:cNvSpPr>
          <p:nvPr/>
        </p:nvSpPr>
        <p:spPr bwMode="auto">
          <a:xfrm>
            <a:off x="4038600" y="1219200"/>
            <a:ext cx="609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F</a:t>
            </a:r>
          </a:p>
          <a:p>
            <a:pPr eaLnBrk="1" hangingPunct="1">
              <a:lnSpc>
                <a:spcPct val="90000"/>
              </a:lnSpc>
              <a:buFont typeface="Wingdings 2" pitchFamily="18" charset="2"/>
              <a:buNone/>
            </a:pPr>
            <a:r>
              <a:rPr lang="en-US" altLang="en-US"/>
              <a:t>T</a:t>
            </a:r>
          </a:p>
          <a:p>
            <a:pPr eaLnBrk="1" hangingPunct="1">
              <a:lnSpc>
                <a:spcPct val="90000"/>
              </a:lnSpc>
              <a:buFont typeface="Wingdings 2" pitchFamily="18" charset="2"/>
              <a:buNone/>
            </a:pPr>
            <a:r>
              <a:rPr lang="en-US" altLang="en-US"/>
              <a:t>E</a:t>
            </a:r>
          </a:p>
          <a:p>
            <a:pPr eaLnBrk="1" hangingPunct="1">
              <a:lnSpc>
                <a:spcPct val="90000"/>
              </a:lnSpc>
              <a:buFont typeface="Wingdings 2" pitchFamily="18" charset="2"/>
              <a:buNone/>
            </a:pPr>
            <a:r>
              <a:rPr lang="en-US" altLang="en-US"/>
              <a:t>E’</a:t>
            </a:r>
          </a:p>
          <a:p>
            <a:pPr eaLnBrk="1" hangingPunct="1">
              <a:lnSpc>
                <a:spcPct val="90000"/>
              </a:lnSpc>
              <a:buFont typeface="Wingdings 2" pitchFamily="18" charset="2"/>
              <a:buNone/>
            </a:pPr>
            <a:r>
              <a:rPr lang="en-US" altLang="en-US"/>
              <a:t>T’</a:t>
            </a:r>
          </a:p>
        </p:txBody>
      </p:sp>
      <p:cxnSp>
        <p:nvCxnSpPr>
          <p:cNvPr id="7" name="Straight Connector 6"/>
          <p:cNvCxnSpPr/>
          <p:nvPr/>
        </p:nvCxnSpPr>
        <p:spPr>
          <a:xfrm>
            <a:off x="4114800" y="11430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618707" y="1867694"/>
            <a:ext cx="1905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751" name="TextBox 9"/>
          <p:cNvSpPr txBox="1">
            <a:spLocks noChangeArrowheads="1"/>
          </p:cNvSpPr>
          <p:nvPr/>
        </p:nvSpPr>
        <p:spPr bwMode="auto">
          <a:xfrm>
            <a:off x="5257800" y="609600"/>
            <a:ext cx="749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First</a:t>
            </a:r>
          </a:p>
        </p:txBody>
      </p:sp>
      <p:cxnSp>
        <p:nvCxnSpPr>
          <p:cNvPr id="11" name="Straight Connector 10"/>
          <p:cNvCxnSpPr/>
          <p:nvPr/>
        </p:nvCxnSpPr>
        <p:spPr>
          <a:xfrm rot="5400000">
            <a:off x="5906294" y="1942306"/>
            <a:ext cx="1905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753" name="TextBox 11"/>
          <p:cNvSpPr txBox="1">
            <a:spLocks noChangeArrowheads="1"/>
          </p:cNvSpPr>
          <p:nvPr/>
        </p:nvSpPr>
        <p:spPr bwMode="auto">
          <a:xfrm>
            <a:off x="7467600" y="685800"/>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Follow</a:t>
            </a:r>
          </a:p>
        </p:txBody>
      </p:sp>
      <p:sp>
        <p:nvSpPr>
          <p:cNvPr id="31754" name="TextBox 12"/>
          <p:cNvSpPr txBox="1">
            <a:spLocks noChangeArrowheads="1"/>
          </p:cNvSpPr>
          <p:nvPr/>
        </p:nvSpPr>
        <p:spPr bwMode="auto">
          <a:xfrm>
            <a:off x="5181600" y="1219200"/>
            <a:ext cx="779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1755" name="TextBox 13"/>
          <p:cNvSpPr txBox="1">
            <a:spLocks noChangeArrowheads="1"/>
          </p:cNvSpPr>
          <p:nvPr/>
        </p:nvSpPr>
        <p:spPr bwMode="auto">
          <a:xfrm>
            <a:off x="5181600" y="1504950"/>
            <a:ext cx="779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1756" name="TextBox 14"/>
          <p:cNvSpPr txBox="1">
            <a:spLocks noChangeArrowheads="1"/>
          </p:cNvSpPr>
          <p:nvPr/>
        </p:nvSpPr>
        <p:spPr bwMode="auto">
          <a:xfrm>
            <a:off x="5181600" y="1828800"/>
            <a:ext cx="779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1757" name="TextBox 15"/>
          <p:cNvSpPr txBox="1">
            <a:spLocks noChangeArrowheads="1"/>
          </p:cNvSpPr>
          <p:nvPr/>
        </p:nvSpPr>
        <p:spPr bwMode="auto">
          <a:xfrm>
            <a:off x="5181600" y="21336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a:t>
            </a:r>
            <a:r>
              <a:rPr lang="en-US" altLang="en-US" sz="2000">
                <a:latin typeface="MS Mincho" pitchFamily="49" charset="-128"/>
                <a:ea typeface="MS Mincho" pitchFamily="49" charset="-128"/>
              </a:rPr>
              <a:t>ɛ</a:t>
            </a:r>
            <a:r>
              <a:rPr lang="en-US" altLang="en-US" sz="2000"/>
              <a:t>}</a:t>
            </a:r>
          </a:p>
        </p:txBody>
      </p:sp>
      <p:sp>
        <p:nvSpPr>
          <p:cNvPr id="31758" name="TextBox 16"/>
          <p:cNvSpPr txBox="1">
            <a:spLocks noChangeArrowheads="1"/>
          </p:cNvSpPr>
          <p:nvPr/>
        </p:nvSpPr>
        <p:spPr bwMode="auto">
          <a:xfrm>
            <a:off x="5189538" y="2514600"/>
            <a:ext cx="75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a:t>
            </a:r>
            <a:r>
              <a:rPr lang="en-US" altLang="en-US" sz="2000">
                <a:latin typeface="MS Mincho" pitchFamily="49" charset="-128"/>
                <a:ea typeface="MS Mincho" pitchFamily="49" charset="-128"/>
              </a:rPr>
              <a:t>ɛ</a:t>
            </a:r>
            <a:r>
              <a:rPr lang="en-US" altLang="en-US" sz="2000"/>
              <a:t>}</a:t>
            </a:r>
          </a:p>
        </p:txBody>
      </p:sp>
      <p:sp>
        <p:nvSpPr>
          <p:cNvPr id="31759" name="TextBox 17"/>
          <p:cNvSpPr txBox="1">
            <a:spLocks noChangeArrowheads="1"/>
          </p:cNvSpPr>
          <p:nvPr/>
        </p:nvSpPr>
        <p:spPr bwMode="auto">
          <a:xfrm>
            <a:off x="7391400" y="1219200"/>
            <a:ext cx="130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 *, ), $}</a:t>
            </a:r>
          </a:p>
        </p:txBody>
      </p:sp>
      <p:sp>
        <p:nvSpPr>
          <p:cNvPr id="31760" name="TextBox 18"/>
          <p:cNvSpPr txBox="1">
            <a:spLocks noChangeArrowheads="1"/>
          </p:cNvSpPr>
          <p:nvPr/>
        </p:nvSpPr>
        <p:spPr bwMode="auto">
          <a:xfrm>
            <a:off x="7391400" y="1504950"/>
            <a:ext cx="104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 ), $}</a:t>
            </a:r>
          </a:p>
        </p:txBody>
      </p:sp>
      <p:sp>
        <p:nvSpPr>
          <p:cNvPr id="31761" name="TextBox 19"/>
          <p:cNvSpPr txBox="1">
            <a:spLocks noChangeArrowheads="1"/>
          </p:cNvSpPr>
          <p:nvPr/>
        </p:nvSpPr>
        <p:spPr bwMode="auto">
          <a:xfrm>
            <a:off x="7467600" y="2495550"/>
            <a:ext cx="104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 ), $}</a:t>
            </a:r>
          </a:p>
        </p:txBody>
      </p:sp>
      <p:sp>
        <p:nvSpPr>
          <p:cNvPr id="31762" name="TextBox 20"/>
          <p:cNvSpPr txBox="1">
            <a:spLocks noChangeArrowheads="1"/>
          </p:cNvSpPr>
          <p:nvPr/>
        </p:nvSpPr>
        <p:spPr bwMode="auto">
          <a:xfrm>
            <a:off x="7467600" y="1828800"/>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 $}</a:t>
            </a:r>
          </a:p>
        </p:txBody>
      </p:sp>
      <p:sp>
        <p:nvSpPr>
          <p:cNvPr id="31763" name="TextBox 21"/>
          <p:cNvSpPr txBox="1">
            <a:spLocks noChangeArrowheads="1"/>
          </p:cNvSpPr>
          <p:nvPr/>
        </p:nvSpPr>
        <p:spPr bwMode="auto">
          <a:xfrm>
            <a:off x="7467600" y="2190750"/>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 $}</a:t>
            </a:r>
          </a:p>
        </p:txBody>
      </p:sp>
      <p:cxnSp>
        <p:nvCxnSpPr>
          <p:cNvPr id="24" name="Straight Connector 23"/>
          <p:cNvCxnSpPr/>
          <p:nvPr/>
        </p:nvCxnSpPr>
        <p:spPr>
          <a:xfrm>
            <a:off x="762000" y="3810000"/>
            <a:ext cx="807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01" y="5029200"/>
            <a:ext cx="36576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1766" name="Rectangle 5"/>
          <p:cNvSpPr>
            <a:spLocks noChangeArrowheads="1"/>
          </p:cNvSpPr>
          <p:nvPr/>
        </p:nvSpPr>
        <p:spPr bwMode="auto">
          <a:xfrm>
            <a:off x="1371600" y="3810000"/>
            <a:ext cx="6096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E</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E’</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T</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T’</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F</a:t>
            </a:r>
          </a:p>
        </p:txBody>
      </p:sp>
      <p:sp>
        <p:nvSpPr>
          <p:cNvPr id="31767" name="TextBox 29"/>
          <p:cNvSpPr txBox="1">
            <a:spLocks noChangeArrowheads="1"/>
          </p:cNvSpPr>
          <p:nvPr/>
        </p:nvSpPr>
        <p:spPr bwMode="auto">
          <a:xfrm>
            <a:off x="990600" y="3178175"/>
            <a:ext cx="114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Non -</a:t>
            </a:r>
          </a:p>
          <a:p>
            <a:pPr eaLnBrk="1" hangingPunct="1"/>
            <a:r>
              <a:rPr lang="en-US" altLang="en-US" sz="2000"/>
              <a:t>terminal</a:t>
            </a:r>
          </a:p>
        </p:txBody>
      </p:sp>
      <p:cxnSp>
        <p:nvCxnSpPr>
          <p:cNvPr id="33" name="Straight Connector 32"/>
          <p:cNvCxnSpPr/>
          <p:nvPr/>
        </p:nvCxnSpPr>
        <p:spPr>
          <a:xfrm flipV="1">
            <a:off x="1981200" y="3352800"/>
            <a:ext cx="6781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1769" name="TextBox 33"/>
          <p:cNvSpPr txBox="1">
            <a:spLocks noChangeArrowheads="1"/>
          </p:cNvSpPr>
          <p:nvPr/>
        </p:nvSpPr>
        <p:spPr bwMode="auto">
          <a:xfrm>
            <a:off x="4724400" y="2967038"/>
            <a:ext cx="186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 Symbol</a:t>
            </a:r>
          </a:p>
        </p:txBody>
      </p:sp>
      <p:sp>
        <p:nvSpPr>
          <p:cNvPr id="31770" name="TextBox 34"/>
          <p:cNvSpPr txBox="1">
            <a:spLocks noChangeArrowheads="1"/>
          </p:cNvSpPr>
          <p:nvPr/>
        </p:nvSpPr>
        <p:spPr bwMode="auto">
          <a:xfrm>
            <a:off x="2667000" y="33528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31771" name="TextBox 35"/>
          <p:cNvSpPr txBox="1">
            <a:spLocks noChangeArrowheads="1"/>
          </p:cNvSpPr>
          <p:nvPr/>
        </p:nvSpPr>
        <p:spPr bwMode="auto">
          <a:xfrm>
            <a:off x="3733800" y="3352800"/>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31772" name="TextBox 36"/>
          <p:cNvSpPr txBox="1">
            <a:spLocks noChangeArrowheads="1"/>
          </p:cNvSpPr>
          <p:nvPr/>
        </p:nvSpPr>
        <p:spPr bwMode="auto">
          <a:xfrm>
            <a:off x="4757738" y="3424238"/>
            <a:ext cx="338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31773" name="TextBox 37"/>
          <p:cNvSpPr txBox="1">
            <a:spLocks noChangeArrowheads="1"/>
          </p:cNvSpPr>
          <p:nvPr/>
        </p:nvSpPr>
        <p:spPr bwMode="auto">
          <a:xfrm>
            <a:off x="5715000" y="3352800"/>
            <a:ext cx="28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31774" name="TextBox 38"/>
          <p:cNvSpPr txBox="1">
            <a:spLocks noChangeArrowheads="1"/>
          </p:cNvSpPr>
          <p:nvPr/>
        </p:nvSpPr>
        <p:spPr bwMode="auto">
          <a:xfrm>
            <a:off x="6799263" y="3352800"/>
            <a:ext cx="28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31775" name="TextBox 39"/>
          <p:cNvSpPr txBox="1">
            <a:spLocks noChangeArrowheads="1"/>
          </p:cNvSpPr>
          <p:nvPr/>
        </p:nvSpPr>
        <p:spPr bwMode="auto">
          <a:xfrm>
            <a:off x="7967663" y="3352800"/>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cxnSp>
        <p:nvCxnSpPr>
          <p:cNvPr id="42" name="Straight Connector 41"/>
          <p:cNvCxnSpPr/>
          <p:nvPr/>
        </p:nvCxnSpPr>
        <p:spPr>
          <a:xfrm rot="5400000">
            <a:off x="15240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6670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7338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8006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8674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0104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a:spLocks noChangeArrowheads="1"/>
          </p:cNvSpPr>
          <p:nvPr/>
        </p:nvSpPr>
        <p:spPr bwMode="auto">
          <a:xfrm>
            <a:off x="2057400" y="3810000"/>
            <a:ext cx="1093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E -&gt; TE’</a:t>
            </a:r>
          </a:p>
        </p:txBody>
      </p:sp>
      <p:sp>
        <p:nvSpPr>
          <p:cNvPr id="49" name="Rectangle 48"/>
          <p:cNvSpPr>
            <a:spLocks noChangeArrowheads="1"/>
          </p:cNvSpPr>
          <p:nvPr/>
        </p:nvSpPr>
        <p:spPr bwMode="auto">
          <a:xfrm>
            <a:off x="5459413" y="3810000"/>
            <a:ext cx="1093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E -&gt; TE’</a:t>
            </a:r>
          </a:p>
        </p:txBody>
      </p:sp>
      <p:sp>
        <p:nvSpPr>
          <p:cNvPr id="50" name="Rectangle 49"/>
          <p:cNvSpPr>
            <a:spLocks noChangeArrowheads="1"/>
          </p:cNvSpPr>
          <p:nvPr/>
        </p:nvSpPr>
        <p:spPr bwMode="auto">
          <a:xfrm>
            <a:off x="3200400" y="4419600"/>
            <a:ext cx="1354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E’ -&gt; +TE’ </a:t>
            </a:r>
          </a:p>
        </p:txBody>
      </p:sp>
      <p:sp>
        <p:nvSpPr>
          <p:cNvPr id="53" name="Rectangle 52"/>
          <p:cNvSpPr>
            <a:spLocks noChangeArrowheads="1"/>
          </p:cNvSpPr>
          <p:nvPr/>
        </p:nvSpPr>
        <p:spPr bwMode="auto">
          <a:xfrm>
            <a:off x="6629400" y="4430713"/>
            <a:ext cx="900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E’ -&gt; </a:t>
            </a:r>
            <a:r>
              <a:rPr lang="en-US" altLang="en-US" sz="2000">
                <a:latin typeface="MS Mincho" pitchFamily="49" charset="-128"/>
                <a:ea typeface="MS Mincho" pitchFamily="49" charset="-128"/>
              </a:rPr>
              <a:t>Ɛ</a:t>
            </a:r>
          </a:p>
        </p:txBody>
      </p:sp>
      <p:sp>
        <p:nvSpPr>
          <p:cNvPr id="54" name="Rectangle 53"/>
          <p:cNvSpPr>
            <a:spLocks noChangeArrowheads="1"/>
          </p:cNvSpPr>
          <p:nvPr/>
        </p:nvSpPr>
        <p:spPr bwMode="auto">
          <a:xfrm>
            <a:off x="7696200" y="4419600"/>
            <a:ext cx="900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E’ -&gt; </a:t>
            </a:r>
            <a:r>
              <a:rPr lang="en-US" altLang="en-US" sz="2000">
                <a:latin typeface="MS Mincho" pitchFamily="49" charset="-128"/>
                <a:ea typeface="MS Mincho" pitchFamily="49" charset="-128"/>
              </a:rPr>
              <a:t>Ɛ</a:t>
            </a:r>
          </a:p>
        </p:txBody>
      </p:sp>
      <p:sp>
        <p:nvSpPr>
          <p:cNvPr id="55" name="Rectangle 54"/>
          <p:cNvSpPr>
            <a:spLocks noChangeArrowheads="1"/>
          </p:cNvSpPr>
          <p:nvPr/>
        </p:nvSpPr>
        <p:spPr bwMode="auto">
          <a:xfrm>
            <a:off x="2044700" y="51054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T -&gt; FT’</a:t>
            </a:r>
          </a:p>
        </p:txBody>
      </p:sp>
      <p:sp>
        <p:nvSpPr>
          <p:cNvPr id="56" name="Rectangle 55"/>
          <p:cNvSpPr>
            <a:spLocks noChangeArrowheads="1"/>
          </p:cNvSpPr>
          <p:nvPr/>
        </p:nvSpPr>
        <p:spPr bwMode="auto">
          <a:xfrm>
            <a:off x="5410200" y="51054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T -&gt; FT’</a:t>
            </a:r>
          </a:p>
        </p:txBody>
      </p:sp>
      <p:sp>
        <p:nvSpPr>
          <p:cNvPr id="57" name="Rectangle 56"/>
          <p:cNvSpPr>
            <a:spLocks noChangeArrowheads="1"/>
          </p:cNvSpPr>
          <p:nvPr/>
        </p:nvSpPr>
        <p:spPr bwMode="auto">
          <a:xfrm>
            <a:off x="4267200" y="5715000"/>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T’ -&gt; *FT’ </a:t>
            </a:r>
          </a:p>
        </p:txBody>
      </p:sp>
      <p:sp>
        <p:nvSpPr>
          <p:cNvPr id="58" name="Rectangle 57"/>
          <p:cNvSpPr>
            <a:spLocks noChangeArrowheads="1"/>
          </p:cNvSpPr>
          <p:nvPr/>
        </p:nvSpPr>
        <p:spPr bwMode="auto">
          <a:xfrm>
            <a:off x="3352800" y="5791200"/>
            <a:ext cx="900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T’ -&gt; </a:t>
            </a:r>
            <a:r>
              <a:rPr lang="en-US" altLang="en-US" sz="2000">
                <a:latin typeface="MS Mincho" pitchFamily="49" charset="-128"/>
                <a:ea typeface="MS Mincho" pitchFamily="49" charset="-128"/>
              </a:rPr>
              <a:t>Ɛ</a:t>
            </a:r>
          </a:p>
        </p:txBody>
      </p:sp>
      <p:sp>
        <p:nvSpPr>
          <p:cNvPr id="59" name="Rectangle 58"/>
          <p:cNvSpPr>
            <a:spLocks noChangeArrowheads="1"/>
          </p:cNvSpPr>
          <p:nvPr/>
        </p:nvSpPr>
        <p:spPr bwMode="auto">
          <a:xfrm>
            <a:off x="6553200" y="5715000"/>
            <a:ext cx="900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T’ -&gt; </a:t>
            </a:r>
            <a:r>
              <a:rPr lang="en-US" altLang="en-US" sz="2000">
                <a:latin typeface="MS Mincho" pitchFamily="49" charset="-128"/>
                <a:ea typeface="MS Mincho" pitchFamily="49" charset="-128"/>
              </a:rPr>
              <a:t>Ɛ</a:t>
            </a:r>
          </a:p>
        </p:txBody>
      </p:sp>
      <p:sp>
        <p:nvSpPr>
          <p:cNvPr id="60" name="Rectangle 59"/>
          <p:cNvSpPr>
            <a:spLocks noChangeArrowheads="1"/>
          </p:cNvSpPr>
          <p:nvPr/>
        </p:nvSpPr>
        <p:spPr bwMode="auto">
          <a:xfrm>
            <a:off x="7772400" y="5715000"/>
            <a:ext cx="900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T’ -&gt; </a:t>
            </a:r>
            <a:r>
              <a:rPr lang="en-US" altLang="en-US" sz="2000">
                <a:latin typeface="MS Mincho" pitchFamily="49" charset="-128"/>
                <a:ea typeface="MS Mincho" pitchFamily="49" charset="-128"/>
              </a:rPr>
              <a:t>Ɛ</a:t>
            </a:r>
          </a:p>
        </p:txBody>
      </p:sp>
      <p:sp>
        <p:nvSpPr>
          <p:cNvPr id="61" name="Rectangle 60"/>
          <p:cNvSpPr>
            <a:spLocks noChangeArrowheads="1"/>
          </p:cNvSpPr>
          <p:nvPr/>
        </p:nvSpPr>
        <p:spPr bwMode="auto">
          <a:xfrm>
            <a:off x="5410200" y="6457950"/>
            <a:ext cx="1076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F -&gt; (E) </a:t>
            </a:r>
          </a:p>
        </p:txBody>
      </p:sp>
      <p:sp>
        <p:nvSpPr>
          <p:cNvPr id="62" name="Rectangle 61"/>
          <p:cNvSpPr>
            <a:spLocks noChangeArrowheads="1"/>
          </p:cNvSpPr>
          <p:nvPr/>
        </p:nvSpPr>
        <p:spPr bwMode="auto">
          <a:xfrm>
            <a:off x="2133600" y="6488113"/>
            <a:ext cx="89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F -&gt; </a:t>
            </a:r>
            <a:r>
              <a:rPr lang="en-US" altLang="en-US" sz="2000" b="1"/>
              <a:t>id</a:t>
            </a:r>
          </a:p>
        </p:txBody>
      </p:sp>
    </p:spTree>
    <p:extLst>
      <p:ext uri="{BB962C8B-B14F-4D97-AF65-F5344CB8AC3E}">
        <p14:creationId xmlns:p14="http://schemas.microsoft.com/office/powerpoint/2010/main" val="411212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linds(horizontal)">
                                      <p:cBhvr>
                                        <p:cTn id="15" dur="500"/>
                                        <p:tgtEl>
                                          <p:spTgt spid="5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linds(horizontal)">
                                      <p:cBhvr>
                                        <p:cTn id="18" dur="500"/>
                                        <p:tgtEl>
                                          <p:spTgt spid="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blinds(horizontal)">
                                      <p:cBhvr>
                                        <p:cTn id="21" dur="500"/>
                                        <p:tgtEl>
                                          <p:spTgt spid="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linds(horizontal)">
                                      <p:cBhvr>
                                        <p:cTn id="26" dur="500"/>
                                        <p:tgtEl>
                                          <p:spTgt spid="5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linds(horizontal)">
                                      <p:cBhvr>
                                        <p:cTn id="37" dur="500"/>
                                        <p:tgtEl>
                                          <p:spTgt spid="5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linds(horizontal)">
                                      <p:cBhvr>
                                        <p:cTn id="40" dur="500"/>
                                        <p:tgtEl>
                                          <p:spTgt spid="5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linds(horizontal)">
                                      <p:cBhvr>
                                        <p:cTn id="43" dur="500"/>
                                        <p:tgtEl>
                                          <p:spTgt spid="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4" grpId="0"/>
      <p:bldP spid="55" grpId="0"/>
      <p:bldP spid="56" grpId="0"/>
      <p:bldP spid="57" grpId="0"/>
      <p:bldP spid="58" grpId="0"/>
      <p:bldP spid="59" grpId="0"/>
      <p:bldP spid="60" grpId="0"/>
      <p:bldP spid="61" grpId="0"/>
      <p:bldP spid="6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altLang="en-US" smtClean="0"/>
              <a:t>Another example</a:t>
            </a:r>
          </a:p>
        </p:txBody>
      </p:sp>
      <p:sp>
        <p:nvSpPr>
          <p:cNvPr id="32771" name="Rectangle 5"/>
          <p:cNvSpPr>
            <a:spLocks noChangeArrowheads="1"/>
          </p:cNvSpPr>
          <p:nvPr/>
        </p:nvSpPr>
        <p:spPr bwMode="auto">
          <a:xfrm>
            <a:off x="685800" y="1970088"/>
            <a:ext cx="23622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S -&gt; iEtSS’ | a</a:t>
            </a:r>
          </a:p>
          <a:p>
            <a:pPr eaLnBrk="1" hangingPunct="1">
              <a:lnSpc>
                <a:spcPct val="90000"/>
              </a:lnSpc>
              <a:buFont typeface="Wingdings 2" pitchFamily="18" charset="2"/>
              <a:buNone/>
            </a:pPr>
            <a:r>
              <a:rPr lang="en-US" altLang="en-US"/>
              <a:t>S’ -&gt; eS | </a:t>
            </a:r>
            <a:r>
              <a:rPr lang="en-US" altLang="en-US">
                <a:latin typeface="MS Mincho" pitchFamily="49" charset="-128"/>
                <a:ea typeface="MS Mincho" pitchFamily="49" charset="-128"/>
              </a:rPr>
              <a:t>Ɛ</a:t>
            </a:r>
          </a:p>
          <a:p>
            <a:pPr eaLnBrk="1" hangingPunct="1">
              <a:lnSpc>
                <a:spcPct val="90000"/>
              </a:lnSpc>
              <a:buFont typeface="Wingdings 2" pitchFamily="18" charset="2"/>
              <a:buNone/>
            </a:pPr>
            <a:r>
              <a:rPr lang="en-US" altLang="en-US"/>
              <a:t>E -&gt; b</a:t>
            </a:r>
          </a:p>
        </p:txBody>
      </p:sp>
      <p:cxnSp>
        <p:nvCxnSpPr>
          <p:cNvPr id="24" name="Straight Connector 23"/>
          <p:cNvCxnSpPr/>
          <p:nvPr/>
        </p:nvCxnSpPr>
        <p:spPr>
          <a:xfrm>
            <a:off x="762000" y="4113213"/>
            <a:ext cx="807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86594" y="4799806"/>
            <a:ext cx="2590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774" name="Rectangle 5"/>
          <p:cNvSpPr>
            <a:spLocks noChangeArrowheads="1"/>
          </p:cNvSpPr>
          <p:nvPr/>
        </p:nvSpPr>
        <p:spPr bwMode="auto">
          <a:xfrm>
            <a:off x="1371600" y="4113213"/>
            <a:ext cx="6096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S</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S’</a:t>
            </a:r>
          </a:p>
          <a:p>
            <a:pPr eaLnBrk="1" hangingPunct="1">
              <a:lnSpc>
                <a:spcPct val="90000"/>
              </a:lnSpc>
              <a:buFont typeface="Wingdings 2" pitchFamily="18" charset="2"/>
              <a:buNone/>
            </a:pPr>
            <a:endParaRPr lang="en-US" altLang="en-US"/>
          </a:p>
          <a:p>
            <a:pPr eaLnBrk="1" hangingPunct="1">
              <a:lnSpc>
                <a:spcPct val="90000"/>
              </a:lnSpc>
              <a:buFont typeface="Wingdings 2" pitchFamily="18" charset="2"/>
              <a:buNone/>
            </a:pPr>
            <a:r>
              <a:rPr lang="en-US" altLang="en-US"/>
              <a:t>E</a:t>
            </a:r>
          </a:p>
        </p:txBody>
      </p:sp>
      <p:sp>
        <p:nvSpPr>
          <p:cNvPr id="32775" name="TextBox 29"/>
          <p:cNvSpPr txBox="1">
            <a:spLocks noChangeArrowheads="1"/>
          </p:cNvSpPr>
          <p:nvPr/>
        </p:nvSpPr>
        <p:spPr bwMode="auto">
          <a:xfrm>
            <a:off x="990600" y="3481388"/>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Non -</a:t>
            </a:r>
          </a:p>
          <a:p>
            <a:pPr eaLnBrk="1" hangingPunct="1"/>
            <a:r>
              <a:rPr lang="en-US" altLang="en-US" sz="2000"/>
              <a:t>terminal</a:t>
            </a:r>
          </a:p>
        </p:txBody>
      </p:sp>
      <p:cxnSp>
        <p:nvCxnSpPr>
          <p:cNvPr id="33" name="Straight Connector 32"/>
          <p:cNvCxnSpPr/>
          <p:nvPr/>
        </p:nvCxnSpPr>
        <p:spPr>
          <a:xfrm flipV="1">
            <a:off x="1981200" y="3656013"/>
            <a:ext cx="6781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2777" name="TextBox 33"/>
          <p:cNvSpPr txBox="1">
            <a:spLocks noChangeArrowheads="1"/>
          </p:cNvSpPr>
          <p:nvPr/>
        </p:nvSpPr>
        <p:spPr bwMode="auto">
          <a:xfrm>
            <a:off x="4724400" y="3270250"/>
            <a:ext cx="185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 Symbol</a:t>
            </a:r>
          </a:p>
        </p:txBody>
      </p:sp>
      <p:sp>
        <p:nvSpPr>
          <p:cNvPr id="32778" name="TextBox 34"/>
          <p:cNvSpPr txBox="1">
            <a:spLocks noChangeArrowheads="1"/>
          </p:cNvSpPr>
          <p:nvPr/>
        </p:nvSpPr>
        <p:spPr bwMode="auto">
          <a:xfrm>
            <a:off x="2667000" y="36560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32779" name="TextBox 35"/>
          <p:cNvSpPr txBox="1">
            <a:spLocks noChangeArrowheads="1"/>
          </p:cNvSpPr>
          <p:nvPr/>
        </p:nvSpPr>
        <p:spPr bwMode="auto">
          <a:xfrm>
            <a:off x="3733800" y="3656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b</a:t>
            </a:r>
          </a:p>
        </p:txBody>
      </p:sp>
      <p:sp>
        <p:nvSpPr>
          <p:cNvPr id="32780" name="TextBox 36"/>
          <p:cNvSpPr txBox="1">
            <a:spLocks noChangeArrowheads="1"/>
          </p:cNvSpPr>
          <p:nvPr/>
        </p:nvSpPr>
        <p:spPr bwMode="auto">
          <a:xfrm>
            <a:off x="4757738" y="372745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e</a:t>
            </a:r>
          </a:p>
        </p:txBody>
      </p:sp>
      <p:sp>
        <p:nvSpPr>
          <p:cNvPr id="32781" name="TextBox 37"/>
          <p:cNvSpPr txBox="1">
            <a:spLocks noChangeArrowheads="1"/>
          </p:cNvSpPr>
          <p:nvPr/>
        </p:nvSpPr>
        <p:spPr bwMode="auto">
          <a:xfrm>
            <a:off x="5715000" y="365601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a:t>
            </a:r>
          </a:p>
        </p:txBody>
      </p:sp>
      <p:sp>
        <p:nvSpPr>
          <p:cNvPr id="32782" name="TextBox 38"/>
          <p:cNvSpPr txBox="1">
            <a:spLocks noChangeArrowheads="1"/>
          </p:cNvSpPr>
          <p:nvPr/>
        </p:nvSpPr>
        <p:spPr bwMode="auto">
          <a:xfrm>
            <a:off x="6799263" y="3656013"/>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a:t>
            </a:r>
          </a:p>
        </p:txBody>
      </p:sp>
      <p:sp>
        <p:nvSpPr>
          <p:cNvPr id="32783" name="TextBox 39"/>
          <p:cNvSpPr txBox="1">
            <a:spLocks noChangeArrowheads="1"/>
          </p:cNvSpPr>
          <p:nvPr/>
        </p:nvSpPr>
        <p:spPr bwMode="auto">
          <a:xfrm>
            <a:off x="7967663" y="3656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cxnSp>
        <p:nvCxnSpPr>
          <p:cNvPr id="42" name="Straight Connector 41"/>
          <p:cNvCxnSpPr/>
          <p:nvPr/>
        </p:nvCxnSpPr>
        <p:spPr>
          <a:xfrm rot="5400000">
            <a:off x="2056606" y="4876007"/>
            <a:ext cx="23637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199606" y="4876007"/>
            <a:ext cx="23637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152106" y="4914107"/>
            <a:ext cx="24399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371306" y="4914107"/>
            <a:ext cx="24399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3806" y="4952207"/>
            <a:ext cx="25161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428706" y="4990307"/>
            <a:ext cx="2592387"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a:spLocks noChangeArrowheads="1"/>
          </p:cNvSpPr>
          <p:nvPr/>
        </p:nvSpPr>
        <p:spPr bwMode="auto">
          <a:xfrm>
            <a:off x="2057400" y="4113213"/>
            <a:ext cx="792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S -&gt; a</a:t>
            </a:r>
          </a:p>
        </p:txBody>
      </p:sp>
      <p:sp>
        <p:nvSpPr>
          <p:cNvPr id="49" name="Rectangle 48"/>
          <p:cNvSpPr>
            <a:spLocks noChangeArrowheads="1"/>
          </p:cNvSpPr>
          <p:nvPr/>
        </p:nvSpPr>
        <p:spPr bwMode="auto">
          <a:xfrm>
            <a:off x="5334000" y="4113213"/>
            <a:ext cx="1341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S -&gt; iEtSS’</a:t>
            </a:r>
          </a:p>
        </p:txBody>
      </p:sp>
      <p:sp>
        <p:nvSpPr>
          <p:cNvPr id="50" name="Rectangle 49"/>
          <p:cNvSpPr>
            <a:spLocks noChangeArrowheads="1"/>
          </p:cNvSpPr>
          <p:nvPr/>
        </p:nvSpPr>
        <p:spPr bwMode="auto">
          <a:xfrm>
            <a:off x="4405313" y="4648200"/>
            <a:ext cx="10810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S’ -&gt; </a:t>
            </a:r>
            <a:r>
              <a:rPr lang="en-US" altLang="en-US"/>
              <a:t>Ɛ</a:t>
            </a:r>
            <a:endParaRPr lang="en-US" altLang="en-US" sz="2000"/>
          </a:p>
          <a:p>
            <a:pPr eaLnBrk="1" hangingPunct="1"/>
            <a:r>
              <a:rPr lang="en-US" altLang="en-US" sz="2000"/>
              <a:t>S’ -&gt; eS </a:t>
            </a:r>
          </a:p>
        </p:txBody>
      </p:sp>
      <p:sp>
        <p:nvSpPr>
          <p:cNvPr id="54" name="Rectangle 53"/>
          <p:cNvSpPr>
            <a:spLocks noChangeArrowheads="1"/>
          </p:cNvSpPr>
          <p:nvPr/>
        </p:nvSpPr>
        <p:spPr bwMode="auto">
          <a:xfrm>
            <a:off x="7696200" y="47228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S’ -&gt; </a:t>
            </a:r>
            <a:r>
              <a:rPr lang="en-US" altLang="en-US" sz="2000">
                <a:latin typeface="MS Mincho" pitchFamily="49" charset="-128"/>
                <a:ea typeface="MS Mincho" pitchFamily="49" charset="-128"/>
              </a:rPr>
              <a:t>Ɛ</a:t>
            </a:r>
          </a:p>
        </p:txBody>
      </p:sp>
      <p:sp>
        <p:nvSpPr>
          <p:cNvPr id="55" name="Rectangle 54"/>
          <p:cNvSpPr>
            <a:spLocks noChangeArrowheads="1"/>
          </p:cNvSpPr>
          <p:nvPr/>
        </p:nvSpPr>
        <p:spPr bwMode="auto">
          <a:xfrm>
            <a:off x="3268663" y="5424488"/>
            <a:ext cx="820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2000"/>
              <a:t>E -&gt; b</a:t>
            </a:r>
          </a:p>
        </p:txBody>
      </p:sp>
    </p:spTree>
    <p:extLst>
      <p:ext uri="{BB962C8B-B14F-4D97-AF65-F5344CB8AC3E}">
        <p14:creationId xmlns:p14="http://schemas.microsoft.com/office/powerpoint/2010/main" val="2645553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linds(horizontal)">
                                      <p:cBhvr>
                                        <p:cTn id="15" dur="500"/>
                                        <p:tgtEl>
                                          <p:spTgt spid="5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linds(horizontal)">
                                      <p:cBhvr>
                                        <p:cTn id="18" dur="500"/>
                                        <p:tgtEl>
                                          <p:spTgt spid="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linds(horizontal)">
                                      <p:cBhvr>
                                        <p:cTn id="2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4" grpId="0"/>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304800" y="704850"/>
            <a:ext cx="8458200" cy="1143000"/>
          </a:xfrm>
        </p:spPr>
        <p:txBody>
          <a:bodyPr/>
          <a:lstStyle/>
          <a:p>
            <a:r>
              <a:rPr lang="en-US" altLang="en-US" sz="4600" smtClean="0"/>
              <a:t>Non-recursive predicting parsing</a:t>
            </a:r>
          </a:p>
        </p:txBody>
      </p:sp>
      <p:sp>
        <p:nvSpPr>
          <p:cNvPr id="33795" name="Rectangle 4"/>
          <p:cNvSpPr>
            <a:spLocks noChangeArrowheads="1"/>
          </p:cNvSpPr>
          <p:nvPr/>
        </p:nvSpPr>
        <p:spPr bwMode="auto">
          <a:xfrm>
            <a:off x="3733800" y="2438400"/>
            <a:ext cx="25146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endParaRPr lang="en-US" altLang="en-US"/>
          </a:p>
        </p:txBody>
      </p:sp>
      <p:sp>
        <p:nvSpPr>
          <p:cNvPr id="33796" name="Line 5"/>
          <p:cNvSpPr>
            <a:spLocks noChangeShapeType="1"/>
          </p:cNvSpPr>
          <p:nvPr/>
        </p:nvSpPr>
        <p:spPr bwMode="auto">
          <a:xfrm>
            <a:off x="40386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Line 6"/>
          <p:cNvSpPr>
            <a:spLocks noChangeShapeType="1"/>
          </p:cNvSpPr>
          <p:nvPr/>
        </p:nvSpPr>
        <p:spPr bwMode="auto">
          <a:xfrm>
            <a:off x="43434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7"/>
          <p:cNvSpPr>
            <a:spLocks noChangeShapeType="1"/>
          </p:cNvSpPr>
          <p:nvPr/>
        </p:nvSpPr>
        <p:spPr bwMode="auto">
          <a:xfrm>
            <a:off x="46482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Line 8"/>
          <p:cNvSpPr>
            <a:spLocks noChangeShapeType="1"/>
          </p:cNvSpPr>
          <p:nvPr/>
        </p:nvSpPr>
        <p:spPr bwMode="auto">
          <a:xfrm>
            <a:off x="49530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9"/>
          <p:cNvSpPr>
            <a:spLocks noChangeShapeType="1"/>
          </p:cNvSpPr>
          <p:nvPr/>
        </p:nvSpPr>
        <p:spPr bwMode="auto">
          <a:xfrm>
            <a:off x="52578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10"/>
          <p:cNvSpPr>
            <a:spLocks noChangeShapeType="1"/>
          </p:cNvSpPr>
          <p:nvPr/>
        </p:nvSpPr>
        <p:spPr bwMode="auto">
          <a:xfrm>
            <a:off x="55626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1"/>
          <p:cNvSpPr>
            <a:spLocks noChangeShapeType="1"/>
          </p:cNvSpPr>
          <p:nvPr/>
        </p:nvSpPr>
        <p:spPr bwMode="auto">
          <a:xfrm>
            <a:off x="5867400" y="2438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Text Box 12"/>
          <p:cNvSpPr txBox="1">
            <a:spLocks noChangeArrowheads="1"/>
          </p:cNvSpPr>
          <p:nvPr/>
        </p:nvSpPr>
        <p:spPr bwMode="auto">
          <a:xfrm>
            <a:off x="4997450" y="2362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a:t>
            </a:r>
          </a:p>
        </p:txBody>
      </p:sp>
      <p:sp>
        <p:nvSpPr>
          <p:cNvPr id="33804" name="Text Box 13"/>
          <p:cNvSpPr txBox="1">
            <a:spLocks noChangeArrowheads="1"/>
          </p:cNvSpPr>
          <p:nvPr/>
        </p:nvSpPr>
        <p:spPr bwMode="auto">
          <a:xfrm>
            <a:off x="5276850" y="2362200"/>
            <a:ext cx="312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
        <p:nvSpPr>
          <p:cNvPr id="33805" name="Text Box 14"/>
          <p:cNvSpPr txBox="1">
            <a:spLocks noChangeArrowheads="1"/>
          </p:cNvSpPr>
          <p:nvPr/>
        </p:nvSpPr>
        <p:spPr bwMode="auto">
          <a:xfrm>
            <a:off x="5581650" y="2362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b</a:t>
            </a:r>
          </a:p>
        </p:txBody>
      </p:sp>
      <p:sp>
        <p:nvSpPr>
          <p:cNvPr id="33806" name="Text Box 15"/>
          <p:cNvSpPr txBox="1">
            <a:spLocks noChangeArrowheads="1"/>
          </p:cNvSpPr>
          <p:nvPr/>
        </p:nvSpPr>
        <p:spPr bwMode="auto">
          <a:xfrm>
            <a:off x="5886450" y="2362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800"/>
              <a:t>$</a:t>
            </a:r>
          </a:p>
        </p:txBody>
      </p:sp>
      <p:sp>
        <p:nvSpPr>
          <p:cNvPr id="33807" name="Rectangle 16"/>
          <p:cNvSpPr>
            <a:spLocks noChangeArrowheads="1"/>
          </p:cNvSpPr>
          <p:nvPr/>
        </p:nvSpPr>
        <p:spPr bwMode="auto">
          <a:xfrm>
            <a:off x="3886200" y="3581400"/>
            <a:ext cx="1981200" cy="1143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a:t>Predictive</a:t>
            </a:r>
          </a:p>
          <a:p>
            <a:pPr algn="ctr" eaLnBrk="1" hangingPunct="1"/>
            <a:r>
              <a:rPr lang="en-US" altLang="en-US"/>
              <a:t>parsing </a:t>
            </a:r>
          </a:p>
          <a:p>
            <a:pPr algn="ctr" eaLnBrk="1" hangingPunct="1"/>
            <a:r>
              <a:rPr lang="en-US" altLang="en-US"/>
              <a:t>program</a:t>
            </a:r>
          </a:p>
        </p:txBody>
      </p:sp>
      <p:sp>
        <p:nvSpPr>
          <p:cNvPr id="33808" name="Line 17"/>
          <p:cNvSpPr>
            <a:spLocks noChangeShapeType="1"/>
          </p:cNvSpPr>
          <p:nvPr/>
        </p:nvSpPr>
        <p:spPr bwMode="auto">
          <a:xfrm flipV="1">
            <a:off x="4800600" y="27432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9" name="Line 18"/>
          <p:cNvSpPr>
            <a:spLocks noChangeShapeType="1"/>
          </p:cNvSpPr>
          <p:nvPr/>
        </p:nvSpPr>
        <p:spPr bwMode="auto">
          <a:xfrm>
            <a:off x="5867400" y="4114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0" name="Text Box 19"/>
          <p:cNvSpPr txBox="1">
            <a:spLocks noChangeArrowheads="1"/>
          </p:cNvSpPr>
          <p:nvPr/>
        </p:nvSpPr>
        <p:spPr bwMode="auto">
          <a:xfrm>
            <a:off x="6934200" y="38100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output</a:t>
            </a:r>
          </a:p>
        </p:txBody>
      </p:sp>
      <p:sp>
        <p:nvSpPr>
          <p:cNvPr id="33811" name="Rectangle 20"/>
          <p:cNvSpPr>
            <a:spLocks noChangeArrowheads="1"/>
          </p:cNvSpPr>
          <p:nvPr/>
        </p:nvSpPr>
        <p:spPr bwMode="auto">
          <a:xfrm>
            <a:off x="4191000" y="5486400"/>
            <a:ext cx="15240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a:t>Parsing</a:t>
            </a:r>
          </a:p>
          <a:p>
            <a:pPr algn="ctr" eaLnBrk="1" hangingPunct="1"/>
            <a:r>
              <a:rPr lang="en-US" altLang="en-US"/>
              <a:t>Table</a:t>
            </a:r>
          </a:p>
          <a:p>
            <a:pPr algn="ctr" eaLnBrk="1" hangingPunct="1"/>
            <a:r>
              <a:rPr lang="en-US" altLang="en-US"/>
              <a:t>M</a:t>
            </a:r>
          </a:p>
        </p:txBody>
      </p:sp>
      <p:sp>
        <p:nvSpPr>
          <p:cNvPr id="33812" name="Line 21"/>
          <p:cNvSpPr>
            <a:spLocks noChangeShapeType="1"/>
          </p:cNvSpPr>
          <p:nvPr/>
        </p:nvSpPr>
        <p:spPr bwMode="auto">
          <a:xfrm>
            <a:off x="4876800" y="4724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Text Box 22"/>
          <p:cNvSpPr txBox="1">
            <a:spLocks noChangeArrowheads="1"/>
          </p:cNvSpPr>
          <p:nvPr/>
        </p:nvSpPr>
        <p:spPr bwMode="auto">
          <a:xfrm>
            <a:off x="1355725" y="40798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33814" name="Rectangle 23"/>
          <p:cNvSpPr>
            <a:spLocks noChangeArrowheads="1"/>
          </p:cNvSpPr>
          <p:nvPr/>
        </p:nvSpPr>
        <p:spPr bwMode="auto">
          <a:xfrm>
            <a:off x="2362200" y="4038600"/>
            <a:ext cx="3810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a:t>X</a:t>
            </a:r>
          </a:p>
          <a:p>
            <a:pPr algn="ctr" eaLnBrk="1" hangingPunct="1"/>
            <a:r>
              <a:rPr lang="en-US" altLang="en-US"/>
              <a:t>Y</a:t>
            </a:r>
          </a:p>
          <a:p>
            <a:pPr algn="ctr" eaLnBrk="1" hangingPunct="1"/>
            <a:r>
              <a:rPr lang="en-US" altLang="en-US"/>
              <a:t>Z</a:t>
            </a:r>
          </a:p>
          <a:p>
            <a:pPr algn="ctr" eaLnBrk="1" hangingPunct="1"/>
            <a:r>
              <a:rPr lang="en-US" altLang="en-US"/>
              <a:t>$</a:t>
            </a:r>
          </a:p>
        </p:txBody>
      </p:sp>
      <p:sp>
        <p:nvSpPr>
          <p:cNvPr id="33815" name="Line 24"/>
          <p:cNvSpPr>
            <a:spLocks noChangeShapeType="1"/>
          </p:cNvSpPr>
          <p:nvPr/>
        </p:nvSpPr>
        <p:spPr bwMode="auto">
          <a:xfrm flipH="1">
            <a:off x="2819400" y="4267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6" name="Line 25"/>
          <p:cNvSpPr>
            <a:spLocks noChangeShapeType="1"/>
          </p:cNvSpPr>
          <p:nvPr/>
        </p:nvSpPr>
        <p:spPr bwMode="auto">
          <a:xfrm>
            <a:off x="2362200" y="4495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7" name="Line 26"/>
          <p:cNvSpPr>
            <a:spLocks noChangeShapeType="1"/>
          </p:cNvSpPr>
          <p:nvPr/>
        </p:nvSpPr>
        <p:spPr bwMode="auto">
          <a:xfrm>
            <a:off x="2362200" y="4800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Line 27"/>
          <p:cNvSpPr>
            <a:spLocks noChangeShapeType="1"/>
          </p:cNvSpPr>
          <p:nvPr/>
        </p:nvSpPr>
        <p:spPr bwMode="auto">
          <a:xfrm>
            <a:off x="2362200" y="5181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1529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15962"/>
          </a:xfrm>
        </p:spPr>
        <p:txBody>
          <a:bodyPr/>
          <a:lstStyle/>
          <a:p>
            <a:pPr eaLnBrk="1" hangingPunct="1"/>
            <a:r>
              <a:rPr lang="en-US" altLang="en-US" sz="3600" b="1" smtClean="0"/>
              <a:t>3.3 Finite-State Automate</a:t>
            </a:r>
          </a:p>
        </p:txBody>
      </p:sp>
      <p:sp>
        <p:nvSpPr>
          <p:cNvPr id="7171" name="Content Placeholder 2"/>
          <p:cNvSpPr>
            <a:spLocks noGrp="1"/>
          </p:cNvSpPr>
          <p:nvPr>
            <p:ph idx="1"/>
          </p:nvPr>
        </p:nvSpPr>
        <p:spPr>
          <a:xfrm>
            <a:off x="457200" y="990600"/>
            <a:ext cx="8229600" cy="5638800"/>
          </a:xfrm>
        </p:spPr>
        <p:txBody>
          <a:bodyPr/>
          <a:lstStyle/>
          <a:p>
            <a:pPr algn="just" eaLnBrk="1" hangingPunct="1"/>
            <a:r>
              <a:rPr lang="en-US" altLang="en-US" sz="2400" smtClean="0"/>
              <a:t>A </a:t>
            </a:r>
            <a:r>
              <a:rPr lang="en-US" altLang="en-US" sz="2400" b="1" smtClean="0"/>
              <a:t>finite-state machine</a:t>
            </a:r>
            <a:r>
              <a:rPr lang="en-US" altLang="en-US" sz="2400" smtClean="0"/>
              <a:t> (</a:t>
            </a:r>
            <a:r>
              <a:rPr lang="en-US" altLang="en-US" sz="2400" b="1" smtClean="0"/>
              <a:t>FSM</a:t>
            </a:r>
            <a:r>
              <a:rPr lang="en-US" altLang="en-US" sz="2400" smtClean="0"/>
              <a:t>) or </a:t>
            </a:r>
            <a:r>
              <a:rPr lang="en-US" altLang="en-US" sz="2400" b="1" smtClean="0"/>
              <a:t>finite-state automaton</a:t>
            </a:r>
            <a:r>
              <a:rPr lang="en-US" altLang="en-US" sz="2400" smtClean="0"/>
              <a:t> (</a:t>
            </a:r>
            <a:r>
              <a:rPr lang="en-US" altLang="en-US" sz="2400" b="1" smtClean="0"/>
              <a:t>FSA</a:t>
            </a:r>
            <a:r>
              <a:rPr lang="en-US" altLang="en-US" sz="2400" smtClean="0"/>
              <a:t>, plural: </a:t>
            </a:r>
            <a:r>
              <a:rPr lang="en-US" altLang="en-US" sz="2400" i="1" smtClean="0"/>
              <a:t>automata</a:t>
            </a:r>
            <a:r>
              <a:rPr lang="en-US" altLang="en-US" sz="2400" smtClean="0"/>
              <a:t>), </a:t>
            </a:r>
            <a:r>
              <a:rPr lang="en-US" altLang="en-US" sz="2400" b="1" smtClean="0"/>
              <a:t>finite automaton</a:t>
            </a:r>
            <a:r>
              <a:rPr lang="en-US" altLang="en-US" sz="2400" smtClean="0"/>
              <a:t>, or simply a </a:t>
            </a:r>
            <a:r>
              <a:rPr lang="en-US" altLang="en-US" sz="2400" b="1" smtClean="0"/>
              <a:t>state machine</a:t>
            </a:r>
            <a:r>
              <a:rPr lang="en-US" altLang="en-US" sz="2400" smtClean="0"/>
              <a:t>, is a mathematical </a:t>
            </a:r>
            <a:r>
              <a:rPr lang="en-US" altLang="en-US" sz="2400" smtClean="0">
                <a:hlinkClick r:id="rId2" tooltip="Model of computation"/>
              </a:rPr>
              <a:t>model of computation</a:t>
            </a:r>
            <a:r>
              <a:rPr lang="en-US" altLang="en-US" sz="2400" smtClean="0"/>
              <a:t>. It is an </a:t>
            </a:r>
            <a:r>
              <a:rPr lang="en-US" altLang="en-US" sz="2400" smtClean="0">
                <a:hlinkClick r:id="rId3" tooltip="Abstract machine"/>
              </a:rPr>
              <a:t>abstract machine</a:t>
            </a:r>
            <a:r>
              <a:rPr lang="en-US" altLang="en-US" sz="2400" smtClean="0"/>
              <a:t> that can be in exactly one of a finite number of </a:t>
            </a:r>
            <a:r>
              <a:rPr lang="en-US" altLang="en-US" sz="2400" i="1" smtClean="0">
                <a:hlinkClick r:id="rId4" tooltip="State (computer science)"/>
              </a:rPr>
              <a:t>states</a:t>
            </a:r>
            <a:r>
              <a:rPr lang="en-US" altLang="en-US" sz="2400" smtClean="0"/>
              <a:t> at any given time. The FSM can change from one state to another in response to some </a:t>
            </a:r>
            <a:r>
              <a:rPr lang="en-US" altLang="en-US" sz="2400" smtClean="0">
                <a:hlinkClick r:id="rId5" tooltip="Input (computer science)"/>
              </a:rPr>
              <a:t>inputs</a:t>
            </a:r>
            <a:r>
              <a:rPr lang="en-US" altLang="en-US" sz="2400" smtClean="0"/>
              <a:t>; the change from one state to another is called a </a:t>
            </a:r>
            <a:r>
              <a:rPr lang="en-US" altLang="en-US" sz="2400" i="1" smtClean="0"/>
              <a:t>transition</a:t>
            </a:r>
            <a:r>
              <a:rPr lang="en-US" altLang="en-US" sz="2400" smtClean="0"/>
              <a:t>.An FSM is defined by a list of its states, its initial state, and the inputs that trigger each transition. Finite-state machines are of two types—</a:t>
            </a:r>
            <a:r>
              <a:rPr lang="en-US" altLang="en-US" sz="2400" smtClean="0">
                <a:hlinkClick r:id="rId6" tooltip="Deterministic finite automaton"/>
              </a:rPr>
              <a:t>deterministic finite-state machines</a:t>
            </a:r>
            <a:r>
              <a:rPr lang="en-US" altLang="en-US" sz="2400" smtClean="0"/>
              <a:t> and </a:t>
            </a:r>
            <a:r>
              <a:rPr lang="en-US" altLang="en-US" sz="2400" smtClean="0">
                <a:hlinkClick r:id="rId7" tooltip="Nondeterministic finite automaton"/>
              </a:rPr>
              <a:t>non-deterministic finite-state machines</a:t>
            </a:r>
            <a:r>
              <a:rPr lang="en-US" altLang="en-US" sz="2400" smtClean="0"/>
              <a:t>.A deterministic finite-state machine can be constructed equivalent to any non-deterministic one.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altLang="en-US" smtClean="0"/>
              <a:t>Predictive parsing algorithm</a:t>
            </a:r>
          </a:p>
        </p:txBody>
      </p:sp>
      <p:sp>
        <p:nvSpPr>
          <p:cNvPr id="34819" name="Rectangle 3"/>
          <p:cNvSpPr>
            <a:spLocks noGrp="1"/>
          </p:cNvSpPr>
          <p:nvPr>
            <p:ph type="body" idx="1"/>
          </p:nvPr>
        </p:nvSpPr>
        <p:spPr/>
        <p:txBody>
          <a:bodyPr/>
          <a:lstStyle/>
          <a:p>
            <a:pPr>
              <a:lnSpc>
                <a:spcPct val="80000"/>
              </a:lnSpc>
              <a:buFont typeface="Wingdings 2" pitchFamily="18" charset="2"/>
              <a:buNone/>
            </a:pPr>
            <a:r>
              <a:rPr lang="en-US" altLang="en-US" sz="2200" smtClean="0"/>
              <a:t>Set ip point to the first symbol of w;</a:t>
            </a:r>
          </a:p>
          <a:p>
            <a:pPr>
              <a:lnSpc>
                <a:spcPct val="80000"/>
              </a:lnSpc>
              <a:buFont typeface="Wingdings 2" pitchFamily="18" charset="2"/>
              <a:buNone/>
            </a:pPr>
            <a:r>
              <a:rPr lang="en-US" altLang="en-US" sz="2200" smtClean="0"/>
              <a:t>Set X to the top stack symbol;</a:t>
            </a:r>
          </a:p>
          <a:p>
            <a:pPr>
              <a:lnSpc>
                <a:spcPct val="80000"/>
              </a:lnSpc>
              <a:buFont typeface="Wingdings 2" pitchFamily="18" charset="2"/>
              <a:buNone/>
            </a:pPr>
            <a:r>
              <a:rPr lang="en-US" altLang="en-US" sz="2200" smtClean="0"/>
              <a:t>While (X&lt;&gt;$) { /* stack is not empty */</a:t>
            </a:r>
          </a:p>
          <a:p>
            <a:pPr>
              <a:lnSpc>
                <a:spcPct val="80000"/>
              </a:lnSpc>
              <a:buFont typeface="Wingdings 2" pitchFamily="18" charset="2"/>
              <a:buNone/>
            </a:pPr>
            <a:r>
              <a:rPr lang="en-US" altLang="en-US" sz="2200" smtClean="0"/>
              <a:t>	if (X is a) pop the stack and advance ip;</a:t>
            </a:r>
          </a:p>
          <a:p>
            <a:pPr>
              <a:lnSpc>
                <a:spcPct val="80000"/>
              </a:lnSpc>
              <a:buFont typeface="Wingdings 2" pitchFamily="18" charset="2"/>
              <a:buNone/>
            </a:pPr>
            <a:r>
              <a:rPr lang="en-US" altLang="en-US" sz="2200" smtClean="0"/>
              <a:t>	else if (X is a terminal) error();</a:t>
            </a:r>
          </a:p>
          <a:p>
            <a:pPr>
              <a:lnSpc>
                <a:spcPct val="80000"/>
              </a:lnSpc>
              <a:buFont typeface="Wingdings 2" pitchFamily="18" charset="2"/>
              <a:buNone/>
            </a:pPr>
            <a:r>
              <a:rPr lang="en-US" altLang="en-US" sz="2200" smtClean="0"/>
              <a:t>	else if (M[X,a] is an error entry) error();</a:t>
            </a:r>
          </a:p>
          <a:p>
            <a:pPr>
              <a:lnSpc>
                <a:spcPct val="80000"/>
              </a:lnSpc>
              <a:buFont typeface="Wingdings 2" pitchFamily="18" charset="2"/>
              <a:buNone/>
            </a:pPr>
            <a:r>
              <a:rPr lang="en-US" altLang="en-US" sz="2200" smtClean="0"/>
              <a:t>	else if (M[X,a] = X-&gt;Y1Y2..Yk) {</a:t>
            </a:r>
          </a:p>
          <a:p>
            <a:pPr>
              <a:lnSpc>
                <a:spcPct val="80000"/>
              </a:lnSpc>
              <a:buFont typeface="Wingdings 2" pitchFamily="18" charset="2"/>
              <a:buNone/>
            </a:pPr>
            <a:r>
              <a:rPr lang="en-US" altLang="en-US" sz="2200" smtClean="0"/>
              <a:t>		output the production X-&gt;Y1Y2..Yk;</a:t>
            </a:r>
          </a:p>
          <a:p>
            <a:pPr>
              <a:lnSpc>
                <a:spcPct val="80000"/>
              </a:lnSpc>
              <a:buFont typeface="Wingdings 2" pitchFamily="18" charset="2"/>
              <a:buNone/>
            </a:pPr>
            <a:r>
              <a:rPr lang="en-US" altLang="en-US" sz="2200" smtClean="0"/>
              <a:t>		pop the stack;</a:t>
            </a:r>
          </a:p>
          <a:p>
            <a:pPr>
              <a:lnSpc>
                <a:spcPct val="80000"/>
              </a:lnSpc>
              <a:buFont typeface="Wingdings 2" pitchFamily="18" charset="2"/>
              <a:buNone/>
            </a:pPr>
            <a:r>
              <a:rPr lang="en-US" altLang="en-US" sz="2200" smtClean="0"/>
              <a:t>		push Yk,…,Y2,Y1 on to the stack with Y1 on top;</a:t>
            </a:r>
          </a:p>
          <a:p>
            <a:pPr>
              <a:lnSpc>
                <a:spcPct val="80000"/>
              </a:lnSpc>
              <a:buFont typeface="Wingdings 2" pitchFamily="18" charset="2"/>
              <a:buNone/>
            </a:pPr>
            <a:r>
              <a:rPr lang="en-US" altLang="en-US" sz="2200" smtClean="0"/>
              <a:t>	}</a:t>
            </a:r>
          </a:p>
          <a:p>
            <a:pPr>
              <a:lnSpc>
                <a:spcPct val="80000"/>
              </a:lnSpc>
              <a:buFont typeface="Wingdings 2" pitchFamily="18" charset="2"/>
              <a:buNone/>
            </a:pPr>
            <a:r>
              <a:rPr lang="en-US" altLang="en-US" sz="2200" smtClean="0"/>
              <a:t>	set X to the top stack symbol;</a:t>
            </a:r>
          </a:p>
          <a:p>
            <a:pPr>
              <a:lnSpc>
                <a:spcPct val="80000"/>
              </a:lnSpc>
              <a:buFont typeface="Wingdings 2" pitchFamily="18" charset="2"/>
              <a:buNone/>
            </a:pPr>
            <a:r>
              <a:rPr lang="en-US" altLang="en-US" sz="2200" smtClean="0"/>
              <a:t>}</a:t>
            </a:r>
          </a:p>
        </p:txBody>
      </p:sp>
    </p:spTree>
    <p:extLst>
      <p:ext uri="{BB962C8B-B14F-4D97-AF65-F5344CB8AC3E}">
        <p14:creationId xmlns:p14="http://schemas.microsoft.com/office/powerpoint/2010/main" val="20677595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altLang="en-US" smtClean="0"/>
              <a:t>Example</a:t>
            </a:r>
          </a:p>
        </p:txBody>
      </p:sp>
      <p:sp>
        <p:nvSpPr>
          <p:cNvPr id="35843" name="Rectangle 3"/>
          <p:cNvSpPr>
            <a:spLocks noGrp="1"/>
          </p:cNvSpPr>
          <p:nvPr>
            <p:ph type="body" idx="1"/>
          </p:nvPr>
        </p:nvSpPr>
        <p:spPr/>
        <p:txBody>
          <a:bodyPr/>
          <a:lstStyle/>
          <a:p>
            <a:r>
              <a:rPr lang="en-US" altLang="en-US" smtClean="0"/>
              <a:t>id+id*id$</a:t>
            </a:r>
          </a:p>
        </p:txBody>
      </p:sp>
      <p:sp>
        <p:nvSpPr>
          <p:cNvPr id="35844" name="Line 4"/>
          <p:cNvSpPr>
            <a:spLocks noChangeShapeType="1"/>
          </p:cNvSpPr>
          <p:nvPr/>
        </p:nvSpPr>
        <p:spPr bwMode="auto">
          <a:xfrm>
            <a:off x="1295400" y="27432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Line 5"/>
          <p:cNvSpPr>
            <a:spLocks noChangeShapeType="1"/>
          </p:cNvSpPr>
          <p:nvPr/>
        </p:nvSpPr>
        <p:spPr bwMode="auto">
          <a:xfrm>
            <a:off x="1295400" y="31242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Text Box 6"/>
          <p:cNvSpPr txBox="1">
            <a:spLocks noChangeArrowheads="1"/>
          </p:cNvSpPr>
          <p:nvPr/>
        </p:nvSpPr>
        <p:spPr bwMode="auto">
          <a:xfrm>
            <a:off x="1584325" y="2708275"/>
            <a:ext cx="124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Matched</a:t>
            </a:r>
          </a:p>
        </p:txBody>
      </p:sp>
      <p:sp>
        <p:nvSpPr>
          <p:cNvPr id="35847" name="Text Box 7"/>
          <p:cNvSpPr txBox="1">
            <a:spLocks noChangeArrowheads="1"/>
          </p:cNvSpPr>
          <p:nvPr/>
        </p:nvSpPr>
        <p:spPr bwMode="auto">
          <a:xfrm>
            <a:off x="3475038" y="26670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35848" name="Text Box 8"/>
          <p:cNvSpPr txBox="1">
            <a:spLocks noChangeArrowheads="1"/>
          </p:cNvSpPr>
          <p:nvPr/>
        </p:nvSpPr>
        <p:spPr bwMode="auto">
          <a:xfrm>
            <a:off x="5151438" y="2667000"/>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35849" name="Text Box 9"/>
          <p:cNvSpPr txBox="1">
            <a:spLocks noChangeArrowheads="1"/>
          </p:cNvSpPr>
          <p:nvPr/>
        </p:nvSpPr>
        <p:spPr bwMode="auto">
          <a:xfrm>
            <a:off x="7132638" y="26670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Action</a:t>
            </a:r>
          </a:p>
        </p:txBody>
      </p:sp>
      <p:sp>
        <p:nvSpPr>
          <p:cNvPr id="35850" name="Text Box 10"/>
          <p:cNvSpPr txBox="1">
            <a:spLocks noChangeArrowheads="1"/>
          </p:cNvSpPr>
          <p:nvPr/>
        </p:nvSpPr>
        <p:spPr bwMode="auto">
          <a:xfrm>
            <a:off x="3821113" y="3124200"/>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E$</a:t>
            </a:r>
          </a:p>
        </p:txBody>
      </p:sp>
      <p:sp>
        <p:nvSpPr>
          <p:cNvPr id="35851" name="Text Box 11"/>
          <p:cNvSpPr txBox="1">
            <a:spLocks noChangeArrowheads="1"/>
          </p:cNvSpPr>
          <p:nvPr/>
        </p:nvSpPr>
        <p:spPr bwMode="auto">
          <a:xfrm>
            <a:off x="5029200" y="3124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id+id*id$</a:t>
            </a:r>
          </a:p>
        </p:txBody>
      </p:sp>
    </p:spTree>
    <p:extLst>
      <p:ext uri="{BB962C8B-B14F-4D97-AF65-F5344CB8AC3E}">
        <p14:creationId xmlns:p14="http://schemas.microsoft.com/office/powerpoint/2010/main" val="41212468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52400" y="704850"/>
            <a:ext cx="8839200" cy="1143000"/>
          </a:xfrm>
        </p:spPr>
        <p:txBody>
          <a:bodyPr/>
          <a:lstStyle/>
          <a:p>
            <a:r>
              <a:rPr lang="en-US" altLang="en-US" sz="4400" smtClean="0"/>
              <a:t>Error recovery in predictive parsing</a:t>
            </a:r>
          </a:p>
        </p:txBody>
      </p:sp>
      <p:sp>
        <p:nvSpPr>
          <p:cNvPr id="36867" name="Rectangle 3"/>
          <p:cNvSpPr>
            <a:spLocks noGrp="1"/>
          </p:cNvSpPr>
          <p:nvPr>
            <p:ph type="body" idx="1"/>
          </p:nvPr>
        </p:nvSpPr>
        <p:spPr/>
        <p:txBody>
          <a:bodyPr/>
          <a:lstStyle/>
          <a:p>
            <a:r>
              <a:rPr lang="en-US" altLang="en-US" sz="2200" smtClean="0"/>
              <a:t>Panic mode</a:t>
            </a:r>
          </a:p>
          <a:p>
            <a:pPr lvl="1"/>
            <a:r>
              <a:rPr lang="en-US" altLang="en-US" sz="2000" smtClean="0"/>
              <a:t>Place all symbols in Follow(A) into synchronization set for nonterminal A: skip tokens until an element of Follow(A) is seen and pop A from stack.</a:t>
            </a:r>
          </a:p>
          <a:p>
            <a:pPr lvl="1"/>
            <a:r>
              <a:rPr lang="en-US" altLang="en-US" sz="2000" smtClean="0"/>
              <a:t>Add to the synchronization set of lower level construct the symbols that begin higher level constructs</a:t>
            </a:r>
          </a:p>
          <a:p>
            <a:pPr lvl="1"/>
            <a:r>
              <a:rPr lang="en-US" altLang="en-US" sz="2000" smtClean="0"/>
              <a:t>Add symbols in First(A) to the synchronization set of nonterminal A</a:t>
            </a:r>
          </a:p>
          <a:p>
            <a:pPr lvl="1"/>
            <a:r>
              <a:rPr lang="en-US" altLang="en-US" sz="2000" smtClean="0"/>
              <a:t>If a nonterminal can generate the empty string then the production deriving can be used as a default</a:t>
            </a:r>
          </a:p>
          <a:p>
            <a:pPr lvl="1"/>
            <a:r>
              <a:rPr lang="en-US" altLang="en-US" sz="2000" smtClean="0"/>
              <a:t>If a terminal on top of the stack cannot be matched, pop the terminal, issue a message saying that the terminal was insterted</a:t>
            </a:r>
          </a:p>
          <a:p>
            <a:pPr lvl="1"/>
            <a:endParaRPr lang="en-US" altLang="en-US" sz="2000" smtClean="0"/>
          </a:p>
        </p:txBody>
      </p:sp>
    </p:spTree>
    <p:extLst>
      <p:ext uri="{BB962C8B-B14F-4D97-AF65-F5344CB8AC3E}">
        <p14:creationId xmlns:p14="http://schemas.microsoft.com/office/powerpoint/2010/main" val="16352966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en-US" smtClean="0"/>
              <a:t>Example</a:t>
            </a:r>
          </a:p>
        </p:txBody>
      </p:sp>
      <p:cxnSp>
        <p:nvCxnSpPr>
          <p:cNvPr id="24" name="Straight Connector 23"/>
          <p:cNvCxnSpPr/>
          <p:nvPr/>
        </p:nvCxnSpPr>
        <p:spPr>
          <a:xfrm>
            <a:off x="3276600" y="1143000"/>
            <a:ext cx="57991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95613" y="1914525"/>
            <a:ext cx="23129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7893" name="Rectangle 5"/>
          <p:cNvSpPr>
            <a:spLocks noChangeArrowheads="1"/>
          </p:cNvSpPr>
          <p:nvPr/>
        </p:nvSpPr>
        <p:spPr bwMode="auto">
          <a:xfrm>
            <a:off x="3714750" y="1143000"/>
            <a:ext cx="436563"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E</a:t>
            </a:r>
          </a:p>
          <a:p>
            <a:pPr eaLnBrk="1" hangingPunct="1">
              <a:lnSpc>
                <a:spcPct val="90000"/>
              </a:lnSpc>
              <a:buFont typeface="Wingdings 2" pitchFamily="18" charset="2"/>
              <a:buNone/>
            </a:pPr>
            <a:endParaRPr lang="en-US" altLang="en-US" sz="1600"/>
          </a:p>
          <a:p>
            <a:pPr eaLnBrk="1" hangingPunct="1">
              <a:lnSpc>
                <a:spcPct val="90000"/>
              </a:lnSpc>
              <a:buFont typeface="Wingdings 2" pitchFamily="18" charset="2"/>
              <a:buNone/>
            </a:pPr>
            <a:r>
              <a:rPr lang="en-US" altLang="en-US" sz="1600"/>
              <a:t>E’</a:t>
            </a:r>
          </a:p>
          <a:p>
            <a:pPr eaLnBrk="1" hangingPunct="1">
              <a:lnSpc>
                <a:spcPct val="90000"/>
              </a:lnSpc>
              <a:buFont typeface="Wingdings 2" pitchFamily="18" charset="2"/>
              <a:buNone/>
            </a:pPr>
            <a:endParaRPr lang="en-US" altLang="en-US" sz="1600"/>
          </a:p>
          <a:p>
            <a:pPr eaLnBrk="1" hangingPunct="1">
              <a:lnSpc>
                <a:spcPct val="90000"/>
              </a:lnSpc>
              <a:buFont typeface="Wingdings 2" pitchFamily="18" charset="2"/>
              <a:buNone/>
            </a:pPr>
            <a:r>
              <a:rPr lang="en-US" altLang="en-US" sz="1600"/>
              <a:t>T</a:t>
            </a:r>
          </a:p>
          <a:p>
            <a:pPr eaLnBrk="1" hangingPunct="1">
              <a:lnSpc>
                <a:spcPct val="90000"/>
              </a:lnSpc>
              <a:buFont typeface="Wingdings 2" pitchFamily="18" charset="2"/>
              <a:buNone/>
            </a:pPr>
            <a:endParaRPr lang="en-US" altLang="en-US" sz="1600"/>
          </a:p>
          <a:p>
            <a:pPr eaLnBrk="1" hangingPunct="1">
              <a:lnSpc>
                <a:spcPct val="90000"/>
              </a:lnSpc>
              <a:buFont typeface="Wingdings 2" pitchFamily="18" charset="2"/>
              <a:buNone/>
            </a:pPr>
            <a:r>
              <a:rPr lang="en-US" altLang="en-US" sz="1600"/>
              <a:t>T’</a:t>
            </a:r>
          </a:p>
          <a:p>
            <a:pPr eaLnBrk="1" hangingPunct="1">
              <a:lnSpc>
                <a:spcPct val="90000"/>
              </a:lnSpc>
              <a:buFont typeface="Wingdings 2" pitchFamily="18" charset="2"/>
              <a:buNone/>
            </a:pPr>
            <a:endParaRPr lang="en-US" altLang="en-US" sz="1600"/>
          </a:p>
          <a:p>
            <a:pPr eaLnBrk="1" hangingPunct="1">
              <a:lnSpc>
                <a:spcPct val="90000"/>
              </a:lnSpc>
              <a:buFont typeface="Wingdings 2" pitchFamily="18" charset="2"/>
              <a:buNone/>
            </a:pPr>
            <a:r>
              <a:rPr lang="en-US" altLang="en-US" sz="1600"/>
              <a:t>F</a:t>
            </a:r>
          </a:p>
        </p:txBody>
      </p:sp>
      <p:sp>
        <p:nvSpPr>
          <p:cNvPr id="37894" name="TextBox 29"/>
          <p:cNvSpPr txBox="1">
            <a:spLocks noChangeArrowheads="1"/>
          </p:cNvSpPr>
          <p:nvPr/>
        </p:nvSpPr>
        <p:spPr bwMode="auto">
          <a:xfrm>
            <a:off x="3276600" y="609600"/>
            <a:ext cx="984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Non -</a:t>
            </a:r>
          </a:p>
          <a:p>
            <a:pPr eaLnBrk="1" hangingPunct="1"/>
            <a:r>
              <a:rPr lang="en-US" altLang="en-US" sz="1600"/>
              <a:t>terminal</a:t>
            </a:r>
          </a:p>
        </p:txBody>
      </p:sp>
      <p:cxnSp>
        <p:nvCxnSpPr>
          <p:cNvPr id="33" name="Straight Connector 32"/>
          <p:cNvCxnSpPr/>
          <p:nvPr/>
        </p:nvCxnSpPr>
        <p:spPr>
          <a:xfrm flipV="1">
            <a:off x="4151313" y="854075"/>
            <a:ext cx="4868862" cy="47625"/>
          </a:xfrm>
          <a:prstGeom prst="line">
            <a:avLst/>
          </a:prstGeom>
        </p:spPr>
        <p:style>
          <a:lnRef idx="1">
            <a:schemeClr val="accent1"/>
          </a:lnRef>
          <a:fillRef idx="0">
            <a:schemeClr val="accent1"/>
          </a:fillRef>
          <a:effectRef idx="0">
            <a:schemeClr val="accent1"/>
          </a:effectRef>
          <a:fontRef idx="minor">
            <a:schemeClr val="tx1"/>
          </a:fontRef>
        </p:style>
      </p:cxnSp>
      <p:sp>
        <p:nvSpPr>
          <p:cNvPr id="37896" name="TextBox 33"/>
          <p:cNvSpPr txBox="1">
            <a:spLocks noChangeArrowheads="1"/>
          </p:cNvSpPr>
          <p:nvPr/>
        </p:nvSpPr>
        <p:spPr bwMode="auto">
          <a:xfrm>
            <a:off x="6119813" y="609600"/>
            <a:ext cx="1298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Input Symbol</a:t>
            </a:r>
          </a:p>
        </p:txBody>
      </p:sp>
      <p:sp>
        <p:nvSpPr>
          <p:cNvPr id="37897" name="TextBox 34"/>
          <p:cNvSpPr txBox="1">
            <a:spLocks noChangeArrowheads="1"/>
          </p:cNvSpPr>
          <p:nvPr/>
        </p:nvSpPr>
        <p:spPr bwMode="auto">
          <a:xfrm>
            <a:off x="4645025" y="854075"/>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id</a:t>
            </a:r>
          </a:p>
        </p:txBody>
      </p:sp>
      <p:sp>
        <p:nvSpPr>
          <p:cNvPr id="37898" name="TextBox 35"/>
          <p:cNvSpPr txBox="1">
            <a:spLocks noChangeArrowheads="1"/>
          </p:cNvSpPr>
          <p:nvPr/>
        </p:nvSpPr>
        <p:spPr bwMode="auto">
          <a:xfrm>
            <a:off x="5410200" y="854075"/>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sp>
        <p:nvSpPr>
          <p:cNvPr id="37899" name="TextBox 36"/>
          <p:cNvSpPr txBox="1">
            <a:spLocks noChangeArrowheads="1"/>
          </p:cNvSpPr>
          <p:nvPr/>
        </p:nvSpPr>
        <p:spPr bwMode="auto">
          <a:xfrm>
            <a:off x="6145213" y="9001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sp>
        <p:nvSpPr>
          <p:cNvPr id="37900" name="TextBox 37"/>
          <p:cNvSpPr txBox="1">
            <a:spLocks noChangeArrowheads="1"/>
          </p:cNvSpPr>
          <p:nvPr/>
        </p:nvSpPr>
        <p:spPr bwMode="auto">
          <a:xfrm>
            <a:off x="6832600" y="854075"/>
            <a:ext cx="252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sp>
        <p:nvSpPr>
          <p:cNvPr id="37901" name="TextBox 38"/>
          <p:cNvSpPr txBox="1">
            <a:spLocks noChangeArrowheads="1"/>
          </p:cNvSpPr>
          <p:nvPr/>
        </p:nvSpPr>
        <p:spPr bwMode="auto">
          <a:xfrm>
            <a:off x="7610475" y="854075"/>
            <a:ext cx="252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sp>
        <p:nvSpPr>
          <p:cNvPr id="37902" name="TextBox 39"/>
          <p:cNvSpPr txBox="1">
            <a:spLocks noChangeArrowheads="1"/>
          </p:cNvSpPr>
          <p:nvPr/>
        </p:nvSpPr>
        <p:spPr bwMode="auto">
          <a:xfrm>
            <a:off x="8450263" y="8540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a:t>
            </a:r>
          </a:p>
        </p:txBody>
      </p:sp>
      <p:cxnSp>
        <p:nvCxnSpPr>
          <p:cNvPr id="42" name="Straight Connector 41"/>
          <p:cNvCxnSpPr/>
          <p:nvPr/>
        </p:nvCxnSpPr>
        <p:spPr>
          <a:xfrm rot="5400000">
            <a:off x="3969544"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790281"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556250" y="1958975"/>
            <a:ext cx="2170113" cy="5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322219"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088187" y="1958976"/>
            <a:ext cx="2170113" cy="55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908131"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sp>
        <p:nvSpPr>
          <p:cNvPr id="37909" name="Rectangle 47"/>
          <p:cNvSpPr>
            <a:spLocks noChangeArrowheads="1"/>
          </p:cNvSpPr>
          <p:nvPr/>
        </p:nvSpPr>
        <p:spPr bwMode="auto">
          <a:xfrm>
            <a:off x="4206875" y="1143000"/>
            <a:ext cx="9080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E -&gt; TE’</a:t>
            </a:r>
          </a:p>
        </p:txBody>
      </p:sp>
      <p:sp>
        <p:nvSpPr>
          <p:cNvPr id="37910" name="Rectangle 48"/>
          <p:cNvSpPr>
            <a:spLocks noChangeArrowheads="1"/>
          </p:cNvSpPr>
          <p:nvPr/>
        </p:nvSpPr>
        <p:spPr bwMode="auto">
          <a:xfrm>
            <a:off x="6648450" y="1143000"/>
            <a:ext cx="9080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E -&gt; TE’</a:t>
            </a:r>
          </a:p>
        </p:txBody>
      </p:sp>
      <p:sp>
        <p:nvSpPr>
          <p:cNvPr id="37911" name="Rectangle 49"/>
          <p:cNvSpPr>
            <a:spLocks noChangeArrowheads="1"/>
          </p:cNvSpPr>
          <p:nvPr/>
        </p:nvSpPr>
        <p:spPr bwMode="auto">
          <a:xfrm>
            <a:off x="4953000" y="1530350"/>
            <a:ext cx="114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E’ -&gt; +TE’ </a:t>
            </a:r>
          </a:p>
        </p:txBody>
      </p:sp>
      <p:sp>
        <p:nvSpPr>
          <p:cNvPr id="37912" name="Rectangle 52"/>
          <p:cNvSpPr>
            <a:spLocks noChangeArrowheads="1"/>
          </p:cNvSpPr>
          <p:nvPr/>
        </p:nvSpPr>
        <p:spPr bwMode="auto">
          <a:xfrm>
            <a:off x="7489825" y="1536700"/>
            <a:ext cx="7826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E’ -&gt; </a:t>
            </a:r>
            <a:r>
              <a:rPr lang="en-US" altLang="en-US" sz="1600">
                <a:latin typeface="MS Mincho" pitchFamily="49" charset="-128"/>
                <a:ea typeface="MS Mincho" pitchFamily="49" charset="-128"/>
              </a:rPr>
              <a:t>Ɛ</a:t>
            </a:r>
          </a:p>
        </p:txBody>
      </p:sp>
      <p:sp>
        <p:nvSpPr>
          <p:cNvPr id="37913" name="Rectangle 53"/>
          <p:cNvSpPr>
            <a:spLocks noChangeArrowheads="1"/>
          </p:cNvSpPr>
          <p:nvPr/>
        </p:nvSpPr>
        <p:spPr bwMode="auto">
          <a:xfrm>
            <a:off x="8256588" y="1530350"/>
            <a:ext cx="7826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E’ -&gt; </a:t>
            </a:r>
            <a:r>
              <a:rPr lang="en-US" altLang="en-US" sz="1600">
                <a:latin typeface="MS Mincho" pitchFamily="49" charset="-128"/>
                <a:ea typeface="MS Mincho" pitchFamily="49" charset="-128"/>
              </a:rPr>
              <a:t>Ɛ</a:t>
            </a:r>
          </a:p>
        </p:txBody>
      </p:sp>
      <p:sp>
        <p:nvSpPr>
          <p:cNvPr id="37914" name="Rectangle 54"/>
          <p:cNvSpPr>
            <a:spLocks noChangeArrowheads="1"/>
          </p:cNvSpPr>
          <p:nvPr/>
        </p:nvSpPr>
        <p:spPr bwMode="auto">
          <a:xfrm>
            <a:off x="4197350" y="1962150"/>
            <a:ext cx="8969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T -&gt; FT’</a:t>
            </a:r>
          </a:p>
        </p:txBody>
      </p:sp>
      <p:sp>
        <p:nvSpPr>
          <p:cNvPr id="37915" name="Rectangle 55"/>
          <p:cNvSpPr>
            <a:spLocks noChangeArrowheads="1"/>
          </p:cNvSpPr>
          <p:nvPr/>
        </p:nvSpPr>
        <p:spPr bwMode="auto">
          <a:xfrm>
            <a:off x="6613525" y="1962150"/>
            <a:ext cx="8969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T -&gt; FT’</a:t>
            </a:r>
          </a:p>
        </p:txBody>
      </p:sp>
      <p:sp>
        <p:nvSpPr>
          <p:cNvPr id="37916" name="Rectangle 56"/>
          <p:cNvSpPr>
            <a:spLocks noChangeArrowheads="1"/>
          </p:cNvSpPr>
          <p:nvPr/>
        </p:nvSpPr>
        <p:spPr bwMode="auto">
          <a:xfrm>
            <a:off x="5794375" y="2347913"/>
            <a:ext cx="111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T’ -&gt; *FT’ </a:t>
            </a:r>
          </a:p>
        </p:txBody>
      </p:sp>
      <p:sp>
        <p:nvSpPr>
          <p:cNvPr id="37917" name="Rectangle 57"/>
          <p:cNvSpPr>
            <a:spLocks noChangeArrowheads="1"/>
          </p:cNvSpPr>
          <p:nvPr/>
        </p:nvSpPr>
        <p:spPr bwMode="auto">
          <a:xfrm>
            <a:off x="5029200" y="2397125"/>
            <a:ext cx="7826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T’ -&gt; </a:t>
            </a:r>
            <a:r>
              <a:rPr lang="en-US" altLang="en-US" sz="1600">
                <a:latin typeface="MS Mincho" pitchFamily="49" charset="-128"/>
                <a:ea typeface="MS Mincho" pitchFamily="49" charset="-128"/>
              </a:rPr>
              <a:t>Ɛ</a:t>
            </a:r>
          </a:p>
        </p:txBody>
      </p:sp>
      <p:sp>
        <p:nvSpPr>
          <p:cNvPr id="37918" name="Rectangle 58"/>
          <p:cNvSpPr>
            <a:spLocks noChangeArrowheads="1"/>
          </p:cNvSpPr>
          <p:nvPr/>
        </p:nvSpPr>
        <p:spPr bwMode="auto">
          <a:xfrm>
            <a:off x="7434263" y="2347913"/>
            <a:ext cx="78263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T’ -&gt; </a:t>
            </a:r>
            <a:r>
              <a:rPr lang="en-US" altLang="en-US" sz="1600">
                <a:latin typeface="MS Mincho" pitchFamily="49" charset="-128"/>
                <a:ea typeface="MS Mincho" pitchFamily="49" charset="-128"/>
              </a:rPr>
              <a:t>Ɛ</a:t>
            </a:r>
          </a:p>
        </p:txBody>
      </p:sp>
      <p:sp>
        <p:nvSpPr>
          <p:cNvPr id="37919" name="Rectangle 59"/>
          <p:cNvSpPr>
            <a:spLocks noChangeArrowheads="1"/>
          </p:cNvSpPr>
          <p:nvPr/>
        </p:nvSpPr>
        <p:spPr bwMode="auto">
          <a:xfrm>
            <a:off x="8308975" y="2347913"/>
            <a:ext cx="7826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T’ -&gt; </a:t>
            </a:r>
            <a:r>
              <a:rPr lang="en-US" altLang="en-US" sz="1600">
                <a:latin typeface="MS Mincho" pitchFamily="49" charset="-128"/>
                <a:ea typeface="MS Mincho" pitchFamily="49" charset="-128"/>
              </a:rPr>
              <a:t>Ɛ</a:t>
            </a:r>
          </a:p>
        </p:txBody>
      </p:sp>
      <p:sp>
        <p:nvSpPr>
          <p:cNvPr id="37920" name="Rectangle 60"/>
          <p:cNvSpPr>
            <a:spLocks noChangeArrowheads="1"/>
          </p:cNvSpPr>
          <p:nvPr/>
        </p:nvSpPr>
        <p:spPr bwMode="auto">
          <a:xfrm>
            <a:off x="6613525" y="2819400"/>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a:t>F -&gt; (E) </a:t>
            </a:r>
          </a:p>
        </p:txBody>
      </p:sp>
      <p:sp>
        <p:nvSpPr>
          <p:cNvPr id="37921" name="Rectangle 61"/>
          <p:cNvSpPr>
            <a:spLocks noChangeArrowheads="1"/>
          </p:cNvSpPr>
          <p:nvPr/>
        </p:nvSpPr>
        <p:spPr bwMode="auto">
          <a:xfrm>
            <a:off x="4260850" y="2838450"/>
            <a:ext cx="750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t>F -&gt; </a:t>
            </a:r>
            <a:r>
              <a:rPr lang="en-US" altLang="en-US" sz="1600" b="1"/>
              <a:t>id</a:t>
            </a:r>
          </a:p>
        </p:txBody>
      </p:sp>
      <p:sp>
        <p:nvSpPr>
          <p:cNvPr id="37922" name="Rectangle 54"/>
          <p:cNvSpPr>
            <a:spLocks noChangeArrowheads="1"/>
          </p:cNvSpPr>
          <p:nvPr/>
        </p:nvSpPr>
        <p:spPr bwMode="auto">
          <a:xfrm>
            <a:off x="7418388" y="1135063"/>
            <a:ext cx="65881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3" name="Rectangle 54"/>
          <p:cNvSpPr>
            <a:spLocks noChangeArrowheads="1"/>
          </p:cNvSpPr>
          <p:nvPr/>
        </p:nvSpPr>
        <p:spPr bwMode="auto">
          <a:xfrm>
            <a:off x="8256588" y="1143000"/>
            <a:ext cx="6588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4" name="Rectangle 54"/>
          <p:cNvSpPr>
            <a:spLocks noChangeArrowheads="1"/>
          </p:cNvSpPr>
          <p:nvPr/>
        </p:nvSpPr>
        <p:spPr bwMode="auto">
          <a:xfrm>
            <a:off x="5181600" y="1897063"/>
            <a:ext cx="6588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5" name="Rectangle 54"/>
          <p:cNvSpPr>
            <a:spLocks noChangeArrowheads="1"/>
          </p:cNvSpPr>
          <p:nvPr/>
        </p:nvSpPr>
        <p:spPr bwMode="auto">
          <a:xfrm>
            <a:off x="7467600" y="1905000"/>
            <a:ext cx="6588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6" name="Rectangle 54"/>
          <p:cNvSpPr>
            <a:spLocks noChangeArrowheads="1"/>
          </p:cNvSpPr>
          <p:nvPr/>
        </p:nvSpPr>
        <p:spPr bwMode="auto">
          <a:xfrm>
            <a:off x="8256588" y="1897063"/>
            <a:ext cx="65881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7" name="Rectangle 54"/>
          <p:cNvSpPr>
            <a:spLocks noChangeArrowheads="1"/>
          </p:cNvSpPr>
          <p:nvPr/>
        </p:nvSpPr>
        <p:spPr bwMode="auto">
          <a:xfrm>
            <a:off x="5029200" y="2811463"/>
            <a:ext cx="6588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8" name="Rectangle 54"/>
          <p:cNvSpPr>
            <a:spLocks noChangeArrowheads="1"/>
          </p:cNvSpPr>
          <p:nvPr/>
        </p:nvSpPr>
        <p:spPr bwMode="auto">
          <a:xfrm>
            <a:off x="5867400" y="2819400"/>
            <a:ext cx="6588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29" name="Rectangle 54"/>
          <p:cNvSpPr>
            <a:spLocks noChangeArrowheads="1"/>
          </p:cNvSpPr>
          <p:nvPr/>
        </p:nvSpPr>
        <p:spPr bwMode="auto">
          <a:xfrm>
            <a:off x="7418388" y="2811463"/>
            <a:ext cx="65881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30" name="Rectangle 54"/>
          <p:cNvSpPr>
            <a:spLocks noChangeArrowheads="1"/>
          </p:cNvSpPr>
          <p:nvPr/>
        </p:nvSpPr>
        <p:spPr bwMode="auto">
          <a:xfrm>
            <a:off x="8256588" y="2811463"/>
            <a:ext cx="65881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sz="1600">
                <a:solidFill>
                  <a:schemeClr val="accent2"/>
                </a:solidFill>
              </a:rPr>
              <a:t>synch</a:t>
            </a:r>
          </a:p>
        </p:txBody>
      </p:sp>
      <p:sp>
        <p:nvSpPr>
          <p:cNvPr id="37931" name="Line 45"/>
          <p:cNvSpPr>
            <a:spLocks noChangeShapeType="1"/>
          </p:cNvSpPr>
          <p:nvPr/>
        </p:nvSpPr>
        <p:spPr bwMode="auto">
          <a:xfrm>
            <a:off x="914400" y="3429000"/>
            <a:ext cx="609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2" name="Line 46"/>
          <p:cNvSpPr>
            <a:spLocks noChangeShapeType="1"/>
          </p:cNvSpPr>
          <p:nvPr/>
        </p:nvSpPr>
        <p:spPr bwMode="auto">
          <a:xfrm>
            <a:off x="838200" y="38100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3" name="Text Box 48"/>
          <p:cNvSpPr txBox="1">
            <a:spLocks noChangeArrowheads="1"/>
          </p:cNvSpPr>
          <p:nvPr/>
        </p:nvSpPr>
        <p:spPr bwMode="auto">
          <a:xfrm>
            <a:off x="2103438" y="33528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37934" name="Text Box 49"/>
          <p:cNvSpPr txBox="1">
            <a:spLocks noChangeArrowheads="1"/>
          </p:cNvSpPr>
          <p:nvPr/>
        </p:nvSpPr>
        <p:spPr bwMode="auto">
          <a:xfrm>
            <a:off x="3779838" y="3352800"/>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37935" name="Text Box 50"/>
          <p:cNvSpPr txBox="1">
            <a:spLocks noChangeArrowheads="1"/>
          </p:cNvSpPr>
          <p:nvPr/>
        </p:nvSpPr>
        <p:spPr bwMode="auto">
          <a:xfrm>
            <a:off x="5761038" y="33528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Action</a:t>
            </a:r>
          </a:p>
        </p:txBody>
      </p:sp>
      <p:sp>
        <p:nvSpPr>
          <p:cNvPr id="37936" name="Text Box 51"/>
          <p:cNvSpPr txBox="1">
            <a:spLocks noChangeArrowheads="1"/>
          </p:cNvSpPr>
          <p:nvPr/>
        </p:nvSpPr>
        <p:spPr bwMode="auto">
          <a:xfrm>
            <a:off x="2449513" y="38592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E$</a:t>
            </a:r>
          </a:p>
        </p:txBody>
      </p:sp>
      <p:sp>
        <p:nvSpPr>
          <p:cNvPr id="37937" name="Text Box 52"/>
          <p:cNvSpPr txBox="1">
            <a:spLocks noChangeArrowheads="1"/>
          </p:cNvSpPr>
          <p:nvPr/>
        </p:nvSpPr>
        <p:spPr bwMode="auto">
          <a:xfrm>
            <a:off x="3657600" y="3859213"/>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)id*+id$</a:t>
            </a:r>
          </a:p>
        </p:txBody>
      </p:sp>
      <p:sp>
        <p:nvSpPr>
          <p:cNvPr id="37938" name="Text Box 53"/>
          <p:cNvSpPr txBox="1">
            <a:spLocks noChangeArrowheads="1"/>
          </p:cNvSpPr>
          <p:nvPr/>
        </p:nvSpPr>
        <p:spPr bwMode="auto">
          <a:xfrm>
            <a:off x="5614988" y="3859213"/>
            <a:ext cx="1458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Error, Skip )</a:t>
            </a:r>
          </a:p>
        </p:txBody>
      </p:sp>
      <p:sp>
        <p:nvSpPr>
          <p:cNvPr id="37939" name="Text Box 54"/>
          <p:cNvSpPr txBox="1">
            <a:spLocks noChangeArrowheads="1"/>
          </p:cNvSpPr>
          <p:nvPr/>
        </p:nvSpPr>
        <p:spPr bwMode="auto">
          <a:xfrm>
            <a:off x="2449513" y="41640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E$</a:t>
            </a:r>
          </a:p>
        </p:txBody>
      </p:sp>
      <p:sp>
        <p:nvSpPr>
          <p:cNvPr id="37940" name="Text Box 55"/>
          <p:cNvSpPr txBox="1">
            <a:spLocks noChangeArrowheads="1"/>
          </p:cNvSpPr>
          <p:nvPr/>
        </p:nvSpPr>
        <p:spPr bwMode="auto">
          <a:xfrm>
            <a:off x="3749675" y="4164013"/>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id*+id$</a:t>
            </a:r>
          </a:p>
        </p:txBody>
      </p:sp>
      <p:sp>
        <p:nvSpPr>
          <p:cNvPr id="37941" name="Rectangle 56"/>
          <p:cNvSpPr>
            <a:spLocks noChangeArrowheads="1"/>
          </p:cNvSpPr>
          <p:nvPr/>
        </p:nvSpPr>
        <p:spPr bwMode="auto">
          <a:xfrm>
            <a:off x="5599113" y="4164013"/>
            <a:ext cx="172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 is in First(E)</a:t>
            </a:r>
          </a:p>
        </p:txBody>
      </p:sp>
      <p:sp>
        <p:nvSpPr>
          <p:cNvPr id="37942" name="Text Box 57"/>
          <p:cNvSpPr txBox="1">
            <a:spLocks noChangeArrowheads="1"/>
          </p:cNvSpPr>
          <p:nvPr/>
        </p:nvSpPr>
        <p:spPr bwMode="auto">
          <a:xfrm>
            <a:off x="2209800" y="4403725"/>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TE’$</a:t>
            </a:r>
          </a:p>
        </p:txBody>
      </p:sp>
      <p:sp>
        <p:nvSpPr>
          <p:cNvPr id="37943" name="Text Box 58"/>
          <p:cNvSpPr txBox="1">
            <a:spLocks noChangeArrowheads="1"/>
          </p:cNvSpPr>
          <p:nvPr/>
        </p:nvSpPr>
        <p:spPr bwMode="auto">
          <a:xfrm>
            <a:off x="3749675" y="4403725"/>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id*+id$</a:t>
            </a:r>
          </a:p>
        </p:txBody>
      </p:sp>
      <p:sp>
        <p:nvSpPr>
          <p:cNvPr id="37944" name="Text Box 59"/>
          <p:cNvSpPr txBox="1">
            <a:spLocks noChangeArrowheads="1"/>
          </p:cNvSpPr>
          <p:nvPr/>
        </p:nvSpPr>
        <p:spPr bwMode="auto">
          <a:xfrm>
            <a:off x="1981200" y="46482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FT’E’$</a:t>
            </a:r>
          </a:p>
        </p:txBody>
      </p:sp>
      <p:sp>
        <p:nvSpPr>
          <p:cNvPr id="37945" name="Text Box 60"/>
          <p:cNvSpPr txBox="1">
            <a:spLocks noChangeArrowheads="1"/>
          </p:cNvSpPr>
          <p:nvPr/>
        </p:nvSpPr>
        <p:spPr bwMode="auto">
          <a:xfrm>
            <a:off x="3749675" y="4632325"/>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id*+id$</a:t>
            </a:r>
          </a:p>
        </p:txBody>
      </p:sp>
      <p:sp>
        <p:nvSpPr>
          <p:cNvPr id="37946" name="Text Box 61"/>
          <p:cNvSpPr txBox="1">
            <a:spLocks noChangeArrowheads="1"/>
          </p:cNvSpPr>
          <p:nvPr/>
        </p:nvSpPr>
        <p:spPr bwMode="auto">
          <a:xfrm>
            <a:off x="1905000" y="4876800"/>
            <a:ext cx="98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idT’E’$</a:t>
            </a:r>
          </a:p>
        </p:txBody>
      </p:sp>
      <p:sp>
        <p:nvSpPr>
          <p:cNvPr id="37947" name="Text Box 62"/>
          <p:cNvSpPr txBox="1">
            <a:spLocks noChangeArrowheads="1"/>
          </p:cNvSpPr>
          <p:nvPr/>
        </p:nvSpPr>
        <p:spPr bwMode="auto">
          <a:xfrm>
            <a:off x="3733800" y="4860925"/>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id*+id$</a:t>
            </a:r>
          </a:p>
        </p:txBody>
      </p:sp>
      <p:sp>
        <p:nvSpPr>
          <p:cNvPr id="37948" name="Text Box 63"/>
          <p:cNvSpPr txBox="1">
            <a:spLocks noChangeArrowheads="1"/>
          </p:cNvSpPr>
          <p:nvPr/>
        </p:nvSpPr>
        <p:spPr bwMode="auto">
          <a:xfrm>
            <a:off x="2105025" y="5105400"/>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T’E’$</a:t>
            </a:r>
          </a:p>
        </p:txBody>
      </p:sp>
      <p:sp>
        <p:nvSpPr>
          <p:cNvPr id="37949" name="Text Box 64"/>
          <p:cNvSpPr txBox="1">
            <a:spLocks noChangeArrowheads="1"/>
          </p:cNvSpPr>
          <p:nvPr/>
        </p:nvSpPr>
        <p:spPr bwMode="auto">
          <a:xfrm>
            <a:off x="3946525" y="5089525"/>
            <a:ext cx="77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7950" name="Text Box 65"/>
          <p:cNvSpPr txBox="1">
            <a:spLocks noChangeArrowheads="1"/>
          </p:cNvSpPr>
          <p:nvPr/>
        </p:nvSpPr>
        <p:spPr bwMode="auto">
          <a:xfrm>
            <a:off x="1828800" y="5318125"/>
            <a:ext cx="1058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*FT’E’$</a:t>
            </a:r>
          </a:p>
        </p:txBody>
      </p:sp>
      <p:sp>
        <p:nvSpPr>
          <p:cNvPr id="37951" name="Text Box 66"/>
          <p:cNvSpPr txBox="1">
            <a:spLocks noChangeArrowheads="1"/>
          </p:cNvSpPr>
          <p:nvPr/>
        </p:nvSpPr>
        <p:spPr bwMode="auto">
          <a:xfrm>
            <a:off x="3946525" y="5318125"/>
            <a:ext cx="77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7952" name="Text Box 67"/>
          <p:cNvSpPr txBox="1">
            <a:spLocks noChangeArrowheads="1"/>
          </p:cNvSpPr>
          <p:nvPr/>
        </p:nvSpPr>
        <p:spPr bwMode="auto">
          <a:xfrm>
            <a:off x="4073525" y="5546725"/>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7953" name="Text Box 68"/>
          <p:cNvSpPr txBox="1">
            <a:spLocks noChangeArrowheads="1"/>
          </p:cNvSpPr>
          <p:nvPr/>
        </p:nvSpPr>
        <p:spPr bwMode="auto">
          <a:xfrm>
            <a:off x="1963738" y="554672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FT’E’$</a:t>
            </a:r>
          </a:p>
        </p:txBody>
      </p:sp>
      <p:sp>
        <p:nvSpPr>
          <p:cNvPr id="37954" name="Text Box 69"/>
          <p:cNvSpPr txBox="1">
            <a:spLocks noChangeArrowheads="1"/>
          </p:cNvSpPr>
          <p:nvPr/>
        </p:nvSpPr>
        <p:spPr bwMode="auto">
          <a:xfrm>
            <a:off x="5399088" y="5546725"/>
            <a:ext cx="2322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Error, M[F,+]=synch</a:t>
            </a:r>
          </a:p>
        </p:txBody>
      </p:sp>
      <p:sp>
        <p:nvSpPr>
          <p:cNvPr id="37955" name="Text Box 70"/>
          <p:cNvSpPr txBox="1">
            <a:spLocks noChangeArrowheads="1"/>
          </p:cNvSpPr>
          <p:nvPr/>
        </p:nvSpPr>
        <p:spPr bwMode="auto">
          <a:xfrm>
            <a:off x="4048125" y="5775325"/>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+id$</a:t>
            </a:r>
          </a:p>
        </p:txBody>
      </p:sp>
      <p:sp>
        <p:nvSpPr>
          <p:cNvPr id="37956" name="Text Box 71"/>
          <p:cNvSpPr txBox="1">
            <a:spLocks noChangeArrowheads="1"/>
          </p:cNvSpPr>
          <p:nvPr/>
        </p:nvSpPr>
        <p:spPr bwMode="auto">
          <a:xfrm>
            <a:off x="2105025" y="5775325"/>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T’E’$</a:t>
            </a:r>
          </a:p>
        </p:txBody>
      </p:sp>
      <p:sp>
        <p:nvSpPr>
          <p:cNvPr id="37957" name="Text Box 72"/>
          <p:cNvSpPr txBox="1">
            <a:spLocks noChangeArrowheads="1"/>
          </p:cNvSpPr>
          <p:nvPr/>
        </p:nvSpPr>
        <p:spPr bwMode="auto">
          <a:xfrm>
            <a:off x="5373688" y="5775325"/>
            <a:ext cx="1954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2000"/>
              <a:t>F has been poped</a:t>
            </a:r>
          </a:p>
        </p:txBody>
      </p:sp>
    </p:spTree>
    <p:extLst>
      <p:ext uri="{BB962C8B-B14F-4D97-AF65-F5344CB8AC3E}">
        <p14:creationId xmlns:p14="http://schemas.microsoft.com/office/powerpoint/2010/main" val="852200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0352" y="1316736"/>
            <a:ext cx="7772400" cy="1362456"/>
          </a:xfrm>
          <a:ln>
            <a:miter lim="800000"/>
            <a:headEnd/>
            <a:tailEnd/>
          </a:ln>
        </p:spPr>
        <p:txBody>
          <a:bodyPr tIns="0">
            <a:noAutofit/>
            <a:scene3d>
              <a:camera prst="orthographicFront"/>
              <a:lightRig rig="freezing" dir="t">
                <a:rot lat="0" lon="0" rev="5640000"/>
              </a:lightRig>
            </a:scene3d>
            <a:sp3d prstMaterial="flat">
              <a:bevelT w="38100" h="38100"/>
            </a:sp3d>
          </a:bodyPr>
          <a:lstStyle/>
          <a:p>
            <a:pPr>
              <a:defRPr/>
            </a:pPr>
            <a:r>
              <a:rPr lang="en-US" sz="5600" b="1" dirty="0" smtClean="0">
                <a:ln w="635">
                  <a:noFill/>
                </a:ln>
                <a:effectLst>
                  <a:outerShdw blurRad="38100" dist="25400" dir="5400000" algn="tl" rotWithShape="0">
                    <a:srgbClr val="000000">
                      <a:alpha val="43000"/>
                    </a:srgbClr>
                  </a:outerShdw>
                </a:effectLst>
              </a:rPr>
              <a:t>Bottom-up Parsing</a:t>
            </a:r>
            <a:endParaRPr lang="en-US" sz="5600" b="1" dirty="0">
              <a:ln w="635">
                <a:noFill/>
              </a:ln>
              <a:effectLst>
                <a:outerShdw blurRad="38100" dist="25400" dir="5400000" algn="tl" rotWithShape="0">
                  <a:srgbClr val="000000">
                    <a:alpha val="43000"/>
                  </a:srgbClr>
                </a:outerShdw>
              </a:effectLst>
            </a:endParaRPr>
          </a:p>
        </p:txBody>
      </p:sp>
      <p:sp>
        <p:nvSpPr>
          <p:cNvPr id="38915" name="Text Placeholder 4"/>
          <p:cNvSpPr>
            <a:spLocks noGrp="1"/>
          </p:cNvSpPr>
          <p:nvPr>
            <p:ph type="body" idx="4294967295"/>
          </p:nvPr>
        </p:nvSpPr>
        <p:spPr>
          <a:xfrm>
            <a:off x="530225" y="2705100"/>
            <a:ext cx="7772400" cy="1509713"/>
          </a:xfrm>
        </p:spPr>
        <p:txBody>
          <a:bodyPr lIns="45720" rIns="45720"/>
          <a:lstStyle/>
          <a:p>
            <a:pPr marL="0" indent="0">
              <a:buFont typeface="Wingdings 2" pitchFamily="18" charset="2"/>
              <a:buNone/>
            </a:pPr>
            <a:endParaRPr lang="en-US" altLang="en-US" sz="2200" smtClean="0"/>
          </a:p>
        </p:txBody>
      </p:sp>
    </p:spTree>
    <p:extLst>
      <p:ext uri="{BB962C8B-B14F-4D97-AF65-F5344CB8AC3E}">
        <p14:creationId xmlns:p14="http://schemas.microsoft.com/office/powerpoint/2010/main" val="35922293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Introduction</a:t>
            </a:r>
          </a:p>
        </p:txBody>
      </p:sp>
      <p:sp>
        <p:nvSpPr>
          <p:cNvPr id="39939" name="Content Placeholder 2"/>
          <p:cNvSpPr>
            <a:spLocks noGrp="1"/>
          </p:cNvSpPr>
          <p:nvPr>
            <p:ph idx="1"/>
          </p:nvPr>
        </p:nvSpPr>
        <p:spPr>
          <a:xfrm>
            <a:off x="457200" y="1935163"/>
            <a:ext cx="8229600" cy="1798637"/>
          </a:xfrm>
        </p:spPr>
        <p:txBody>
          <a:bodyPr/>
          <a:lstStyle/>
          <a:p>
            <a:r>
              <a:rPr lang="en-US" altLang="en-US" smtClean="0"/>
              <a:t>Constructs parse tree for an input string beginning at the leaves (the bottom) and working towards the root (the top)</a:t>
            </a:r>
          </a:p>
          <a:p>
            <a:r>
              <a:rPr lang="en-US" altLang="en-US" smtClean="0"/>
              <a:t>Example: id*id</a:t>
            </a:r>
          </a:p>
          <a:p>
            <a:endParaRPr lang="en-US" altLang="en-US" smtClean="0"/>
          </a:p>
        </p:txBody>
      </p:sp>
      <p:sp>
        <p:nvSpPr>
          <p:cNvPr id="39940" name="Rectangle 3"/>
          <p:cNvSpPr>
            <a:spLocks noChangeArrowheads="1"/>
          </p:cNvSpPr>
          <p:nvPr/>
        </p:nvSpPr>
        <p:spPr bwMode="auto">
          <a:xfrm>
            <a:off x="685800" y="4038600"/>
            <a:ext cx="4572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lnSpc>
                <a:spcPct val="90000"/>
              </a:lnSpc>
              <a:buFont typeface="Wingdings 2" pitchFamily="18" charset="2"/>
              <a:buNone/>
            </a:pPr>
            <a:r>
              <a:rPr lang="en-US" altLang="en-US"/>
              <a:t>E -&gt; E + T | T</a:t>
            </a:r>
          </a:p>
          <a:p>
            <a:pPr eaLnBrk="1" hangingPunct="1">
              <a:lnSpc>
                <a:spcPct val="90000"/>
              </a:lnSpc>
              <a:buFont typeface="Wingdings 2" pitchFamily="18" charset="2"/>
              <a:buNone/>
            </a:pPr>
            <a:r>
              <a:rPr lang="en-US" altLang="en-US"/>
              <a:t>T -&gt; T * F | F</a:t>
            </a:r>
          </a:p>
          <a:p>
            <a:pPr eaLnBrk="1" hangingPunct="1">
              <a:lnSpc>
                <a:spcPct val="90000"/>
              </a:lnSpc>
              <a:buFont typeface="Wingdings 2" pitchFamily="18" charset="2"/>
              <a:buNone/>
            </a:pPr>
            <a:r>
              <a:rPr lang="en-US" altLang="en-US"/>
              <a:t>F -&gt; (E) | </a:t>
            </a:r>
            <a:r>
              <a:rPr lang="en-US" altLang="en-US" b="1"/>
              <a:t>id</a:t>
            </a:r>
          </a:p>
        </p:txBody>
      </p:sp>
      <p:sp>
        <p:nvSpPr>
          <p:cNvPr id="103" name="TextBox 62"/>
          <p:cNvSpPr txBox="1">
            <a:spLocks noChangeArrowheads="1"/>
          </p:cNvSpPr>
          <p:nvPr/>
        </p:nvSpPr>
        <p:spPr bwMode="auto">
          <a:xfrm>
            <a:off x="4343400" y="472440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sp>
        <p:nvSpPr>
          <p:cNvPr id="109" name="TextBox 62"/>
          <p:cNvSpPr txBox="1">
            <a:spLocks noChangeArrowheads="1"/>
          </p:cNvSpPr>
          <p:nvPr/>
        </p:nvSpPr>
        <p:spPr bwMode="auto">
          <a:xfrm>
            <a:off x="4343400" y="41148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 * id</a:t>
            </a:r>
          </a:p>
        </p:txBody>
      </p:sp>
      <p:cxnSp>
        <p:nvCxnSpPr>
          <p:cNvPr id="111" name="Straight Connector 110"/>
          <p:cNvCxnSpPr/>
          <p:nvPr/>
        </p:nvCxnSpPr>
        <p:spPr>
          <a:xfrm rot="5400000">
            <a:off x="43799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9944" name="TextBox 62"/>
          <p:cNvSpPr txBox="1">
            <a:spLocks noChangeArrowheads="1"/>
          </p:cNvSpPr>
          <p:nvPr/>
        </p:nvSpPr>
        <p:spPr bwMode="auto">
          <a:xfrm flipH="1">
            <a:off x="3429000" y="41148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id*id</a:t>
            </a:r>
          </a:p>
        </p:txBody>
      </p:sp>
      <p:sp>
        <p:nvSpPr>
          <p:cNvPr id="123" name="TextBox 62"/>
          <p:cNvSpPr txBox="1">
            <a:spLocks noChangeArrowheads="1"/>
          </p:cNvSpPr>
          <p:nvPr/>
        </p:nvSpPr>
        <p:spPr bwMode="auto">
          <a:xfrm>
            <a:off x="5257800" y="41148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T * id</a:t>
            </a:r>
          </a:p>
        </p:txBody>
      </p:sp>
      <p:cxnSp>
        <p:nvCxnSpPr>
          <p:cNvPr id="124" name="Straight Connector 123"/>
          <p:cNvCxnSpPr/>
          <p:nvPr/>
        </p:nvCxnSpPr>
        <p:spPr>
          <a:xfrm rot="5400000">
            <a:off x="52943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62"/>
          <p:cNvSpPr txBox="1">
            <a:spLocks noChangeArrowheads="1"/>
          </p:cNvSpPr>
          <p:nvPr/>
        </p:nvSpPr>
        <p:spPr bwMode="auto">
          <a:xfrm>
            <a:off x="5257800" y="53006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26" name="Straight Connector 125"/>
          <p:cNvCxnSpPr/>
          <p:nvPr/>
        </p:nvCxnSpPr>
        <p:spPr>
          <a:xfrm rot="5400000">
            <a:off x="5294313" y="51419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62"/>
          <p:cNvSpPr txBox="1">
            <a:spLocks noChangeArrowheads="1"/>
          </p:cNvSpPr>
          <p:nvPr/>
        </p:nvSpPr>
        <p:spPr bwMode="auto">
          <a:xfrm>
            <a:off x="5253038" y="47244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sp>
        <p:nvSpPr>
          <p:cNvPr id="128" name="TextBox 62"/>
          <p:cNvSpPr txBox="1">
            <a:spLocks noChangeArrowheads="1"/>
          </p:cNvSpPr>
          <p:nvPr/>
        </p:nvSpPr>
        <p:spPr bwMode="auto">
          <a:xfrm>
            <a:off x="6096000" y="41148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T * F</a:t>
            </a:r>
          </a:p>
        </p:txBody>
      </p:sp>
      <p:cxnSp>
        <p:nvCxnSpPr>
          <p:cNvPr id="129" name="Straight Connector 128"/>
          <p:cNvCxnSpPr/>
          <p:nvPr/>
        </p:nvCxnSpPr>
        <p:spPr>
          <a:xfrm rot="5400000">
            <a:off x="61325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62"/>
          <p:cNvSpPr txBox="1">
            <a:spLocks noChangeArrowheads="1"/>
          </p:cNvSpPr>
          <p:nvPr/>
        </p:nvSpPr>
        <p:spPr bwMode="auto">
          <a:xfrm>
            <a:off x="6096000" y="53006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31" name="Straight Connector 130"/>
          <p:cNvCxnSpPr/>
          <p:nvPr/>
        </p:nvCxnSpPr>
        <p:spPr>
          <a:xfrm rot="5400000">
            <a:off x="6132513" y="51419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62"/>
          <p:cNvSpPr txBox="1">
            <a:spLocks noChangeArrowheads="1"/>
          </p:cNvSpPr>
          <p:nvPr/>
        </p:nvSpPr>
        <p:spPr bwMode="auto">
          <a:xfrm>
            <a:off x="6091238" y="47244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sp>
        <p:nvSpPr>
          <p:cNvPr id="133" name="TextBox 62"/>
          <p:cNvSpPr txBox="1">
            <a:spLocks noChangeArrowheads="1"/>
          </p:cNvSpPr>
          <p:nvPr/>
        </p:nvSpPr>
        <p:spPr bwMode="auto">
          <a:xfrm>
            <a:off x="6400800" y="46910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34" name="Straight Connector 133"/>
          <p:cNvCxnSpPr/>
          <p:nvPr/>
        </p:nvCxnSpPr>
        <p:spPr>
          <a:xfrm rot="5400000">
            <a:off x="6437313" y="45323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62"/>
          <p:cNvSpPr txBox="1">
            <a:spLocks noChangeArrowheads="1"/>
          </p:cNvSpPr>
          <p:nvPr/>
        </p:nvSpPr>
        <p:spPr bwMode="auto">
          <a:xfrm>
            <a:off x="7010400" y="46482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T * F</a:t>
            </a:r>
          </a:p>
        </p:txBody>
      </p:sp>
      <p:cxnSp>
        <p:nvCxnSpPr>
          <p:cNvPr id="136" name="Straight Connector 135"/>
          <p:cNvCxnSpPr/>
          <p:nvPr/>
        </p:nvCxnSpPr>
        <p:spPr>
          <a:xfrm rot="5400000">
            <a:off x="7046913" y="50673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62"/>
          <p:cNvSpPr txBox="1">
            <a:spLocks noChangeArrowheads="1"/>
          </p:cNvSpPr>
          <p:nvPr/>
        </p:nvSpPr>
        <p:spPr bwMode="auto">
          <a:xfrm>
            <a:off x="7010400" y="58340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38" name="Straight Connector 137"/>
          <p:cNvCxnSpPr/>
          <p:nvPr/>
        </p:nvCxnSpPr>
        <p:spPr>
          <a:xfrm rot="5400000">
            <a:off x="7046913" y="56753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62"/>
          <p:cNvSpPr txBox="1">
            <a:spLocks noChangeArrowheads="1"/>
          </p:cNvSpPr>
          <p:nvPr/>
        </p:nvSpPr>
        <p:spPr bwMode="auto">
          <a:xfrm>
            <a:off x="7005638" y="5257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sp>
        <p:nvSpPr>
          <p:cNvPr id="140" name="TextBox 62"/>
          <p:cNvSpPr txBox="1">
            <a:spLocks noChangeArrowheads="1"/>
          </p:cNvSpPr>
          <p:nvPr/>
        </p:nvSpPr>
        <p:spPr bwMode="auto">
          <a:xfrm>
            <a:off x="7315200" y="52244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41" name="Straight Connector 140"/>
          <p:cNvCxnSpPr/>
          <p:nvPr/>
        </p:nvCxnSpPr>
        <p:spPr>
          <a:xfrm rot="5400000">
            <a:off x="7351713" y="50657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62"/>
          <p:cNvSpPr txBox="1">
            <a:spLocks noChangeArrowheads="1"/>
          </p:cNvSpPr>
          <p:nvPr/>
        </p:nvSpPr>
        <p:spPr bwMode="auto">
          <a:xfrm>
            <a:off x="7158038" y="4081463"/>
            <a:ext cx="3095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cxnSp>
        <p:nvCxnSpPr>
          <p:cNvPr id="143" name="Straight Connector 142"/>
          <p:cNvCxnSpPr/>
          <p:nvPr/>
        </p:nvCxnSpPr>
        <p:spPr>
          <a:xfrm rot="5400000">
            <a:off x="71993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42" idx="2"/>
          </p:cNvCxnSpPr>
          <p:nvPr/>
        </p:nvCxnSpPr>
        <p:spPr>
          <a:xfrm rot="5400000">
            <a:off x="7121525" y="4459288"/>
            <a:ext cx="230188" cy="15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2" idx="2"/>
          </p:cNvCxnSpPr>
          <p:nvPr/>
        </p:nvCxnSpPr>
        <p:spPr>
          <a:xfrm rot="16200000" flipH="1">
            <a:off x="7273925" y="4457700"/>
            <a:ext cx="230188" cy="153988"/>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62"/>
          <p:cNvSpPr txBox="1">
            <a:spLocks noChangeArrowheads="1"/>
          </p:cNvSpPr>
          <p:nvPr/>
        </p:nvSpPr>
        <p:spPr bwMode="auto">
          <a:xfrm>
            <a:off x="7924800" y="5214938"/>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T * F</a:t>
            </a:r>
          </a:p>
        </p:txBody>
      </p:sp>
      <p:cxnSp>
        <p:nvCxnSpPr>
          <p:cNvPr id="149" name="Straight Connector 148"/>
          <p:cNvCxnSpPr/>
          <p:nvPr/>
        </p:nvCxnSpPr>
        <p:spPr>
          <a:xfrm rot="5400000">
            <a:off x="7961313" y="5634038"/>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0" name="TextBox 62"/>
          <p:cNvSpPr txBox="1">
            <a:spLocks noChangeArrowheads="1"/>
          </p:cNvSpPr>
          <p:nvPr/>
        </p:nvSpPr>
        <p:spPr bwMode="auto">
          <a:xfrm>
            <a:off x="7924800" y="640080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51" name="Straight Connector 150"/>
          <p:cNvCxnSpPr/>
          <p:nvPr/>
        </p:nvCxnSpPr>
        <p:spPr>
          <a:xfrm rot="5400000">
            <a:off x="7962107" y="6242844"/>
            <a:ext cx="22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62"/>
          <p:cNvSpPr txBox="1">
            <a:spLocks noChangeArrowheads="1"/>
          </p:cNvSpPr>
          <p:nvPr/>
        </p:nvSpPr>
        <p:spPr bwMode="auto">
          <a:xfrm>
            <a:off x="7920038" y="5824538"/>
            <a:ext cx="309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sp>
        <p:nvSpPr>
          <p:cNvPr id="153" name="TextBox 62"/>
          <p:cNvSpPr txBox="1">
            <a:spLocks noChangeArrowheads="1"/>
          </p:cNvSpPr>
          <p:nvPr/>
        </p:nvSpPr>
        <p:spPr bwMode="auto">
          <a:xfrm>
            <a:off x="8229600" y="5791200"/>
            <a:ext cx="357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id</a:t>
            </a:r>
          </a:p>
        </p:txBody>
      </p:sp>
      <p:cxnSp>
        <p:nvCxnSpPr>
          <p:cNvPr id="154" name="Straight Connector 153"/>
          <p:cNvCxnSpPr/>
          <p:nvPr/>
        </p:nvCxnSpPr>
        <p:spPr>
          <a:xfrm rot="5400000">
            <a:off x="8266907" y="5633244"/>
            <a:ext cx="22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62"/>
          <p:cNvSpPr txBox="1">
            <a:spLocks noChangeArrowheads="1"/>
          </p:cNvSpPr>
          <p:nvPr/>
        </p:nvSpPr>
        <p:spPr bwMode="auto">
          <a:xfrm>
            <a:off x="8072438" y="46482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F</a:t>
            </a:r>
          </a:p>
        </p:txBody>
      </p:sp>
      <p:cxnSp>
        <p:nvCxnSpPr>
          <p:cNvPr id="156" name="Straight Connector 155"/>
          <p:cNvCxnSpPr/>
          <p:nvPr/>
        </p:nvCxnSpPr>
        <p:spPr>
          <a:xfrm rot="5400000">
            <a:off x="8113713" y="5100638"/>
            <a:ext cx="23018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55" idx="2"/>
          </p:cNvCxnSpPr>
          <p:nvPr/>
        </p:nvCxnSpPr>
        <p:spPr>
          <a:xfrm rot="5400000">
            <a:off x="8035925" y="5026026"/>
            <a:ext cx="230187" cy="15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5" idx="2"/>
          </p:cNvCxnSpPr>
          <p:nvPr/>
        </p:nvCxnSpPr>
        <p:spPr>
          <a:xfrm rot="16200000" flipH="1">
            <a:off x="8188325" y="5024438"/>
            <a:ext cx="230187" cy="153988"/>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62"/>
          <p:cNvSpPr txBox="1">
            <a:spLocks noChangeArrowheads="1"/>
          </p:cNvSpPr>
          <p:nvPr/>
        </p:nvSpPr>
        <p:spPr bwMode="auto">
          <a:xfrm>
            <a:off x="8072438" y="40814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sz="1600" b="1"/>
              <a:t>E</a:t>
            </a:r>
          </a:p>
        </p:txBody>
      </p:sp>
      <p:cxnSp>
        <p:nvCxnSpPr>
          <p:cNvPr id="160" name="Straight Connector 159"/>
          <p:cNvCxnSpPr/>
          <p:nvPr/>
        </p:nvCxnSpPr>
        <p:spPr>
          <a:xfrm rot="5400000">
            <a:off x="81137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4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blinds(horizontal)">
                                      <p:cBhvr>
                                        <p:cTn id="10" dur="500"/>
                                        <p:tgtEl>
                                          <p:spTgt spid="109"/>
                                        </p:tgtEl>
                                      </p:cBhvr>
                                    </p:animEffect>
                                  </p:childTnLst>
                                </p:cTn>
                              </p:par>
                              <p:par>
                                <p:cTn id="11" presetID="3" presetClass="entr" presetSubtype="1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blinds(horizontal)">
                                      <p:cBhvr>
                                        <p:cTn id="13" dur="500"/>
                                        <p:tgtEl>
                                          <p:spTgt spid="1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blinds(horizontal)">
                                      <p:cBhvr>
                                        <p:cTn id="18" dur="500"/>
                                        <p:tgtEl>
                                          <p:spTgt spid="123"/>
                                        </p:tgtEl>
                                      </p:cBhvr>
                                    </p:animEffect>
                                  </p:childTnLst>
                                </p:cTn>
                              </p:par>
                              <p:par>
                                <p:cTn id="19" presetID="3" presetClass="entr" presetSubtype="1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blinds(horizontal)">
                                      <p:cBhvr>
                                        <p:cTn id="21" dur="500"/>
                                        <p:tgtEl>
                                          <p:spTgt spid="1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5"/>
                                        </p:tgtEl>
                                        <p:attrNameLst>
                                          <p:attrName>style.visibility</p:attrName>
                                        </p:attrNameLst>
                                      </p:cBhvr>
                                      <p:to>
                                        <p:strVal val="visible"/>
                                      </p:to>
                                    </p:set>
                                    <p:animEffect transition="in" filter="blinds(horizontal)">
                                      <p:cBhvr>
                                        <p:cTn id="24" dur="500"/>
                                        <p:tgtEl>
                                          <p:spTgt spid="125"/>
                                        </p:tgtEl>
                                      </p:cBhvr>
                                    </p:animEffect>
                                  </p:childTnLst>
                                </p:cTn>
                              </p:par>
                              <p:par>
                                <p:cTn id="25" presetID="3" presetClass="entr" presetSubtype="1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blinds(horizontal)">
                                      <p:cBhvr>
                                        <p:cTn id="27" dur="500"/>
                                        <p:tgtEl>
                                          <p:spTgt spid="12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blinds(horizontal)">
                                      <p:cBhvr>
                                        <p:cTn id="30" dur="500"/>
                                        <p:tgtEl>
                                          <p:spTgt spid="1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blinds(horizontal)">
                                      <p:cBhvr>
                                        <p:cTn id="35" dur="500"/>
                                        <p:tgtEl>
                                          <p:spTgt spid="128"/>
                                        </p:tgtEl>
                                      </p:cBhvr>
                                    </p:animEffect>
                                  </p:childTnLst>
                                </p:cTn>
                              </p:par>
                              <p:par>
                                <p:cTn id="36" presetID="3" presetClass="entr" presetSubtype="10" fill="hold" nodeType="withEffect">
                                  <p:stCondLst>
                                    <p:cond delay="0"/>
                                  </p:stCondLst>
                                  <p:childTnLst>
                                    <p:set>
                                      <p:cBhvr>
                                        <p:cTn id="37" dur="1" fill="hold">
                                          <p:stCondLst>
                                            <p:cond delay="0"/>
                                          </p:stCondLst>
                                        </p:cTn>
                                        <p:tgtEl>
                                          <p:spTgt spid="129"/>
                                        </p:tgtEl>
                                        <p:attrNameLst>
                                          <p:attrName>style.visibility</p:attrName>
                                        </p:attrNameLst>
                                      </p:cBhvr>
                                      <p:to>
                                        <p:strVal val="visible"/>
                                      </p:to>
                                    </p:set>
                                    <p:animEffect transition="in" filter="blinds(horizontal)">
                                      <p:cBhvr>
                                        <p:cTn id="38" dur="500"/>
                                        <p:tgtEl>
                                          <p:spTgt spid="12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blinds(horizontal)">
                                      <p:cBhvr>
                                        <p:cTn id="41" dur="500"/>
                                        <p:tgtEl>
                                          <p:spTgt spid="130"/>
                                        </p:tgtEl>
                                      </p:cBhvr>
                                    </p:animEffect>
                                  </p:childTnLst>
                                </p:cTn>
                              </p:par>
                              <p:par>
                                <p:cTn id="42" presetID="3" presetClass="entr" presetSubtype="10" fill="hold" nodeType="with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blinds(horizontal)">
                                      <p:cBhvr>
                                        <p:cTn id="44" dur="500"/>
                                        <p:tgtEl>
                                          <p:spTgt spid="13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blinds(horizontal)">
                                      <p:cBhvr>
                                        <p:cTn id="47" dur="500"/>
                                        <p:tgtEl>
                                          <p:spTgt spid="13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blinds(horizontal)">
                                      <p:cBhvr>
                                        <p:cTn id="50" dur="500"/>
                                        <p:tgtEl>
                                          <p:spTgt spid="133"/>
                                        </p:tgtEl>
                                      </p:cBhvr>
                                    </p:animEffect>
                                  </p:childTnLst>
                                </p:cTn>
                              </p:par>
                              <p:par>
                                <p:cTn id="51" presetID="3" presetClass="entr" presetSubtype="10" fill="hold"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blinds(horizontal)">
                                      <p:cBhvr>
                                        <p:cTn id="53" dur="500"/>
                                        <p:tgtEl>
                                          <p:spTgt spid="1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35"/>
                                        </p:tgtEl>
                                        <p:attrNameLst>
                                          <p:attrName>style.visibility</p:attrName>
                                        </p:attrNameLst>
                                      </p:cBhvr>
                                      <p:to>
                                        <p:strVal val="visible"/>
                                      </p:to>
                                    </p:set>
                                    <p:animEffect transition="in" filter="blinds(horizontal)">
                                      <p:cBhvr>
                                        <p:cTn id="58" dur="500"/>
                                        <p:tgtEl>
                                          <p:spTgt spid="135"/>
                                        </p:tgtEl>
                                      </p:cBhvr>
                                    </p:animEffect>
                                  </p:childTnLst>
                                </p:cTn>
                              </p:par>
                              <p:par>
                                <p:cTn id="59" presetID="3" presetClass="entr" presetSubtype="10" fill="hold" nodeType="with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blinds(horizontal)">
                                      <p:cBhvr>
                                        <p:cTn id="61" dur="500"/>
                                        <p:tgtEl>
                                          <p:spTgt spid="13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blinds(horizontal)">
                                      <p:cBhvr>
                                        <p:cTn id="64" dur="500"/>
                                        <p:tgtEl>
                                          <p:spTgt spid="137"/>
                                        </p:tgtEl>
                                      </p:cBhvr>
                                    </p:animEffect>
                                  </p:childTnLst>
                                </p:cTn>
                              </p:par>
                              <p:par>
                                <p:cTn id="65" presetID="3" presetClass="entr" presetSubtype="10" fill="hold" nodeType="with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blinds(horizontal)">
                                      <p:cBhvr>
                                        <p:cTn id="67" dur="500"/>
                                        <p:tgtEl>
                                          <p:spTgt spid="13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39"/>
                                        </p:tgtEl>
                                        <p:attrNameLst>
                                          <p:attrName>style.visibility</p:attrName>
                                        </p:attrNameLst>
                                      </p:cBhvr>
                                      <p:to>
                                        <p:strVal val="visible"/>
                                      </p:to>
                                    </p:set>
                                    <p:animEffect transition="in" filter="blinds(horizontal)">
                                      <p:cBhvr>
                                        <p:cTn id="70" dur="500"/>
                                        <p:tgtEl>
                                          <p:spTgt spid="13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blinds(horizontal)">
                                      <p:cBhvr>
                                        <p:cTn id="73" dur="500"/>
                                        <p:tgtEl>
                                          <p:spTgt spid="140"/>
                                        </p:tgtEl>
                                      </p:cBhvr>
                                    </p:animEffect>
                                  </p:childTnLst>
                                </p:cTn>
                              </p:par>
                              <p:par>
                                <p:cTn id="74" presetID="3" presetClass="entr" presetSubtype="10" fill="hold"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blinds(horizontal)">
                                      <p:cBhvr>
                                        <p:cTn id="76" dur="500"/>
                                        <p:tgtEl>
                                          <p:spTgt spid="14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animEffect transition="in" filter="blinds(horizontal)">
                                      <p:cBhvr>
                                        <p:cTn id="79" dur="500"/>
                                        <p:tgtEl>
                                          <p:spTgt spid="142"/>
                                        </p:tgtEl>
                                      </p:cBhvr>
                                    </p:animEffect>
                                  </p:childTnLst>
                                </p:cTn>
                              </p:par>
                              <p:par>
                                <p:cTn id="80" presetID="3" presetClass="entr" presetSubtype="10" fill="hold" nodeType="with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blinds(horizontal)">
                                      <p:cBhvr>
                                        <p:cTn id="82" dur="500"/>
                                        <p:tgtEl>
                                          <p:spTgt spid="143"/>
                                        </p:tgtEl>
                                      </p:cBhvr>
                                    </p:animEffect>
                                  </p:childTnLst>
                                </p:cTn>
                              </p:par>
                              <p:par>
                                <p:cTn id="83" presetID="3" presetClass="entr" presetSubtype="1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blinds(horizontal)">
                                      <p:cBhvr>
                                        <p:cTn id="85" dur="500"/>
                                        <p:tgtEl>
                                          <p:spTgt spid="144"/>
                                        </p:tgtEl>
                                      </p:cBhvr>
                                    </p:animEffect>
                                  </p:childTnLst>
                                </p:cTn>
                              </p:par>
                              <p:par>
                                <p:cTn id="86" presetID="3" presetClass="entr" presetSubtype="10" fill="hold" nodeType="withEffect">
                                  <p:stCondLst>
                                    <p:cond delay="0"/>
                                  </p:stCondLst>
                                  <p:childTnLst>
                                    <p:set>
                                      <p:cBhvr>
                                        <p:cTn id="87" dur="1" fill="hold">
                                          <p:stCondLst>
                                            <p:cond delay="0"/>
                                          </p:stCondLst>
                                        </p:cTn>
                                        <p:tgtEl>
                                          <p:spTgt spid="146"/>
                                        </p:tgtEl>
                                        <p:attrNameLst>
                                          <p:attrName>style.visibility</p:attrName>
                                        </p:attrNameLst>
                                      </p:cBhvr>
                                      <p:to>
                                        <p:strVal val="visible"/>
                                      </p:to>
                                    </p:set>
                                    <p:animEffect transition="in" filter="blinds(horizontal)">
                                      <p:cBhvr>
                                        <p:cTn id="88" dur="500"/>
                                        <p:tgtEl>
                                          <p:spTgt spid="14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48"/>
                                        </p:tgtEl>
                                        <p:attrNameLst>
                                          <p:attrName>style.visibility</p:attrName>
                                        </p:attrNameLst>
                                      </p:cBhvr>
                                      <p:to>
                                        <p:strVal val="visible"/>
                                      </p:to>
                                    </p:set>
                                    <p:animEffect transition="in" filter="blinds(horizontal)">
                                      <p:cBhvr>
                                        <p:cTn id="93" dur="500"/>
                                        <p:tgtEl>
                                          <p:spTgt spid="148"/>
                                        </p:tgtEl>
                                      </p:cBhvr>
                                    </p:animEffect>
                                  </p:childTnLst>
                                </p:cTn>
                              </p:par>
                              <p:par>
                                <p:cTn id="94" presetID="3" presetClass="entr" presetSubtype="10" fill="hold" nodeType="withEffect">
                                  <p:stCondLst>
                                    <p:cond delay="0"/>
                                  </p:stCondLst>
                                  <p:childTnLst>
                                    <p:set>
                                      <p:cBhvr>
                                        <p:cTn id="95" dur="1" fill="hold">
                                          <p:stCondLst>
                                            <p:cond delay="0"/>
                                          </p:stCondLst>
                                        </p:cTn>
                                        <p:tgtEl>
                                          <p:spTgt spid="149"/>
                                        </p:tgtEl>
                                        <p:attrNameLst>
                                          <p:attrName>style.visibility</p:attrName>
                                        </p:attrNameLst>
                                      </p:cBhvr>
                                      <p:to>
                                        <p:strVal val="visible"/>
                                      </p:to>
                                    </p:set>
                                    <p:animEffect transition="in" filter="blinds(horizontal)">
                                      <p:cBhvr>
                                        <p:cTn id="96" dur="500"/>
                                        <p:tgtEl>
                                          <p:spTgt spid="14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50"/>
                                        </p:tgtEl>
                                        <p:attrNameLst>
                                          <p:attrName>style.visibility</p:attrName>
                                        </p:attrNameLst>
                                      </p:cBhvr>
                                      <p:to>
                                        <p:strVal val="visible"/>
                                      </p:to>
                                    </p:set>
                                    <p:animEffect transition="in" filter="blinds(horizontal)">
                                      <p:cBhvr>
                                        <p:cTn id="99" dur="500"/>
                                        <p:tgtEl>
                                          <p:spTgt spid="150"/>
                                        </p:tgtEl>
                                      </p:cBhvr>
                                    </p:animEffect>
                                  </p:childTnLst>
                                </p:cTn>
                              </p:par>
                              <p:par>
                                <p:cTn id="100" presetID="3" presetClass="entr" presetSubtype="10" fill="hold" nodeType="withEffect">
                                  <p:stCondLst>
                                    <p:cond delay="0"/>
                                  </p:stCondLst>
                                  <p:childTnLst>
                                    <p:set>
                                      <p:cBhvr>
                                        <p:cTn id="101" dur="1" fill="hold">
                                          <p:stCondLst>
                                            <p:cond delay="0"/>
                                          </p:stCondLst>
                                        </p:cTn>
                                        <p:tgtEl>
                                          <p:spTgt spid="151"/>
                                        </p:tgtEl>
                                        <p:attrNameLst>
                                          <p:attrName>style.visibility</p:attrName>
                                        </p:attrNameLst>
                                      </p:cBhvr>
                                      <p:to>
                                        <p:strVal val="visible"/>
                                      </p:to>
                                    </p:set>
                                    <p:animEffect transition="in" filter="blinds(horizontal)">
                                      <p:cBhvr>
                                        <p:cTn id="102" dur="500"/>
                                        <p:tgtEl>
                                          <p:spTgt spid="15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52"/>
                                        </p:tgtEl>
                                        <p:attrNameLst>
                                          <p:attrName>style.visibility</p:attrName>
                                        </p:attrNameLst>
                                      </p:cBhvr>
                                      <p:to>
                                        <p:strVal val="visible"/>
                                      </p:to>
                                    </p:set>
                                    <p:animEffect transition="in" filter="blinds(horizontal)">
                                      <p:cBhvr>
                                        <p:cTn id="105" dur="500"/>
                                        <p:tgtEl>
                                          <p:spTgt spid="15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53"/>
                                        </p:tgtEl>
                                        <p:attrNameLst>
                                          <p:attrName>style.visibility</p:attrName>
                                        </p:attrNameLst>
                                      </p:cBhvr>
                                      <p:to>
                                        <p:strVal val="visible"/>
                                      </p:to>
                                    </p:set>
                                    <p:animEffect transition="in" filter="blinds(horizontal)">
                                      <p:cBhvr>
                                        <p:cTn id="108" dur="500"/>
                                        <p:tgtEl>
                                          <p:spTgt spid="153"/>
                                        </p:tgtEl>
                                      </p:cBhvr>
                                    </p:animEffect>
                                  </p:childTnLst>
                                </p:cTn>
                              </p:par>
                              <p:par>
                                <p:cTn id="109" presetID="3" presetClass="entr" presetSubtype="10" fill="hold" nodeType="withEffect">
                                  <p:stCondLst>
                                    <p:cond delay="0"/>
                                  </p:stCondLst>
                                  <p:childTnLst>
                                    <p:set>
                                      <p:cBhvr>
                                        <p:cTn id="110" dur="1" fill="hold">
                                          <p:stCondLst>
                                            <p:cond delay="0"/>
                                          </p:stCondLst>
                                        </p:cTn>
                                        <p:tgtEl>
                                          <p:spTgt spid="154"/>
                                        </p:tgtEl>
                                        <p:attrNameLst>
                                          <p:attrName>style.visibility</p:attrName>
                                        </p:attrNameLst>
                                      </p:cBhvr>
                                      <p:to>
                                        <p:strVal val="visible"/>
                                      </p:to>
                                    </p:set>
                                    <p:animEffect transition="in" filter="blinds(horizontal)">
                                      <p:cBhvr>
                                        <p:cTn id="111" dur="500"/>
                                        <p:tgtEl>
                                          <p:spTgt spid="15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55"/>
                                        </p:tgtEl>
                                        <p:attrNameLst>
                                          <p:attrName>style.visibility</p:attrName>
                                        </p:attrNameLst>
                                      </p:cBhvr>
                                      <p:to>
                                        <p:strVal val="visible"/>
                                      </p:to>
                                    </p:set>
                                    <p:animEffect transition="in" filter="blinds(horizontal)">
                                      <p:cBhvr>
                                        <p:cTn id="114" dur="500"/>
                                        <p:tgtEl>
                                          <p:spTgt spid="155"/>
                                        </p:tgtEl>
                                      </p:cBhvr>
                                    </p:animEffect>
                                  </p:childTnLst>
                                </p:cTn>
                              </p:par>
                              <p:par>
                                <p:cTn id="115" presetID="3" presetClass="entr" presetSubtype="10" fill="hold" nodeType="withEffect">
                                  <p:stCondLst>
                                    <p:cond delay="0"/>
                                  </p:stCondLst>
                                  <p:childTnLst>
                                    <p:set>
                                      <p:cBhvr>
                                        <p:cTn id="116" dur="1" fill="hold">
                                          <p:stCondLst>
                                            <p:cond delay="0"/>
                                          </p:stCondLst>
                                        </p:cTn>
                                        <p:tgtEl>
                                          <p:spTgt spid="156"/>
                                        </p:tgtEl>
                                        <p:attrNameLst>
                                          <p:attrName>style.visibility</p:attrName>
                                        </p:attrNameLst>
                                      </p:cBhvr>
                                      <p:to>
                                        <p:strVal val="visible"/>
                                      </p:to>
                                    </p:set>
                                    <p:animEffect transition="in" filter="blinds(horizontal)">
                                      <p:cBhvr>
                                        <p:cTn id="117" dur="500"/>
                                        <p:tgtEl>
                                          <p:spTgt spid="156"/>
                                        </p:tgtEl>
                                      </p:cBhvr>
                                    </p:animEffect>
                                  </p:childTnLst>
                                </p:cTn>
                              </p:par>
                              <p:par>
                                <p:cTn id="118" presetID="3" presetClass="entr" presetSubtype="10" fill="hold" nodeType="with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blinds(horizontal)">
                                      <p:cBhvr>
                                        <p:cTn id="120" dur="500"/>
                                        <p:tgtEl>
                                          <p:spTgt spid="157"/>
                                        </p:tgtEl>
                                      </p:cBhvr>
                                    </p:animEffect>
                                  </p:childTnLst>
                                </p:cTn>
                              </p:par>
                              <p:par>
                                <p:cTn id="121" presetID="3" presetClass="entr" presetSubtype="10" fill="hold" nodeType="withEffect">
                                  <p:stCondLst>
                                    <p:cond delay="0"/>
                                  </p:stCondLst>
                                  <p:childTnLst>
                                    <p:set>
                                      <p:cBhvr>
                                        <p:cTn id="122" dur="1" fill="hold">
                                          <p:stCondLst>
                                            <p:cond delay="0"/>
                                          </p:stCondLst>
                                        </p:cTn>
                                        <p:tgtEl>
                                          <p:spTgt spid="158"/>
                                        </p:tgtEl>
                                        <p:attrNameLst>
                                          <p:attrName>style.visibility</p:attrName>
                                        </p:attrNameLst>
                                      </p:cBhvr>
                                      <p:to>
                                        <p:strVal val="visible"/>
                                      </p:to>
                                    </p:set>
                                    <p:animEffect transition="in" filter="blinds(horizontal)">
                                      <p:cBhvr>
                                        <p:cTn id="123" dur="500"/>
                                        <p:tgtEl>
                                          <p:spTgt spid="158"/>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59"/>
                                        </p:tgtEl>
                                        <p:attrNameLst>
                                          <p:attrName>style.visibility</p:attrName>
                                        </p:attrNameLst>
                                      </p:cBhvr>
                                      <p:to>
                                        <p:strVal val="visible"/>
                                      </p:to>
                                    </p:set>
                                    <p:animEffect transition="in" filter="blinds(horizontal)">
                                      <p:cBhvr>
                                        <p:cTn id="126" dur="500"/>
                                        <p:tgtEl>
                                          <p:spTgt spid="159"/>
                                        </p:tgtEl>
                                      </p:cBhvr>
                                    </p:animEffect>
                                  </p:childTnLst>
                                </p:cTn>
                              </p:par>
                              <p:par>
                                <p:cTn id="127" presetID="3" presetClass="entr" presetSubtype="1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animEffect transition="in" filter="blinds(horizontal)">
                                      <p:cBhvr>
                                        <p:cTn id="12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9" grpId="0"/>
      <p:bldP spid="123" grpId="0"/>
      <p:bldP spid="125" grpId="0"/>
      <p:bldP spid="127" grpId="0"/>
      <p:bldP spid="128" grpId="0"/>
      <p:bldP spid="130" grpId="0"/>
      <p:bldP spid="132" grpId="0"/>
      <p:bldP spid="133" grpId="0"/>
      <p:bldP spid="135" grpId="0"/>
      <p:bldP spid="137" grpId="0"/>
      <p:bldP spid="139" grpId="0"/>
      <p:bldP spid="140" grpId="0"/>
      <p:bldP spid="142" grpId="0"/>
      <p:bldP spid="148" grpId="0"/>
      <p:bldP spid="150" grpId="0"/>
      <p:bldP spid="152" grpId="0"/>
      <p:bldP spid="153" grpId="0"/>
      <p:bldP spid="155" grpId="0"/>
      <p:bldP spid="15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Shift-reduce parser</a:t>
            </a:r>
          </a:p>
        </p:txBody>
      </p:sp>
      <p:sp>
        <p:nvSpPr>
          <p:cNvPr id="40963" name="Content Placeholder 2"/>
          <p:cNvSpPr>
            <a:spLocks noGrp="1"/>
          </p:cNvSpPr>
          <p:nvPr>
            <p:ph idx="1"/>
          </p:nvPr>
        </p:nvSpPr>
        <p:spPr/>
        <p:txBody>
          <a:bodyPr/>
          <a:lstStyle/>
          <a:p>
            <a:r>
              <a:rPr lang="en-US" altLang="en-US" smtClean="0"/>
              <a:t>The general idea is to shift some symbols of input to the stack until a reduction can be applied</a:t>
            </a:r>
          </a:p>
          <a:p>
            <a:r>
              <a:rPr lang="en-US" altLang="en-US" smtClean="0"/>
              <a:t>At each reduction step, a specific substring matching the body of a production is replaced by the nonterminal at the head of the production</a:t>
            </a:r>
          </a:p>
          <a:p>
            <a:r>
              <a:rPr lang="en-US" altLang="en-US" smtClean="0"/>
              <a:t>The key decisions during bottom-up parsing are about when to reduce and about what production to apply</a:t>
            </a:r>
          </a:p>
          <a:p>
            <a:r>
              <a:rPr lang="en-US" altLang="en-US" smtClean="0"/>
              <a:t>A reduction is a reverse of a step in a derivation</a:t>
            </a:r>
          </a:p>
          <a:p>
            <a:r>
              <a:rPr lang="en-US" altLang="en-US" smtClean="0"/>
              <a:t>The goal of a bottom-up parser is to construct a derivation in reverse:</a:t>
            </a:r>
          </a:p>
          <a:p>
            <a:pPr lvl="1"/>
            <a:r>
              <a:rPr lang="en-US" altLang="en-US" smtClean="0"/>
              <a:t>E=&gt;T=&gt;T*F=&gt;T*id=&gt;F*id=&gt;id*id</a:t>
            </a:r>
          </a:p>
          <a:p>
            <a:endParaRPr lang="en-US" altLang="en-US" smtClean="0"/>
          </a:p>
        </p:txBody>
      </p:sp>
    </p:spTree>
    <p:extLst>
      <p:ext uri="{BB962C8B-B14F-4D97-AF65-F5344CB8AC3E}">
        <p14:creationId xmlns:p14="http://schemas.microsoft.com/office/powerpoint/2010/main" val="4279001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Handle pruning</a:t>
            </a:r>
          </a:p>
        </p:txBody>
      </p:sp>
      <p:sp>
        <p:nvSpPr>
          <p:cNvPr id="41987" name="Content Placeholder 2"/>
          <p:cNvSpPr>
            <a:spLocks noGrp="1"/>
          </p:cNvSpPr>
          <p:nvPr>
            <p:ph idx="1"/>
          </p:nvPr>
        </p:nvSpPr>
        <p:spPr>
          <a:xfrm>
            <a:off x="457200" y="1935163"/>
            <a:ext cx="8229600" cy="1570037"/>
          </a:xfrm>
        </p:spPr>
        <p:txBody>
          <a:bodyPr/>
          <a:lstStyle/>
          <a:p>
            <a:r>
              <a:rPr lang="en-US" altLang="en-US" smtClean="0"/>
              <a:t>A Handle is a substring that matches the body of a production and whose reduction represents one step along the reverse of a rightmost derivation</a:t>
            </a:r>
          </a:p>
          <a:p>
            <a:endParaRPr lang="en-US" altLang="en-US" smtClean="0"/>
          </a:p>
        </p:txBody>
      </p:sp>
      <p:sp>
        <p:nvSpPr>
          <p:cNvPr id="41988" name="TextBox 3"/>
          <p:cNvSpPr txBox="1">
            <a:spLocks noChangeArrowheads="1"/>
          </p:cNvSpPr>
          <p:nvPr/>
        </p:nvSpPr>
        <p:spPr bwMode="auto">
          <a:xfrm>
            <a:off x="685800" y="3581400"/>
            <a:ext cx="2795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Right sentential form</a:t>
            </a:r>
          </a:p>
        </p:txBody>
      </p:sp>
      <p:sp>
        <p:nvSpPr>
          <p:cNvPr id="41989" name="TextBox 4"/>
          <p:cNvSpPr txBox="1">
            <a:spLocks noChangeArrowheads="1"/>
          </p:cNvSpPr>
          <p:nvPr/>
        </p:nvSpPr>
        <p:spPr bwMode="auto">
          <a:xfrm>
            <a:off x="3727450" y="3581400"/>
            <a:ext cx="1073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Handle</a:t>
            </a:r>
          </a:p>
        </p:txBody>
      </p:sp>
      <p:sp>
        <p:nvSpPr>
          <p:cNvPr id="41990" name="TextBox 5"/>
          <p:cNvSpPr txBox="1">
            <a:spLocks noChangeArrowheads="1"/>
          </p:cNvSpPr>
          <p:nvPr/>
        </p:nvSpPr>
        <p:spPr bwMode="auto">
          <a:xfrm>
            <a:off x="5251450" y="3581400"/>
            <a:ext cx="277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Reducing production</a:t>
            </a:r>
          </a:p>
        </p:txBody>
      </p:sp>
      <p:cxnSp>
        <p:nvCxnSpPr>
          <p:cNvPr id="8" name="Straight Connector 7"/>
          <p:cNvCxnSpPr/>
          <p:nvPr/>
        </p:nvCxnSpPr>
        <p:spPr>
          <a:xfrm>
            <a:off x="457200" y="3581400"/>
            <a:ext cx="807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4113213"/>
            <a:ext cx="807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57401" y="5105400"/>
            <a:ext cx="3048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504407" y="5104606"/>
            <a:ext cx="3048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1995" name="TextBox 12"/>
          <p:cNvSpPr txBox="1">
            <a:spLocks noChangeArrowheads="1"/>
          </p:cNvSpPr>
          <p:nvPr/>
        </p:nvSpPr>
        <p:spPr bwMode="auto">
          <a:xfrm>
            <a:off x="2536825" y="4114800"/>
            <a:ext cx="815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id*id</a:t>
            </a:r>
          </a:p>
        </p:txBody>
      </p:sp>
      <p:sp>
        <p:nvSpPr>
          <p:cNvPr id="41996" name="TextBox 13"/>
          <p:cNvSpPr txBox="1">
            <a:spLocks noChangeArrowheads="1"/>
          </p:cNvSpPr>
          <p:nvPr/>
        </p:nvSpPr>
        <p:spPr bwMode="auto">
          <a:xfrm>
            <a:off x="4071938" y="4110038"/>
            <a:ext cx="423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1997" name="TextBox 14"/>
          <p:cNvSpPr txBox="1">
            <a:spLocks noChangeArrowheads="1"/>
          </p:cNvSpPr>
          <p:nvPr/>
        </p:nvSpPr>
        <p:spPr bwMode="auto">
          <a:xfrm>
            <a:off x="5291138" y="4114800"/>
            <a:ext cx="871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F-&gt;id</a:t>
            </a:r>
          </a:p>
        </p:txBody>
      </p:sp>
      <p:sp>
        <p:nvSpPr>
          <p:cNvPr id="41998" name="TextBox 15"/>
          <p:cNvSpPr txBox="1">
            <a:spLocks noChangeArrowheads="1"/>
          </p:cNvSpPr>
          <p:nvPr/>
        </p:nvSpPr>
        <p:spPr bwMode="auto">
          <a:xfrm>
            <a:off x="2536825" y="4491038"/>
            <a:ext cx="74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F*id</a:t>
            </a:r>
          </a:p>
        </p:txBody>
      </p:sp>
      <p:sp>
        <p:nvSpPr>
          <p:cNvPr id="41999" name="TextBox 16"/>
          <p:cNvSpPr txBox="1">
            <a:spLocks noChangeArrowheads="1"/>
          </p:cNvSpPr>
          <p:nvPr/>
        </p:nvSpPr>
        <p:spPr bwMode="auto">
          <a:xfrm>
            <a:off x="4071938" y="449103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a:t>
            </a:r>
          </a:p>
        </p:txBody>
      </p:sp>
      <p:sp>
        <p:nvSpPr>
          <p:cNvPr id="42000" name="TextBox 17"/>
          <p:cNvSpPr txBox="1">
            <a:spLocks noChangeArrowheads="1"/>
          </p:cNvSpPr>
          <p:nvPr/>
        </p:nvSpPr>
        <p:spPr bwMode="auto">
          <a:xfrm>
            <a:off x="4038600" y="48768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2001" name="TextBox 18"/>
          <p:cNvSpPr txBox="1">
            <a:spLocks noChangeArrowheads="1"/>
          </p:cNvSpPr>
          <p:nvPr/>
        </p:nvSpPr>
        <p:spPr bwMode="auto">
          <a:xfrm>
            <a:off x="5300663" y="4495800"/>
            <a:ext cx="792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T-&gt;F</a:t>
            </a:r>
          </a:p>
        </p:txBody>
      </p:sp>
      <p:sp>
        <p:nvSpPr>
          <p:cNvPr id="42002" name="TextBox 19"/>
          <p:cNvSpPr txBox="1">
            <a:spLocks noChangeArrowheads="1"/>
          </p:cNvSpPr>
          <p:nvPr/>
        </p:nvSpPr>
        <p:spPr bwMode="auto">
          <a:xfrm>
            <a:off x="2511425" y="4876800"/>
            <a:ext cx="765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T*id</a:t>
            </a:r>
          </a:p>
        </p:txBody>
      </p:sp>
      <p:sp>
        <p:nvSpPr>
          <p:cNvPr id="42003" name="TextBox 20"/>
          <p:cNvSpPr txBox="1">
            <a:spLocks noChangeArrowheads="1"/>
          </p:cNvSpPr>
          <p:nvPr/>
        </p:nvSpPr>
        <p:spPr bwMode="auto">
          <a:xfrm>
            <a:off x="5305425" y="4872038"/>
            <a:ext cx="869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F-&gt;id</a:t>
            </a:r>
          </a:p>
        </p:txBody>
      </p:sp>
      <p:sp>
        <p:nvSpPr>
          <p:cNvPr id="42004" name="TextBox 21"/>
          <p:cNvSpPr txBox="1">
            <a:spLocks noChangeArrowheads="1"/>
          </p:cNvSpPr>
          <p:nvPr/>
        </p:nvSpPr>
        <p:spPr bwMode="auto">
          <a:xfrm>
            <a:off x="2514600" y="5329238"/>
            <a:ext cx="69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T*F</a:t>
            </a:r>
          </a:p>
        </p:txBody>
      </p:sp>
      <p:sp>
        <p:nvSpPr>
          <p:cNvPr id="42005" name="TextBox 22"/>
          <p:cNvSpPr txBox="1">
            <a:spLocks noChangeArrowheads="1"/>
          </p:cNvSpPr>
          <p:nvPr/>
        </p:nvSpPr>
        <p:spPr bwMode="auto">
          <a:xfrm>
            <a:off x="3962400" y="5334000"/>
            <a:ext cx="696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T*F</a:t>
            </a:r>
          </a:p>
        </p:txBody>
      </p:sp>
      <p:sp>
        <p:nvSpPr>
          <p:cNvPr id="42006" name="TextBox 24"/>
          <p:cNvSpPr txBox="1">
            <a:spLocks noChangeArrowheads="1"/>
          </p:cNvSpPr>
          <p:nvPr/>
        </p:nvSpPr>
        <p:spPr bwMode="auto">
          <a:xfrm>
            <a:off x="5300663" y="5334000"/>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E-&gt;T*F</a:t>
            </a:r>
          </a:p>
        </p:txBody>
      </p:sp>
    </p:spTree>
    <p:extLst>
      <p:ext uri="{BB962C8B-B14F-4D97-AF65-F5344CB8AC3E}">
        <p14:creationId xmlns:p14="http://schemas.microsoft.com/office/powerpoint/2010/main" val="36121315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Shift reduce parsing</a:t>
            </a:r>
          </a:p>
        </p:txBody>
      </p:sp>
      <p:sp>
        <p:nvSpPr>
          <p:cNvPr id="43011" name="Content Placeholder 2"/>
          <p:cNvSpPr>
            <a:spLocks noGrp="1"/>
          </p:cNvSpPr>
          <p:nvPr>
            <p:ph idx="1"/>
          </p:nvPr>
        </p:nvSpPr>
        <p:spPr/>
        <p:txBody>
          <a:bodyPr/>
          <a:lstStyle/>
          <a:p>
            <a:r>
              <a:rPr lang="en-US" altLang="en-US" smtClean="0"/>
              <a:t>A stack is used to hold grammar symbols</a:t>
            </a:r>
          </a:p>
          <a:p>
            <a:r>
              <a:rPr lang="en-US" altLang="en-US" smtClean="0"/>
              <a:t>Handle always appear on top of the stack</a:t>
            </a:r>
          </a:p>
          <a:p>
            <a:r>
              <a:rPr lang="en-US" altLang="en-US" smtClean="0"/>
              <a:t>Initial configuration:</a:t>
            </a:r>
          </a:p>
          <a:p>
            <a:pPr lvl="1">
              <a:buFont typeface="Wingdings 2" pitchFamily="18" charset="2"/>
              <a:buNone/>
            </a:pPr>
            <a:r>
              <a:rPr lang="en-US" altLang="en-US" smtClean="0"/>
              <a:t>Stack	 Input</a:t>
            </a:r>
          </a:p>
          <a:p>
            <a:pPr lvl="1">
              <a:buFont typeface="Wingdings 2" pitchFamily="18" charset="2"/>
              <a:buNone/>
            </a:pPr>
            <a:r>
              <a:rPr lang="en-US" altLang="en-US" smtClean="0"/>
              <a:t>$			      w$</a:t>
            </a:r>
          </a:p>
          <a:p>
            <a:r>
              <a:rPr lang="en-US" altLang="en-US" smtClean="0"/>
              <a:t>Acceptance configuration</a:t>
            </a:r>
          </a:p>
          <a:p>
            <a:pPr lvl="1">
              <a:buFont typeface="Wingdings 2" pitchFamily="18" charset="2"/>
              <a:buNone/>
            </a:pPr>
            <a:r>
              <a:rPr lang="en-US" altLang="en-US" smtClean="0"/>
              <a:t>Stack	 Input</a:t>
            </a:r>
          </a:p>
          <a:p>
            <a:pPr lvl="1">
              <a:buFont typeface="Wingdings 2" pitchFamily="18" charset="2"/>
              <a:buNone/>
            </a:pPr>
            <a:r>
              <a:rPr lang="en-US" altLang="en-US" smtClean="0"/>
              <a:t>$S		         $</a:t>
            </a:r>
          </a:p>
          <a:p>
            <a:endParaRPr lang="en-US" altLang="en-US" smtClean="0"/>
          </a:p>
        </p:txBody>
      </p:sp>
    </p:spTree>
    <p:extLst>
      <p:ext uri="{BB962C8B-B14F-4D97-AF65-F5344CB8AC3E}">
        <p14:creationId xmlns:p14="http://schemas.microsoft.com/office/powerpoint/2010/main" val="3551179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Shift reduce parsing (cont.)</a:t>
            </a:r>
          </a:p>
        </p:txBody>
      </p:sp>
      <p:sp>
        <p:nvSpPr>
          <p:cNvPr id="44035" name="Content Placeholder 2"/>
          <p:cNvSpPr>
            <a:spLocks noGrp="1"/>
          </p:cNvSpPr>
          <p:nvPr>
            <p:ph idx="1"/>
          </p:nvPr>
        </p:nvSpPr>
        <p:spPr>
          <a:xfrm>
            <a:off x="457200" y="1935163"/>
            <a:ext cx="3352800" cy="4389437"/>
          </a:xfrm>
        </p:spPr>
        <p:txBody>
          <a:bodyPr/>
          <a:lstStyle/>
          <a:p>
            <a:r>
              <a:rPr lang="en-US" altLang="en-US" smtClean="0"/>
              <a:t>Basic operations:</a:t>
            </a:r>
          </a:p>
          <a:p>
            <a:pPr lvl="1"/>
            <a:r>
              <a:rPr lang="en-US" altLang="en-US" smtClean="0"/>
              <a:t>Shift</a:t>
            </a:r>
          </a:p>
          <a:p>
            <a:pPr lvl="1"/>
            <a:r>
              <a:rPr lang="en-US" altLang="en-US" smtClean="0"/>
              <a:t>Reduce</a:t>
            </a:r>
          </a:p>
          <a:p>
            <a:pPr lvl="1"/>
            <a:r>
              <a:rPr lang="en-US" altLang="en-US" smtClean="0"/>
              <a:t>Accept</a:t>
            </a:r>
          </a:p>
          <a:p>
            <a:pPr lvl="1"/>
            <a:r>
              <a:rPr lang="en-US" altLang="en-US" smtClean="0"/>
              <a:t>Error</a:t>
            </a:r>
          </a:p>
          <a:p>
            <a:r>
              <a:rPr lang="en-US" altLang="en-US" smtClean="0"/>
              <a:t>Example: id*id</a:t>
            </a:r>
          </a:p>
        </p:txBody>
      </p:sp>
      <p:cxnSp>
        <p:nvCxnSpPr>
          <p:cNvPr id="5" name="Straight Connector 4"/>
          <p:cNvCxnSpPr/>
          <p:nvPr/>
        </p:nvCxnSpPr>
        <p:spPr>
          <a:xfrm>
            <a:off x="4419600" y="25146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19600" y="2970213"/>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4038" name="TextBox 9"/>
          <p:cNvSpPr txBox="1">
            <a:spLocks noChangeArrowheads="1"/>
          </p:cNvSpPr>
          <p:nvPr/>
        </p:nvSpPr>
        <p:spPr bwMode="auto">
          <a:xfrm>
            <a:off x="4495800" y="2514600"/>
            <a:ext cx="866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44039" name="TextBox 10"/>
          <p:cNvSpPr txBox="1">
            <a:spLocks noChangeArrowheads="1"/>
          </p:cNvSpPr>
          <p:nvPr/>
        </p:nvSpPr>
        <p:spPr bwMode="auto">
          <a:xfrm>
            <a:off x="5762625" y="2509838"/>
            <a:ext cx="833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44040" name="TextBox 11"/>
          <p:cNvSpPr txBox="1">
            <a:spLocks noChangeArrowheads="1"/>
          </p:cNvSpPr>
          <p:nvPr/>
        </p:nvSpPr>
        <p:spPr bwMode="auto">
          <a:xfrm>
            <a:off x="6905625" y="2514600"/>
            <a:ext cx="1020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Action</a:t>
            </a:r>
          </a:p>
        </p:txBody>
      </p:sp>
      <p:sp>
        <p:nvSpPr>
          <p:cNvPr id="44041" name="TextBox 12"/>
          <p:cNvSpPr txBox="1">
            <a:spLocks noChangeArrowheads="1"/>
          </p:cNvSpPr>
          <p:nvPr/>
        </p:nvSpPr>
        <p:spPr bwMode="auto">
          <a:xfrm>
            <a:off x="4572000" y="29718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44042" name="TextBox 13"/>
          <p:cNvSpPr txBox="1">
            <a:spLocks noChangeArrowheads="1"/>
          </p:cNvSpPr>
          <p:nvPr/>
        </p:nvSpPr>
        <p:spPr bwMode="auto">
          <a:xfrm>
            <a:off x="4572000" y="3352800"/>
            <a:ext cx="577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4043" name="TextBox 14"/>
          <p:cNvSpPr txBox="1">
            <a:spLocks noChangeArrowheads="1"/>
          </p:cNvSpPr>
          <p:nvPr/>
        </p:nvSpPr>
        <p:spPr bwMode="auto">
          <a:xfrm>
            <a:off x="5681663" y="2971800"/>
            <a:ext cx="969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id*id$</a:t>
            </a:r>
          </a:p>
        </p:txBody>
      </p:sp>
      <p:sp>
        <p:nvSpPr>
          <p:cNvPr id="44044" name="TextBox 15"/>
          <p:cNvSpPr txBox="1">
            <a:spLocks noChangeArrowheads="1"/>
          </p:cNvSpPr>
          <p:nvPr/>
        </p:nvSpPr>
        <p:spPr bwMode="auto">
          <a:xfrm>
            <a:off x="6900863" y="2971800"/>
            <a:ext cx="73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shift</a:t>
            </a:r>
          </a:p>
        </p:txBody>
      </p:sp>
      <p:sp>
        <p:nvSpPr>
          <p:cNvPr id="44045" name="TextBox 16"/>
          <p:cNvSpPr txBox="1">
            <a:spLocks noChangeArrowheads="1"/>
          </p:cNvSpPr>
          <p:nvPr/>
        </p:nvSpPr>
        <p:spPr bwMode="auto">
          <a:xfrm>
            <a:off x="5943600" y="3348038"/>
            <a:ext cx="731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4046" name="TextBox 17"/>
          <p:cNvSpPr txBox="1">
            <a:spLocks noChangeArrowheads="1"/>
          </p:cNvSpPr>
          <p:nvPr/>
        </p:nvSpPr>
        <p:spPr bwMode="auto">
          <a:xfrm>
            <a:off x="6934200" y="3348038"/>
            <a:ext cx="2151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reduce by F-&gt;id</a:t>
            </a:r>
          </a:p>
        </p:txBody>
      </p:sp>
      <p:sp>
        <p:nvSpPr>
          <p:cNvPr id="44047" name="TextBox 18"/>
          <p:cNvSpPr txBox="1">
            <a:spLocks noChangeArrowheads="1"/>
          </p:cNvSpPr>
          <p:nvPr/>
        </p:nvSpPr>
        <p:spPr bwMode="auto">
          <a:xfrm>
            <a:off x="4572000" y="3652838"/>
            <a:ext cx="509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$F</a:t>
            </a:r>
          </a:p>
        </p:txBody>
      </p:sp>
      <p:sp>
        <p:nvSpPr>
          <p:cNvPr id="44048" name="TextBox 19"/>
          <p:cNvSpPr txBox="1">
            <a:spLocks noChangeArrowheads="1"/>
          </p:cNvSpPr>
          <p:nvPr/>
        </p:nvSpPr>
        <p:spPr bwMode="auto">
          <a:xfrm>
            <a:off x="5943600" y="3648075"/>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4049" name="TextBox 20"/>
          <p:cNvSpPr txBox="1">
            <a:spLocks noChangeArrowheads="1"/>
          </p:cNvSpPr>
          <p:nvPr/>
        </p:nvSpPr>
        <p:spPr bwMode="auto">
          <a:xfrm>
            <a:off x="6934200" y="3648075"/>
            <a:ext cx="2066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reduce by T-&gt;F</a:t>
            </a:r>
          </a:p>
        </p:txBody>
      </p:sp>
      <p:sp>
        <p:nvSpPr>
          <p:cNvPr id="44050" name="TextBox 21"/>
          <p:cNvSpPr txBox="1">
            <a:spLocks noChangeArrowheads="1"/>
          </p:cNvSpPr>
          <p:nvPr/>
        </p:nvSpPr>
        <p:spPr bwMode="auto">
          <a:xfrm>
            <a:off x="4572000" y="3957638"/>
            <a:ext cx="525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a:t>
            </a:r>
          </a:p>
        </p:txBody>
      </p:sp>
      <p:sp>
        <p:nvSpPr>
          <p:cNvPr id="44051" name="TextBox 22"/>
          <p:cNvSpPr txBox="1">
            <a:spLocks noChangeArrowheads="1"/>
          </p:cNvSpPr>
          <p:nvPr/>
        </p:nvSpPr>
        <p:spPr bwMode="auto">
          <a:xfrm>
            <a:off x="5943600" y="3952875"/>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4052" name="TextBox 23"/>
          <p:cNvSpPr txBox="1">
            <a:spLocks noChangeArrowheads="1"/>
          </p:cNvSpPr>
          <p:nvPr/>
        </p:nvSpPr>
        <p:spPr bwMode="auto">
          <a:xfrm>
            <a:off x="6934200" y="3952875"/>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shift</a:t>
            </a:r>
          </a:p>
        </p:txBody>
      </p:sp>
      <p:sp>
        <p:nvSpPr>
          <p:cNvPr id="44053" name="TextBox 24"/>
          <p:cNvSpPr txBox="1">
            <a:spLocks noChangeArrowheads="1"/>
          </p:cNvSpPr>
          <p:nvPr/>
        </p:nvSpPr>
        <p:spPr bwMode="auto">
          <a:xfrm>
            <a:off x="4554538" y="4262438"/>
            <a:ext cx="67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a:t>
            </a:r>
          </a:p>
        </p:txBody>
      </p:sp>
      <p:sp>
        <p:nvSpPr>
          <p:cNvPr id="44054" name="TextBox 25"/>
          <p:cNvSpPr txBox="1">
            <a:spLocks noChangeArrowheads="1"/>
          </p:cNvSpPr>
          <p:nvPr/>
        </p:nvSpPr>
        <p:spPr bwMode="auto">
          <a:xfrm>
            <a:off x="6096000" y="4257675"/>
            <a:ext cx="577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a:t>
            </a:r>
          </a:p>
        </p:txBody>
      </p:sp>
      <p:sp>
        <p:nvSpPr>
          <p:cNvPr id="44055" name="TextBox 26"/>
          <p:cNvSpPr txBox="1">
            <a:spLocks noChangeArrowheads="1"/>
          </p:cNvSpPr>
          <p:nvPr/>
        </p:nvSpPr>
        <p:spPr bwMode="auto">
          <a:xfrm>
            <a:off x="6916738" y="4257675"/>
            <a:ext cx="73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shift</a:t>
            </a:r>
          </a:p>
        </p:txBody>
      </p:sp>
      <p:sp>
        <p:nvSpPr>
          <p:cNvPr id="44056" name="TextBox 27"/>
          <p:cNvSpPr txBox="1">
            <a:spLocks noChangeArrowheads="1"/>
          </p:cNvSpPr>
          <p:nvPr/>
        </p:nvSpPr>
        <p:spPr bwMode="auto">
          <a:xfrm>
            <a:off x="4525963" y="4643438"/>
            <a:ext cx="919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$T*id</a:t>
            </a:r>
          </a:p>
        </p:txBody>
      </p:sp>
      <p:sp>
        <p:nvSpPr>
          <p:cNvPr id="44057" name="TextBox 28"/>
          <p:cNvSpPr txBox="1">
            <a:spLocks noChangeArrowheads="1"/>
          </p:cNvSpPr>
          <p:nvPr/>
        </p:nvSpPr>
        <p:spPr bwMode="auto">
          <a:xfrm>
            <a:off x="6367463" y="4638675"/>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44058" name="TextBox 30"/>
          <p:cNvSpPr txBox="1">
            <a:spLocks noChangeArrowheads="1"/>
          </p:cNvSpPr>
          <p:nvPr/>
        </p:nvSpPr>
        <p:spPr bwMode="auto">
          <a:xfrm>
            <a:off x="6916738" y="4572000"/>
            <a:ext cx="2151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reduce by F-&gt;id</a:t>
            </a:r>
          </a:p>
        </p:txBody>
      </p:sp>
      <p:sp>
        <p:nvSpPr>
          <p:cNvPr id="44059" name="TextBox 31"/>
          <p:cNvSpPr txBox="1">
            <a:spLocks noChangeArrowheads="1"/>
          </p:cNvSpPr>
          <p:nvPr/>
        </p:nvSpPr>
        <p:spPr bwMode="auto">
          <a:xfrm>
            <a:off x="4525963" y="4948238"/>
            <a:ext cx="852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$T*F</a:t>
            </a:r>
          </a:p>
        </p:txBody>
      </p:sp>
      <p:sp>
        <p:nvSpPr>
          <p:cNvPr id="44060" name="TextBox 32"/>
          <p:cNvSpPr txBox="1">
            <a:spLocks noChangeArrowheads="1"/>
          </p:cNvSpPr>
          <p:nvPr/>
        </p:nvSpPr>
        <p:spPr bwMode="auto">
          <a:xfrm>
            <a:off x="6367463" y="4943475"/>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44061" name="TextBox 33"/>
          <p:cNvSpPr txBox="1">
            <a:spLocks noChangeArrowheads="1"/>
          </p:cNvSpPr>
          <p:nvPr/>
        </p:nvSpPr>
        <p:spPr bwMode="auto">
          <a:xfrm>
            <a:off x="6781800" y="4876800"/>
            <a:ext cx="2408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reduce by T-&gt;T*F</a:t>
            </a:r>
          </a:p>
        </p:txBody>
      </p:sp>
      <p:sp>
        <p:nvSpPr>
          <p:cNvPr id="44062" name="TextBox 34"/>
          <p:cNvSpPr txBox="1">
            <a:spLocks noChangeArrowheads="1"/>
          </p:cNvSpPr>
          <p:nvPr/>
        </p:nvSpPr>
        <p:spPr bwMode="auto">
          <a:xfrm>
            <a:off x="4495800" y="5253038"/>
            <a:ext cx="525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$T</a:t>
            </a:r>
          </a:p>
        </p:txBody>
      </p:sp>
      <p:sp>
        <p:nvSpPr>
          <p:cNvPr id="44063" name="TextBox 35"/>
          <p:cNvSpPr txBox="1">
            <a:spLocks noChangeArrowheads="1"/>
          </p:cNvSpPr>
          <p:nvPr/>
        </p:nvSpPr>
        <p:spPr bwMode="auto">
          <a:xfrm>
            <a:off x="6335713" y="524827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44064" name="TextBox 36"/>
          <p:cNvSpPr txBox="1">
            <a:spLocks noChangeArrowheads="1"/>
          </p:cNvSpPr>
          <p:nvPr/>
        </p:nvSpPr>
        <p:spPr bwMode="auto">
          <a:xfrm>
            <a:off x="6884988" y="5181600"/>
            <a:ext cx="2152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reduce by E-&gt;T</a:t>
            </a:r>
          </a:p>
        </p:txBody>
      </p:sp>
      <p:sp>
        <p:nvSpPr>
          <p:cNvPr id="44065" name="TextBox 37"/>
          <p:cNvSpPr txBox="1">
            <a:spLocks noChangeArrowheads="1"/>
          </p:cNvSpPr>
          <p:nvPr/>
        </p:nvSpPr>
        <p:spPr bwMode="auto">
          <a:xfrm>
            <a:off x="4495800" y="5557838"/>
            <a:ext cx="525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$E</a:t>
            </a:r>
          </a:p>
        </p:txBody>
      </p:sp>
      <p:sp>
        <p:nvSpPr>
          <p:cNvPr id="44066" name="TextBox 38"/>
          <p:cNvSpPr txBox="1">
            <a:spLocks noChangeArrowheads="1"/>
          </p:cNvSpPr>
          <p:nvPr/>
        </p:nvSpPr>
        <p:spPr bwMode="auto">
          <a:xfrm>
            <a:off x="6335713" y="555307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p>
        </p:txBody>
      </p:sp>
      <p:sp>
        <p:nvSpPr>
          <p:cNvPr id="44067" name="TextBox 39"/>
          <p:cNvSpPr txBox="1">
            <a:spLocks noChangeArrowheads="1"/>
          </p:cNvSpPr>
          <p:nvPr/>
        </p:nvSpPr>
        <p:spPr bwMode="auto">
          <a:xfrm>
            <a:off x="6884988" y="5486400"/>
            <a:ext cx="96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accept</a:t>
            </a:r>
          </a:p>
        </p:txBody>
      </p:sp>
    </p:spTree>
    <p:extLst>
      <p:ext uri="{BB962C8B-B14F-4D97-AF65-F5344CB8AC3E}">
        <p14:creationId xmlns:p14="http://schemas.microsoft.com/office/powerpoint/2010/main" val="313125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idx="1"/>
          </p:nvPr>
        </p:nvSpPr>
        <p:spPr>
          <a:xfrm>
            <a:off x="457200" y="228600"/>
            <a:ext cx="8229600" cy="2360613"/>
          </a:xfrm>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763588" algn="l"/>
                <a:tab pos="2281238" algn="l"/>
              </a:tabLst>
              <a:defRPr sz="2400">
                <a:solidFill>
                  <a:schemeClr val="tx1"/>
                </a:solidFill>
                <a:latin typeface="Arial" pitchFamily="34" charset="0"/>
                <a:ea typeface="MS PGothic" pitchFamily="34" charset="-128"/>
              </a:defRPr>
            </a:lvl1pPr>
            <a:lvl2pPr>
              <a:tabLst>
                <a:tab pos="763588" algn="l"/>
                <a:tab pos="2281238" algn="l"/>
              </a:tabLst>
              <a:defRPr sz="2400">
                <a:solidFill>
                  <a:schemeClr val="tx1"/>
                </a:solidFill>
                <a:latin typeface="Arial" pitchFamily="34" charset="0"/>
                <a:ea typeface="MS PGothic" pitchFamily="34" charset="-128"/>
              </a:defRPr>
            </a:lvl2pPr>
            <a:lvl3pPr>
              <a:tabLst>
                <a:tab pos="763588" algn="l"/>
                <a:tab pos="2281238" algn="l"/>
              </a:tabLst>
              <a:defRPr sz="2400">
                <a:solidFill>
                  <a:schemeClr val="tx1"/>
                </a:solidFill>
                <a:latin typeface="Arial" pitchFamily="34" charset="0"/>
                <a:ea typeface="MS PGothic" pitchFamily="34" charset="-128"/>
              </a:defRPr>
            </a:lvl3pPr>
            <a:lvl4pPr>
              <a:tabLst>
                <a:tab pos="763588" algn="l"/>
                <a:tab pos="2281238" algn="l"/>
              </a:tabLst>
              <a:defRPr sz="2400">
                <a:solidFill>
                  <a:schemeClr val="tx1"/>
                </a:solidFill>
                <a:latin typeface="Arial" pitchFamily="34" charset="0"/>
                <a:ea typeface="MS PGothic" pitchFamily="34" charset="-128"/>
              </a:defRPr>
            </a:lvl4pPr>
            <a:lvl5pPr>
              <a:tabLst>
                <a:tab pos="763588" algn="l"/>
                <a:tab pos="2281238" algn="l"/>
              </a:tabLst>
              <a:defRPr sz="2400">
                <a:solidFill>
                  <a:schemeClr val="tx1"/>
                </a:solidFill>
                <a:latin typeface="Arial" pitchFamily="34" charset="0"/>
                <a:ea typeface="MS PGothic" pitchFamily="34" charset="-128"/>
              </a:defRPr>
            </a:lvl5pPr>
            <a:lvl6pPr marL="457200" eaLnBrk="0" fontAlgn="base" hangingPunct="0">
              <a:spcBef>
                <a:spcPct val="0"/>
              </a:spcBef>
              <a:spcAft>
                <a:spcPct val="0"/>
              </a:spcAft>
              <a:tabLst>
                <a:tab pos="763588" algn="l"/>
                <a:tab pos="2281238" algn="l"/>
              </a:tabLst>
              <a:defRPr sz="2400">
                <a:solidFill>
                  <a:schemeClr val="tx1"/>
                </a:solidFill>
                <a:latin typeface="Arial" pitchFamily="34" charset="0"/>
                <a:ea typeface="MS PGothic" pitchFamily="34" charset="-128"/>
              </a:defRPr>
            </a:lvl6pPr>
            <a:lvl7pPr marL="914400" eaLnBrk="0" fontAlgn="base" hangingPunct="0">
              <a:spcBef>
                <a:spcPct val="0"/>
              </a:spcBef>
              <a:spcAft>
                <a:spcPct val="0"/>
              </a:spcAft>
              <a:tabLst>
                <a:tab pos="763588" algn="l"/>
                <a:tab pos="2281238" algn="l"/>
              </a:tabLst>
              <a:defRPr sz="2400">
                <a:solidFill>
                  <a:schemeClr val="tx1"/>
                </a:solidFill>
                <a:latin typeface="Arial" pitchFamily="34" charset="0"/>
                <a:ea typeface="MS PGothic" pitchFamily="34" charset="-128"/>
              </a:defRPr>
            </a:lvl7pPr>
            <a:lvl8pPr marL="1371600" eaLnBrk="0" fontAlgn="base" hangingPunct="0">
              <a:spcBef>
                <a:spcPct val="0"/>
              </a:spcBef>
              <a:spcAft>
                <a:spcPct val="0"/>
              </a:spcAft>
              <a:tabLst>
                <a:tab pos="763588" algn="l"/>
                <a:tab pos="2281238" algn="l"/>
              </a:tabLst>
              <a:defRPr sz="2400">
                <a:solidFill>
                  <a:schemeClr val="tx1"/>
                </a:solidFill>
                <a:latin typeface="Arial" pitchFamily="34" charset="0"/>
                <a:ea typeface="MS PGothic" pitchFamily="34" charset="-128"/>
              </a:defRPr>
            </a:lvl8pPr>
            <a:lvl9pPr marL="1828800" eaLnBrk="0" fontAlgn="base" hangingPunct="0">
              <a:spcBef>
                <a:spcPct val="0"/>
              </a:spcBef>
              <a:spcAft>
                <a:spcPct val="0"/>
              </a:spcAft>
              <a:tabLst>
                <a:tab pos="763588" algn="l"/>
                <a:tab pos="2281238" algn="l"/>
              </a:tabLst>
              <a:defRPr sz="2400">
                <a:solidFill>
                  <a:schemeClr val="tx1"/>
                </a:solidFill>
                <a:latin typeface="Arial" pitchFamily="34" charset="0"/>
                <a:ea typeface="MS PGothic" pitchFamily="34" charset="-128"/>
              </a:defRPr>
            </a:lvl9pPr>
          </a:lstStyle>
          <a:p>
            <a:pPr eaLnBrk="1" hangingPunct="1">
              <a:defRPr/>
            </a:pPr>
            <a:r>
              <a:rPr lang="en-GB" altLang="en-US" sz="1800" dirty="0"/>
              <a:t>A </a:t>
            </a:r>
            <a:r>
              <a:rPr lang="en-GB" altLang="en-US" sz="1800" u="sng" dirty="0"/>
              <a:t>Finite State Automaton</a:t>
            </a:r>
            <a:r>
              <a:rPr lang="en-GB" altLang="en-US" sz="1800" dirty="0"/>
              <a:t> (FSA) is a 5-tuple (Q, I, F, T, E) </a:t>
            </a:r>
            <a:endParaRPr lang="en-GB" altLang="en-US" sz="1800" dirty="0" smtClean="0"/>
          </a:p>
          <a:p>
            <a:pPr marL="0" indent="0" eaLnBrk="1" hangingPunct="1">
              <a:buFont typeface="Arial" pitchFamily="34" charset="0"/>
              <a:buNone/>
              <a:defRPr/>
            </a:pPr>
            <a:r>
              <a:rPr lang="en-GB" altLang="en-US" sz="1800" dirty="0"/>
              <a:t> </a:t>
            </a:r>
            <a:r>
              <a:rPr lang="en-GB" altLang="en-US" sz="1800" dirty="0" smtClean="0"/>
              <a:t>  where</a:t>
            </a:r>
            <a:r>
              <a:rPr lang="en-GB" altLang="en-US" sz="1800" dirty="0"/>
              <a:t>:</a:t>
            </a:r>
          </a:p>
          <a:p>
            <a:pPr lvl="1" eaLnBrk="1" hangingPunct="1">
              <a:defRPr/>
            </a:pPr>
            <a:r>
              <a:rPr lang="en-GB" altLang="en-US" sz="1800" dirty="0"/>
              <a:t>Q 	= </a:t>
            </a:r>
            <a:r>
              <a:rPr lang="en-GB" altLang="en-US" sz="1800" u="sng" dirty="0" smtClean="0"/>
              <a:t>states</a:t>
            </a:r>
            <a:r>
              <a:rPr lang="en-GB" altLang="en-US" sz="1800" dirty="0" smtClean="0"/>
              <a:t>           a </a:t>
            </a:r>
            <a:r>
              <a:rPr lang="en-GB" altLang="en-US" sz="1800" dirty="0"/>
              <a:t>finite set;</a:t>
            </a:r>
          </a:p>
          <a:p>
            <a:pPr lvl="1" eaLnBrk="1" hangingPunct="1">
              <a:defRPr/>
            </a:pPr>
            <a:r>
              <a:rPr lang="en-GB" altLang="en-US" sz="1800" dirty="0"/>
              <a:t>I 	= </a:t>
            </a:r>
            <a:r>
              <a:rPr lang="en-GB" altLang="en-US" sz="1800" u="sng" dirty="0"/>
              <a:t>initial </a:t>
            </a:r>
            <a:r>
              <a:rPr lang="en-GB" altLang="en-US" sz="1800" u="sng" dirty="0" smtClean="0"/>
              <a:t>states</a:t>
            </a:r>
            <a:r>
              <a:rPr lang="en-GB" altLang="en-US" sz="1800" dirty="0" smtClean="0"/>
              <a:t>  a </a:t>
            </a:r>
            <a:r>
              <a:rPr lang="en-GB" altLang="en-US" sz="1800" dirty="0"/>
              <a:t>nonempty subset of Q;</a:t>
            </a:r>
          </a:p>
          <a:p>
            <a:pPr lvl="1" eaLnBrk="1" hangingPunct="1">
              <a:defRPr/>
            </a:pPr>
            <a:r>
              <a:rPr lang="en-GB" altLang="en-US" sz="1800" dirty="0"/>
              <a:t>F  	= </a:t>
            </a:r>
            <a:r>
              <a:rPr lang="en-GB" altLang="en-US" sz="1800" u="sng" dirty="0"/>
              <a:t>final states</a:t>
            </a:r>
            <a:r>
              <a:rPr lang="en-GB" altLang="en-US" sz="1800" dirty="0"/>
              <a:t> 	  a subset of Q;</a:t>
            </a:r>
          </a:p>
          <a:p>
            <a:pPr lvl="1" eaLnBrk="1" hangingPunct="1">
              <a:defRPr/>
            </a:pPr>
            <a:r>
              <a:rPr lang="en-GB" altLang="en-US" sz="1800" dirty="0"/>
              <a:t>T  	= an alphabet;</a:t>
            </a:r>
          </a:p>
          <a:p>
            <a:pPr lvl="1" eaLnBrk="1" hangingPunct="1">
              <a:defRPr/>
            </a:pPr>
            <a:r>
              <a:rPr lang="en-GB" altLang="en-US" sz="1800" dirty="0"/>
              <a:t>E  	= </a:t>
            </a:r>
            <a:r>
              <a:rPr lang="en-GB" altLang="en-US" sz="1800" u="sng" dirty="0"/>
              <a:t>edges</a:t>
            </a:r>
            <a:r>
              <a:rPr lang="en-GB" altLang="en-US" sz="1800" dirty="0"/>
              <a:t> 	  a subset of Q </a:t>
            </a:r>
            <a:r>
              <a:rPr lang="en-GB" altLang="en-US" sz="1800" dirty="0">
                <a:latin typeface="Symbol" pitchFamily="18" charset="2"/>
              </a:rPr>
              <a:t></a:t>
            </a:r>
            <a:r>
              <a:rPr lang="en-GB" altLang="en-US" sz="1800" dirty="0"/>
              <a:t>(T + </a:t>
            </a:r>
            <a:r>
              <a:rPr lang="en-GB" altLang="en-US" sz="1800" dirty="0">
                <a:latin typeface="Symbol" pitchFamily="18" charset="2"/>
              </a:rPr>
              <a:t></a:t>
            </a:r>
            <a:r>
              <a:rPr lang="en-GB" altLang="en-US" sz="1800" dirty="0"/>
              <a:t>) </a:t>
            </a:r>
            <a:r>
              <a:rPr lang="en-GB" altLang="en-US" sz="1800" dirty="0">
                <a:latin typeface="Symbol" pitchFamily="18" charset="2"/>
              </a:rPr>
              <a:t></a:t>
            </a:r>
            <a:r>
              <a:rPr lang="en-GB" altLang="en-US" sz="1800" dirty="0"/>
              <a:t> Q.</a:t>
            </a:r>
          </a:p>
        </p:txBody>
      </p:sp>
      <p:sp>
        <p:nvSpPr>
          <p:cNvPr id="6" name="TextBox 5"/>
          <p:cNvSpPr txBox="1"/>
          <p:nvPr/>
        </p:nvSpPr>
        <p:spPr>
          <a:xfrm>
            <a:off x="457200" y="2819400"/>
            <a:ext cx="8382000" cy="2586038"/>
          </a:xfrm>
          <a:prstGeom prst="rect">
            <a:avLst/>
          </a:prstGeom>
          <a:noFill/>
        </p:spPr>
        <p:txBody>
          <a:bodyPr>
            <a:spAutoFit/>
          </a:bodyPr>
          <a:lstStyle/>
          <a:p>
            <a:pPr>
              <a:defRPr/>
            </a:pPr>
            <a:r>
              <a:rPr lang="en-US" dirty="0"/>
              <a:t>Some of the properties:</a:t>
            </a:r>
          </a:p>
          <a:p>
            <a:pPr marL="342900" indent="-342900">
              <a:buFont typeface="+mj-lt"/>
              <a:buAutoNum type="arabicPeriod"/>
              <a:defRPr/>
            </a:pPr>
            <a:r>
              <a:rPr lang="en-US" dirty="0"/>
              <a:t>A finite set of states, one of which are designated the</a:t>
            </a:r>
            <a:r>
              <a:rPr lang="en-US" i="1" dirty="0"/>
              <a:t> initial </a:t>
            </a:r>
            <a:r>
              <a:rPr lang="en-US" dirty="0"/>
              <a:t>or </a:t>
            </a:r>
            <a:r>
              <a:rPr lang="en-US" i="1" dirty="0"/>
              <a:t>start </a:t>
            </a:r>
            <a:r>
              <a:rPr lang="en-US" dirty="0"/>
              <a:t>state, and one  or more of which are designated as the final states.</a:t>
            </a:r>
          </a:p>
          <a:p>
            <a:pPr marL="342900" indent="-342900">
              <a:buFont typeface="+mj-lt"/>
              <a:buAutoNum type="arabicPeriod"/>
              <a:defRPr/>
            </a:pPr>
            <a:endParaRPr lang="en-US" dirty="0"/>
          </a:p>
          <a:p>
            <a:pPr marL="342900" indent="-342900">
              <a:buFont typeface="+mj-lt"/>
              <a:buAutoNum type="arabicPeriod"/>
              <a:defRPr/>
            </a:pPr>
            <a:r>
              <a:rPr lang="en-US" dirty="0"/>
              <a:t>A finite alphabet set,</a:t>
            </a:r>
            <a:r>
              <a:rPr lang="en-US" altLang="en-US" dirty="0">
                <a:latin typeface="Symbol" pitchFamily="18" charset="2"/>
              </a:rPr>
              <a:t> S </a:t>
            </a:r>
            <a:r>
              <a:rPr lang="en-US" altLang="en-US" dirty="0">
                <a:latin typeface="Times New Roman" panose="02020603050405020304" pitchFamily="18" charset="0"/>
                <a:cs typeface="Times New Roman" panose="02020603050405020304" pitchFamily="18" charset="0"/>
              </a:rPr>
              <a:t>consisting  of input symbols.</a:t>
            </a:r>
          </a:p>
          <a:p>
            <a:pPr marL="342900" indent="-342900">
              <a:buFont typeface="+mj-lt"/>
              <a:buAutoNum type="arabicPeriod"/>
              <a:defRPr/>
            </a:pPr>
            <a:endParaRPr lang="en-US" altLang="en-US" dirty="0">
              <a:latin typeface="Times New Roman" panose="02020603050405020304" pitchFamily="18" charset="0"/>
              <a:cs typeface="Times New Roman" panose="02020603050405020304" pitchFamily="18" charset="0"/>
            </a:endParaRPr>
          </a:p>
          <a:p>
            <a:pPr marL="342900" indent="-342900">
              <a:buFont typeface="+mj-lt"/>
              <a:buAutoNum type="arabicPeriod"/>
              <a:defRPr/>
            </a:pPr>
            <a:r>
              <a:rPr lang="en-US" altLang="en-US" dirty="0">
                <a:latin typeface="Times New Roman" panose="02020603050405020304" pitchFamily="18" charset="0"/>
                <a:cs typeface="Times New Roman" panose="02020603050405020304" pitchFamily="18" charset="0"/>
              </a:rPr>
              <a:t>A finite set of transitions that specify for each state and each symbol of the input alphabet, the state to which it next goes.</a:t>
            </a:r>
          </a:p>
          <a:p>
            <a:pPr marL="342900" indent="-342900">
              <a:buFont typeface="+mj-lt"/>
              <a:buAutoNum type="arabicPeriod"/>
              <a:defRPr/>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Handle will appear on top of the stack</a:t>
            </a:r>
          </a:p>
        </p:txBody>
      </p:sp>
      <p:cxnSp>
        <p:nvCxnSpPr>
          <p:cNvPr id="5" name="Straight Connector 4"/>
          <p:cNvCxnSpPr/>
          <p:nvPr/>
        </p:nvCxnSpPr>
        <p:spPr>
          <a:xfrm rot="5400000">
            <a:off x="762000" y="2362200"/>
            <a:ext cx="1219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5064" idx="1"/>
          </p:cNvCxnSpPr>
          <p:nvPr/>
        </p:nvCxnSpPr>
        <p:spPr>
          <a:xfrm rot="10800000" flipV="1">
            <a:off x="1219200" y="2589213"/>
            <a:ext cx="887413" cy="99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63" name="TextBox 17"/>
          <p:cNvSpPr txBox="1">
            <a:spLocks noChangeArrowheads="1"/>
          </p:cNvSpPr>
          <p:nvPr/>
        </p:nvSpPr>
        <p:spPr bwMode="auto">
          <a:xfrm>
            <a:off x="2133600" y="19050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a:t>
            </a:r>
          </a:p>
        </p:txBody>
      </p:sp>
      <p:sp>
        <p:nvSpPr>
          <p:cNvPr id="45064" name="TextBox 18"/>
          <p:cNvSpPr txBox="1">
            <a:spLocks noChangeArrowheads="1"/>
          </p:cNvSpPr>
          <p:nvPr/>
        </p:nvSpPr>
        <p:spPr bwMode="auto">
          <a:xfrm>
            <a:off x="2106613" y="2357438"/>
            <a:ext cx="407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45065" name="TextBox 19"/>
          <p:cNvSpPr txBox="1">
            <a:spLocks noChangeArrowheads="1"/>
          </p:cNvSpPr>
          <p:nvPr/>
        </p:nvSpPr>
        <p:spPr bwMode="auto">
          <a:xfrm>
            <a:off x="2106613" y="2738438"/>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B</a:t>
            </a:r>
          </a:p>
        </p:txBody>
      </p:sp>
      <p:cxnSp>
        <p:nvCxnSpPr>
          <p:cNvPr id="22" name="Straight Connector 21"/>
          <p:cNvCxnSpPr/>
          <p:nvPr/>
        </p:nvCxnSpPr>
        <p:spPr>
          <a:xfrm rot="5400000">
            <a:off x="1752600" y="3200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3581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2286000" y="32766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5064" idx="3"/>
          </p:cNvCxnSpPr>
          <p:nvPr/>
        </p:nvCxnSpPr>
        <p:spPr>
          <a:xfrm>
            <a:off x="2514600" y="2589213"/>
            <a:ext cx="685800" cy="99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2819400"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476500" y="2400300"/>
            <a:ext cx="1295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3528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73" name="TextBox 39"/>
          <p:cNvSpPr txBox="1">
            <a:spLocks noChangeArrowheads="1"/>
          </p:cNvSpPr>
          <p:nvPr/>
        </p:nvSpPr>
        <p:spPr bwMode="auto">
          <a:xfrm>
            <a:off x="650875" y="3429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l-GR" altLang="en-US">
                <a:latin typeface="MS Mincho" pitchFamily="49" charset="-128"/>
                <a:ea typeface="MS Mincho" pitchFamily="49" charset="-128"/>
              </a:rPr>
              <a:t>α</a:t>
            </a:r>
            <a:endParaRPr lang="en-US" altLang="en-US"/>
          </a:p>
        </p:txBody>
      </p:sp>
      <p:sp>
        <p:nvSpPr>
          <p:cNvPr id="45074" name="TextBox 40"/>
          <p:cNvSpPr txBox="1">
            <a:spLocks noChangeArrowheads="1"/>
          </p:cNvSpPr>
          <p:nvPr/>
        </p:nvSpPr>
        <p:spPr bwMode="auto">
          <a:xfrm>
            <a:off x="1108075" y="35004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l-GR" altLang="en-US">
                <a:latin typeface="MS Mincho" pitchFamily="49" charset="-128"/>
                <a:ea typeface="MS Mincho" pitchFamily="49" charset="-128"/>
              </a:rPr>
              <a:t>β</a:t>
            </a:r>
            <a:endParaRPr lang="en-US" altLang="en-US"/>
          </a:p>
        </p:txBody>
      </p:sp>
      <p:sp>
        <p:nvSpPr>
          <p:cNvPr id="45075" name="TextBox 41"/>
          <p:cNvSpPr txBox="1">
            <a:spLocks noChangeArrowheads="1"/>
          </p:cNvSpPr>
          <p:nvPr/>
        </p:nvSpPr>
        <p:spPr bwMode="auto">
          <a:xfrm>
            <a:off x="1870075" y="35052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l-GR" altLang="en-US">
                <a:latin typeface="MS Mincho" pitchFamily="49" charset="-128"/>
                <a:ea typeface="MS Mincho" pitchFamily="49" charset="-128"/>
              </a:rPr>
              <a:t>γ</a:t>
            </a:r>
            <a:endParaRPr lang="en-US" altLang="en-US"/>
          </a:p>
        </p:txBody>
      </p:sp>
      <p:sp>
        <p:nvSpPr>
          <p:cNvPr id="45076" name="TextBox 42"/>
          <p:cNvSpPr txBox="1">
            <a:spLocks noChangeArrowheads="1"/>
          </p:cNvSpPr>
          <p:nvPr/>
        </p:nvSpPr>
        <p:spPr bwMode="auto">
          <a:xfrm>
            <a:off x="2743200" y="35814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latin typeface="MS Mincho" pitchFamily="49" charset="-128"/>
                <a:ea typeface="MS Mincho" pitchFamily="49" charset="-128"/>
              </a:rPr>
              <a:t>y</a:t>
            </a:r>
            <a:endParaRPr lang="en-US" altLang="en-US"/>
          </a:p>
        </p:txBody>
      </p:sp>
      <p:sp>
        <p:nvSpPr>
          <p:cNvPr id="45077" name="TextBox 43"/>
          <p:cNvSpPr txBox="1">
            <a:spLocks noChangeArrowheads="1"/>
          </p:cNvSpPr>
          <p:nvPr/>
        </p:nvSpPr>
        <p:spPr bwMode="auto">
          <a:xfrm>
            <a:off x="3241675" y="3505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latin typeface="MS Mincho" pitchFamily="49" charset="-128"/>
                <a:ea typeface="MS Mincho" pitchFamily="49" charset="-128"/>
              </a:rPr>
              <a:t>z</a:t>
            </a:r>
            <a:endParaRPr lang="en-US" altLang="en-US"/>
          </a:p>
        </p:txBody>
      </p:sp>
      <p:cxnSp>
        <p:nvCxnSpPr>
          <p:cNvPr id="46" name="Straight Connector 45"/>
          <p:cNvCxnSpPr/>
          <p:nvPr/>
        </p:nvCxnSpPr>
        <p:spPr>
          <a:xfrm rot="5400000">
            <a:off x="2209006" y="2364582"/>
            <a:ext cx="1555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79" name="TextBox 47"/>
          <p:cNvSpPr txBox="1">
            <a:spLocks noChangeArrowheads="1"/>
          </p:cNvSpPr>
          <p:nvPr/>
        </p:nvSpPr>
        <p:spPr bwMode="auto">
          <a:xfrm>
            <a:off x="838200" y="4186238"/>
            <a:ext cx="866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45080" name="TextBox 48"/>
          <p:cNvSpPr txBox="1">
            <a:spLocks noChangeArrowheads="1"/>
          </p:cNvSpPr>
          <p:nvPr/>
        </p:nvSpPr>
        <p:spPr bwMode="auto">
          <a:xfrm>
            <a:off x="2366963" y="4181475"/>
            <a:ext cx="833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45081" name="TextBox 49"/>
          <p:cNvSpPr txBox="1">
            <a:spLocks noChangeArrowheads="1"/>
          </p:cNvSpPr>
          <p:nvPr/>
        </p:nvSpPr>
        <p:spPr bwMode="auto">
          <a:xfrm>
            <a:off x="914400" y="4643438"/>
            <a:ext cx="1262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r>
              <a:rPr lang="el-GR" altLang="en-US">
                <a:latin typeface="MS Mincho" pitchFamily="49" charset="-128"/>
                <a:ea typeface="MS Mincho" pitchFamily="49" charset="-128"/>
              </a:rPr>
              <a:t>αβγ</a:t>
            </a:r>
            <a:endParaRPr lang="en-US" altLang="en-US"/>
          </a:p>
        </p:txBody>
      </p:sp>
      <p:sp>
        <p:nvSpPr>
          <p:cNvPr id="45082" name="TextBox 50"/>
          <p:cNvSpPr txBox="1">
            <a:spLocks noChangeArrowheads="1"/>
          </p:cNvSpPr>
          <p:nvPr/>
        </p:nvSpPr>
        <p:spPr bwMode="auto">
          <a:xfrm>
            <a:off x="2459038" y="4643438"/>
            <a:ext cx="62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yz$</a:t>
            </a:r>
          </a:p>
        </p:txBody>
      </p:sp>
      <p:sp>
        <p:nvSpPr>
          <p:cNvPr id="45083" name="TextBox 51"/>
          <p:cNvSpPr txBox="1">
            <a:spLocks noChangeArrowheads="1"/>
          </p:cNvSpPr>
          <p:nvPr/>
        </p:nvSpPr>
        <p:spPr bwMode="auto">
          <a:xfrm>
            <a:off x="871538" y="5024438"/>
            <a:ext cx="1262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r>
              <a:rPr lang="el-GR" altLang="en-US">
                <a:latin typeface="MS Mincho" pitchFamily="49" charset="-128"/>
                <a:ea typeface="MS Mincho" pitchFamily="49" charset="-128"/>
              </a:rPr>
              <a:t>αβ</a:t>
            </a:r>
            <a:r>
              <a:rPr lang="en-US" altLang="en-US">
                <a:latin typeface="MS Mincho" pitchFamily="49" charset="-128"/>
                <a:ea typeface="MS Mincho" pitchFamily="49" charset="-128"/>
              </a:rPr>
              <a:t>B</a:t>
            </a:r>
            <a:endParaRPr lang="en-US" altLang="en-US"/>
          </a:p>
        </p:txBody>
      </p:sp>
      <p:sp>
        <p:nvSpPr>
          <p:cNvPr id="45084" name="TextBox 52"/>
          <p:cNvSpPr txBox="1">
            <a:spLocks noChangeArrowheads="1"/>
          </p:cNvSpPr>
          <p:nvPr/>
        </p:nvSpPr>
        <p:spPr bwMode="auto">
          <a:xfrm>
            <a:off x="2495550" y="5024438"/>
            <a:ext cx="62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yz$</a:t>
            </a:r>
          </a:p>
        </p:txBody>
      </p:sp>
      <p:cxnSp>
        <p:nvCxnSpPr>
          <p:cNvPr id="54" name="Straight Connector 53"/>
          <p:cNvCxnSpPr/>
          <p:nvPr/>
        </p:nvCxnSpPr>
        <p:spPr>
          <a:xfrm rot="5400000">
            <a:off x="2208213" y="2740025"/>
            <a:ext cx="1571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86" name="TextBox 54"/>
          <p:cNvSpPr txBox="1">
            <a:spLocks noChangeArrowheads="1"/>
          </p:cNvSpPr>
          <p:nvPr/>
        </p:nvSpPr>
        <p:spPr bwMode="auto">
          <a:xfrm>
            <a:off x="871538" y="5405438"/>
            <a:ext cx="1262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r>
              <a:rPr lang="el-GR" altLang="en-US">
                <a:latin typeface="MS Mincho" pitchFamily="49" charset="-128"/>
                <a:ea typeface="MS Mincho" pitchFamily="49" charset="-128"/>
              </a:rPr>
              <a:t>αβ</a:t>
            </a:r>
            <a:r>
              <a:rPr lang="en-US" altLang="en-US">
                <a:latin typeface="MS Mincho" pitchFamily="49" charset="-128"/>
                <a:ea typeface="MS Mincho" pitchFamily="49" charset="-128"/>
              </a:rPr>
              <a:t>By</a:t>
            </a:r>
            <a:endParaRPr lang="en-US" altLang="en-US"/>
          </a:p>
        </p:txBody>
      </p:sp>
      <p:sp>
        <p:nvSpPr>
          <p:cNvPr id="45087" name="TextBox 55"/>
          <p:cNvSpPr txBox="1">
            <a:spLocks noChangeArrowheads="1"/>
          </p:cNvSpPr>
          <p:nvPr/>
        </p:nvSpPr>
        <p:spPr bwMode="auto">
          <a:xfrm>
            <a:off x="2649538" y="5405438"/>
            <a:ext cx="47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z$</a:t>
            </a:r>
          </a:p>
        </p:txBody>
      </p:sp>
      <p:cxnSp>
        <p:nvCxnSpPr>
          <p:cNvPr id="57" name="Straight Connector 56"/>
          <p:cNvCxnSpPr/>
          <p:nvPr/>
        </p:nvCxnSpPr>
        <p:spPr>
          <a:xfrm rot="5400000">
            <a:off x="4953000" y="2362200"/>
            <a:ext cx="1219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530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410200" y="35814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91" name="TextBox 60"/>
          <p:cNvSpPr txBox="1">
            <a:spLocks noChangeArrowheads="1"/>
          </p:cNvSpPr>
          <p:nvPr/>
        </p:nvSpPr>
        <p:spPr bwMode="auto">
          <a:xfrm>
            <a:off x="6324600" y="19050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a:t>
            </a:r>
          </a:p>
        </p:txBody>
      </p:sp>
      <p:sp>
        <p:nvSpPr>
          <p:cNvPr id="45092" name="TextBox 61"/>
          <p:cNvSpPr txBox="1">
            <a:spLocks noChangeArrowheads="1"/>
          </p:cNvSpPr>
          <p:nvPr/>
        </p:nvSpPr>
        <p:spPr bwMode="auto">
          <a:xfrm>
            <a:off x="6858000" y="28956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a:t>
            </a:r>
          </a:p>
        </p:txBody>
      </p:sp>
      <p:sp>
        <p:nvSpPr>
          <p:cNvPr id="45093" name="TextBox 62"/>
          <p:cNvSpPr txBox="1">
            <a:spLocks noChangeArrowheads="1"/>
          </p:cNvSpPr>
          <p:nvPr/>
        </p:nvSpPr>
        <p:spPr bwMode="auto">
          <a:xfrm>
            <a:off x="5638800" y="2895600"/>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B</a:t>
            </a:r>
          </a:p>
        </p:txBody>
      </p:sp>
      <p:cxnSp>
        <p:nvCxnSpPr>
          <p:cNvPr id="65" name="Straight Connector 64"/>
          <p:cNvCxnSpPr/>
          <p:nvPr/>
        </p:nvCxnSpPr>
        <p:spPr>
          <a:xfrm>
            <a:off x="6096000" y="3581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6781800" y="3581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6667500" y="2400300"/>
            <a:ext cx="1295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75438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98" name="TextBox 70"/>
          <p:cNvSpPr txBox="1">
            <a:spLocks noChangeArrowheads="1"/>
          </p:cNvSpPr>
          <p:nvPr/>
        </p:nvSpPr>
        <p:spPr bwMode="auto">
          <a:xfrm>
            <a:off x="4841875" y="3429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l-GR" altLang="en-US">
                <a:latin typeface="MS Mincho" pitchFamily="49" charset="-128"/>
                <a:ea typeface="MS Mincho" pitchFamily="49" charset="-128"/>
              </a:rPr>
              <a:t>α</a:t>
            </a:r>
            <a:endParaRPr lang="en-US" altLang="en-US"/>
          </a:p>
        </p:txBody>
      </p:sp>
      <p:sp>
        <p:nvSpPr>
          <p:cNvPr id="45099" name="TextBox 72"/>
          <p:cNvSpPr txBox="1">
            <a:spLocks noChangeArrowheads="1"/>
          </p:cNvSpPr>
          <p:nvPr/>
        </p:nvSpPr>
        <p:spPr bwMode="auto">
          <a:xfrm>
            <a:off x="5410200" y="35052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l-GR" altLang="en-US">
                <a:latin typeface="MS Mincho" pitchFamily="49" charset="-128"/>
                <a:ea typeface="MS Mincho" pitchFamily="49" charset="-128"/>
              </a:rPr>
              <a:t>γ</a:t>
            </a:r>
            <a:endParaRPr lang="en-US" altLang="en-US"/>
          </a:p>
        </p:txBody>
      </p:sp>
      <p:sp>
        <p:nvSpPr>
          <p:cNvPr id="45100" name="TextBox 73"/>
          <p:cNvSpPr txBox="1">
            <a:spLocks noChangeArrowheads="1"/>
          </p:cNvSpPr>
          <p:nvPr/>
        </p:nvSpPr>
        <p:spPr bwMode="auto">
          <a:xfrm>
            <a:off x="6934200" y="35814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latin typeface="MS Mincho" pitchFamily="49" charset="-128"/>
                <a:ea typeface="MS Mincho" pitchFamily="49" charset="-128"/>
              </a:rPr>
              <a:t>y</a:t>
            </a:r>
            <a:endParaRPr lang="en-US" altLang="en-US"/>
          </a:p>
        </p:txBody>
      </p:sp>
      <p:sp>
        <p:nvSpPr>
          <p:cNvPr id="45101" name="TextBox 74"/>
          <p:cNvSpPr txBox="1">
            <a:spLocks noChangeArrowheads="1"/>
          </p:cNvSpPr>
          <p:nvPr/>
        </p:nvSpPr>
        <p:spPr bwMode="auto">
          <a:xfrm>
            <a:off x="7432675" y="3505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latin typeface="MS Mincho" pitchFamily="49" charset="-128"/>
                <a:ea typeface="MS Mincho" pitchFamily="49" charset="-128"/>
              </a:rPr>
              <a:t>z</a:t>
            </a:r>
            <a:endParaRPr lang="en-US" altLang="en-US"/>
          </a:p>
        </p:txBody>
      </p:sp>
      <p:cxnSp>
        <p:nvCxnSpPr>
          <p:cNvPr id="76" name="Straight Connector 75"/>
          <p:cNvCxnSpPr/>
          <p:nvPr/>
        </p:nvCxnSpPr>
        <p:spPr>
          <a:xfrm rot="16200000" flipH="1">
            <a:off x="6364288" y="2401888"/>
            <a:ext cx="684212" cy="45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868194" y="2437606"/>
            <a:ext cx="609600" cy="458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5372100" y="33147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5751513" y="3392487"/>
            <a:ext cx="306388" cy="74613"/>
          </a:xfrm>
          <a:prstGeom prst="line">
            <a:avLst/>
          </a:prstGeom>
        </p:spPr>
        <p:style>
          <a:lnRef idx="1">
            <a:schemeClr val="accent1"/>
          </a:lnRef>
          <a:fillRef idx="0">
            <a:schemeClr val="accent1"/>
          </a:fillRef>
          <a:effectRef idx="0">
            <a:schemeClr val="accent1"/>
          </a:effectRef>
          <a:fontRef idx="minor">
            <a:schemeClr val="tx1"/>
          </a:fontRef>
        </p:style>
      </p:cxnSp>
      <p:sp>
        <p:nvSpPr>
          <p:cNvPr id="45106" name="TextBox 87"/>
          <p:cNvSpPr txBox="1">
            <a:spLocks noChangeArrowheads="1"/>
          </p:cNvSpPr>
          <p:nvPr/>
        </p:nvSpPr>
        <p:spPr bwMode="auto">
          <a:xfrm>
            <a:off x="6215063" y="3581400"/>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latin typeface="MS Mincho" pitchFamily="49" charset="-128"/>
                <a:ea typeface="MS Mincho" pitchFamily="49" charset="-128"/>
              </a:rPr>
              <a:t>x</a:t>
            </a:r>
            <a:endParaRPr lang="en-US" altLang="en-US"/>
          </a:p>
        </p:txBody>
      </p:sp>
      <p:cxnSp>
        <p:nvCxnSpPr>
          <p:cNvPr id="92" name="Straight Connector 91"/>
          <p:cNvCxnSpPr/>
          <p:nvPr/>
        </p:nvCxnSpPr>
        <p:spPr>
          <a:xfrm rot="5400000">
            <a:off x="6705600" y="3352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7124700" y="33147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5109" name="TextBox 94"/>
          <p:cNvSpPr txBox="1">
            <a:spLocks noChangeArrowheads="1"/>
          </p:cNvSpPr>
          <p:nvPr/>
        </p:nvSpPr>
        <p:spPr bwMode="auto">
          <a:xfrm>
            <a:off x="5029200" y="4195763"/>
            <a:ext cx="866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45110" name="TextBox 95"/>
          <p:cNvSpPr txBox="1">
            <a:spLocks noChangeArrowheads="1"/>
          </p:cNvSpPr>
          <p:nvPr/>
        </p:nvSpPr>
        <p:spPr bwMode="auto">
          <a:xfrm>
            <a:off x="6557963" y="4191000"/>
            <a:ext cx="833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45111" name="TextBox 96"/>
          <p:cNvSpPr txBox="1">
            <a:spLocks noChangeArrowheads="1"/>
          </p:cNvSpPr>
          <p:nvPr/>
        </p:nvSpPr>
        <p:spPr bwMode="auto">
          <a:xfrm>
            <a:off x="5105400" y="4652963"/>
            <a:ext cx="1262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r>
              <a:rPr lang="el-GR" altLang="en-US">
                <a:latin typeface="MS Mincho" pitchFamily="49" charset="-128"/>
                <a:ea typeface="MS Mincho" pitchFamily="49" charset="-128"/>
              </a:rPr>
              <a:t>αγ</a:t>
            </a:r>
            <a:endParaRPr lang="en-US" altLang="en-US"/>
          </a:p>
        </p:txBody>
      </p:sp>
      <p:sp>
        <p:nvSpPr>
          <p:cNvPr id="45112" name="TextBox 97"/>
          <p:cNvSpPr txBox="1">
            <a:spLocks noChangeArrowheads="1"/>
          </p:cNvSpPr>
          <p:nvPr/>
        </p:nvSpPr>
        <p:spPr bwMode="auto">
          <a:xfrm>
            <a:off x="6650038" y="4652963"/>
            <a:ext cx="782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xyz$</a:t>
            </a:r>
          </a:p>
        </p:txBody>
      </p:sp>
      <p:sp>
        <p:nvSpPr>
          <p:cNvPr id="45113" name="TextBox 98"/>
          <p:cNvSpPr txBox="1">
            <a:spLocks noChangeArrowheads="1"/>
          </p:cNvSpPr>
          <p:nvPr/>
        </p:nvSpPr>
        <p:spPr bwMode="auto">
          <a:xfrm>
            <a:off x="5062538" y="5033963"/>
            <a:ext cx="1262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a:t>
            </a:r>
            <a:r>
              <a:rPr lang="el-GR" altLang="en-US">
                <a:latin typeface="MS Mincho" pitchFamily="49" charset="-128"/>
                <a:ea typeface="MS Mincho" pitchFamily="49" charset="-128"/>
              </a:rPr>
              <a:t>α</a:t>
            </a:r>
            <a:r>
              <a:rPr lang="en-US" altLang="en-US">
                <a:latin typeface="MS Mincho" pitchFamily="49" charset="-128"/>
                <a:ea typeface="MS Mincho" pitchFamily="49" charset="-128"/>
              </a:rPr>
              <a:t>Bxy</a:t>
            </a:r>
            <a:endParaRPr lang="en-US" altLang="en-US"/>
          </a:p>
        </p:txBody>
      </p:sp>
      <p:sp>
        <p:nvSpPr>
          <p:cNvPr id="45114" name="TextBox 99"/>
          <p:cNvSpPr txBox="1">
            <a:spLocks noChangeArrowheads="1"/>
          </p:cNvSpPr>
          <p:nvPr/>
        </p:nvSpPr>
        <p:spPr bwMode="auto">
          <a:xfrm>
            <a:off x="6916738" y="5033963"/>
            <a:ext cx="47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z$</a:t>
            </a:r>
          </a:p>
        </p:txBody>
      </p:sp>
    </p:spTree>
    <p:extLst>
      <p:ext uri="{BB962C8B-B14F-4D97-AF65-F5344CB8AC3E}">
        <p14:creationId xmlns:p14="http://schemas.microsoft.com/office/powerpoint/2010/main" val="37429727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Conflicts during shit reduce parsing</a:t>
            </a:r>
          </a:p>
        </p:txBody>
      </p:sp>
      <p:sp>
        <p:nvSpPr>
          <p:cNvPr id="46083" name="Content Placeholder 2"/>
          <p:cNvSpPr>
            <a:spLocks noGrp="1"/>
          </p:cNvSpPr>
          <p:nvPr>
            <p:ph idx="1"/>
          </p:nvPr>
        </p:nvSpPr>
        <p:spPr/>
        <p:txBody>
          <a:bodyPr/>
          <a:lstStyle/>
          <a:p>
            <a:r>
              <a:rPr lang="en-US" altLang="en-US" smtClean="0"/>
              <a:t>Two kind of conflicts</a:t>
            </a:r>
          </a:p>
          <a:p>
            <a:pPr lvl="1"/>
            <a:r>
              <a:rPr lang="en-US" altLang="en-US" smtClean="0"/>
              <a:t>Shift/reduce conflict</a:t>
            </a:r>
          </a:p>
          <a:p>
            <a:pPr lvl="1"/>
            <a:r>
              <a:rPr lang="en-US" altLang="en-US" smtClean="0"/>
              <a:t>Reduce/reduce conflict</a:t>
            </a:r>
          </a:p>
          <a:p>
            <a:r>
              <a:rPr lang="en-US" altLang="en-US" smtClean="0"/>
              <a:t>Example:</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957638"/>
            <a:ext cx="30194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Box 4"/>
          <p:cNvSpPr txBox="1">
            <a:spLocks noChangeArrowheads="1"/>
          </p:cNvSpPr>
          <p:nvPr/>
        </p:nvSpPr>
        <p:spPr bwMode="auto">
          <a:xfrm>
            <a:off x="2057400" y="5562600"/>
            <a:ext cx="866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46086" name="TextBox 5"/>
          <p:cNvSpPr txBox="1">
            <a:spLocks noChangeArrowheads="1"/>
          </p:cNvSpPr>
          <p:nvPr/>
        </p:nvSpPr>
        <p:spPr bwMode="auto">
          <a:xfrm>
            <a:off x="5486400" y="5486400"/>
            <a:ext cx="833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46087" name="TextBox 7"/>
          <p:cNvSpPr txBox="1">
            <a:spLocks noChangeArrowheads="1"/>
          </p:cNvSpPr>
          <p:nvPr/>
        </p:nvSpPr>
        <p:spPr bwMode="auto">
          <a:xfrm>
            <a:off x="5334000" y="6019800"/>
            <a:ext cx="1201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else …$</a:t>
            </a:r>
          </a:p>
        </p:txBody>
      </p:sp>
      <p:sp>
        <p:nvSpPr>
          <p:cNvPr id="46088" name="TextBox 8"/>
          <p:cNvSpPr txBox="1">
            <a:spLocks noChangeArrowheads="1"/>
          </p:cNvSpPr>
          <p:nvPr/>
        </p:nvSpPr>
        <p:spPr bwMode="auto">
          <a:xfrm>
            <a:off x="1371600" y="60198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 if expr then stmt</a:t>
            </a:r>
          </a:p>
        </p:txBody>
      </p:sp>
    </p:spTree>
    <p:extLst>
      <p:ext uri="{BB962C8B-B14F-4D97-AF65-F5344CB8AC3E}">
        <p14:creationId xmlns:p14="http://schemas.microsoft.com/office/powerpoint/2010/main" val="146552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Reduce/reduce conflict</a:t>
            </a:r>
          </a:p>
        </p:txBody>
      </p:sp>
      <p:sp>
        <p:nvSpPr>
          <p:cNvPr id="47107" name="TextBox 3"/>
          <p:cNvSpPr txBox="1">
            <a:spLocks noChangeArrowheads="1"/>
          </p:cNvSpPr>
          <p:nvPr/>
        </p:nvSpPr>
        <p:spPr bwMode="auto">
          <a:xfrm>
            <a:off x="304800" y="2133600"/>
            <a:ext cx="53736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stmt -&gt; id(parameter_list)</a:t>
            </a:r>
          </a:p>
          <a:p>
            <a:pPr eaLnBrk="1" hangingPunct="1"/>
            <a:r>
              <a:rPr lang="en-US" altLang="en-US"/>
              <a:t>stmt -&gt; expr:=expr</a:t>
            </a:r>
          </a:p>
          <a:p>
            <a:pPr eaLnBrk="1" hangingPunct="1"/>
            <a:r>
              <a:rPr lang="en-US" altLang="en-US"/>
              <a:t>parameter_list-&gt;parameter_list, parameter</a:t>
            </a:r>
          </a:p>
          <a:p>
            <a:pPr eaLnBrk="1" hangingPunct="1"/>
            <a:r>
              <a:rPr lang="en-US" altLang="en-US"/>
              <a:t>parameter_list-&gt;parameter</a:t>
            </a:r>
          </a:p>
          <a:p>
            <a:pPr eaLnBrk="1" hangingPunct="1"/>
            <a:r>
              <a:rPr lang="en-US" altLang="en-US"/>
              <a:t>parameter-&gt;id</a:t>
            </a:r>
          </a:p>
          <a:p>
            <a:pPr eaLnBrk="1" hangingPunct="1"/>
            <a:r>
              <a:rPr lang="en-US" altLang="en-US"/>
              <a:t>expr-&gt;id(expr_list)</a:t>
            </a:r>
          </a:p>
          <a:p>
            <a:pPr eaLnBrk="1" hangingPunct="1"/>
            <a:r>
              <a:rPr lang="en-US" altLang="en-US"/>
              <a:t>expr-&gt;id</a:t>
            </a:r>
          </a:p>
          <a:p>
            <a:pPr eaLnBrk="1" hangingPunct="1"/>
            <a:r>
              <a:rPr lang="en-US" altLang="en-US"/>
              <a:t>expr_list-&gt;expr_list, expr</a:t>
            </a:r>
          </a:p>
          <a:p>
            <a:pPr eaLnBrk="1" hangingPunct="1"/>
            <a:r>
              <a:rPr lang="en-US" altLang="en-US"/>
              <a:t>expr_list-&gt;expr</a:t>
            </a:r>
          </a:p>
        </p:txBody>
      </p:sp>
      <p:sp>
        <p:nvSpPr>
          <p:cNvPr id="47108" name="TextBox 4"/>
          <p:cNvSpPr txBox="1">
            <a:spLocks noChangeArrowheads="1"/>
          </p:cNvSpPr>
          <p:nvPr/>
        </p:nvSpPr>
        <p:spPr bwMode="auto">
          <a:xfrm>
            <a:off x="4495800" y="4953000"/>
            <a:ext cx="866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Stack</a:t>
            </a:r>
          </a:p>
        </p:txBody>
      </p:sp>
      <p:sp>
        <p:nvSpPr>
          <p:cNvPr id="47109" name="TextBox 5"/>
          <p:cNvSpPr txBox="1">
            <a:spLocks noChangeArrowheads="1"/>
          </p:cNvSpPr>
          <p:nvPr/>
        </p:nvSpPr>
        <p:spPr bwMode="auto">
          <a:xfrm>
            <a:off x="7924800" y="4876800"/>
            <a:ext cx="833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Input</a:t>
            </a:r>
          </a:p>
        </p:txBody>
      </p:sp>
      <p:sp>
        <p:nvSpPr>
          <p:cNvPr id="47110" name="TextBox 6"/>
          <p:cNvSpPr txBox="1">
            <a:spLocks noChangeArrowheads="1"/>
          </p:cNvSpPr>
          <p:nvPr/>
        </p:nvSpPr>
        <p:spPr bwMode="auto">
          <a:xfrm>
            <a:off x="7772400" y="5410200"/>
            <a:ext cx="114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,id) …$</a:t>
            </a:r>
          </a:p>
        </p:txBody>
      </p:sp>
      <p:sp>
        <p:nvSpPr>
          <p:cNvPr id="47111" name="TextBox 7"/>
          <p:cNvSpPr txBox="1">
            <a:spLocks noChangeArrowheads="1"/>
          </p:cNvSpPr>
          <p:nvPr/>
        </p:nvSpPr>
        <p:spPr bwMode="auto">
          <a:xfrm>
            <a:off x="3810000" y="54102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ltLang="en-US"/>
              <a:t>… id(id</a:t>
            </a:r>
          </a:p>
        </p:txBody>
      </p:sp>
    </p:spTree>
    <p:extLst>
      <p:ext uri="{BB962C8B-B14F-4D97-AF65-F5344CB8AC3E}">
        <p14:creationId xmlns:p14="http://schemas.microsoft.com/office/powerpoint/2010/main" val="776181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LR Parsing</a:t>
            </a:r>
          </a:p>
        </p:txBody>
      </p:sp>
      <p:sp>
        <p:nvSpPr>
          <p:cNvPr id="3" name="Content Placeholder 2"/>
          <p:cNvSpPr>
            <a:spLocks noGrp="1"/>
          </p:cNvSpPr>
          <p:nvPr>
            <p:ph idx="1"/>
          </p:nvPr>
        </p:nvSpPr>
        <p:spPr/>
        <p:txBody>
          <a:bodyPr>
            <a:normAutofit/>
          </a:bodyPr>
          <a:lstStyle/>
          <a:p>
            <a:pPr>
              <a:defRPr/>
            </a:pPr>
            <a:r>
              <a:rPr lang="en-US" sz="2000" dirty="0" smtClean="0"/>
              <a:t>The most prevalent type of bottom-up parsers</a:t>
            </a:r>
          </a:p>
          <a:p>
            <a:pPr>
              <a:defRPr/>
            </a:pPr>
            <a:r>
              <a:rPr lang="en-US" sz="2000" dirty="0" smtClean="0"/>
              <a:t>LR(k), mostly interested on parsers with k&lt;=1</a:t>
            </a:r>
          </a:p>
          <a:p>
            <a:pPr>
              <a:defRPr/>
            </a:pPr>
            <a:r>
              <a:rPr lang="en-US" sz="2000" dirty="0" smtClean="0"/>
              <a:t>Why LR parsers?</a:t>
            </a:r>
          </a:p>
          <a:p>
            <a:pPr lvl="1">
              <a:defRPr/>
            </a:pPr>
            <a:r>
              <a:rPr lang="en-US" sz="2000" dirty="0" smtClean="0"/>
              <a:t>Table driven</a:t>
            </a:r>
          </a:p>
          <a:p>
            <a:pPr lvl="1">
              <a:defRPr/>
            </a:pPr>
            <a:r>
              <a:rPr lang="en-US" sz="2000" dirty="0" smtClean="0"/>
              <a:t>Can be constructed to recognize all programming language constructs</a:t>
            </a:r>
          </a:p>
          <a:p>
            <a:pPr lvl="1">
              <a:defRPr/>
            </a:pPr>
            <a:r>
              <a:rPr lang="en-US" sz="2000" dirty="0" smtClean="0"/>
              <a:t>Most general non-backtracking shift-reduce parsing method</a:t>
            </a:r>
          </a:p>
          <a:p>
            <a:pPr lvl="1">
              <a:defRPr/>
            </a:pPr>
            <a:r>
              <a:rPr lang="en-US" sz="2000" dirty="0" smtClean="0"/>
              <a:t>Can detect a syntactic error as soon as it is possible to do so</a:t>
            </a:r>
          </a:p>
          <a:p>
            <a:pPr lvl="1">
              <a:defRPr/>
            </a:pPr>
            <a:r>
              <a:rPr lang="en-US" sz="2000" dirty="0" smtClean="0"/>
              <a:t>Class of grammars for which we can construct LR parsers are superset of those which we can construct LL parsers</a:t>
            </a:r>
          </a:p>
        </p:txBody>
      </p:sp>
    </p:spTree>
    <p:extLst>
      <p:ext uri="{BB962C8B-B14F-4D97-AF65-F5344CB8AC3E}">
        <p14:creationId xmlns:p14="http://schemas.microsoft.com/office/powerpoint/2010/main" val="11996189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Earley</a:t>
            </a:r>
            <a:r>
              <a:rPr lang="en-US" dirty="0" smtClean="0"/>
              <a:t> Parser:</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400" dirty="0">
                <a:latin typeface="Times New Roman" panose="02020603050405020304" pitchFamily="18" charset="0"/>
                <a:cs typeface="Times New Roman" panose="02020603050405020304" pitchFamily="18" charset="0"/>
              </a:rPr>
              <a:t>The state set at input position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called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The parser is seeded with S(0) consisting of only the top-level rule. The parser then repeatedly executes three operations: </a:t>
            </a:r>
            <a:r>
              <a:rPr lang="en-US" sz="2400" i="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scanning</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completion</a:t>
            </a:r>
            <a:r>
              <a:rPr lang="en-US" sz="2400" dirty="0">
                <a:latin typeface="Times New Roman" panose="02020603050405020304" pitchFamily="18" charset="0"/>
                <a:cs typeface="Times New Roman" panose="02020603050405020304" pitchFamily="18" charset="0"/>
              </a:rPr>
              <a:t>.</a:t>
            </a:r>
          </a:p>
          <a:p>
            <a:r>
              <a:rPr lang="en-US" sz="2400" b="1" i="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For every state in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of the form (X → α • Y β,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(where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is the origin position as above), add (Y → • γ,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to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every production in the grammar with Y on the left-hand side (Y → γ).</a:t>
            </a:r>
          </a:p>
          <a:p>
            <a:r>
              <a:rPr lang="en-US" sz="2400" b="1" i="1" dirty="0">
                <a:latin typeface="Times New Roman" panose="02020603050405020304" pitchFamily="18" charset="0"/>
                <a:cs typeface="Times New Roman" panose="02020603050405020304" pitchFamily="18" charset="0"/>
              </a:rPr>
              <a:t>Scanning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the next symbol in the input stream, for every state in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of the form (X → α •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β,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add (X → α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β,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to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+1).</a:t>
            </a:r>
          </a:p>
          <a:p>
            <a:r>
              <a:rPr lang="en-US" sz="2400" b="1" i="1" dirty="0">
                <a:latin typeface="Times New Roman" panose="02020603050405020304" pitchFamily="18" charset="0"/>
                <a:cs typeface="Times New Roman" panose="02020603050405020304" pitchFamily="18" charset="0"/>
              </a:rPr>
              <a:t>Completion</a:t>
            </a:r>
            <a:r>
              <a:rPr lang="en-US" sz="2400" dirty="0">
                <a:latin typeface="Times New Roman" panose="02020603050405020304" pitchFamily="18" charset="0"/>
                <a:cs typeface="Times New Roman" panose="02020603050405020304" pitchFamily="18" charset="0"/>
              </a:rPr>
              <a:t>: For every state in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of the form (Y → γ •, </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find all states in S(</a:t>
            </a:r>
            <a:r>
              <a:rPr lang="en-US" sz="2400" i="1" dirty="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of the form (X → α • Y β,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add (X → α Y • β,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to S(</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0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endParaRPr lang="en-US" altLang="en-US" smtClean="0"/>
          </a:p>
        </p:txBody>
      </p:sp>
      <p:pic>
        <p:nvPicPr>
          <p:cNvPr id="9219" name="Picture 2"/>
          <p:cNvPicPr>
            <a:picLocks noGrp="1" noChangeAspect="1" noChangeArrowheads="1"/>
          </p:cNvPicPr>
          <p:nvPr>
            <p:ph idx="1"/>
          </p:nvPr>
        </p:nvPicPr>
        <p:blipFill>
          <a:blip r:embed="rId2"/>
          <a:srcRect/>
          <a:stretch>
            <a:fillRect/>
          </a:stretch>
        </p:blipFill>
        <p:spPr>
          <a:xfrm>
            <a:off x="304800" y="304800"/>
            <a:ext cx="8610600" cy="640080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28600"/>
            <a:ext cx="8229600" cy="1295400"/>
          </a:xfrm>
        </p:spPr>
        <p:txBody>
          <a:bodyPr/>
          <a:lstStyle/>
          <a:p>
            <a:pPr algn="l" eaLnBrk="1" hangingPunct="1"/>
            <a:r>
              <a:rPr lang="en-US" altLang="en-US" sz="2400" u="sng" smtClean="0">
                <a:solidFill>
                  <a:srgbClr val="990099"/>
                </a:solidFill>
              </a:rPr>
              <a:t>Deterministic Finite State Automaton (DFA)</a:t>
            </a:r>
            <a:br>
              <a:rPr lang="en-US" altLang="en-US" sz="2400" u="sng" smtClean="0">
                <a:solidFill>
                  <a:srgbClr val="990099"/>
                </a:solidFill>
              </a:rPr>
            </a:br>
            <a:r>
              <a:rPr lang="en-US" altLang="en-US" sz="2400" smtClean="0"/>
              <a:t>is defined as a 5 tuples</a:t>
            </a:r>
          </a:p>
        </p:txBody>
      </p:sp>
      <p:sp>
        <p:nvSpPr>
          <p:cNvPr id="10243" name="Content Placeholder 2"/>
          <p:cNvSpPr>
            <a:spLocks noGrp="1"/>
          </p:cNvSpPr>
          <p:nvPr>
            <p:ph idx="1"/>
          </p:nvPr>
        </p:nvSpPr>
        <p:spPr>
          <a:xfrm>
            <a:off x="457200" y="2438400"/>
            <a:ext cx="8229600" cy="3687763"/>
          </a:xfrm>
        </p:spPr>
        <p:txBody>
          <a:bodyPr/>
          <a:lstStyle/>
          <a:p>
            <a:pPr lvl="2" eaLnBrk="1" hangingPunct="1">
              <a:buFontTx/>
              <a:buNone/>
            </a:pPr>
            <a:r>
              <a:rPr lang="en-US" altLang="en-US" sz="3200" i="1" smtClean="0"/>
              <a:t>Q</a:t>
            </a:r>
            <a:r>
              <a:rPr lang="en-US" altLang="en-US" sz="3200" smtClean="0"/>
              <a:t>: Finite set of states</a:t>
            </a:r>
          </a:p>
          <a:p>
            <a:pPr lvl="2" eaLnBrk="1" hangingPunct="1">
              <a:buFontTx/>
              <a:buNone/>
            </a:pPr>
            <a:r>
              <a:rPr lang="en-US" altLang="en-US" sz="3200" smtClean="0">
                <a:latin typeface="Symbol" pitchFamily="18" charset="2"/>
              </a:rPr>
              <a:t>S: </a:t>
            </a:r>
            <a:r>
              <a:rPr lang="en-US" altLang="en-US" sz="3200" smtClean="0"/>
              <a:t>Finite Alphabet</a:t>
            </a:r>
          </a:p>
          <a:p>
            <a:pPr lvl="2" eaLnBrk="1" hangingPunct="1">
              <a:buFontTx/>
              <a:buNone/>
            </a:pPr>
            <a:r>
              <a:rPr lang="en-US" altLang="en-US" sz="3200" smtClean="0"/>
              <a:t> </a:t>
            </a:r>
            <a:r>
              <a:rPr lang="en-US" altLang="en-US" sz="3200" smtClean="0">
                <a:latin typeface="Symbol" pitchFamily="18" charset="2"/>
              </a:rPr>
              <a:t>d</a:t>
            </a:r>
            <a:r>
              <a:rPr lang="en-US" altLang="en-US" sz="3200" smtClean="0"/>
              <a:t>: Transition function  </a:t>
            </a:r>
          </a:p>
          <a:p>
            <a:pPr lvl="2" eaLnBrk="1" hangingPunct="1">
              <a:buFontTx/>
              <a:buNone/>
            </a:pPr>
            <a:r>
              <a:rPr lang="en-US" altLang="en-US" sz="3200" smtClean="0"/>
              <a:t>      total function from </a:t>
            </a:r>
            <a:r>
              <a:rPr lang="en-US" altLang="en-US" sz="3200" i="1" smtClean="0"/>
              <a:t>Q</a:t>
            </a:r>
            <a:r>
              <a:rPr lang="en-US" altLang="en-US" sz="3200" smtClean="0"/>
              <a:t>x</a:t>
            </a:r>
            <a:r>
              <a:rPr lang="en-US" altLang="en-US" sz="3200" smtClean="0">
                <a:latin typeface="Symbol" pitchFamily="18" charset="2"/>
              </a:rPr>
              <a:t>S</a:t>
            </a:r>
            <a:r>
              <a:rPr lang="en-US" altLang="en-US" sz="3200" smtClean="0"/>
              <a:t> to </a:t>
            </a:r>
            <a:r>
              <a:rPr lang="en-US" altLang="en-US" sz="3200" i="1" smtClean="0"/>
              <a:t>Q</a:t>
            </a:r>
          </a:p>
          <a:p>
            <a:pPr lvl="2" eaLnBrk="1" hangingPunct="1">
              <a:buFontTx/>
              <a:buNone/>
            </a:pPr>
            <a:r>
              <a:rPr lang="en-US" altLang="en-US" sz="3200" i="1" smtClean="0"/>
              <a:t>    </a:t>
            </a:r>
            <a:r>
              <a:rPr lang="en-US" altLang="en-US" sz="3200" smtClean="0"/>
              <a:t>: Initial/Start State</a:t>
            </a:r>
          </a:p>
          <a:p>
            <a:pPr lvl="2" eaLnBrk="1" hangingPunct="1">
              <a:buFontTx/>
              <a:buNone/>
            </a:pPr>
            <a:r>
              <a:rPr lang="en-US" altLang="en-US" sz="3200" i="1" smtClean="0"/>
              <a:t>F</a:t>
            </a:r>
            <a:r>
              <a:rPr lang="en-US" altLang="en-US" sz="3200" smtClean="0"/>
              <a:t> : Set of final/accepting state</a:t>
            </a:r>
            <a:endParaRPr lang="en-US" altLang="en-US" sz="3200" smtClean="0">
              <a:latin typeface="Symbol" pitchFamily="18" charset="2"/>
            </a:endParaRPr>
          </a:p>
          <a:p>
            <a:pPr marL="0" indent="0" eaLnBrk="1" hangingPunct="1">
              <a:buFont typeface="Arial" pitchFamily="34" charset="0"/>
              <a:buNone/>
            </a:pPr>
            <a:endParaRPr lang="en-US" altLang="en-US" smtClean="0"/>
          </a:p>
        </p:txBody>
      </p:sp>
      <p:graphicFrame>
        <p:nvGraphicFramePr>
          <p:cNvPr id="4" name="Object 3"/>
          <p:cNvGraphicFramePr>
            <a:graphicFrameLocks noChangeAspect="1"/>
          </p:cNvGraphicFramePr>
          <p:nvPr/>
        </p:nvGraphicFramePr>
        <p:xfrm>
          <a:off x="1447800" y="3886200"/>
          <a:ext cx="439738" cy="609600"/>
        </p:xfrm>
        <a:graphic>
          <a:graphicData uri="http://schemas.openxmlformats.org/presentationml/2006/ole">
            <mc:AlternateContent xmlns:mc="http://schemas.openxmlformats.org/markup-compatibility/2006">
              <mc:Choice xmlns:v="urn:schemas-microsoft-com:vml" Requires="v">
                <p:oleObj spid="_x0000_s10278" name="Equation" r:id="rId3" imgW="165028" imgH="228501" progId="Equation.3">
                  <p:embed/>
                </p:oleObj>
              </mc:Choice>
              <mc:Fallback>
                <p:oleObj name="Equation" r:id="rId3" imgW="165028"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86200"/>
                        <a:ext cx="4397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4"/>
          <p:cNvGraphicFramePr>
            <a:graphicFrameLocks noChangeAspect="1"/>
          </p:cNvGraphicFramePr>
          <p:nvPr/>
        </p:nvGraphicFramePr>
        <p:xfrm>
          <a:off x="2057400" y="1752600"/>
          <a:ext cx="2844800" cy="533400"/>
        </p:xfrm>
        <a:graphic>
          <a:graphicData uri="http://schemas.openxmlformats.org/presentationml/2006/ole">
            <mc:AlternateContent xmlns:mc="http://schemas.openxmlformats.org/markup-compatibility/2006">
              <mc:Choice xmlns:v="urn:schemas-microsoft-com:vml" Requires="v">
                <p:oleObj spid="_x0000_s10279" name="Equation" r:id="rId5" imgW="1219200" imgH="228600" progId="Equation.3">
                  <p:embed/>
                </p:oleObj>
              </mc:Choice>
              <mc:Fallback>
                <p:oleObj name="Equation" r:id="rId5" imgW="12192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752600"/>
                        <a:ext cx="2844800" cy="533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3630</Words>
  <Application>Microsoft Office PowerPoint</Application>
  <PresentationFormat>On-screen Show (4:3)</PresentationFormat>
  <Paragraphs>719</Paragraphs>
  <Slides>74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Equation</vt:lpstr>
      <vt:lpstr>MODULE 2 CHAPTER 1: Introduction to Word Analysis</vt:lpstr>
      <vt:lpstr>What is Word Analysis?</vt:lpstr>
      <vt:lpstr>How is Word Analysis Important?</vt:lpstr>
      <vt:lpstr>3.2 Regular Expressions</vt:lpstr>
      <vt:lpstr>3.2.1 character classes</vt:lpstr>
      <vt:lpstr>3.3 Finite-State Automate</vt:lpstr>
      <vt:lpstr>PowerPoint Presentation</vt:lpstr>
      <vt:lpstr>PowerPoint Presentation</vt:lpstr>
      <vt:lpstr>Deterministic Finite State Automaton (DFA) is defined as a 5 tuples</vt:lpstr>
      <vt:lpstr>PowerPoint Presentation</vt:lpstr>
      <vt:lpstr>PowerPoint Presentation</vt:lpstr>
      <vt:lpstr>PowerPoint Presentation</vt:lpstr>
      <vt:lpstr>A morphological parser uses following information sources:</vt:lpstr>
      <vt:lpstr>3.5 Spelling Error and Corrections</vt:lpstr>
      <vt:lpstr>PowerPoint Presentation</vt:lpstr>
      <vt:lpstr>PowerPoint Presentation</vt:lpstr>
      <vt:lpstr>PowerPoint Presentation</vt:lpstr>
      <vt:lpstr>PowerPoint Presentation</vt:lpstr>
      <vt:lpstr>PowerPoint Presentation</vt:lpstr>
      <vt:lpstr> Minimum edit distance </vt:lpstr>
      <vt:lpstr>PowerPoint Presentation</vt:lpstr>
      <vt:lpstr>PowerPoint Presentation</vt:lpstr>
      <vt:lpstr>PowerPoint Presentation</vt:lpstr>
      <vt:lpstr>PowerPoint Presentation</vt:lpstr>
      <vt:lpstr>3.6 words and word classes</vt:lpstr>
      <vt:lpstr>Part-of-speech example</vt:lpstr>
      <vt:lpstr>3.7 Part of Speech Tagging</vt:lpstr>
      <vt:lpstr>Tags from penn treebank tag set</vt:lpstr>
      <vt:lpstr> 1) Rule-based(linguistic) </vt:lpstr>
      <vt:lpstr> 2)Stochastic(data-driven) </vt:lpstr>
      <vt:lpstr>PowerPoint Presentation</vt:lpstr>
      <vt:lpstr>3)Hybrid </vt:lpstr>
      <vt:lpstr>PowerPoint Presentation</vt:lpstr>
      <vt:lpstr>TBL Tagging algorithm</vt:lpstr>
      <vt:lpstr>CHAPTER 2  4.1 Introduction to Syntactic Analysis</vt:lpstr>
      <vt:lpstr>4.2 Context-Free Grammar</vt:lpstr>
      <vt:lpstr>PowerPoint Presentation</vt:lpstr>
      <vt:lpstr>4.3 Constituency</vt:lpstr>
      <vt:lpstr>PowerPoint Presentation</vt:lpstr>
      <vt:lpstr>PowerPoint Presentation</vt:lpstr>
      <vt:lpstr>PowerPoint Presentation</vt:lpstr>
      <vt:lpstr>PowerPoint Presentation</vt:lpstr>
      <vt:lpstr>PowerPoint Presentation</vt:lpstr>
      <vt:lpstr>Parsing</vt:lpstr>
      <vt:lpstr>Parsing – overview </vt:lpstr>
      <vt:lpstr>Structural information</vt:lpstr>
      <vt:lpstr>Top Down Parsing</vt:lpstr>
      <vt:lpstr>Introduction</vt:lpstr>
      <vt:lpstr>Recursive descent parsing</vt:lpstr>
      <vt:lpstr>Recursive descent parsing (cont)</vt:lpstr>
      <vt:lpstr>Example</vt:lpstr>
      <vt:lpstr>First and Follow</vt:lpstr>
      <vt:lpstr>Computing First</vt:lpstr>
      <vt:lpstr>Computing follow</vt:lpstr>
      <vt:lpstr>LL(1) Grammars</vt:lpstr>
      <vt:lpstr>Construction of predictive parsing table</vt:lpstr>
      <vt:lpstr>Example</vt:lpstr>
      <vt:lpstr>Another example</vt:lpstr>
      <vt:lpstr>Non-recursive predicting parsing</vt:lpstr>
      <vt:lpstr>Predictive parsing algorithm</vt:lpstr>
      <vt:lpstr>Example</vt:lpstr>
      <vt:lpstr>Error recovery in predictive parsing</vt:lpstr>
      <vt:lpstr>Example</vt:lpstr>
      <vt:lpstr>Bottom-up Parsing</vt:lpstr>
      <vt:lpstr>Introduction</vt:lpstr>
      <vt:lpstr>Shift-reduce parser</vt:lpstr>
      <vt:lpstr>Handle pruning</vt:lpstr>
      <vt:lpstr>Shift reduce parsing</vt:lpstr>
      <vt:lpstr>Shift reduce parsing (cont.)</vt:lpstr>
      <vt:lpstr>Handle will appear on top of the stack</vt:lpstr>
      <vt:lpstr>Conflicts during shit reduce parsing</vt:lpstr>
      <vt:lpstr>Reduce/reduce conflict</vt:lpstr>
      <vt:lpstr>LR Parsing</vt:lpstr>
      <vt:lpstr>Earley Parser:</vt:lpstr>
    </vt:vector>
  </TitlesOfParts>
  <Company>American Institutes for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Word Analysis</dc:title>
  <dc:creator>Michael W. McGarrah</dc:creator>
  <cp:lastModifiedBy>SIRMVIT</cp:lastModifiedBy>
  <cp:revision>45</cp:revision>
  <dcterms:created xsi:type="dcterms:W3CDTF">2014-04-30T16:42:04Z</dcterms:created>
  <dcterms:modified xsi:type="dcterms:W3CDTF">2020-10-14T04:27:09Z</dcterms:modified>
</cp:coreProperties>
</file>