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3" r:id="rId48"/>
    <p:sldId id="304" r:id="rId49"/>
    <p:sldId id="302" r:id="rId50"/>
    <p:sldId id="305" r:id="rId51"/>
    <p:sldId id="306" r:id="rId52"/>
    <p:sldId id="307" r:id="rId53"/>
    <p:sldId id="308" r:id="rId54"/>
    <p:sldId id="309" r:id="rId55"/>
    <p:sldId id="310" r:id="rId56"/>
    <p:sldId id="312" r:id="rId57"/>
    <p:sldId id="313" r:id="rId58"/>
    <p:sldId id="311" r:id="rId59"/>
    <p:sldId id="314" r:id="rId60"/>
    <p:sldId id="315" r:id="rId61"/>
    <p:sldId id="316" r:id="rId62"/>
    <p:sldId id="317" r:id="rId63"/>
    <p:sldId id="318" r:id="rId64"/>
    <p:sldId id="319" r:id="rId65"/>
    <p:sldId id="320" r:id="rId66"/>
    <p:sldId id="321" r:id="rId67"/>
    <p:sldId id="322" r:id="rId68"/>
    <p:sldId id="323"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6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010DAD-6E48-4596-8660-555BC774CD6F}" type="datetimeFigureOut">
              <a:rPr lang="en-US" smtClean="0"/>
              <a:t>11/5/2020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C2B06D-0330-4688-B673-5CAA2A9F765F}" type="slidenum">
              <a:rPr lang="en-US" smtClean="0"/>
              <a:t>‹#›</a:t>
            </a:fld>
            <a:endParaRPr lang="en-US"/>
          </a:p>
        </p:txBody>
      </p:sp>
    </p:spTree>
    <p:extLst>
      <p:ext uri="{BB962C8B-B14F-4D97-AF65-F5344CB8AC3E}">
        <p14:creationId xmlns:p14="http://schemas.microsoft.com/office/powerpoint/2010/main" val="1260022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15BDD2-5BC7-410F-9A52-6873C28279B8}"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F4350-42AD-4474-B8EC-57ACC7B0656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15BDD2-5BC7-410F-9A52-6873C28279B8}"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F4350-42AD-4474-B8EC-57ACC7B0656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15BDD2-5BC7-410F-9A52-6873C28279B8}"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F4350-42AD-4474-B8EC-57ACC7B0656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15BDD2-5BC7-410F-9A52-6873C28279B8}"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F4350-42AD-4474-B8EC-57ACC7B0656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15BDD2-5BC7-410F-9A52-6873C28279B8}" type="datetimeFigureOut">
              <a:rPr lang="en-US" smtClean="0"/>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BF4350-42AD-4474-B8EC-57ACC7B0656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F15BDD2-5BC7-410F-9A52-6873C28279B8}"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BF4350-42AD-4474-B8EC-57ACC7B0656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15BDD2-5BC7-410F-9A52-6873C28279B8}" type="datetimeFigureOut">
              <a:rPr lang="en-US" smtClean="0"/>
              <a:t>11/5/2020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BF4350-42AD-4474-B8EC-57ACC7B0656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15BDD2-5BC7-410F-9A52-6873C28279B8}" type="datetimeFigureOut">
              <a:rPr lang="en-US" smtClean="0"/>
              <a:t>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BF4350-42AD-4474-B8EC-57ACC7B0656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5BDD2-5BC7-410F-9A52-6873C28279B8}" type="datetimeFigureOut">
              <a:rPr lang="en-US" smtClean="0"/>
              <a:t>11/5/2020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BF4350-42AD-4474-B8EC-57ACC7B0656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15BDD2-5BC7-410F-9A52-6873C28279B8}" type="datetimeFigureOut">
              <a:rPr lang="en-US" smtClean="0"/>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BF4350-42AD-4474-B8EC-57ACC7B0656B}"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F15BDD2-5BC7-410F-9A52-6873C28279B8}" type="datetimeFigureOut">
              <a:rPr lang="en-US" smtClean="0"/>
              <a:t>11/5/2020</a:t>
            </a:fld>
            <a:endParaRPr lang="en-US"/>
          </a:p>
        </p:txBody>
      </p:sp>
      <p:sp>
        <p:nvSpPr>
          <p:cNvPr id="9" name="Slide Number Placeholder 8"/>
          <p:cNvSpPr>
            <a:spLocks noGrp="1"/>
          </p:cNvSpPr>
          <p:nvPr>
            <p:ph type="sldNum" sz="quarter" idx="11"/>
          </p:nvPr>
        </p:nvSpPr>
        <p:spPr/>
        <p:txBody>
          <a:bodyPr/>
          <a:lstStyle/>
          <a:p>
            <a:fld id="{0EBF4350-42AD-4474-B8EC-57ACC7B0656B}"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0EBF4350-42AD-4474-B8EC-57ACC7B0656B}"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F15BDD2-5BC7-410F-9A52-6873C28279B8}" type="datetimeFigureOut">
              <a:rPr lang="en-US" smtClean="0"/>
              <a:t>11/5/2020</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2400" cy="1470025"/>
          </a:xfrm>
        </p:spPr>
        <p:txBody>
          <a:bodyPr/>
          <a:lstStyle/>
          <a:p>
            <a:r>
              <a:rPr lang="en-US" dirty="0" smtClean="0"/>
              <a:t>Module:4</a:t>
            </a:r>
            <a:br>
              <a:rPr lang="en-US" dirty="0" smtClean="0"/>
            </a:br>
            <a:r>
              <a:rPr lang="en-US" dirty="0" smtClean="0"/>
              <a:t>Chapter:1</a:t>
            </a:r>
            <a:endParaRPr lang="en-US" dirty="0"/>
          </a:p>
        </p:txBody>
      </p:sp>
      <p:sp>
        <p:nvSpPr>
          <p:cNvPr id="3" name="Subtitle 2"/>
          <p:cNvSpPr>
            <a:spLocks noGrp="1"/>
          </p:cNvSpPr>
          <p:nvPr>
            <p:ph type="subTitle" idx="1"/>
          </p:nvPr>
        </p:nvSpPr>
        <p:spPr>
          <a:xfrm>
            <a:off x="609600" y="2895600"/>
            <a:ext cx="8077200" cy="1828800"/>
          </a:xfrm>
        </p:spPr>
        <p:txBody>
          <a:bodyPr/>
          <a:lstStyle/>
          <a:p>
            <a:r>
              <a:rPr lang="en-US" dirty="0" smtClean="0">
                <a:solidFill>
                  <a:schemeClr val="tx1"/>
                </a:solidFill>
              </a:rPr>
              <a:t>Evaluating Self-Explanations in </a:t>
            </a:r>
            <a:r>
              <a:rPr lang="en-US" dirty="0" err="1" smtClean="0">
                <a:solidFill>
                  <a:schemeClr val="tx1"/>
                </a:solidFill>
              </a:rPr>
              <a:t>iSTART</a:t>
            </a:r>
            <a:r>
              <a:rPr lang="en-US" dirty="0" smtClean="0">
                <a:solidFill>
                  <a:schemeClr val="tx1"/>
                </a:solidFill>
              </a:rPr>
              <a:t>: Word Matching, Latent Semantic Analysis, and Topic Models</a:t>
            </a:r>
            <a:endParaRPr lang="en-US" dirty="0">
              <a:solidFill>
                <a:schemeClr val="tx1"/>
              </a:solidFill>
            </a:endParaRPr>
          </a:p>
        </p:txBody>
      </p:sp>
    </p:spTree>
    <p:extLst>
      <p:ext uri="{BB962C8B-B14F-4D97-AF65-F5344CB8AC3E}">
        <p14:creationId xmlns:p14="http://schemas.microsoft.com/office/powerpoint/2010/main" val="3546795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915400" cy="6553200"/>
          </a:xfrm>
        </p:spPr>
        <p:txBody>
          <a:bodyPr/>
          <a:lstStyle/>
          <a:p>
            <a:r>
              <a:rPr lang="en-US" dirty="0"/>
              <a:t>The row entities correspond to the words or terms (hence the </a:t>
            </a:r>
            <a:r>
              <a:rPr lang="en-US" b="1" dirty="0"/>
              <a:t>W</a:t>
            </a:r>
            <a:r>
              <a:rPr lang="en-US" dirty="0"/>
              <a:t>) and the column entities correspond to the documents (hence the </a:t>
            </a:r>
            <a:r>
              <a:rPr lang="en-US" b="1" dirty="0"/>
              <a:t>D</a:t>
            </a:r>
            <a:r>
              <a:rPr lang="en-US" dirty="0"/>
              <a:t>). </a:t>
            </a:r>
            <a:endParaRPr lang="en-US" dirty="0" smtClean="0"/>
          </a:p>
          <a:p>
            <a:r>
              <a:rPr lang="en-US" dirty="0" smtClean="0"/>
              <a:t>The </a:t>
            </a:r>
            <a:r>
              <a:rPr lang="en-US" dirty="0"/>
              <a:t>matrix is then analyzed using Singular Value Decomposition (</a:t>
            </a:r>
            <a:r>
              <a:rPr lang="en-US" dirty="0" smtClean="0"/>
              <a:t>SVD)that </a:t>
            </a:r>
            <a:r>
              <a:rPr lang="en-US" dirty="0"/>
              <a:t>is the TDF matrix X is decomposed into the product of three other matrices: </a:t>
            </a:r>
            <a:endParaRPr lang="en-US" dirty="0" smtClean="0"/>
          </a:p>
          <a:p>
            <a:r>
              <a:rPr lang="en-US" dirty="0" smtClean="0"/>
              <a:t>(</a:t>
            </a:r>
            <a:r>
              <a:rPr lang="en-US" dirty="0"/>
              <a:t>1) vectors of derived orthogonal factor values of the original row entities</a:t>
            </a:r>
            <a:r>
              <a:rPr lang="en-US" b="1" dirty="0"/>
              <a:t> W</a:t>
            </a:r>
            <a:r>
              <a:rPr lang="en-US" b="1" dirty="0" smtClean="0"/>
              <a:t>,</a:t>
            </a:r>
          </a:p>
          <a:p>
            <a:r>
              <a:rPr lang="en-US" dirty="0" smtClean="0"/>
              <a:t> </a:t>
            </a:r>
            <a:r>
              <a:rPr lang="en-US" dirty="0"/>
              <a:t>(2) vectors of derived orthogonal factor values of the original column entities </a:t>
            </a:r>
            <a:r>
              <a:rPr lang="en-US" b="1" dirty="0"/>
              <a:t>D</a:t>
            </a:r>
            <a:r>
              <a:rPr lang="en-US" dirty="0"/>
              <a:t>, </a:t>
            </a:r>
            <a:r>
              <a:rPr lang="en-US" dirty="0" smtClean="0"/>
              <a:t>and</a:t>
            </a:r>
          </a:p>
          <a:p>
            <a:r>
              <a:rPr lang="en-US" dirty="0" smtClean="0"/>
              <a:t> </a:t>
            </a:r>
            <a:r>
              <a:rPr lang="en-US" dirty="0"/>
              <a:t>(3) scaling values (which is a diagonal matrix) </a:t>
            </a:r>
            <a:r>
              <a:rPr lang="en-US" b="1" dirty="0"/>
              <a:t>S</a:t>
            </a:r>
          </a:p>
        </p:txBody>
      </p:sp>
    </p:spTree>
    <p:extLst>
      <p:ext uri="{BB962C8B-B14F-4D97-AF65-F5344CB8AC3E}">
        <p14:creationId xmlns:p14="http://schemas.microsoft.com/office/powerpoint/2010/main" val="476600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lstStyle/>
          <a:p>
            <a:r>
              <a:rPr lang="en-US" dirty="0"/>
              <a:t>The product of these three matrices is the original TDF matrix</a:t>
            </a:r>
            <a:r>
              <a:rPr lang="en-US" dirty="0" smtClean="0"/>
              <a:t>.</a:t>
            </a:r>
          </a:p>
          <a:p>
            <a:pPr marL="0" indent="0">
              <a:buNone/>
            </a:pPr>
            <a:r>
              <a:rPr lang="en-US" dirty="0"/>
              <a:t> </a:t>
            </a:r>
            <a:r>
              <a:rPr lang="en-US" dirty="0" smtClean="0"/>
              <a:t>                                </a:t>
            </a:r>
            <a:r>
              <a:rPr lang="en-US" dirty="0"/>
              <a:t>{X} = {W}{S}{D</a:t>
            </a:r>
            <a:r>
              <a:rPr lang="en-US" dirty="0" smtClean="0"/>
              <a:t>}</a:t>
            </a:r>
          </a:p>
          <a:p>
            <a:r>
              <a:rPr lang="en-US" dirty="0"/>
              <a:t>These documents consist of terms, which are represented by term vectors; hence, the document can be represented as a document vector which is computed as the sum of the term vectors of its terms</a:t>
            </a:r>
            <a:r>
              <a:rPr lang="en-US" dirty="0" smtClean="0"/>
              <a:t>:</a:t>
            </a:r>
          </a:p>
          <a:p>
            <a:pPr marL="0" indent="0">
              <a:buNone/>
            </a:pPr>
            <a:r>
              <a:rPr lang="en-US" dirty="0"/>
              <a:t> </a:t>
            </a:r>
            <a:r>
              <a:rPr lang="en-US" dirty="0" smtClean="0"/>
              <a:t>                </a:t>
            </a:r>
          </a:p>
          <a:p>
            <a:pPr marL="0" indent="0">
              <a:buNone/>
            </a:pP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4419600"/>
            <a:ext cx="259080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5364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457200" indent="-457200" algn="just">
              <a:buFont typeface="Arial" panose="020B0604020202020204" pitchFamily="34" charset="0"/>
              <a:buChar char="•"/>
            </a:pPr>
            <a:r>
              <a:rPr lang="en-US" sz="2800" dirty="0" smtClean="0"/>
              <a:t>The </a:t>
            </a:r>
            <a:r>
              <a:rPr lang="en-US" sz="2800" dirty="0"/>
              <a:t>rating is based on formulae that use weighted sums of the four LSA cosines between the explanation and each of the four benchmarks.</a:t>
            </a:r>
          </a:p>
        </p:txBody>
      </p:sp>
      <p:sp>
        <p:nvSpPr>
          <p:cNvPr id="4" name="Content Placeholder 3"/>
          <p:cNvSpPr>
            <a:spLocks noGrp="1"/>
          </p:cNvSpPr>
          <p:nvPr>
            <p:ph idx="1"/>
          </p:nvPr>
        </p:nvSpPr>
        <p:spPr>
          <a:xfrm>
            <a:off x="457200" y="1600200"/>
            <a:ext cx="8229600" cy="5181600"/>
          </a:xfrm>
        </p:spPr>
        <p:txBody>
          <a:bodyPr>
            <a:normAutofit/>
          </a:bodyPr>
          <a:lstStyle/>
          <a:p>
            <a:r>
              <a:rPr lang="en-US" dirty="0"/>
              <a:t>The four benchmarks include: </a:t>
            </a:r>
            <a:endParaRPr lang="en-US" dirty="0" smtClean="0"/>
          </a:p>
          <a:p>
            <a:r>
              <a:rPr lang="en-US" dirty="0" smtClean="0"/>
              <a:t>1</a:t>
            </a:r>
            <a:r>
              <a:rPr lang="en-US" dirty="0"/>
              <a:t>) the words in the title of the passage (“title</a:t>
            </a:r>
            <a:r>
              <a:rPr lang="en-US" dirty="0" smtClean="0"/>
              <a:t>”),</a:t>
            </a:r>
          </a:p>
          <a:p>
            <a:r>
              <a:rPr lang="en-US" dirty="0" smtClean="0"/>
              <a:t> </a:t>
            </a:r>
            <a:r>
              <a:rPr lang="en-US" dirty="0"/>
              <a:t>2) the words in the sentence (“current sentence”), </a:t>
            </a:r>
            <a:endParaRPr lang="en-US" dirty="0" smtClean="0"/>
          </a:p>
          <a:p>
            <a:r>
              <a:rPr lang="en-US" dirty="0" smtClean="0"/>
              <a:t>3</a:t>
            </a:r>
            <a:r>
              <a:rPr lang="en-US" dirty="0"/>
              <a:t>) words that appear in prior sentences in the text that are causally related to the sentence (“prior text”), </a:t>
            </a:r>
            <a:r>
              <a:rPr lang="en-US" dirty="0" smtClean="0"/>
              <a:t>and</a:t>
            </a:r>
          </a:p>
          <a:p>
            <a:r>
              <a:rPr lang="en-US" dirty="0" smtClean="0"/>
              <a:t> </a:t>
            </a:r>
            <a:r>
              <a:rPr lang="en-US" dirty="0"/>
              <a:t>4) words that did not appear in the text but were used by two or more subjects who explained the sentence during experiments (“world knowledge”)</a:t>
            </a:r>
          </a:p>
        </p:txBody>
      </p:sp>
    </p:spTree>
    <p:extLst>
      <p:ext uri="{BB962C8B-B14F-4D97-AF65-F5344CB8AC3E}">
        <p14:creationId xmlns:p14="http://schemas.microsoft.com/office/powerpoint/2010/main" val="1982640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553200"/>
          </a:xfrm>
        </p:spPr>
        <p:txBody>
          <a:bodyPr>
            <a:normAutofit/>
          </a:bodyPr>
          <a:lstStyle/>
          <a:p>
            <a:r>
              <a:rPr lang="en-US" dirty="0" smtClean="0"/>
              <a:t>When </a:t>
            </a:r>
            <a:r>
              <a:rPr lang="en-US" dirty="0"/>
              <a:t>LSA was combined with a fully automated word-based system and we found that world knowledge benchmark could be dropped. Hence, only three benchmarks are used for LSA-based factors: </a:t>
            </a:r>
            <a:endParaRPr lang="en-US" dirty="0" smtClean="0"/>
          </a:p>
          <a:p>
            <a:r>
              <a:rPr lang="en-US" dirty="0" smtClean="0"/>
              <a:t>1</a:t>
            </a:r>
            <a:r>
              <a:rPr lang="en-US" dirty="0"/>
              <a:t>) the words in the title of the passage, </a:t>
            </a:r>
            <a:endParaRPr lang="en-US" dirty="0" smtClean="0"/>
          </a:p>
          <a:p>
            <a:r>
              <a:rPr lang="en-US" dirty="0" smtClean="0"/>
              <a:t>2</a:t>
            </a:r>
            <a:r>
              <a:rPr lang="en-US" dirty="0"/>
              <a:t>) the words in the sentence, and </a:t>
            </a:r>
            <a:endParaRPr lang="en-US" dirty="0" smtClean="0"/>
          </a:p>
          <a:p>
            <a:r>
              <a:rPr lang="en-US" dirty="0" smtClean="0"/>
              <a:t>3</a:t>
            </a:r>
            <a:r>
              <a:rPr lang="en-US" dirty="0"/>
              <a:t>) the words in the two immediately prior sentences. From the word-based values we </a:t>
            </a:r>
            <a:r>
              <a:rPr lang="en-US" dirty="0" smtClean="0"/>
              <a:t>include</a:t>
            </a:r>
          </a:p>
          <a:p>
            <a:r>
              <a:rPr lang="en-US" dirty="0" smtClean="0"/>
              <a:t> </a:t>
            </a:r>
            <a:r>
              <a:rPr lang="en-US" dirty="0"/>
              <a:t>4) the number of content words matched in the target sentence, </a:t>
            </a:r>
            <a:endParaRPr lang="en-US" dirty="0" smtClean="0"/>
          </a:p>
          <a:p>
            <a:r>
              <a:rPr lang="en-US" dirty="0" smtClean="0"/>
              <a:t>5</a:t>
            </a:r>
            <a:r>
              <a:rPr lang="en-US" dirty="0"/>
              <a:t>) the number of content words matched in the prior sentences</a:t>
            </a:r>
            <a:r>
              <a:rPr lang="en-US" dirty="0" smtClean="0"/>
              <a:t>,</a:t>
            </a:r>
          </a:p>
          <a:p>
            <a:r>
              <a:rPr lang="en-US" dirty="0" smtClean="0"/>
              <a:t> </a:t>
            </a:r>
            <a:r>
              <a:rPr lang="en-US" dirty="0"/>
              <a:t>6) the number of content words matched in the subsequent sentences, and </a:t>
            </a:r>
            <a:endParaRPr lang="en-US" dirty="0" smtClean="0"/>
          </a:p>
          <a:p>
            <a:r>
              <a:rPr lang="en-US" dirty="0" smtClean="0"/>
              <a:t>7</a:t>
            </a:r>
            <a:r>
              <a:rPr lang="en-US" dirty="0"/>
              <a:t>) the number of content words that were not matched in 4, 5, or 6. </a:t>
            </a:r>
          </a:p>
        </p:txBody>
      </p:sp>
    </p:spTree>
    <p:extLst>
      <p:ext uri="{BB962C8B-B14F-4D97-AF65-F5344CB8AC3E}">
        <p14:creationId xmlns:p14="http://schemas.microsoft.com/office/powerpoint/2010/main" val="2713673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838200"/>
          </a:xfrm>
        </p:spPr>
        <p:txBody>
          <a:bodyPr>
            <a:normAutofit/>
          </a:bodyPr>
          <a:lstStyle/>
          <a:p>
            <a:pPr algn="l"/>
            <a:r>
              <a:rPr lang="en-US" sz="3200" b="1" dirty="0"/>
              <a:t>Topic Models (TM) Feedback </a:t>
            </a:r>
            <a:r>
              <a:rPr lang="en-US" sz="3200" b="1" dirty="0" smtClean="0"/>
              <a:t>System:</a:t>
            </a:r>
            <a:endParaRPr lang="en-US" sz="3200" b="1" dirty="0"/>
          </a:p>
        </p:txBody>
      </p:sp>
      <p:sp>
        <p:nvSpPr>
          <p:cNvPr id="3" name="Content Placeholder 2"/>
          <p:cNvSpPr>
            <a:spLocks noGrp="1"/>
          </p:cNvSpPr>
          <p:nvPr>
            <p:ph idx="1"/>
          </p:nvPr>
        </p:nvSpPr>
        <p:spPr>
          <a:xfrm>
            <a:off x="76200" y="1143000"/>
            <a:ext cx="8991600" cy="5562600"/>
          </a:xfrm>
        </p:spPr>
        <p:txBody>
          <a:bodyPr>
            <a:normAutofit/>
          </a:bodyPr>
          <a:lstStyle/>
          <a:p>
            <a:r>
              <a:rPr lang="en-US" dirty="0"/>
              <a:t>The Topic Models approach applies a probabilistic model in finding a relationship between terms and documents in terms of </a:t>
            </a:r>
            <a:r>
              <a:rPr lang="en-US" dirty="0" smtClean="0"/>
              <a:t>topics.</a:t>
            </a:r>
          </a:p>
          <a:p>
            <a:r>
              <a:rPr lang="en-US" dirty="0"/>
              <a:t>By using a TM matrix, we can estimate the probability that a certain topic was used in the creation of a given document</a:t>
            </a:r>
            <a:r>
              <a:rPr lang="en-US" dirty="0" smtClean="0"/>
              <a:t>.</a:t>
            </a:r>
          </a:p>
          <a:p>
            <a:r>
              <a:rPr lang="en-US" dirty="0" smtClean="0"/>
              <a:t> </a:t>
            </a:r>
            <a:r>
              <a:rPr lang="en-US" dirty="0"/>
              <a:t>If two documents are similar, the estimates of the topics they probably contain should be similar. </a:t>
            </a:r>
            <a:endParaRPr lang="en-US" dirty="0" smtClean="0"/>
          </a:p>
          <a:p>
            <a:r>
              <a:rPr lang="en-US" dirty="0" smtClean="0"/>
              <a:t>TM </a:t>
            </a:r>
            <a:r>
              <a:rPr lang="en-US" dirty="0"/>
              <a:t>is very similar to LSA, except that a term-document frequency matrix is factored into two matrices instead of three.</a:t>
            </a:r>
          </a:p>
        </p:txBody>
      </p:sp>
    </p:spTree>
    <p:extLst>
      <p:ext uri="{BB962C8B-B14F-4D97-AF65-F5344CB8AC3E}">
        <p14:creationId xmlns:p14="http://schemas.microsoft.com/office/powerpoint/2010/main" val="565780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a:bodyPr>
          <a:lstStyle/>
          <a:p>
            <a:pPr marL="0" indent="0" algn="ctr">
              <a:buNone/>
            </a:pPr>
            <a:r>
              <a:rPr lang="en-US" dirty="0"/>
              <a:t>{</a:t>
            </a:r>
            <a:r>
              <a:rPr lang="en-US" dirty="0" err="1"/>
              <a:t>Xnormalized</a:t>
            </a:r>
            <a:r>
              <a:rPr lang="en-US" dirty="0"/>
              <a:t>} = {W}{D</a:t>
            </a:r>
            <a:r>
              <a:rPr lang="en-US" dirty="0" smtClean="0"/>
              <a:t>}</a:t>
            </a:r>
          </a:p>
          <a:p>
            <a:pPr algn="just"/>
            <a:r>
              <a:rPr lang="en-US" dirty="0"/>
              <a:t>The dimension of matrix {W} is W x T</a:t>
            </a:r>
            <a:r>
              <a:rPr lang="en-US" dirty="0" smtClean="0"/>
              <a:t>,</a:t>
            </a:r>
          </a:p>
          <a:p>
            <a:pPr marL="0" indent="0" algn="just">
              <a:buNone/>
            </a:pPr>
            <a:r>
              <a:rPr lang="en-US" dirty="0"/>
              <a:t> </a:t>
            </a:r>
            <a:r>
              <a:rPr lang="en-US" dirty="0" smtClean="0"/>
              <a:t>    </a:t>
            </a:r>
            <a:r>
              <a:rPr lang="en-US" dirty="0"/>
              <a:t>where W is the number of words in the corpus and T is number of </a:t>
            </a:r>
            <a:r>
              <a:rPr lang="en-US" dirty="0" smtClean="0"/>
              <a:t>topics.</a:t>
            </a:r>
          </a:p>
          <a:p>
            <a:pPr algn="just"/>
            <a:r>
              <a:rPr lang="en-US" dirty="0" smtClean="0"/>
              <a:t>TM </a:t>
            </a:r>
            <a:r>
              <a:rPr lang="en-US" dirty="0"/>
              <a:t>toolbox takes care of this normalization and outputs for each topic, the topic probability, and a list of terms in this topic along with their probabilities in descending order (shown in </a:t>
            </a:r>
            <a:r>
              <a:rPr lang="en-US" dirty="0" smtClean="0"/>
              <a:t>Table). </a:t>
            </a:r>
            <a:r>
              <a:rPr lang="en-US" dirty="0"/>
              <a:t>This output is easily transformed into the term-topic-probability matrix.</a:t>
            </a:r>
          </a:p>
        </p:txBody>
      </p:sp>
    </p:spTree>
    <p:extLst>
      <p:ext uri="{BB962C8B-B14F-4D97-AF65-F5344CB8AC3E}">
        <p14:creationId xmlns:p14="http://schemas.microsoft.com/office/powerpoint/2010/main" val="817465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381000"/>
            <a:ext cx="8534400" cy="57110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5473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sz="2800" b="1" dirty="0" smtClean="0"/>
              <a:t>Metacognitive </a:t>
            </a:r>
            <a:r>
              <a:rPr lang="en-US" sz="2800" b="1" dirty="0"/>
              <a:t>Statements </a:t>
            </a:r>
            <a:r>
              <a:rPr lang="en-US" sz="2800" b="1" dirty="0" smtClean="0"/>
              <a:t>:</a:t>
            </a:r>
            <a:endParaRPr lang="en-US" sz="2800" b="1" dirty="0"/>
          </a:p>
        </p:txBody>
      </p:sp>
      <p:sp>
        <p:nvSpPr>
          <p:cNvPr id="3" name="Content Placeholder 2"/>
          <p:cNvSpPr>
            <a:spLocks noGrp="1"/>
          </p:cNvSpPr>
          <p:nvPr>
            <p:ph idx="1"/>
          </p:nvPr>
        </p:nvSpPr>
        <p:spPr>
          <a:xfrm>
            <a:off x="76200" y="990600"/>
            <a:ext cx="8991600" cy="5715000"/>
          </a:xfrm>
        </p:spPr>
        <p:txBody>
          <a:bodyPr>
            <a:normAutofit/>
          </a:bodyPr>
          <a:lstStyle/>
          <a:p>
            <a:r>
              <a:rPr lang="en-US" dirty="0"/>
              <a:t>The feedback systems include a metacognitive filter that searches the trainees’ </a:t>
            </a:r>
            <a:r>
              <a:rPr lang="en-US" dirty="0" smtClean="0"/>
              <a:t>self explanations </a:t>
            </a:r>
            <a:r>
              <a:rPr lang="en-US" dirty="0"/>
              <a:t>for patterns indicating a description of the trainee’s mental state such as “now I see ...” or “I don’t understand this at all</a:t>
            </a:r>
            <a:r>
              <a:rPr lang="en-US" dirty="0" smtClean="0"/>
              <a:t>.”</a:t>
            </a:r>
          </a:p>
          <a:p>
            <a:r>
              <a:rPr lang="en-US" dirty="0" smtClean="0"/>
              <a:t>The </a:t>
            </a:r>
            <a:r>
              <a:rPr lang="en-US" dirty="0"/>
              <a:t>metacognitive filter also benefits the feedback </a:t>
            </a:r>
            <a:r>
              <a:rPr lang="en-US" dirty="0" smtClean="0"/>
              <a:t>system.</a:t>
            </a:r>
          </a:p>
          <a:p>
            <a:r>
              <a:rPr lang="en-US" dirty="0" smtClean="0"/>
              <a:t>If </a:t>
            </a:r>
            <a:r>
              <a:rPr lang="en-US" dirty="0"/>
              <a:t>the self-explanation contains only a metacognitive statement, the system will respond to a metacognitive category such as understanding, not-understanding, confirmation, prediction, or boredom instead of responding irrelevantly. R</a:t>
            </a:r>
          </a:p>
        </p:txBody>
      </p:sp>
    </p:spTree>
    <p:extLst>
      <p:ext uri="{BB962C8B-B14F-4D97-AF65-F5344CB8AC3E}">
        <p14:creationId xmlns:p14="http://schemas.microsoft.com/office/powerpoint/2010/main" val="4025969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Examples of regular expression are shown below:</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38300" y="1828800"/>
            <a:ext cx="5257800" cy="2962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8080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l"/>
            <a:r>
              <a:rPr lang="en-US" sz="3200" b="1" dirty="0" err="1"/>
              <a:t>iSTART</a:t>
            </a:r>
            <a:r>
              <a:rPr lang="en-US" sz="3200" b="1" dirty="0"/>
              <a:t>: Evaluation of Feedback </a:t>
            </a:r>
            <a:r>
              <a:rPr lang="en-US" sz="3200" b="1" dirty="0" smtClean="0"/>
              <a:t>Systems:</a:t>
            </a:r>
            <a:endParaRPr lang="en-US" sz="3200" b="1" dirty="0"/>
          </a:p>
        </p:txBody>
      </p:sp>
      <p:sp>
        <p:nvSpPr>
          <p:cNvPr id="3" name="Content Placeholder 2"/>
          <p:cNvSpPr>
            <a:spLocks noGrp="1"/>
          </p:cNvSpPr>
          <p:nvPr>
            <p:ph idx="1"/>
          </p:nvPr>
        </p:nvSpPr>
        <p:spPr>
          <a:xfrm>
            <a:off x="228600" y="990600"/>
            <a:ext cx="8610600" cy="5638800"/>
          </a:xfrm>
        </p:spPr>
        <p:txBody>
          <a:bodyPr/>
          <a:lstStyle/>
          <a:p>
            <a:r>
              <a:rPr lang="en-US" b="1" dirty="0" smtClean="0"/>
              <a:t>Self-Explanations</a:t>
            </a:r>
            <a:r>
              <a:rPr lang="en-US" dirty="0" smtClean="0"/>
              <a:t>: </a:t>
            </a:r>
            <a:r>
              <a:rPr lang="en-US" dirty="0"/>
              <a:t>The self-explanations were collected from 45 middle-school students (entering 8th and 9th grades) who were provided with </a:t>
            </a:r>
            <a:r>
              <a:rPr lang="en-US" dirty="0" err="1"/>
              <a:t>iSTART</a:t>
            </a:r>
            <a:r>
              <a:rPr lang="en-US" dirty="0"/>
              <a:t> training and then tested with two texts, Thunderstorm and Coal. The texts were shortened versions of the texts used in Experiment 1, consisting of 13 and 12 sentences, respectively. This chapter presents only the data from the Coal text.</a:t>
            </a:r>
          </a:p>
        </p:txBody>
      </p:sp>
    </p:spTree>
    <p:extLst>
      <p:ext uri="{BB962C8B-B14F-4D97-AF65-F5344CB8AC3E}">
        <p14:creationId xmlns:p14="http://schemas.microsoft.com/office/powerpoint/2010/main" val="3721756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t>Introduction</a:t>
            </a:r>
            <a:endParaRPr lang="en-US" b="1" dirty="0"/>
          </a:p>
        </p:txBody>
      </p:sp>
      <p:sp>
        <p:nvSpPr>
          <p:cNvPr id="3" name="Content Placeholder 2"/>
          <p:cNvSpPr>
            <a:spLocks noGrp="1"/>
          </p:cNvSpPr>
          <p:nvPr>
            <p:ph idx="1"/>
          </p:nvPr>
        </p:nvSpPr>
        <p:spPr>
          <a:xfrm>
            <a:off x="228600" y="762000"/>
            <a:ext cx="8763000" cy="6019800"/>
          </a:xfrm>
        </p:spPr>
        <p:txBody>
          <a:bodyPr>
            <a:normAutofit/>
          </a:bodyPr>
          <a:lstStyle/>
          <a:p>
            <a:r>
              <a:rPr lang="en-US" dirty="0" err="1" smtClean="0"/>
              <a:t>iSTART</a:t>
            </a:r>
            <a:r>
              <a:rPr lang="en-US" dirty="0" smtClean="0"/>
              <a:t> (Interactive Strategy Trainer for Active Reading and Thinking) is a web based, automated tutor designed to help students become better readers via multimedia technologies.</a:t>
            </a:r>
          </a:p>
          <a:p>
            <a:r>
              <a:rPr lang="en-US" dirty="0" smtClean="0"/>
              <a:t>The reading strategies include:</a:t>
            </a:r>
          </a:p>
          <a:p>
            <a:r>
              <a:rPr lang="en-US" dirty="0" smtClean="0"/>
              <a:t> (a) comprehension monitoring, being aware of one’s  </a:t>
            </a:r>
          </a:p>
          <a:p>
            <a:pPr marL="0" indent="0">
              <a:buNone/>
            </a:pPr>
            <a:r>
              <a:rPr lang="en-US" dirty="0"/>
              <a:t> </a:t>
            </a:r>
            <a:r>
              <a:rPr lang="en-US" dirty="0" smtClean="0"/>
              <a:t>           understanding of the text</a:t>
            </a:r>
          </a:p>
          <a:p>
            <a:r>
              <a:rPr lang="en-US" dirty="0" smtClean="0"/>
              <a:t> (b) paraphrasing, or restating the text in different </a:t>
            </a:r>
          </a:p>
          <a:p>
            <a:pPr marL="0" indent="0">
              <a:buNone/>
            </a:pPr>
            <a:r>
              <a:rPr lang="en-US" dirty="0" smtClean="0"/>
              <a:t>           words</a:t>
            </a:r>
          </a:p>
          <a:p>
            <a:r>
              <a:rPr lang="en-US" dirty="0" smtClean="0"/>
              <a:t>(c) elaboration, using prior knowledge or experiences </a:t>
            </a:r>
          </a:p>
          <a:p>
            <a:pPr marL="0" indent="0">
              <a:buNone/>
            </a:pPr>
            <a:r>
              <a:rPr lang="en-US" dirty="0" smtClean="0"/>
              <a:t>           to understand the text.</a:t>
            </a:r>
          </a:p>
          <a:p>
            <a:r>
              <a:rPr lang="en-US" dirty="0" smtClean="0"/>
              <a:t>(d) predictions, predicting what the text will say next</a:t>
            </a:r>
            <a:endParaRPr lang="en-US" dirty="0"/>
          </a:p>
          <a:p>
            <a:r>
              <a:rPr lang="en-US" dirty="0" smtClean="0"/>
              <a:t>(e) bridging, understanding the relation between separate sentences of the text.</a:t>
            </a:r>
            <a:endParaRPr lang="en-US" dirty="0"/>
          </a:p>
        </p:txBody>
      </p:sp>
    </p:spTree>
    <p:extLst>
      <p:ext uri="{BB962C8B-B14F-4D97-AF65-F5344CB8AC3E}">
        <p14:creationId xmlns:p14="http://schemas.microsoft.com/office/powerpoint/2010/main" val="4021020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685800"/>
            <a:ext cx="7315200" cy="5187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3570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838201"/>
            <a:ext cx="7467600" cy="4934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786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algn="just"/>
            <a:r>
              <a:rPr lang="en-US" b="1" dirty="0" smtClean="0"/>
              <a:t>Results:</a:t>
            </a:r>
            <a:r>
              <a:rPr lang="en-US" dirty="0" smtClean="0"/>
              <a:t> </a:t>
            </a:r>
            <a:r>
              <a:rPr lang="en-US" dirty="0"/>
              <a:t>In contrast to the human coding system used in Experiment 1, the coding system applied to this data was not intended to map directly onto the </a:t>
            </a:r>
            <a:r>
              <a:rPr lang="en-US" dirty="0" err="1"/>
              <a:t>iSTART</a:t>
            </a:r>
            <a:r>
              <a:rPr lang="en-US" dirty="0"/>
              <a:t> evaluation systems. In this case, the codes are categorical and do not necessarily translate to a 0-3 quality range. One important goal is to be able to assess (or discriminate) the use of reading strategies and improve the system’s ability to appropriately respond to the student. This is measured in terms of percent agreement with human judgments of each reading strategy shown in </a:t>
            </a:r>
            <a:r>
              <a:rPr lang="en-US" dirty="0" smtClean="0"/>
              <a:t>Table</a:t>
            </a:r>
            <a:endParaRPr lang="en-US" dirty="0"/>
          </a:p>
        </p:txBody>
      </p:sp>
    </p:spTree>
    <p:extLst>
      <p:ext uri="{BB962C8B-B14F-4D97-AF65-F5344CB8AC3E}">
        <p14:creationId xmlns:p14="http://schemas.microsoft.com/office/powerpoint/2010/main" val="1750917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marL="0" indent="0" algn="ctr">
              <a:buNone/>
            </a:pPr>
            <a:endParaRPr lang="en-US" sz="3600" b="1" dirty="0" smtClean="0"/>
          </a:p>
          <a:p>
            <a:pPr marL="0" indent="0" algn="ctr">
              <a:buNone/>
            </a:pPr>
            <a:r>
              <a:rPr lang="en-US" sz="3600" b="1" dirty="0" smtClean="0"/>
              <a:t>Module:4</a:t>
            </a:r>
            <a:r>
              <a:rPr lang="en-US" sz="3600" b="1" dirty="0"/>
              <a:t/>
            </a:r>
            <a:br>
              <a:rPr lang="en-US" sz="3600" b="1" dirty="0"/>
            </a:br>
            <a:r>
              <a:rPr lang="en-US" sz="3600" b="1" dirty="0" smtClean="0"/>
              <a:t>Chapter:2</a:t>
            </a:r>
          </a:p>
          <a:p>
            <a:pPr marL="0" indent="0" algn="ctr">
              <a:buNone/>
            </a:pPr>
            <a:endParaRPr lang="en-US" sz="3600" b="1" dirty="0" smtClean="0"/>
          </a:p>
          <a:p>
            <a:pPr marL="0" indent="0" algn="ctr">
              <a:buNone/>
            </a:pPr>
            <a:endParaRPr lang="en-US" sz="3600" b="1" dirty="0"/>
          </a:p>
          <a:p>
            <a:pPr marL="0" indent="0" algn="ctr">
              <a:buNone/>
            </a:pPr>
            <a:r>
              <a:rPr lang="en-US" b="1" dirty="0" smtClean="0"/>
              <a:t>Textual </a:t>
            </a:r>
            <a:r>
              <a:rPr lang="en-US" b="1" dirty="0"/>
              <a:t>Signatures: Identifying Text-Types Using Latent Semantic Analysis to Measure the Cohesion of Text Structures:</a:t>
            </a:r>
            <a:endParaRPr lang="en-US" dirty="0"/>
          </a:p>
        </p:txBody>
      </p:sp>
    </p:spTree>
    <p:extLst>
      <p:ext uri="{BB962C8B-B14F-4D97-AF65-F5344CB8AC3E}">
        <p14:creationId xmlns:p14="http://schemas.microsoft.com/office/powerpoint/2010/main" val="3911316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pPr algn="l"/>
            <a:r>
              <a:rPr lang="en-US" b="1" dirty="0" smtClean="0"/>
              <a:t>Introduction:</a:t>
            </a:r>
            <a:endParaRPr lang="en-US" b="1" dirty="0"/>
          </a:p>
        </p:txBody>
      </p:sp>
      <p:sp>
        <p:nvSpPr>
          <p:cNvPr id="3" name="Content Placeholder 2"/>
          <p:cNvSpPr>
            <a:spLocks noGrp="1"/>
          </p:cNvSpPr>
          <p:nvPr>
            <p:ph idx="1"/>
          </p:nvPr>
        </p:nvSpPr>
        <p:spPr>
          <a:xfrm>
            <a:off x="152400" y="1066800"/>
            <a:ext cx="8839200" cy="5562600"/>
          </a:xfrm>
        </p:spPr>
        <p:txBody>
          <a:bodyPr>
            <a:normAutofit/>
          </a:bodyPr>
          <a:lstStyle/>
          <a:p>
            <a:pPr algn="just"/>
            <a:r>
              <a:rPr lang="en-US" dirty="0"/>
              <a:t>Texts contain pertinent information that co-refers across sentences and paragraphs </a:t>
            </a:r>
            <a:r>
              <a:rPr lang="en-US" dirty="0" smtClean="0"/>
              <a:t>,texts </a:t>
            </a:r>
            <a:r>
              <a:rPr lang="en-US" dirty="0"/>
              <a:t>contain relations between phrases, clauses, and sentences that are often causally </a:t>
            </a:r>
            <a:r>
              <a:rPr lang="en-US" dirty="0" smtClean="0"/>
              <a:t>linked; </a:t>
            </a:r>
            <a:r>
              <a:rPr lang="en-US" dirty="0"/>
              <a:t>and texts that depend on relating a series of chronological events contain temporal features that help the reader to build a coherent representation of the </a:t>
            </a:r>
            <a:r>
              <a:rPr lang="en-US" dirty="0" smtClean="0"/>
              <a:t>text.</a:t>
            </a:r>
          </a:p>
          <a:p>
            <a:pPr algn="just"/>
            <a:r>
              <a:rPr lang="en-US" dirty="0"/>
              <a:t>We refer to textual features such as these as cohesive elements, and they occur within paragraphs (locally), across paragraphs (globally), and in forms such as referential, causal, temporal, and structural </a:t>
            </a:r>
          </a:p>
        </p:txBody>
      </p:sp>
    </p:spTree>
    <p:extLst>
      <p:ext uri="{BB962C8B-B14F-4D97-AF65-F5344CB8AC3E}">
        <p14:creationId xmlns:p14="http://schemas.microsoft.com/office/powerpoint/2010/main" val="1930024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pPr algn="l"/>
            <a:r>
              <a:rPr lang="en-US" b="1" dirty="0" smtClean="0"/>
              <a:t>Cohesion:</a:t>
            </a:r>
            <a:endParaRPr lang="en-US" b="1" dirty="0"/>
          </a:p>
        </p:txBody>
      </p:sp>
      <p:sp>
        <p:nvSpPr>
          <p:cNvPr id="3" name="Content Placeholder 2"/>
          <p:cNvSpPr>
            <a:spLocks noGrp="1"/>
          </p:cNvSpPr>
          <p:nvPr>
            <p:ph idx="1"/>
          </p:nvPr>
        </p:nvSpPr>
        <p:spPr>
          <a:xfrm>
            <a:off x="457200" y="1143000"/>
            <a:ext cx="8229600" cy="5410200"/>
          </a:xfrm>
        </p:spPr>
        <p:txBody>
          <a:bodyPr>
            <a:normAutofit/>
          </a:bodyPr>
          <a:lstStyle/>
          <a:p>
            <a:r>
              <a:rPr lang="en-US" dirty="0" smtClean="0"/>
              <a:t> Importance </a:t>
            </a:r>
            <a:r>
              <a:rPr lang="en-US" dirty="0"/>
              <a:t>of the cohesion of a text in </a:t>
            </a:r>
            <a:r>
              <a:rPr lang="en-US" dirty="0" smtClean="0"/>
              <a:t>comprehension, Cohesion </a:t>
            </a:r>
            <a:r>
              <a:rPr lang="en-US" dirty="0"/>
              <a:t>is the degree to which ideas in the text are explicitly related to each other and facilitate a unified situation model for the </a:t>
            </a:r>
            <a:r>
              <a:rPr lang="en-US" dirty="0" smtClean="0"/>
              <a:t>reader.</a:t>
            </a:r>
          </a:p>
          <a:p>
            <a:r>
              <a:rPr lang="en-US" dirty="0"/>
              <a:t>Recent developments in computational linguistics and discourse processing have now made it possible to measure this textual cohesion. </a:t>
            </a:r>
            <a:endParaRPr lang="en-US" dirty="0" smtClean="0"/>
          </a:p>
          <a:p>
            <a:r>
              <a:rPr lang="en-US" dirty="0" smtClean="0"/>
              <a:t>These developments </a:t>
            </a:r>
            <a:r>
              <a:rPr lang="en-US" dirty="0"/>
              <a:t>have come together in a computational tool called </a:t>
            </a:r>
            <a:r>
              <a:rPr lang="en-US" b="1" dirty="0" err="1"/>
              <a:t>Coh</a:t>
            </a:r>
            <a:r>
              <a:rPr lang="en-US" b="1" dirty="0"/>
              <a:t>-Metrix</a:t>
            </a:r>
          </a:p>
        </p:txBody>
      </p:sp>
    </p:spTree>
    <p:extLst>
      <p:ext uri="{BB962C8B-B14F-4D97-AF65-F5344CB8AC3E}">
        <p14:creationId xmlns:p14="http://schemas.microsoft.com/office/powerpoint/2010/main" val="1670873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l"/>
            <a:r>
              <a:rPr lang="en-US" b="1" dirty="0" err="1" smtClean="0"/>
              <a:t>Coh</a:t>
            </a:r>
            <a:r>
              <a:rPr lang="en-US" b="1" dirty="0" smtClean="0"/>
              <a:t>-Metrix:</a:t>
            </a:r>
            <a:endParaRPr lang="en-US" b="1" dirty="0"/>
          </a:p>
        </p:txBody>
      </p:sp>
      <p:sp>
        <p:nvSpPr>
          <p:cNvPr id="3" name="Content Placeholder 2"/>
          <p:cNvSpPr>
            <a:spLocks noGrp="1"/>
          </p:cNvSpPr>
          <p:nvPr>
            <p:ph idx="1"/>
          </p:nvPr>
        </p:nvSpPr>
        <p:spPr>
          <a:xfrm>
            <a:off x="152400" y="914400"/>
            <a:ext cx="8839200" cy="5791200"/>
          </a:xfrm>
        </p:spPr>
        <p:txBody>
          <a:bodyPr/>
          <a:lstStyle/>
          <a:p>
            <a:r>
              <a:rPr lang="en-US" dirty="0" err="1"/>
              <a:t>Coh</a:t>
            </a:r>
            <a:r>
              <a:rPr lang="en-US" dirty="0"/>
              <a:t>-Metrix assesses characteristics of texts by using parts of speech </a:t>
            </a:r>
            <a:r>
              <a:rPr lang="en-US" dirty="0" smtClean="0"/>
              <a:t>classifiers, </a:t>
            </a:r>
            <a:r>
              <a:rPr lang="en-US" dirty="0"/>
              <a:t>and latent semantic </a:t>
            </a:r>
            <a:r>
              <a:rPr lang="en-US" dirty="0" smtClean="0"/>
              <a:t>analysis.</a:t>
            </a:r>
          </a:p>
          <a:p>
            <a:r>
              <a:rPr lang="en-US" dirty="0"/>
              <a:t>The indices generated from </a:t>
            </a:r>
            <a:r>
              <a:rPr lang="en-US" dirty="0" err="1"/>
              <a:t>Coh</a:t>
            </a:r>
            <a:r>
              <a:rPr lang="en-US" dirty="0"/>
              <a:t>-Metrix offer an assessment of the cohesiveness and readability of any given </a:t>
            </a:r>
            <a:r>
              <a:rPr lang="en-US" dirty="0" smtClean="0"/>
              <a:t>text.</a:t>
            </a:r>
          </a:p>
          <a:p>
            <a:r>
              <a:rPr lang="en-US" b="1" dirty="0"/>
              <a:t>For example</a:t>
            </a:r>
            <a:r>
              <a:rPr lang="en-US" dirty="0"/>
              <a:t>, </a:t>
            </a:r>
            <a:r>
              <a:rPr lang="en-US" dirty="0" err="1"/>
              <a:t>Louwerse</a:t>
            </a:r>
            <a:r>
              <a:rPr lang="en-US" dirty="0"/>
              <a:t> et al. </a:t>
            </a:r>
            <a:r>
              <a:rPr lang="en-US" dirty="0" smtClean="0"/>
              <a:t>used </a:t>
            </a:r>
            <a:r>
              <a:rPr lang="en-US" dirty="0" err="1"/>
              <a:t>Coh</a:t>
            </a:r>
            <a:r>
              <a:rPr lang="en-US" dirty="0"/>
              <a:t>-Metrix to investigate variations in cohesion across written and spoken texts, finding evidence for a significant difference between these modes.</a:t>
            </a:r>
          </a:p>
        </p:txBody>
      </p:sp>
    </p:spTree>
    <p:extLst>
      <p:ext uri="{BB962C8B-B14F-4D97-AF65-F5344CB8AC3E}">
        <p14:creationId xmlns:p14="http://schemas.microsoft.com/office/powerpoint/2010/main" val="3558649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b="1" dirty="0" smtClean="0"/>
              <a:t>Approaches </a:t>
            </a:r>
            <a:r>
              <a:rPr lang="en-US" b="1" dirty="0"/>
              <a:t>to Analyzing Texts </a:t>
            </a:r>
            <a:r>
              <a:rPr lang="en-US" b="1" dirty="0" smtClean="0"/>
              <a:t>:</a:t>
            </a:r>
            <a:endParaRPr lang="en-US" b="1" dirty="0"/>
          </a:p>
        </p:txBody>
      </p:sp>
      <p:sp>
        <p:nvSpPr>
          <p:cNvPr id="3" name="Content Placeholder 2"/>
          <p:cNvSpPr>
            <a:spLocks noGrp="1"/>
          </p:cNvSpPr>
          <p:nvPr>
            <p:ph idx="1"/>
          </p:nvPr>
        </p:nvSpPr>
        <p:spPr>
          <a:xfrm>
            <a:off x="457200" y="1066800"/>
            <a:ext cx="8229600" cy="5638800"/>
          </a:xfrm>
        </p:spPr>
        <p:txBody>
          <a:bodyPr/>
          <a:lstStyle/>
          <a:p>
            <a:r>
              <a:rPr lang="en-US" dirty="0"/>
              <a:t>Traditional approaches to categorizing discourse have tended to treat text as if it were a homogeneous whole. </a:t>
            </a:r>
            <a:endParaRPr lang="en-US" dirty="0" smtClean="0"/>
          </a:p>
          <a:p>
            <a:r>
              <a:rPr lang="en-US" dirty="0" smtClean="0"/>
              <a:t>These </a:t>
            </a:r>
            <a:r>
              <a:rPr lang="en-US" dirty="0"/>
              <a:t>wholes, or bodies of text, are analyzed for various textual features, which are used to classify the texts as belonging to one category or </a:t>
            </a:r>
            <a:r>
              <a:rPr lang="en-US" dirty="0" smtClean="0"/>
              <a:t>another.</a:t>
            </a:r>
          </a:p>
          <a:p>
            <a:r>
              <a:rPr lang="en-US" dirty="0"/>
              <a:t>The parts of a text serve the textual whole either by function or by form. </a:t>
            </a:r>
          </a:p>
        </p:txBody>
      </p:sp>
    </p:spTree>
    <p:extLst>
      <p:ext uri="{BB962C8B-B14F-4D97-AF65-F5344CB8AC3E}">
        <p14:creationId xmlns:p14="http://schemas.microsoft.com/office/powerpoint/2010/main" val="1761706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normAutofit/>
          </a:bodyPr>
          <a:lstStyle/>
          <a:p>
            <a:r>
              <a:rPr lang="en-US" dirty="0"/>
              <a:t>In terms of form, numerous theories of text structure have demonstrated how textual elements are </a:t>
            </a:r>
            <a:r>
              <a:rPr lang="en-US" dirty="0" smtClean="0"/>
              <a:t>inter-related.</a:t>
            </a:r>
          </a:p>
          <a:p>
            <a:r>
              <a:rPr lang="en-US" dirty="0"/>
              <a:t>The limited success in identifying textual segments may be the result of searching for a reliable fine grained analysis before a courser grain has first been established</a:t>
            </a:r>
            <a:r>
              <a:rPr lang="en-US" dirty="0" smtClean="0"/>
              <a:t>.</a:t>
            </a:r>
          </a:p>
          <a:p>
            <a:r>
              <a:rPr lang="en-US" dirty="0"/>
              <a:t>If we accept that texts are comprised of parts, and that the text (as a whole) is dependent upon the presence of each part, then we can form the hypothesis that the parts of the text are inter-dependent and, therefore, are likely to be structurally </a:t>
            </a:r>
            <a:r>
              <a:rPr lang="en-US" dirty="0" smtClean="0"/>
              <a:t>inter-related.</a:t>
            </a:r>
            <a:endParaRPr lang="en-US" dirty="0"/>
          </a:p>
        </p:txBody>
      </p:sp>
    </p:spTree>
    <p:extLst>
      <p:ext uri="{BB962C8B-B14F-4D97-AF65-F5344CB8AC3E}">
        <p14:creationId xmlns:p14="http://schemas.microsoft.com/office/powerpoint/2010/main" val="14607220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pPr algn="l"/>
            <a:r>
              <a:rPr lang="en-US" b="1" dirty="0"/>
              <a:t>Latent Semantic </a:t>
            </a:r>
            <a:r>
              <a:rPr lang="en-US" b="1" dirty="0" smtClean="0"/>
              <a:t>Analysis:</a:t>
            </a:r>
            <a:endParaRPr lang="en-US" b="1" dirty="0"/>
          </a:p>
        </p:txBody>
      </p:sp>
      <p:sp>
        <p:nvSpPr>
          <p:cNvPr id="3" name="Content Placeholder 2"/>
          <p:cNvSpPr>
            <a:spLocks noGrp="1"/>
          </p:cNvSpPr>
          <p:nvPr>
            <p:ph idx="1"/>
          </p:nvPr>
        </p:nvSpPr>
        <p:spPr>
          <a:xfrm>
            <a:off x="152400" y="1143000"/>
            <a:ext cx="8839200" cy="5562600"/>
          </a:xfrm>
        </p:spPr>
        <p:txBody>
          <a:bodyPr/>
          <a:lstStyle/>
          <a:p>
            <a:r>
              <a:rPr lang="en-US" dirty="0"/>
              <a:t>LSA is a technique that uses a large corpus of texts together with singular value decomposition to derive a representation of world </a:t>
            </a:r>
            <a:r>
              <a:rPr lang="en-US" dirty="0" smtClean="0"/>
              <a:t>knowledge.</a:t>
            </a:r>
          </a:p>
          <a:p>
            <a:r>
              <a:rPr lang="en-US" dirty="0" smtClean="0"/>
              <a:t>LSA’s </a:t>
            </a:r>
            <a:r>
              <a:rPr lang="en-US" dirty="0"/>
              <a:t>practical advantage over shallow word overlap measures is that it goes beyond lexical similarities such as chair/chairs or run/ran, and manages to rate the relative semantic similarity between terms such as chair/table, table/wood, and </a:t>
            </a:r>
            <a:r>
              <a:rPr lang="en-US" dirty="0" smtClean="0"/>
              <a:t>wood/forest.</a:t>
            </a:r>
            <a:endParaRPr lang="en-US" dirty="0"/>
          </a:p>
        </p:txBody>
      </p:sp>
    </p:spTree>
    <p:extLst>
      <p:ext uri="{BB962C8B-B14F-4D97-AF65-F5344CB8AC3E}">
        <p14:creationId xmlns:p14="http://schemas.microsoft.com/office/powerpoint/2010/main" val="3634245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rmAutofit/>
          </a:bodyPr>
          <a:lstStyle/>
          <a:p>
            <a:r>
              <a:rPr lang="en-US" dirty="0" smtClean="0"/>
              <a:t>The computational challenge here is to provide appropriate feedback to the students concerning their self-explanations. </a:t>
            </a:r>
          </a:p>
          <a:p>
            <a:r>
              <a:rPr lang="en-US" dirty="0" smtClean="0"/>
              <a:t>To do so requires capturing some sense of both the meaning and quality of the self-explanation.</a:t>
            </a:r>
          </a:p>
          <a:p>
            <a:r>
              <a:rPr lang="en-US" dirty="0" err="1" smtClean="0"/>
              <a:t>iSTART</a:t>
            </a:r>
            <a:r>
              <a:rPr lang="en-US" dirty="0" smtClean="0"/>
              <a:t> was initially proposed as using Latent Semantic Analysis (LSA) to capture the meanings of texts and to assess the students’ self-explanation; however, while the LSA algorithms were being built, </a:t>
            </a:r>
            <a:r>
              <a:rPr lang="en-US" dirty="0" err="1" smtClean="0"/>
              <a:t>iSTART</a:t>
            </a:r>
            <a:r>
              <a:rPr lang="en-US" dirty="0" smtClean="0"/>
              <a:t> used simple word matching algorithms. </a:t>
            </a:r>
            <a:endParaRPr lang="en-US" dirty="0"/>
          </a:p>
        </p:txBody>
      </p:sp>
    </p:spTree>
    <p:extLst>
      <p:ext uri="{BB962C8B-B14F-4D97-AF65-F5344CB8AC3E}">
        <p14:creationId xmlns:p14="http://schemas.microsoft.com/office/powerpoint/2010/main" val="23044726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b="1" dirty="0" smtClean="0"/>
              <a:t>Predictions:</a:t>
            </a:r>
            <a:endParaRPr lang="en-US" b="1" dirty="0"/>
          </a:p>
        </p:txBody>
      </p:sp>
      <p:sp>
        <p:nvSpPr>
          <p:cNvPr id="3" name="Content Placeholder 2"/>
          <p:cNvSpPr>
            <a:spLocks noGrp="1"/>
          </p:cNvSpPr>
          <p:nvPr>
            <p:ph idx="1"/>
          </p:nvPr>
        </p:nvSpPr>
        <p:spPr>
          <a:xfrm>
            <a:off x="457200" y="914400"/>
            <a:ext cx="8229600" cy="5791200"/>
          </a:xfrm>
        </p:spPr>
        <p:txBody>
          <a:bodyPr>
            <a:normAutofit/>
          </a:bodyPr>
          <a:lstStyle/>
          <a:p>
            <a:r>
              <a:rPr lang="en-US" dirty="0"/>
              <a:t>T</a:t>
            </a:r>
            <a:r>
              <a:rPr lang="en-US" dirty="0" smtClean="0"/>
              <a:t>he </a:t>
            </a:r>
            <a:r>
              <a:rPr lang="en-US" dirty="0"/>
              <a:t>abstract outlines the theme of the study (introduction); it can refer to the basic method used in the study (methods); it will briefly state a prominent result from the study (results); and it will then discuss the relevance of the </a:t>
            </a:r>
            <a:r>
              <a:rPr lang="en-US" dirty="0" err="1"/>
              <a:t>studys</a:t>
            </a:r>
            <a:r>
              <a:rPr lang="en-US" dirty="0"/>
              <a:t> findings (discussions</a:t>
            </a:r>
            <a:r>
              <a:rPr lang="en-US" dirty="0" smtClean="0"/>
              <a:t>).</a:t>
            </a:r>
          </a:p>
          <a:p>
            <a:r>
              <a:rPr lang="en-US" dirty="0"/>
              <a:t>we predicted that abstracts would feature far greater reference to the introduction (AI comparison type) and discussion sections (AD comparison type), less reference to the results section (AR comparison type), and less reference still to the methods section (AM comparison type).</a:t>
            </a:r>
            <a:endParaRPr lang="en-US" dirty="0" smtClean="0"/>
          </a:p>
          <a:p>
            <a:endParaRPr lang="en-US" dirty="0"/>
          </a:p>
        </p:txBody>
      </p:sp>
    </p:spTree>
    <p:extLst>
      <p:ext uri="{BB962C8B-B14F-4D97-AF65-F5344CB8AC3E}">
        <p14:creationId xmlns:p14="http://schemas.microsoft.com/office/powerpoint/2010/main" val="15797207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b="1" dirty="0" smtClean="0"/>
              <a:t>Methods:</a:t>
            </a:r>
            <a:endParaRPr lang="en-US" b="1" dirty="0"/>
          </a:p>
        </p:txBody>
      </p:sp>
      <p:sp>
        <p:nvSpPr>
          <p:cNvPr id="3" name="Content Placeholder 2"/>
          <p:cNvSpPr>
            <a:spLocks noGrp="1"/>
          </p:cNvSpPr>
          <p:nvPr>
            <p:ph idx="1"/>
          </p:nvPr>
        </p:nvSpPr>
        <p:spPr>
          <a:xfrm>
            <a:off x="457200" y="990600"/>
            <a:ext cx="8229600" cy="5715000"/>
          </a:xfrm>
        </p:spPr>
        <p:txBody>
          <a:bodyPr>
            <a:normAutofit/>
          </a:bodyPr>
          <a:lstStyle/>
          <a:p>
            <a:r>
              <a:rPr lang="en-US" dirty="0"/>
              <a:t>we extracted from this corpus only the texts that were comprised of five author-identified sections: abstract, Introduction, methods, results, </a:t>
            </a:r>
            <a:r>
              <a:rPr lang="en-US" dirty="0" smtClean="0"/>
              <a:t>discussion.</a:t>
            </a:r>
          </a:p>
          <a:p>
            <a:r>
              <a:rPr lang="en-US" b="1" dirty="0" smtClean="0"/>
              <a:t>Results </a:t>
            </a:r>
            <a:r>
              <a:rPr lang="en-US" b="1" dirty="0"/>
              <a:t>of Experiment 1 </a:t>
            </a:r>
            <a:r>
              <a:rPr lang="en-US" b="1" dirty="0" smtClean="0"/>
              <a:t>:</a:t>
            </a:r>
          </a:p>
          <a:p>
            <a:pPr marL="0" indent="0">
              <a:buNone/>
            </a:pPr>
            <a:r>
              <a:rPr lang="en-US" dirty="0"/>
              <a:t>To examine differences in relatedness of the abstract to each of the text sections, we conducted a repeated measures Analysis of Variance (ANOVA) on the LSA cosines including the within-text factors of AI (M=.743, SD=.110), AM (M=.545, SD=.151), AR (M=.637, SD=.143), and AD (M=.742, SD=.101).</a:t>
            </a:r>
            <a:endParaRPr lang="en-US" b="1" dirty="0"/>
          </a:p>
        </p:txBody>
      </p:sp>
    </p:spTree>
    <p:extLst>
      <p:ext uri="{BB962C8B-B14F-4D97-AF65-F5344CB8AC3E}">
        <p14:creationId xmlns:p14="http://schemas.microsoft.com/office/powerpoint/2010/main" val="1517342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304800"/>
            <a:ext cx="6400800" cy="2520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581400"/>
            <a:ext cx="4448175"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71607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28600"/>
            <a:ext cx="6019800"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124075" y="2433637"/>
            <a:ext cx="4286250" cy="313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94542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525963"/>
          </a:xfrm>
        </p:spPr>
        <p:txBody>
          <a:bodyPr/>
          <a:lstStyle/>
          <a:p>
            <a:pPr marL="0" indent="0" algn="ctr">
              <a:buNone/>
            </a:pPr>
            <a:r>
              <a:rPr lang="en-US" dirty="0" smtClean="0"/>
              <a:t> </a:t>
            </a:r>
          </a:p>
          <a:p>
            <a:pPr marL="0" indent="0" algn="ctr">
              <a:buNone/>
            </a:pPr>
            <a:r>
              <a:rPr lang="en-US" b="1" dirty="0" smtClean="0"/>
              <a:t>Module:4</a:t>
            </a:r>
          </a:p>
          <a:p>
            <a:pPr marL="0" indent="0" algn="ctr">
              <a:buNone/>
            </a:pPr>
            <a:r>
              <a:rPr lang="en-US" b="1" dirty="0" smtClean="0"/>
              <a:t>Chapter:3</a:t>
            </a:r>
            <a:endParaRPr lang="en-US" b="1" dirty="0"/>
          </a:p>
          <a:p>
            <a:pPr marL="0" indent="0" algn="ctr">
              <a:buNone/>
            </a:pPr>
            <a:r>
              <a:rPr lang="en-US" dirty="0" smtClean="0"/>
              <a:t>Automatic </a:t>
            </a:r>
            <a:r>
              <a:rPr lang="en-US" dirty="0"/>
              <a:t>Document Separation: A Combination of Probabilistic Classification and Finite-State Sequence Modeling</a:t>
            </a:r>
          </a:p>
        </p:txBody>
      </p:sp>
    </p:spTree>
    <p:extLst>
      <p:ext uri="{BB962C8B-B14F-4D97-AF65-F5344CB8AC3E}">
        <p14:creationId xmlns:p14="http://schemas.microsoft.com/office/powerpoint/2010/main" val="7028548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8991600" cy="639762"/>
          </a:xfrm>
        </p:spPr>
        <p:txBody>
          <a:bodyPr>
            <a:normAutofit fontScale="90000"/>
          </a:bodyPr>
          <a:lstStyle/>
          <a:p>
            <a:pPr algn="l"/>
            <a:r>
              <a:rPr lang="en-US" b="1" dirty="0" smtClean="0"/>
              <a:t>Introduction:</a:t>
            </a:r>
            <a:endParaRPr lang="en-US" b="1" dirty="0"/>
          </a:p>
        </p:txBody>
      </p:sp>
      <p:sp>
        <p:nvSpPr>
          <p:cNvPr id="3" name="Content Placeholder 2"/>
          <p:cNvSpPr>
            <a:spLocks noGrp="1"/>
          </p:cNvSpPr>
          <p:nvPr>
            <p:ph idx="1"/>
          </p:nvPr>
        </p:nvSpPr>
        <p:spPr>
          <a:xfrm>
            <a:off x="152400" y="914400"/>
            <a:ext cx="8229600" cy="5867400"/>
          </a:xfrm>
        </p:spPr>
        <p:txBody>
          <a:bodyPr>
            <a:normAutofit lnSpcReduction="10000"/>
          </a:bodyPr>
          <a:lstStyle/>
          <a:p>
            <a:pPr algn="just"/>
            <a:r>
              <a:rPr lang="en-US" sz="3200" dirty="0"/>
              <a:t>Large organizations are increasingly confronted with the problem of capturing, processing, and archiving large amounts of </a:t>
            </a:r>
            <a:r>
              <a:rPr lang="en-US" sz="3200" dirty="0" smtClean="0"/>
              <a:t>data.</a:t>
            </a:r>
          </a:p>
          <a:p>
            <a:pPr algn="just"/>
            <a:r>
              <a:rPr lang="en-US" sz="3200" dirty="0"/>
              <a:t>First, the weight, volume, and relative fragility of paper incur problems in handling and require specific, labor-intensive processes to be applied. </a:t>
            </a:r>
            <a:endParaRPr lang="en-US" sz="3200" dirty="0" smtClean="0"/>
          </a:p>
          <a:p>
            <a:pPr algn="just"/>
            <a:r>
              <a:rPr lang="en-US" sz="3200" dirty="0" smtClean="0"/>
              <a:t>Second</a:t>
            </a:r>
            <a:r>
              <a:rPr lang="en-US" sz="3200" dirty="0"/>
              <a:t>, for automatic processing, the information contained on the pages must be digitized, performing </a:t>
            </a:r>
            <a:r>
              <a:rPr lang="en-US" sz="3200" b="1" dirty="0"/>
              <a:t>Optical Character Recognition (OCR)</a:t>
            </a:r>
          </a:p>
        </p:txBody>
      </p:sp>
    </p:spTree>
    <p:extLst>
      <p:ext uri="{BB962C8B-B14F-4D97-AF65-F5344CB8AC3E}">
        <p14:creationId xmlns:p14="http://schemas.microsoft.com/office/powerpoint/2010/main" val="31428426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7924800" cy="6248400"/>
          </a:xfrm>
        </p:spPr>
        <p:txBody>
          <a:bodyPr>
            <a:normAutofit/>
          </a:bodyPr>
          <a:lstStyle/>
          <a:p>
            <a:pPr algn="just"/>
            <a:r>
              <a:rPr lang="en-US" sz="2800" dirty="0"/>
              <a:t>As an example, consider the processing of loan documents in the mortgage industry: Usually, documents originate at local branch offices of an organization (e.g., bank branches, when a customer fills out and signs the necessary forms and provides additional information). </a:t>
            </a:r>
            <a:endParaRPr lang="en-US" sz="2800" dirty="0" smtClean="0"/>
          </a:p>
          <a:p>
            <a:pPr algn="just"/>
            <a:r>
              <a:rPr lang="en-US" sz="2800" dirty="0" smtClean="0"/>
              <a:t>All </a:t>
            </a:r>
            <a:r>
              <a:rPr lang="en-US" sz="2800" dirty="0"/>
              <a:t>loan documents finalized at a local office on a given day are collated into one stack of paper (called a batch) and sent via surface mail to a centralized processing facility. </a:t>
            </a:r>
          </a:p>
        </p:txBody>
      </p:sp>
    </p:spTree>
    <p:extLst>
      <p:ext uri="{BB962C8B-B14F-4D97-AF65-F5344CB8AC3E}">
        <p14:creationId xmlns:p14="http://schemas.microsoft.com/office/powerpoint/2010/main" val="13338616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924800" cy="6477000"/>
          </a:xfrm>
        </p:spPr>
        <p:txBody>
          <a:bodyPr>
            <a:normAutofit/>
          </a:bodyPr>
          <a:lstStyle/>
          <a:p>
            <a:pPr algn="just"/>
            <a:r>
              <a:rPr lang="en-US" sz="3200" dirty="0"/>
              <a:t>T</a:t>
            </a:r>
            <a:r>
              <a:rPr lang="en-US" sz="3200" dirty="0" smtClean="0"/>
              <a:t>he </a:t>
            </a:r>
            <a:r>
              <a:rPr lang="en-US" sz="3200" dirty="0"/>
              <a:t>process of manually inserting separator sheets into loan files. A person must take a loan file, leaf through the stack of paper (hundreds of pages), and insert appropriate separators at the correct boundary </a:t>
            </a:r>
            <a:r>
              <a:rPr lang="en-US" sz="3200" dirty="0" smtClean="0"/>
              <a:t>points. </a:t>
            </a:r>
          </a:p>
          <a:p>
            <a:pPr algn="just"/>
            <a:r>
              <a:rPr lang="en-US" sz="3200" dirty="0" smtClean="0"/>
              <a:t> </a:t>
            </a:r>
            <a:r>
              <a:rPr lang="en-US" sz="3200" dirty="0"/>
              <a:t>It is challenging, since the person needs to have a fair amount of knowledge of loan </a:t>
            </a:r>
            <a:r>
              <a:rPr lang="en-US" sz="3200" dirty="0" smtClean="0"/>
              <a:t>documents(hundreds </a:t>
            </a:r>
            <a:r>
              <a:rPr lang="en-US" sz="3200" dirty="0"/>
              <a:t>of document categories) and work with a high degree of attention to </a:t>
            </a:r>
            <a:r>
              <a:rPr lang="en-US" sz="3200" dirty="0" smtClean="0"/>
              <a:t>detail.</a:t>
            </a:r>
          </a:p>
          <a:p>
            <a:pPr algn="just"/>
            <a:endParaRPr lang="en-US" sz="3200" dirty="0"/>
          </a:p>
        </p:txBody>
      </p:sp>
    </p:spTree>
    <p:extLst>
      <p:ext uri="{BB962C8B-B14F-4D97-AF65-F5344CB8AC3E}">
        <p14:creationId xmlns:p14="http://schemas.microsoft.com/office/powerpoint/2010/main" val="24618932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pPr algn="l"/>
            <a:r>
              <a:rPr lang="en-US" b="1" dirty="0"/>
              <a:t>Related </a:t>
            </a:r>
            <a:r>
              <a:rPr lang="en-US" b="1" dirty="0" smtClean="0"/>
              <a:t>Work:</a:t>
            </a:r>
            <a:endParaRPr lang="en-US" b="1" dirty="0"/>
          </a:p>
        </p:txBody>
      </p:sp>
      <p:sp>
        <p:nvSpPr>
          <p:cNvPr id="3" name="Content Placeholder 2"/>
          <p:cNvSpPr>
            <a:spLocks noGrp="1"/>
          </p:cNvSpPr>
          <p:nvPr>
            <p:ph idx="1"/>
          </p:nvPr>
        </p:nvSpPr>
        <p:spPr>
          <a:xfrm>
            <a:off x="152400" y="990600"/>
            <a:ext cx="8763000" cy="5638800"/>
          </a:xfrm>
        </p:spPr>
        <p:txBody>
          <a:bodyPr/>
          <a:lstStyle/>
          <a:p>
            <a:r>
              <a:rPr lang="en-US" dirty="0" smtClean="0"/>
              <a:t>Extraction </a:t>
            </a:r>
            <a:r>
              <a:rPr lang="en-US" dirty="0"/>
              <a:t>rules define areas of interest on a form and how to gather data from those </a:t>
            </a:r>
            <a:r>
              <a:rPr lang="en-US" b="1" i="1" dirty="0"/>
              <a:t>zones</a:t>
            </a:r>
            <a:r>
              <a:rPr lang="en-US" dirty="0" smtClean="0"/>
              <a:t>.</a:t>
            </a:r>
          </a:p>
          <a:p>
            <a:r>
              <a:rPr lang="en-US" dirty="0"/>
              <a:t>Maximum Entropy (ME) methods have proven very successful in the area of segmentation of natural language </a:t>
            </a:r>
            <a:r>
              <a:rPr lang="en-US" dirty="0" smtClean="0"/>
              <a:t>sentences.</a:t>
            </a:r>
          </a:p>
          <a:p>
            <a:r>
              <a:rPr lang="en-US" dirty="0"/>
              <a:t>They define a similarity measure between two pages that takes document structure (text in headers and footers, esp. page numbers), layout information (font structure), and content (text on pages) into account</a:t>
            </a:r>
          </a:p>
        </p:txBody>
      </p:sp>
    </p:spTree>
    <p:extLst>
      <p:ext uri="{BB962C8B-B14F-4D97-AF65-F5344CB8AC3E}">
        <p14:creationId xmlns:p14="http://schemas.microsoft.com/office/powerpoint/2010/main" val="35696666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b="1" dirty="0"/>
              <a:t>Data </a:t>
            </a:r>
            <a:r>
              <a:rPr lang="en-US" b="1" dirty="0" smtClean="0"/>
              <a:t>Preparation:</a:t>
            </a:r>
            <a:endParaRPr lang="en-US" b="1" dirty="0"/>
          </a:p>
        </p:txBody>
      </p:sp>
      <p:sp>
        <p:nvSpPr>
          <p:cNvPr id="3" name="Content Placeholder 2"/>
          <p:cNvSpPr>
            <a:spLocks noGrp="1"/>
          </p:cNvSpPr>
          <p:nvPr>
            <p:ph idx="1"/>
          </p:nvPr>
        </p:nvSpPr>
        <p:spPr>
          <a:xfrm>
            <a:off x="457200" y="990600"/>
            <a:ext cx="7924800" cy="5791200"/>
          </a:xfrm>
        </p:spPr>
        <p:txBody>
          <a:bodyPr>
            <a:normAutofit/>
          </a:bodyPr>
          <a:lstStyle/>
          <a:p>
            <a:pPr algn="just"/>
            <a:r>
              <a:rPr lang="en-US" sz="3200" dirty="0"/>
              <a:t>We are primarily reporting on data from the mortgage processing industry, hence the document types </a:t>
            </a:r>
            <a:r>
              <a:rPr lang="en-US" sz="3200" dirty="0" smtClean="0"/>
              <a:t>,Our </a:t>
            </a:r>
            <a:r>
              <a:rPr lang="en-US" sz="3200" dirty="0"/>
              <a:t>sample here contains documents from 30 document types. </a:t>
            </a:r>
            <a:endParaRPr lang="en-US" sz="3200" dirty="0" smtClean="0"/>
          </a:p>
          <a:p>
            <a:pPr algn="just"/>
            <a:r>
              <a:rPr lang="en-US" sz="3200" dirty="0" smtClean="0"/>
              <a:t>The </a:t>
            </a:r>
            <a:r>
              <a:rPr lang="en-US" sz="3200" dirty="0"/>
              <a:t>quality of the images varies based on their origin (original or photocopy) and treatment (fax). Figures </a:t>
            </a:r>
            <a:r>
              <a:rPr lang="en-US" sz="3200" dirty="0" smtClean="0"/>
              <a:t>(</a:t>
            </a:r>
            <a:r>
              <a:rPr lang="en-US" sz="3200" dirty="0"/>
              <a:t>one from a Loan Application, one from a Note) and some of the OCR text generated from them.</a:t>
            </a:r>
          </a:p>
        </p:txBody>
      </p:sp>
    </p:spTree>
    <p:extLst>
      <p:ext uri="{BB962C8B-B14F-4D97-AF65-F5344CB8AC3E}">
        <p14:creationId xmlns:p14="http://schemas.microsoft.com/office/powerpoint/2010/main" val="696388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normAutofit/>
          </a:bodyPr>
          <a:lstStyle/>
          <a:p>
            <a:r>
              <a:rPr lang="en-US" dirty="0" smtClean="0"/>
              <a:t>Our goal in evaluating the adequacy of the algorithms has been to imitate experts’ judgments of the quality of the self-explanations. The current evaluation system predicts the score that a human gives on a 4-point scale where:</a:t>
            </a:r>
          </a:p>
          <a:p>
            <a:r>
              <a:rPr lang="en-US" dirty="0" smtClean="0"/>
              <a:t> 0, represents an evaluation of the explanation as irrelevant or too short; </a:t>
            </a:r>
          </a:p>
          <a:p>
            <a:r>
              <a:rPr lang="en-US" dirty="0" smtClean="0"/>
              <a:t>1, minimally acceptable;</a:t>
            </a:r>
          </a:p>
          <a:p>
            <a:r>
              <a:rPr lang="en-US" dirty="0" smtClean="0"/>
              <a:t> 2, better but including primarily the local textual context; and </a:t>
            </a:r>
          </a:p>
          <a:p>
            <a:r>
              <a:rPr lang="en-US" dirty="0" smtClean="0"/>
              <a:t>3, oriented to a more global comprehension. </a:t>
            </a:r>
            <a:endParaRPr lang="en-US" dirty="0"/>
          </a:p>
        </p:txBody>
      </p:sp>
    </p:spTree>
    <p:extLst>
      <p:ext uri="{BB962C8B-B14F-4D97-AF65-F5344CB8AC3E}">
        <p14:creationId xmlns:p14="http://schemas.microsoft.com/office/powerpoint/2010/main" val="42020486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304800"/>
            <a:ext cx="8001000" cy="57443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55789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001000" cy="6477000"/>
          </a:xfrm>
        </p:spPr>
        <p:txBody>
          <a:bodyPr>
            <a:noAutofit/>
          </a:bodyPr>
          <a:lstStyle/>
          <a:p>
            <a:pPr algn="just"/>
            <a:r>
              <a:rPr lang="en-US" sz="2600" dirty="0"/>
              <a:t>By stemming, we assume that the </a:t>
            </a:r>
            <a:r>
              <a:rPr lang="en-US" sz="2600" dirty="0" smtClean="0"/>
              <a:t>detailed morphological </a:t>
            </a:r>
            <a:r>
              <a:rPr lang="en-US" sz="2600" dirty="0"/>
              <a:t>description of words is irrelevant for the purpose of classification. For instance, we are unable to tell whether the feature “address” in </a:t>
            </a:r>
            <a:r>
              <a:rPr lang="en-US" sz="2600" b="1" dirty="0"/>
              <a:t>Table </a:t>
            </a:r>
            <a:r>
              <a:rPr lang="en-US" sz="2600" b="1" dirty="0" smtClean="0"/>
              <a:t> </a:t>
            </a:r>
            <a:r>
              <a:rPr lang="en-US" sz="2600" dirty="0"/>
              <a:t>came from the input “address,” “addresses,” or “addressing.” Inflectional and part-of-speech information is lost</a:t>
            </a:r>
            <a:r>
              <a:rPr lang="en-US" sz="2600" dirty="0" smtClean="0"/>
              <a:t>.</a:t>
            </a:r>
          </a:p>
          <a:p>
            <a:pPr indent="-342900" algn="just"/>
            <a:r>
              <a:rPr lang="en-US" sz="2600" dirty="0" smtClean="0"/>
              <a:t> </a:t>
            </a:r>
            <a:r>
              <a:rPr lang="en-US" sz="2600" dirty="0"/>
              <a:t>Using bags of words, we are abstracting from the linear structure of the input text. We pose that there is little value in knowing which word appeared before or near another and the only important information is in knowing which word appears more frequently than others</a:t>
            </a:r>
            <a:r>
              <a:rPr lang="en-US" sz="2600" dirty="0" smtClean="0"/>
              <a:t>.</a:t>
            </a:r>
          </a:p>
          <a:p>
            <a:pPr indent="-342900" algn="just"/>
            <a:r>
              <a:rPr lang="en-US" sz="2600" dirty="0" smtClean="0"/>
              <a:t> The </a:t>
            </a:r>
            <a:r>
              <a:rPr lang="en-US" sz="2600" dirty="0"/>
              <a:t>application of a </a:t>
            </a:r>
            <a:r>
              <a:rPr lang="en-US" sz="2600" dirty="0" smtClean="0"/>
              <a:t>stop word </a:t>
            </a:r>
            <a:r>
              <a:rPr lang="en-US" sz="2600" dirty="0"/>
              <a:t>list, finally, de-emphasizes the value of syntactic information even further, since many syntactically disambiguating words are ignored</a:t>
            </a:r>
          </a:p>
        </p:txBody>
      </p:sp>
    </p:spTree>
    <p:extLst>
      <p:ext uri="{BB962C8B-B14F-4D97-AF65-F5344CB8AC3E}">
        <p14:creationId xmlns:p14="http://schemas.microsoft.com/office/powerpoint/2010/main" val="11749284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2600" y="381000"/>
            <a:ext cx="6095999" cy="50347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3019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868362"/>
          </a:xfrm>
        </p:spPr>
        <p:txBody>
          <a:bodyPr>
            <a:normAutofit fontScale="90000"/>
          </a:bodyPr>
          <a:lstStyle/>
          <a:p>
            <a:pPr algn="l"/>
            <a:r>
              <a:rPr lang="en-US" b="1" dirty="0"/>
              <a:t>Document Separation as a Sequence Mapping Problem</a:t>
            </a:r>
          </a:p>
        </p:txBody>
      </p:sp>
      <p:sp>
        <p:nvSpPr>
          <p:cNvPr id="3" name="Content Placeholder 2"/>
          <p:cNvSpPr>
            <a:spLocks noGrp="1"/>
          </p:cNvSpPr>
          <p:nvPr>
            <p:ph idx="1"/>
          </p:nvPr>
        </p:nvSpPr>
        <p:spPr>
          <a:xfrm>
            <a:off x="152400" y="1371600"/>
            <a:ext cx="8153400" cy="5334000"/>
          </a:xfrm>
        </p:spPr>
        <p:txBody>
          <a:bodyPr>
            <a:normAutofit/>
          </a:bodyPr>
          <a:lstStyle/>
          <a:p>
            <a:pPr algn="just"/>
            <a:r>
              <a:rPr lang="en-US" sz="2800" dirty="0"/>
              <a:t>Automatic Document Separation adds two pieces of information to a stream of unlabeled </a:t>
            </a:r>
            <a:r>
              <a:rPr lang="en-US" sz="2800" dirty="0" smtClean="0"/>
              <a:t>pages.</a:t>
            </a:r>
          </a:p>
          <a:p>
            <a:pPr algn="just"/>
            <a:r>
              <a:rPr lang="en-US" sz="2800" dirty="0"/>
              <a:t>The problem can be seen as the mapping of an input sequence to an output sequence, i.e., a sequence of scanned paper pages is mapped to a sequence of document </a:t>
            </a:r>
            <a:r>
              <a:rPr lang="en-US" sz="2800" dirty="0" smtClean="0"/>
              <a:t>types.</a:t>
            </a:r>
          </a:p>
          <a:p>
            <a:pPr algn="just"/>
            <a:r>
              <a:rPr lang="en-US" sz="2800" dirty="0"/>
              <a:t>A sequence of human readable program statements to a sequence of machine code, a sequence of acoustic signals to a sequence of words, a sequence of words to a sequence of tags, and a sequence of, e.g., Spanish words to a sequence of French words.</a:t>
            </a:r>
          </a:p>
        </p:txBody>
      </p:sp>
    </p:spTree>
    <p:extLst>
      <p:ext uri="{BB962C8B-B14F-4D97-AF65-F5344CB8AC3E}">
        <p14:creationId xmlns:p14="http://schemas.microsoft.com/office/powerpoint/2010/main" val="8560932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620000" cy="6400800"/>
          </a:xfrm>
        </p:spPr>
        <p:txBody>
          <a:bodyPr>
            <a:normAutofit/>
          </a:bodyPr>
          <a:lstStyle/>
          <a:p>
            <a:pPr algn="just"/>
            <a:r>
              <a:rPr lang="en-US" sz="3200" dirty="0"/>
              <a:t>In this chapter, we utilize these concepts to solve the problem of document separation: Map a given sequence of pages to all possible output sequences, i.e., sequences of document types, determine for each output sequence its probability given the input sequence, find the most likely output sequence (sequence of document types), and, thus, effectively separate the sequence of input pages by document type</a:t>
            </a:r>
            <a:r>
              <a:rPr lang="en-US" sz="3200" dirty="0" smtClean="0"/>
              <a:t>.</a:t>
            </a:r>
          </a:p>
          <a:p>
            <a:pPr marL="114300" indent="0" algn="just">
              <a:buNone/>
            </a:pPr>
            <a:r>
              <a:rPr lang="en-US" sz="3200" dirty="0" smtClean="0"/>
              <a:t> </a:t>
            </a:r>
            <a:endParaRPr lang="en-US" sz="3200" dirty="0"/>
          </a:p>
        </p:txBody>
      </p:sp>
    </p:spTree>
    <p:extLst>
      <p:ext uri="{BB962C8B-B14F-4D97-AF65-F5344CB8AC3E}">
        <p14:creationId xmlns:p14="http://schemas.microsoft.com/office/powerpoint/2010/main" val="22303812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57200"/>
            <a:ext cx="6934199" cy="556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6844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14300" indent="0">
              <a:buNone/>
            </a:pPr>
            <a:endParaRPr lang="en-US" dirty="0" smtClean="0"/>
          </a:p>
          <a:p>
            <a:pPr marL="114300" indent="0" algn="ctr">
              <a:buNone/>
            </a:pPr>
            <a:r>
              <a:rPr lang="en-US" sz="3600" b="1" dirty="0" smtClean="0"/>
              <a:t>Module:4</a:t>
            </a:r>
          </a:p>
          <a:p>
            <a:pPr marL="114300" indent="0" algn="ctr">
              <a:buNone/>
            </a:pPr>
            <a:r>
              <a:rPr lang="en-US" sz="3600" b="1" dirty="0" smtClean="0"/>
              <a:t>Chapter:4</a:t>
            </a:r>
            <a:endParaRPr lang="en-US" sz="3600" b="1" dirty="0"/>
          </a:p>
          <a:p>
            <a:pPr marL="114300" indent="0" algn="ctr">
              <a:buNone/>
            </a:pPr>
            <a:r>
              <a:rPr lang="en-US" sz="1800" dirty="0" smtClean="0"/>
              <a:t>Evolving </a:t>
            </a:r>
            <a:r>
              <a:rPr lang="en-US" sz="1800" dirty="0"/>
              <a:t>Explanatory Novel Patterns for Semantically-Based Text Mining </a:t>
            </a:r>
          </a:p>
        </p:txBody>
      </p:sp>
    </p:spTree>
    <p:extLst>
      <p:ext uri="{BB962C8B-B14F-4D97-AF65-F5344CB8AC3E}">
        <p14:creationId xmlns:p14="http://schemas.microsoft.com/office/powerpoint/2010/main" val="1143432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9762"/>
          </a:xfrm>
        </p:spPr>
        <p:txBody>
          <a:bodyPr/>
          <a:lstStyle/>
          <a:p>
            <a:pPr marL="685800" indent="-685800">
              <a:buFont typeface="Wingdings" panose="05000000000000000000" pitchFamily="2" charset="2"/>
              <a:buChar char="Ø"/>
            </a:pPr>
            <a:r>
              <a:rPr lang="en-US" dirty="0" smtClean="0"/>
              <a:t>Motivation:</a:t>
            </a:r>
            <a:endParaRPr lang="en-US" dirty="0"/>
          </a:p>
        </p:txBody>
      </p:sp>
      <p:sp>
        <p:nvSpPr>
          <p:cNvPr id="3" name="Content Placeholder 2"/>
          <p:cNvSpPr>
            <a:spLocks noGrp="1"/>
          </p:cNvSpPr>
          <p:nvPr>
            <p:ph idx="1"/>
          </p:nvPr>
        </p:nvSpPr>
        <p:spPr>
          <a:xfrm>
            <a:off x="152400" y="990600"/>
            <a:ext cx="8229600" cy="5715000"/>
          </a:xfrm>
        </p:spPr>
        <p:txBody>
          <a:bodyPr>
            <a:normAutofit/>
          </a:bodyPr>
          <a:lstStyle/>
          <a:p>
            <a:r>
              <a:rPr lang="en-US" sz="2400" dirty="0"/>
              <a:t>An important problem with mining textual information is that in this unstructured form is not readily accessible to be used by </a:t>
            </a:r>
            <a:r>
              <a:rPr lang="en-US" sz="2400" dirty="0" smtClean="0"/>
              <a:t>computers.</a:t>
            </a:r>
          </a:p>
          <a:p>
            <a:r>
              <a:rPr lang="en-US" sz="2400" dirty="0"/>
              <a:t>This technology is usually referred to as Text Mining, and aims at discovering unseen and interesting patterns in textual </a:t>
            </a:r>
            <a:r>
              <a:rPr lang="en-US" sz="2400" dirty="0" smtClean="0"/>
              <a:t>databases.</a:t>
            </a:r>
          </a:p>
          <a:p>
            <a:r>
              <a:rPr lang="en-US" sz="2400" dirty="0"/>
              <a:t>These discoveries are useless unless they contribute valuable knowledge for users who make strategic decisions (i.e., managers, scientists, businessmen). </a:t>
            </a:r>
            <a:endParaRPr lang="en-US" sz="2400" dirty="0" smtClean="0"/>
          </a:p>
          <a:p>
            <a:r>
              <a:rPr lang="en-US" sz="2400" dirty="0" smtClean="0"/>
              <a:t>This </a:t>
            </a:r>
            <a:r>
              <a:rPr lang="en-US" sz="2400" dirty="0"/>
              <a:t>leads then to a complicated activity referred to as </a:t>
            </a:r>
            <a:r>
              <a:rPr lang="en-US" sz="2400" b="1" dirty="0"/>
              <a:t>Knowledge Discovery from Texts (KDT) </a:t>
            </a:r>
            <a:r>
              <a:rPr lang="en-US" sz="2400" dirty="0"/>
              <a:t>which, like </a:t>
            </a:r>
            <a:r>
              <a:rPr lang="en-US" sz="2400" b="1" dirty="0"/>
              <a:t>Knowledge</a:t>
            </a:r>
            <a:r>
              <a:rPr lang="en-US" sz="2400" dirty="0"/>
              <a:t> </a:t>
            </a:r>
            <a:r>
              <a:rPr lang="en-US" sz="2400" b="1" dirty="0"/>
              <a:t>Discovery from Databases (KDD), </a:t>
            </a:r>
            <a:r>
              <a:rPr lang="en-US" sz="2400" dirty="0"/>
              <a:t>correspond to “the non-trivial process of identifying valid, novel, useful and understandable patterns in data”</a:t>
            </a:r>
          </a:p>
        </p:txBody>
      </p:sp>
    </p:spTree>
    <p:extLst>
      <p:ext uri="{BB962C8B-B14F-4D97-AF65-F5344CB8AC3E}">
        <p14:creationId xmlns:p14="http://schemas.microsoft.com/office/powerpoint/2010/main" val="6899106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7620000" cy="6248400"/>
          </a:xfrm>
        </p:spPr>
        <p:txBody>
          <a:bodyPr>
            <a:noAutofit/>
          </a:bodyPr>
          <a:lstStyle/>
          <a:p>
            <a:pPr algn="just"/>
            <a:r>
              <a:rPr lang="en-US" sz="2400" dirty="0"/>
              <a:t>In terms of data mining techniques, </a:t>
            </a:r>
            <a:r>
              <a:rPr lang="en-US" sz="2400" b="1" dirty="0"/>
              <a:t>Genetic Algorithms (GA) </a:t>
            </a:r>
            <a:r>
              <a:rPr lang="en-US" sz="2400" dirty="0"/>
              <a:t>for Mining purposes has several promising advantages over the usual learning/analysis methods employed in KDT</a:t>
            </a:r>
            <a:r>
              <a:rPr lang="en-US" sz="2400" dirty="0" smtClean="0"/>
              <a:t>:</a:t>
            </a:r>
          </a:p>
          <a:p>
            <a:pPr algn="just"/>
            <a:r>
              <a:rPr lang="en-US" sz="2400" dirty="0" smtClean="0"/>
              <a:t> The </a:t>
            </a:r>
            <a:r>
              <a:rPr lang="en-US" sz="2400" dirty="0"/>
              <a:t>ability to perform global search (traditional approaches deal with predefined patterns and restricted scope), the exploration of solutions in parallel, the robustness to cope with noisy and missing data (something critical in dealing with text information as partial text analysis techniques may lead to imprecise outcome data), and the ability to assess the goodness of the solutions as they are produced</a:t>
            </a:r>
            <a:r>
              <a:rPr lang="en-US" sz="2400" dirty="0" smtClean="0"/>
              <a:t>.</a:t>
            </a:r>
          </a:p>
          <a:p>
            <a:pPr algn="just"/>
            <a:r>
              <a:rPr lang="en-US" sz="2400" dirty="0" smtClean="0"/>
              <a:t>The </a:t>
            </a:r>
            <a:r>
              <a:rPr lang="en-US" sz="2400" dirty="0"/>
              <a:t>approach combines </a:t>
            </a:r>
            <a:r>
              <a:rPr lang="en-US" sz="2400" b="1" i="1" dirty="0"/>
              <a:t>Information Extraction (IE) </a:t>
            </a:r>
            <a:r>
              <a:rPr lang="en-US" sz="2400" dirty="0"/>
              <a:t>technology and multi-objective evolutionary computation techniques. It aims at extracting key underlying linguistic knowledge from text documents </a:t>
            </a:r>
            <a:r>
              <a:rPr lang="en-US" sz="2400" dirty="0" smtClean="0"/>
              <a:t>and </a:t>
            </a:r>
            <a:r>
              <a:rPr lang="en-US" sz="2400" dirty="0"/>
              <a:t>then </a:t>
            </a:r>
            <a:r>
              <a:rPr lang="en-US" sz="2400" dirty="0" smtClean="0"/>
              <a:t>hypothesizing </a:t>
            </a:r>
            <a:r>
              <a:rPr lang="en-US" sz="2400" dirty="0"/>
              <a:t>and assessing interesting and unseen explanatory knowledge</a:t>
            </a:r>
          </a:p>
        </p:txBody>
      </p:sp>
    </p:spTree>
    <p:extLst>
      <p:ext uri="{BB962C8B-B14F-4D97-AF65-F5344CB8AC3E}">
        <p14:creationId xmlns:p14="http://schemas.microsoft.com/office/powerpoint/2010/main" val="26739768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9762"/>
          </a:xfrm>
        </p:spPr>
        <p:txBody>
          <a:bodyPr/>
          <a:lstStyle/>
          <a:p>
            <a:pPr marL="685800" indent="-685800">
              <a:buFont typeface="Wingdings" panose="05000000000000000000" pitchFamily="2" charset="2"/>
              <a:buChar char="Ø"/>
            </a:pPr>
            <a:r>
              <a:rPr lang="en-US" dirty="0"/>
              <a:t>Related </a:t>
            </a:r>
            <a:r>
              <a:rPr lang="en-US" dirty="0" smtClean="0"/>
              <a:t>Work:</a:t>
            </a:r>
            <a:endParaRPr lang="en-US" dirty="0"/>
          </a:p>
        </p:txBody>
      </p:sp>
      <p:sp>
        <p:nvSpPr>
          <p:cNvPr id="3" name="Content Placeholder 2"/>
          <p:cNvSpPr>
            <a:spLocks noGrp="1"/>
          </p:cNvSpPr>
          <p:nvPr>
            <p:ph idx="1"/>
          </p:nvPr>
        </p:nvSpPr>
        <p:spPr>
          <a:xfrm>
            <a:off x="381000" y="914400"/>
            <a:ext cx="7620000" cy="5867400"/>
          </a:xfrm>
        </p:spPr>
        <p:txBody>
          <a:bodyPr>
            <a:normAutofit/>
          </a:bodyPr>
          <a:lstStyle/>
          <a:p>
            <a:pPr algn="just"/>
            <a:r>
              <a:rPr lang="en-US" sz="2800" dirty="0" smtClean="0"/>
              <a:t>Typical </a:t>
            </a:r>
            <a:r>
              <a:rPr lang="en-US" sz="2800" dirty="0"/>
              <a:t>approaches to text mining and knowledge discovery from texts are based on simple bag-of-words (BOW) representations of texts which make it easy to </a:t>
            </a:r>
            <a:r>
              <a:rPr lang="en-US" sz="2800" dirty="0" err="1"/>
              <a:t>analyse</a:t>
            </a:r>
            <a:r>
              <a:rPr lang="en-US" sz="2800" dirty="0"/>
              <a:t> them but restrict the kind of discovered </a:t>
            </a:r>
            <a:r>
              <a:rPr lang="en-US" sz="2800" dirty="0" smtClean="0"/>
              <a:t>knowledge.</a:t>
            </a:r>
          </a:p>
          <a:p>
            <a:pPr algn="just"/>
            <a:r>
              <a:rPr lang="en-US" sz="2800" dirty="0"/>
              <a:t>Traditional approaches to KDT share many characteristics with classical DM but they also differ in many ways: many classical DM algorithms </a:t>
            </a:r>
            <a:r>
              <a:rPr lang="en-US" sz="2800" dirty="0" smtClean="0"/>
              <a:t>are </a:t>
            </a:r>
            <a:r>
              <a:rPr lang="en-US" sz="2800" dirty="0"/>
              <a:t>irrelevant or ill suited for textual applications as they rely on the structuring of data and the availability of large amounts of structured </a:t>
            </a:r>
            <a:r>
              <a:rPr lang="en-US" sz="2800" dirty="0" smtClean="0"/>
              <a:t>information.</a:t>
            </a:r>
          </a:p>
          <a:p>
            <a:endParaRPr lang="en-US" sz="2800" dirty="0"/>
          </a:p>
        </p:txBody>
      </p:sp>
    </p:spTree>
    <p:extLst>
      <p:ext uri="{BB962C8B-B14F-4D97-AF65-F5344CB8AC3E}">
        <p14:creationId xmlns:p14="http://schemas.microsoft.com/office/powerpoint/2010/main" val="2667434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324600" cy="715962"/>
          </a:xfrm>
        </p:spPr>
        <p:txBody>
          <a:bodyPr>
            <a:normAutofit fontScale="90000"/>
          </a:bodyPr>
          <a:lstStyle/>
          <a:p>
            <a:r>
              <a:rPr lang="en-US" b="1" dirty="0" err="1" smtClean="0"/>
              <a:t>iSTART</a:t>
            </a:r>
            <a:r>
              <a:rPr lang="en-US" b="1" dirty="0" smtClean="0"/>
              <a:t>: Feedback Systems </a:t>
            </a:r>
            <a:endParaRPr lang="en-US" b="1" dirty="0"/>
          </a:p>
        </p:txBody>
      </p:sp>
      <p:sp>
        <p:nvSpPr>
          <p:cNvPr id="3" name="Content Placeholder 2"/>
          <p:cNvSpPr>
            <a:spLocks noGrp="1"/>
          </p:cNvSpPr>
          <p:nvPr>
            <p:ph idx="1"/>
          </p:nvPr>
        </p:nvSpPr>
        <p:spPr>
          <a:xfrm>
            <a:off x="457200" y="1066800"/>
            <a:ext cx="8229600" cy="5715000"/>
          </a:xfrm>
        </p:spPr>
        <p:txBody>
          <a:bodyPr/>
          <a:lstStyle/>
          <a:p>
            <a:pPr algn="just"/>
            <a:r>
              <a:rPr lang="en-US" dirty="0" smtClean="0"/>
              <a:t> </a:t>
            </a:r>
            <a:r>
              <a:rPr lang="en-US" dirty="0" err="1" smtClean="0"/>
              <a:t>iSTART</a:t>
            </a:r>
            <a:r>
              <a:rPr lang="en-US" dirty="0" smtClean="0"/>
              <a:t> was intended from the outset to employ LSA to determine appropriate feedback. </a:t>
            </a:r>
          </a:p>
          <a:p>
            <a:pPr algn="just"/>
            <a:r>
              <a:rPr lang="en-US" dirty="0" smtClean="0"/>
              <a:t>The initial goal was to develop one or more benchmarks for each of the SERT strategies relative to each of the sentences in the practice texts and to use LSA to measure the similarity of a trainee’s explanation to each of the benchmarks.               </a:t>
            </a:r>
            <a:endParaRPr lang="en-US" dirty="0"/>
          </a:p>
        </p:txBody>
      </p:sp>
    </p:spTree>
    <p:extLst>
      <p:ext uri="{BB962C8B-B14F-4D97-AF65-F5344CB8AC3E}">
        <p14:creationId xmlns:p14="http://schemas.microsoft.com/office/powerpoint/2010/main" val="34097905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639762"/>
          </a:xfrm>
        </p:spPr>
        <p:txBody>
          <a:bodyPr/>
          <a:lstStyle/>
          <a:p>
            <a:pPr marL="685800" indent="-685800">
              <a:buFont typeface="Wingdings" panose="05000000000000000000" pitchFamily="2" charset="2"/>
              <a:buChar char="§"/>
            </a:pPr>
            <a:r>
              <a:rPr lang="en-US" sz="2400" b="1" dirty="0"/>
              <a:t>Bag-of-Words-Based Approaches</a:t>
            </a:r>
          </a:p>
        </p:txBody>
      </p:sp>
      <p:sp>
        <p:nvSpPr>
          <p:cNvPr id="3" name="Content Placeholder 2"/>
          <p:cNvSpPr>
            <a:spLocks noGrp="1"/>
          </p:cNvSpPr>
          <p:nvPr>
            <p:ph idx="1"/>
          </p:nvPr>
        </p:nvSpPr>
        <p:spPr>
          <a:xfrm>
            <a:off x="381000" y="762000"/>
            <a:ext cx="7620000" cy="5791200"/>
          </a:xfrm>
        </p:spPr>
        <p:txBody>
          <a:bodyPr>
            <a:noAutofit/>
          </a:bodyPr>
          <a:lstStyle/>
          <a:p>
            <a:pPr algn="just"/>
            <a:r>
              <a:rPr lang="en-US" sz="2400" dirty="0"/>
              <a:t>Some of the early work on TM came from the Information Retrieval community, hence the assumption of text represented as a Bag-of-Words (BOW), and then to be processed via classical DM </a:t>
            </a:r>
            <a:r>
              <a:rPr lang="en-US" sz="2400" dirty="0" smtClean="0"/>
              <a:t>methods.</a:t>
            </a:r>
          </a:p>
          <a:p>
            <a:pPr algn="just"/>
            <a:r>
              <a:rPr lang="en-US" sz="2400" dirty="0"/>
              <a:t>Once the initial information (i.e., terms, keywords) has been extracted, KDD operations can be carried out to discover unseen patterns. Representative methods in this context have included Regular Associations </a:t>
            </a:r>
            <a:r>
              <a:rPr lang="en-US" sz="2400" dirty="0" smtClean="0"/>
              <a:t>, </a:t>
            </a:r>
            <a:r>
              <a:rPr lang="en-US" sz="2400" dirty="0"/>
              <a:t>Concept </a:t>
            </a:r>
            <a:r>
              <a:rPr lang="en-US" sz="2400" dirty="0" smtClean="0"/>
              <a:t>Hierarchies, </a:t>
            </a:r>
            <a:r>
              <a:rPr lang="en-US" sz="2400" dirty="0"/>
              <a:t>Full Text Mining </a:t>
            </a:r>
            <a:r>
              <a:rPr lang="en-US" sz="2400" dirty="0" smtClean="0"/>
              <a:t>,Clustering</a:t>
            </a:r>
            <a:r>
              <a:rPr lang="en-US" sz="2400" dirty="0"/>
              <a:t>, Self-</a:t>
            </a:r>
            <a:r>
              <a:rPr lang="en-US" sz="2400" dirty="0" err="1"/>
              <a:t>Organising</a:t>
            </a:r>
            <a:r>
              <a:rPr lang="en-US" sz="2400" dirty="0"/>
              <a:t> Maps</a:t>
            </a:r>
            <a:r>
              <a:rPr lang="en-US" sz="2400" dirty="0" smtClean="0"/>
              <a:t>.</a:t>
            </a:r>
          </a:p>
          <a:p>
            <a:pPr algn="just"/>
            <a:r>
              <a:rPr lang="en-US" sz="2400" dirty="0"/>
              <a:t>The systems may be able to detect relations or associations between items, but they cannot provide any description of what those relations are. At this stage, it is the user’s responsibility to look for the documents involved with those concepts and relations to find the answers</a:t>
            </a:r>
          </a:p>
        </p:txBody>
      </p:sp>
    </p:spTree>
    <p:extLst>
      <p:ext uri="{BB962C8B-B14F-4D97-AF65-F5344CB8AC3E}">
        <p14:creationId xmlns:p14="http://schemas.microsoft.com/office/powerpoint/2010/main" val="42032009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563562"/>
          </a:xfrm>
        </p:spPr>
        <p:txBody>
          <a:bodyPr/>
          <a:lstStyle/>
          <a:p>
            <a:pPr marL="685800" indent="-685800">
              <a:buFont typeface="Wingdings" panose="05000000000000000000" pitchFamily="2" charset="2"/>
              <a:buChar char="§"/>
            </a:pPr>
            <a:r>
              <a:rPr lang="en-US" sz="2400" b="1" dirty="0"/>
              <a:t>High-Level Representation Approaches</a:t>
            </a:r>
          </a:p>
        </p:txBody>
      </p:sp>
      <p:sp>
        <p:nvSpPr>
          <p:cNvPr id="3" name="Content Placeholder 2"/>
          <p:cNvSpPr>
            <a:spLocks noGrp="1"/>
          </p:cNvSpPr>
          <p:nvPr>
            <p:ph idx="1"/>
          </p:nvPr>
        </p:nvSpPr>
        <p:spPr>
          <a:xfrm>
            <a:off x="152400" y="838200"/>
            <a:ext cx="8229600" cy="5943600"/>
          </a:xfrm>
        </p:spPr>
        <p:txBody>
          <a:bodyPr>
            <a:normAutofit/>
          </a:bodyPr>
          <a:lstStyle/>
          <a:p>
            <a:r>
              <a:rPr lang="en-US" sz="2400" dirty="0"/>
              <a:t>Another main stream in KDT involves using more structured or higher-level representations to perform deeper analysis so to discover more sophisticated novel / interesting </a:t>
            </a:r>
            <a:r>
              <a:rPr lang="en-US" sz="2400" dirty="0" smtClean="0"/>
              <a:t>knowledge.</a:t>
            </a:r>
          </a:p>
          <a:p>
            <a:r>
              <a:rPr lang="en-US" sz="2400" dirty="0" smtClean="0"/>
              <a:t> </a:t>
            </a:r>
            <a:r>
              <a:rPr lang="en-US" sz="2400" dirty="0"/>
              <a:t>One of the main advantages of this method is its low cost for augmenting the structure of WordNet and its simplicity of relations</a:t>
            </a:r>
            <a:r>
              <a:rPr lang="en-US" sz="2400" dirty="0" smtClean="0"/>
              <a:t>.</a:t>
            </a:r>
          </a:p>
          <a:p>
            <a:r>
              <a:rPr lang="en-US" sz="2400" dirty="0"/>
              <a:t>A natural further important step would be using knowledge base such as WordNet to support text inference to extract relevant, unstated information from the </a:t>
            </a:r>
            <a:r>
              <a:rPr lang="en-US" sz="2400" dirty="0" smtClean="0"/>
              <a:t>text.</a:t>
            </a:r>
          </a:p>
          <a:p>
            <a:r>
              <a:rPr lang="en-US" sz="2400" dirty="0"/>
              <a:t>Although DM tasks have been commonly tackled as learning problems, the nature of DM suggests that the problem of DM (i.e., finding unseen, novel and interesting patterns) should be seen as involving search (i.e., different hypotheses are explored) and optimization (i.e., hypotheses which maximize quality criteria should be preferred) instead.</a:t>
            </a:r>
          </a:p>
        </p:txBody>
      </p:sp>
    </p:spTree>
    <p:extLst>
      <p:ext uri="{BB962C8B-B14F-4D97-AF65-F5344CB8AC3E}">
        <p14:creationId xmlns:p14="http://schemas.microsoft.com/office/powerpoint/2010/main" val="3299124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153400" cy="6477000"/>
          </a:xfrm>
        </p:spPr>
        <p:txBody>
          <a:bodyPr>
            <a:normAutofit/>
          </a:bodyPr>
          <a:lstStyle/>
          <a:p>
            <a:pPr algn="just"/>
            <a:r>
              <a:rPr lang="en-US" sz="2400" dirty="0"/>
              <a:t>One of the major contributions of evolutionary algorithms (e.g., GAs) for an important number of DM tasks (e.g., rule discovery, etc.) is that they tend to cope well with attribute interactions. </a:t>
            </a:r>
            <a:endParaRPr lang="en-US" sz="2400" dirty="0" smtClean="0"/>
          </a:p>
          <a:p>
            <a:pPr algn="just"/>
            <a:r>
              <a:rPr lang="en-US" sz="2400" dirty="0" smtClean="0"/>
              <a:t>This </a:t>
            </a:r>
            <a:r>
              <a:rPr lang="en-US" sz="2400" dirty="0"/>
              <a:t>is in contrast to the local, greedy search performed by often-used rule induction and decision-tree </a:t>
            </a:r>
            <a:r>
              <a:rPr lang="en-US" sz="2400" dirty="0" smtClean="0"/>
              <a:t>algorithms.</a:t>
            </a:r>
          </a:p>
          <a:p>
            <a:pPr algn="just"/>
            <a:r>
              <a:rPr lang="en-US" sz="2400" dirty="0" smtClean="0"/>
              <a:t>Typical </a:t>
            </a:r>
            <a:r>
              <a:rPr lang="en-US" sz="2400" dirty="0"/>
              <a:t>tasks for GAs in DM have included </a:t>
            </a:r>
            <a:r>
              <a:rPr lang="en-US" sz="2400" dirty="0" smtClean="0"/>
              <a:t>Classification</a:t>
            </a:r>
            <a:r>
              <a:rPr lang="en-US" sz="2400" dirty="0"/>
              <a:t>; in which the goal is to predict the value (the class) of a user-defined goal attribute based on the values of other attributes; Discovery of Association rules; where binary attributes (items) contained in data instances (i.e., records) are used to discover associations of the form IF-THEN, Rule discovery/prediction; in which the system can produce many different combinations of attributes. </a:t>
            </a:r>
          </a:p>
          <a:p>
            <a:pPr algn="just"/>
            <a:endParaRPr lang="en-US" sz="2400" dirty="0"/>
          </a:p>
        </p:txBody>
      </p:sp>
    </p:spTree>
    <p:extLst>
      <p:ext uri="{BB962C8B-B14F-4D97-AF65-F5344CB8AC3E}">
        <p14:creationId xmlns:p14="http://schemas.microsoft.com/office/powerpoint/2010/main" val="40567501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7772400" cy="639762"/>
          </a:xfrm>
        </p:spPr>
        <p:txBody>
          <a:bodyPr/>
          <a:lstStyle/>
          <a:p>
            <a:pPr marL="342900" indent="-342900">
              <a:buFont typeface="Wingdings" panose="05000000000000000000" pitchFamily="2" charset="2"/>
              <a:buChar char="§"/>
            </a:pPr>
            <a:r>
              <a:rPr lang="en-US" sz="2400" b="1" dirty="0"/>
              <a:t>A Semantically Guided Model for Effective Text Mining</a:t>
            </a:r>
          </a:p>
        </p:txBody>
      </p:sp>
      <p:sp>
        <p:nvSpPr>
          <p:cNvPr id="3" name="Content Placeholder 2"/>
          <p:cNvSpPr>
            <a:spLocks noGrp="1"/>
          </p:cNvSpPr>
          <p:nvPr>
            <p:ph idx="1"/>
          </p:nvPr>
        </p:nvSpPr>
        <p:spPr>
          <a:xfrm>
            <a:off x="152400" y="838200"/>
            <a:ext cx="8229600" cy="5943600"/>
          </a:xfrm>
        </p:spPr>
        <p:txBody>
          <a:bodyPr>
            <a:normAutofit/>
          </a:bodyPr>
          <a:lstStyle/>
          <a:p>
            <a:pPr algn="just"/>
            <a:r>
              <a:rPr lang="en-US" sz="2800" dirty="0"/>
              <a:t>We have adopted GAs as central to our approach to </a:t>
            </a:r>
            <a:r>
              <a:rPr lang="en-US" sz="2800" dirty="0" smtClean="0"/>
              <a:t>KDT.</a:t>
            </a:r>
          </a:p>
          <a:p>
            <a:pPr algn="just"/>
            <a:r>
              <a:rPr lang="en-US" sz="2800" dirty="0"/>
              <a:t>In order to deal with issues regarding representation and new genetic operations so to produce an effective KDT process, our working model has been divided into two phases</a:t>
            </a:r>
            <a:r>
              <a:rPr lang="en-US" sz="2800" dirty="0" smtClean="0"/>
              <a:t>.</a:t>
            </a:r>
          </a:p>
          <a:p>
            <a:pPr algn="just"/>
            <a:r>
              <a:rPr lang="en-US" sz="2800" dirty="0" smtClean="0"/>
              <a:t> </a:t>
            </a:r>
            <a:r>
              <a:rPr lang="en-US" sz="2800" dirty="0"/>
              <a:t>The first phase is the preprocessing step aimed to produce both training information for further evaluation and the initial population of the GA. </a:t>
            </a:r>
            <a:endParaRPr lang="en-US" sz="2800" dirty="0" smtClean="0"/>
          </a:p>
          <a:p>
            <a:pPr algn="just"/>
            <a:r>
              <a:rPr lang="en-US" sz="2800" dirty="0" smtClean="0"/>
              <a:t>The </a:t>
            </a:r>
            <a:r>
              <a:rPr lang="en-US" sz="2800" dirty="0"/>
              <a:t>second phase constitutes the knowledge discovery itself, in particular this aims at producing and evaluating explanatory unseen hypotheses.</a:t>
            </a:r>
          </a:p>
        </p:txBody>
      </p:sp>
    </p:spTree>
    <p:extLst>
      <p:ext uri="{BB962C8B-B14F-4D97-AF65-F5344CB8AC3E}">
        <p14:creationId xmlns:p14="http://schemas.microsoft.com/office/powerpoint/2010/main" val="10179443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077200" cy="3230562"/>
          </a:xfrm>
        </p:spPr>
        <p:txBody>
          <a:bodyPr/>
          <a:lstStyle/>
          <a:p>
            <a:pPr algn="just"/>
            <a:r>
              <a:rPr lang="en-US" sz="2400" dirty="0">
                <a:solidFill>
                  <a:schemeClr val="tx1"/>
                </a:solidFill>
              </a:rPr>
              <a:t>The whole processing starts by performing the IE task (Figure </a:t>
            </a:r>
            <a:r>
              <a:rPr lang="en-US" sz="2400" dirty="0" smtClean="0">
                <a:solidFill>
                  <a:schemeClr val="tx1"/>
                </a:solidFill>
              </a:rPr>
              <a:t>) </a:t>
            </a:r>
            <a:r>
              <a:rPr lang="en-US" sz="2400" dirty="0">
                <a:solidFill>
                  <a:schemeClr val="tx1"/>
                </a:solidFill>
              </a:rPr>
              <a:t>which applies extraction patterns and then generates a rule-like representation for each document of the specific domain corpus. After processing a set of n documents, the extraction stage will produce n rules, each one representing the document’s content in terms of its conditions and conclusions. Once generated, these rules, along with other training data, become the “model” which will guide the GA-based discovery</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3657600"/>
            <a:ext cx="5562600"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38776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868362"/>
          </a:xfrm>
        </p:spPr>
        <p:txBody>
          <a:bodyPr/>
          <a:lstStyle/>
          <a:p>
            <a:pPr marL="457200" indent="-457200">
              <a:buFont typeface="Wingdings" panose="05000000000000000000" pitchFamily="2" charset="2"/>
              <a:buChar char="§"/>
            </a:pPr>
            <a:r>
              <a:rPr lang="en-US" sz="2800" b="1" dirty="0"/>
              <a:t>Text Preprocessing and </a:t>
            </a:r>
            <a:r>
              <a:rPr lang="en-US" sz="2800" b="1" dirty="0" smtClean="0"/>
              <a:t>Training:</a:t>
            </a:r>
            <a:endParaRPr lang="en-US" sz="2800" b="1" dirty="0"/>
          </a:p>
        </p:txBody>
      </p:sp>
      <p:sp>
        <p:nvSpPr>
          <p:cNvPr id="3" name="Content Placeholder 2"/>
          <p:cNvSpPr>
            <a:spLocks noGrp="1"/>
          </p:cNvSpPr>
          <p:nvPr>
            <p:ph idx="1"/>
          </p:nvPr>
        </p:nvSpPr>
        <p:spPr>
          <a:xfrm>
            <a:off x="228600" y="1066800"/>
            <a:ext cx="8153400" cy="5715000"/>
          </a:xfrm>
        </p:spPr>
        <p:txBody>
          <a:bodyPr/>
          <a:lstStyle/>
          <a:p>
            <a:r>
              <a:rPr lang="en-US" dirty="0"/>
              <a:t>The preprocessing phase has two main goals: to extract important information from the texts and to use that information to generate both training data and the initial population for the </a:t>
            </a:r>
            <a:r>
              <a:rPr lang="en-US" dirty="0" smtClean="0"/>
              <a:t>GA.</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209800"/>
            <a:ext cx="4724400"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76200" y="4637314"/>
            <a:ext cx="8305800" cy="1477328"/>
          </a:xfrm>
          <a:prstGeom prst="rect">
            <a:avLst/>
          </a:prstGeom>
          <a:noFill/>
        </p:spPr>
        <p:txBody>
          <a:bodyPr wrap="square" rtlCol="0">
            <a:spAutoFit/>
          </a:bodyPr>
          <a:lstStyle/>
          <a:p>
            <a:r>
              <a:rPr lang="en-US" dirty="0"/>
              <a:t>From such a structure, important constituents can be </a:t>
            </a:r>
            <a:r>
              <a:rPr lang="en-US" dirty="0" smtClean="0"/>
              <a:t>identified:</a:t>
            </a:r>
          </a:p>
          <a:p>
            <a:r>
              <a:rPr lang="en-US" b="1" dirty="0"/>
              <a:t>Rhetorical Roles (discourse-level knowledge): </a:t>
            </a:r>
            <a:r>
              <a:rPr lang="en-US" dirty="0"/>
              <a:t>these indicate important places where the author makes some “assertions” about his/her work (i.e., the author is stating the goals, used methods, achieved conclusions, etc.). In the example above, the roles are represented by goal, object of study, method and conclusion</a:t>
            </a:r>
          </a:p>
        </p:txBody>
      </p:sp>
    </p:spTree>
    <p:extLst>
      <p:ext uri="{BB962C8B-B14F-4D97-AF65-F5344CB8AC3E}">
        <p14:creationId xmlns:p14="http://schemas.microsoft.com/office/powerpoint/2010/main" val="26016082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153400" cy="6477000"/>
          </a:xfrm>
        </p:spPr>
        <p:txBody>
          <a:bodyPr/>
          <a:lstStyle/>
          <a:p>
            <a:r>
              <a:rPr lang="en-US" b="1" dirty="0"/>
              <a:t>Predicate Relations: </a:t>
            </a:r>
            <a:r>
              <a:rPr lang="en-US" dirty="0"/>
              <a:t>these are represented by actions (predicate and arguments) which are directly connected to the role being identified and state a relation which holds between a set of terms (words which are part of a sentence), a predicate and the role which they are linked to. Thus, for the example, they are as follows: provide(‘the basic information ..’), </a:t>
            </a:r>
            <a:r>
              <a:rPr lang="en-US" dirty="0" err="1"/>
              <a:t>analyse</a:t>
            </a:r>
            <a:r>
              <a:rPr lang="en-US" dirty="0"/>
              <a:t>(‘long-term trends ...’), study(‘lands plot using ...’), improve(‘soil ..improved after </a:t>
            </a:r>
            <a:r>
              <a:rPr lang="en-US" dirty="0" smtClean="0"/>
              <a:t>..’).</a:t>
            </a:r>
          </a:p>
          <a:p>
            <a:r>
              <a:rPr lang="en-US" b="1" dirty="0"/>
              <a:t>Causal Relation(s): </a:t>
            </a:r>
            <a:r>
              <a:rPr lang="en-US" dirty="0"/>
              <a:t>Although there are no explicit causal relations in the above example, we can </a:t>
            </a:r>
            <a:r>
              <a:rPr lang="en-US" dirty="0" err="1"/>
              <a:t>hypothesise</a:t>
            </a:r>
            <a:r>
              <a:rPr lang="en-US" dirty="0"/>
              <a:t> a simple rule of the form: IF the current goals are G1,G2, .. and the means/methods used M1,M2, .. (and any other constraint/feature) THEN it is true that we can achieve the conclusions C1,C2, .. Finally, the sample abstract may be represented in a rule-like form as follows</a:t>
            </a:r>
            <a:r>
              <a:rPr lang="en-US" dirty="0" smtClean="0"/>
              <a:t>:</a:t>
            </a:r>
          </a:p>
          <a:p>
            <a:pPr marL="114300" indent="0">
              <a:buNone/>
            </a:pPr>
            <a:r>
              <a:rPr lang="en-US" dirty="0" smtClean="0"/>
              <a:t>       IF </a:t>
            </a:r>
            <a:r>
              <a:rPr lang="en-US" dirty="0"/>
              <a:t>goal(provide(‘the basic information ..’)) AND </a:t>
            </a:r>
            <a:r>
              <a:rPr lang="en-US" dirty="0" smtClean="0"/>
              <a:t> </a:t>
            </a:r>
          </a:p>
          <a:p>
            <a:pPr marL="114300" indent="0">
              <a:buNone/>
            </a:pPr>
            <a:r>
              <a:rPr lang="en-US" dirty="0"/>
              <a:t> </a:t>
            </a:r>
            <a:r>
              <a:rPr lang="en-US" dirty="0" smtClean="0"/>
              <a:t>     object(</a:t>
            </a:r>
            <a:r>
              <a:rPr lang="en-US" dirty="0" err="1" smtClean="0"/>
              <a:t>analyse</a:t>
            </a:r>
            <a:r>
              <a:rPr lang="en-US" dirty="0"/>
              <a:t>(‘long-term trends ...’)) AND method(study(‘lands </a:t>
            </a:r>
            <a:endParaRPr lang="en-US" dirty="0" smtClean="0"/>
          </a:p>
          <a:p>
            <a:pPr marL="114300" indent="0">
              <a:buNone/>
            </a:pPr>
            <a:r>
              <a:rPr lang="en-US" dirty="0"/>
              <a:t> </a:t>
            </a:r>
            <a:r>
              <a:rPr lang="en-US" dirty="0" smtClean="0"/>
              <a:t>     plot </a:t>
            </a:r>
            <a:r>
              <a:rPr lang="en-US" dirty="0"/>
              <a:t>using ...’)) THEN conclusion(improve(‘soil ..improved after ..’))</a:t>
            </a:r>
          </a:p>
        </p:txBody>
      </p:sp>
    </p:spTree>
    <p:extLst>
      <p:ext uri="{BB962C8B-B14F-4D97-AF65-F5344CB8AC3E}">
        <p14:creationId xmlns:p14="http://schemas.microsoft.com/office/powerpoint/2010/main" val="14612374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7620000" cy="6553200"/>
          </a:xfrm>
        </p:spPr>
        <p:txBody>
          <a:bodyPr/>
          <a:lstStyle/>
          <a:p>
            <a:pPr algn="just"/>
            <a:r>
              <a:rPr lang="en-US" dirty="0"/>
              <a:t>K</a:t>
            </a:r>
            <a:r>
              <a:rPr lang="en-US" dirty="0" smtClean="0"/>
              <a:t>ey </a:t>
            </a:r>
            <a:r>
              <a:rPr lang="en-US" dirty="0"/>
              <a:t>training data are captured from the corpus of documents itself and from the semantic information contained in the rules. This can guide the discovery process in making further similarity judgements and assessing the plausibility of the produced hypotheses</a:t>
            </a:r>
            <a:r>
              <a:rPr lang="en-US" dirty="0" smtClean="0"/>
              <a:t>.</a:t>
            </a:r>
          </a:p>
          <a:p>
            <a:pPr algn="just">
              <a:buFont typeface="Wingdings" panose="05000000000000000000" pitchFamily="2" charset="2"/>
              <a:buChar char="Ø"/>
            </a:pPr>
            <a:r>
              <a:rPr lang="en-US" dirty="0" smtClean="0"/>
              <a:t> </a:t>
            </a:r>
            <a:r>
              <a:rPr lang="en-US" dirty="0"/>
              <a:t>Training Information from the </a:t>
            </a:r>
            <a:r>
              <a:rPr lang="en-US" dirty="0" err="1"/>
              <a:t>Corpus:It</a:t>
            </a:r>
            <a:r>
              <a:rPr lang="en-US" dirty="0"/>
              <a:t> has been suggested that huge amounts of texts represent a valuable source of semantic knowledge. In particular, in Latent Semantic Analysis (LSA) </a:t>
            </a:r>
            <a:r>
              <a:rPr lang="en-US" dirty="0" smtClean="0"/>
              <a:t>it </a:t>
            </a:r>
            <a:r>
              <a:rPr lang="en-US" dirty="0"/>
              <a:t>is claimed that this knowledge is at the word level</a:t>
            </a:r>
            <a:r>
              <a:rPr lang="en-US" dirty="0" smtClean="0"/>
              <a:t>.</a:t>
            </a:r>
          </a:p>
          <a:p>
            <a:pPr algn="just"/>
            <a:r>
              <a:rPr lang="en-US" dirty="0" smtClean="0"/>
              <a:t>We </a:t>
            </a:r>
            <a:r>
              <a:rPr lang="en-US" dirty="0"/>
              <a:t>perform two kinds of tasks: creating the initial population and computing training information from the rules</a:t>
            </a:r>
            <a:r>
              <a:rPr lang="en-US" dirty="0" smtClean="0"/>
              <a:t>.</a:t>
            </a:r>
          </a:p>
          <a:p>
            <a:pPr marL="571500" indent="-457200" algn="just">
              <a:buAutoNum type="alphaLcParenR"/>
            </a:pPr>
            <a:r>
              <a:rPr lang="en-US" dirty="0" smtClean="0"/>
              <a:t>Creating </a:t>
            </a:r>
            <a:r>
              <a:rPr lang="en-US" dirty="0"/>
              <a:t>the initial population of </a:t>
            </a:r>
            <a:r>
              <a:rPr lang="en-US" dirty="0" smtClean="0"/>
              <a:t>hypotheses</a:t>
            </a:r>
          </a:p>
          <a:p>
            <a:pPr marL="571500" indent="-457200" algn="just">
              <a:buAutoNum type="alphaLcParenR"/>
            </a:pPr>
            <a:r>
              <a:rPr lang="en-US" dirty="0"/>
              <a:t>Computing training information (in which two kinds of training data are obtained</a:t>
            </a:r>
            <a:r>
              <a:rPr lang="en-US" dirty="0" smtClean="0"/>
              <a:t>):</a:t>
            </a:r>
          </a:p>
          <a:p>
            <a:pPr marL="114300" indent="0" algn="just">
              <a:buNone/>
            </a:pPr>
            <a:r>
              <a:rPr lang="en-US" dirty="0"/>
              <a:t> </a:t>
            </a:r>
            <a:r>
              <a:rPr lang="en-US" dirty="0" smtClean="0"/>
              <a:t>         </a:t>
            </a:r>
            <a:r>
              <a:rPr lang="en-US" dirty="0"/>
              <a:t>a) </a:t>
            </a:r>
            <a:r>
              <a:rPr lang="en-US" dirty="0" smtClean="0"/>
              <a:t>Computing </a:t>
            </a:r>
            <a:r>
              <a:rPr lang="en-US" dirty="0"/>
              <a:t>correlations between rhetorical roles and </a:t>
            </a:r>
            <a:r>
              <a:rPr lang="en-US" dirty="0" smtClean="0"/>
              <a:t> predicate relations.</a:t>
            </a:r>
          </a:p>
          <a:p>
            <a:pPr marL="114300" indent="0" algn="just">
              <a:buNone/>
            </a:pPr>
            <a:r>
              <a:rPr lang="en-US" dirty="0"/>
              <a:t>          b) Computing co-occurrences of rhetorical information</a:t>
            </a:r>
          </a:p>
        </p:txBody>
      </p:sp>
    </p:spTree>
    <p:extLst>
      <p:ext uri="{BB962C8B-B14F-4D97-AF65-F5344CB8AC3E}">
        <p14:creationId xmlns:p14="http://schemas.microsoft.com/office/powerpoint/2010/main" val="6001743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229600" cy="487362"/>
          </a:xfrm>
        </p:spPr>
        <p:txBody>
          <a:bodyPr/>
          <a:lstStyle/>
          <a:p>
            <a:pPr marL="342900" indent="-342900">
              <a:buFont typeface="Wingdings" panose="05000000000000000000" pitchFamily="2" charset="2"/>
              <a:buChar char="§"/>
            </a:pPr>
            <a:r>
              <a:rPr lang="en-US" sz="2400" b="1" dirty="0"/>
              <a:t>Knowledge Discovery and Automatic Evaluation of Patterns</a:t>
            </a:r>
          </a:p>
        </p:txBody>
      </p:sp>
      <p:sp>
        <p:nvSpPr>
          <p:cNvPr id="4" name="Content Placeholder 3"/>
          <p:cNvSpPr>
            <a:spLocks noGrp="1"/>
          </p:cNvSpPr>
          <p:nvPr>
            <p:ph idx="1"/>
          </p:nvPr>
        </p:nvSpPr>
        <p:spPr>
          <a:xfrm>
            <a:off x="152400" y="914400"/>
            <a:ext cx="8229600" cy="5791200"/>
          </a:xfrm>
        </p:spPr>
        <p:txBody>
          <a:bodyPr/>
          <a:lstStyle/>
          <a:p>
            <a:pPr algn="just"/>
            <a:r>
              <a:rPr lang="en-US" dirty="0"/>
              <a:t>Our approach to KDT is strongly guided by semantic and rhetorical information, and consequently there are some soft constraints to be met before producing the offspring so as to keep them coherent</a:t>
            </a:r>
            <a:r>
              <a:rPr lang="en-US" dirty="0" smtClean="0"/>
              <a:t>.</a:t>
            </a:r>
          </a:p>
          <a:p>
            <a:pPr algn="just"/>
            <a:r>
              <a:rPr lang="en-US" dirty="0" smtClean="0"/>
              <a:t> </a:t>
            </a:r>
            <a:r>
              <a:rPr lang="en-US" dirty="0"/>
              <a:t>The GA will start from a initial population, which in this case, is a set of </a:t>
            </a:r>
            <a:r>
              <a:rPr lang="en-US" dirty="0" smtClean="0"/>
              <a:t>semi random </a:t>
            </a:r>
            <a:r>
              <a:rPr lang="en-US" dirty="0"/>
              <a:t>hypotheses built up from the preprocessing </a:t>
            </a:r>
            <a:r>
              <a:rPr lang="en-US" dirty="0" smtClean="0"/>
              <a:t>phase.</a:t>
            </a:r>
            <a:endParaRPr lang="en-US" b="1" u="sng" dirty="0" smtClean="0"/>
          </a:p>
          <a:p>
            <a:pPr algn="just"/>
            <a:r>
              <a:rPr lang="en-US" b="1" u="sng" dirty="0"/>
              <a:t>Hypothesis </a:t>
            </a:r>
            <a:r>
              <a:rPr lang="en-US" b="1" u="sng" dirty="0" smtClean="0"/>
              <a:t>Discovery:</a:t>
            </a:r>
            <a:r>
              <a:rPr lang="en-US" dirty="0" smtClean="0"/>
              <a:t> Using </a:t>
            </a:r>
            <a:r>
              <a:rPr lang="en-US" dirty="0"/>
              <a:t>the semantic measure above and additional constraints discussed later on, we propose new operations to allow guided discovery such that unrelated new knowledge is avoided, as follows</a:t>
            </a:r>
            <a:r>
              <a:rPr lang="en-US" dirty="0" smtClean="0"/>
              <a:t>:</a:t>
            </a:r>
          </a:p>
          <a:p>
            <a:pPr algn="just">
              <a:buFont typeface="Wingdings" panose="05000000000000000000" pitchFamily="2" charset="2"/>
              <a:buChar char="Ø"/>
            </a:pPr>
            <a:r>
              <a:rPr lang="en-US" b="1" dirty="0"/>
              <a:t>Selection</a:t>
            </a:r>
            <a:r>
              <a:rPr lang="en-US" dirty="0"/>
              <a:t>: selects a small number of the best parent hypotheses of every generation (Generation Gap) according to their fitness</a:t>
            </a:r>
            <a:r>
              <a:rPr lang="en-US" dirty="0" smtClean="0"/>
              <a:t>.</a:t>
            </a:r>
          </a:p>
          <a:p>
            <a:pPr algn="just">
              <a:buFont typeface="Wingdings" panose="05000000000000000000" pitchFamily="2" charset="2"/>
              <a:buChar char="Ø"/>
            </a:pPr>
            <a:r>
              <a:rPr lang="en-US" b="1" dirty="0"/>
              <a:t>Crossover</a:t>
            </a:r>
            <a:r>
              <a:rPr lang="en-US" dirty="0"/>
              <a:t>: a simple recombination of both hypotheses’ conditions and conclusions takes place, where two individuals swap their conditions to produce new offspring (the conclusions remain).</a:t>
            </a:r>
            <a:endParaRPr lang="en-US" b="1" u="sng" dirty="0"/>
          </a:p>
        </p:txBody>
      </p:sp>
    </p:spTree>
    <p:extLst>
      <p:ext uri="{BB962C8B-B14F-4D97-AF65-F5344CB8AC3E}">
        <p14:creationId xmlns:p14="http://schemas.microsoft.com/office/powerpoint/2010/main" val="23259891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620000" cy="6096000"/>
          </a:xfrm>
        </p:spPr>
        <p:txBody>
          <a:bodyPr/>
          <a:lstStyle/>
          <a:p>
            <a:pPr marL="114300" indent="0" algn="just">
              <a:buNone/>
            </a:pPr>
            <a:r>
              <a:rPr lang="en-US" b="1" dirty="0"/>
              <a:t>• Mutation</a:t>
            </a:r>
            <a:r>
              <a:rPr lang="en-US" dirty="0"/>
              <a:t>: aims to make small random changes on hypotheses to explore new possibilities in the search space. As in recombination, we have dealt with this operation in a constrained way, so we propose three kinds of mutations to deal with the hypotheses’ different objects: </a:t>
            </a:r>
            <a:endParaRPr lang="en-US" dirty="0" smtClean="0"/>
          </a:p>
          <a:p>
            <a:pPr algn="just"/>
            <a:r>
              <a:rPr lang="en-US" dirty="0" smtClean="0"/>
              <a:t>a</a:t>
            </a:r>
            <a:r>
              <a:rPr lang="en-US" dirty="0"/>
              <a:t>) </a:t>
            </a:r>
            <a:r>
              <a:rPr lang="en-US" b="1" dirty="0"/>
              <a:t>Role Mutation</a:t>
            </a:r>
            <a:r>
              <a:rPr lang="en-US" dirty="0"/>
              <a:t>: one rhetorical role (including its contents: relations and arguments) is selected and randomly replaced by a random one from the initial role database. </a:t>
            </a:r>
            <a:endParaRPr lang="en-US" dirty="0" smtClean="0"/>
          </a:p>
          <a:p>
            <a:pPr algn="just"/>
            <a:r>
              <a:rPr lang="en-US" dirty="0" smtClean="0"/>
              <a:t>b</a:t>
            </a:r>
            <a:r>
              <a:rPr lang="en-US" dirty="0"/>
              <a:t>) </a:t>
            </a:r>
            <a:r>
              <a:rPr lang="en-US" b="1" dirty="0"/>
              <a:t>Predicate Mutation</a:t>
            </a:r>
            <a:r>
              <a:rPr lang="en-US" dirty="0"/>
              <a:t>: one inner predicate and its argument is selected and randomly replaced with another predicate-argument pair from the initial predicate databases. </a:t>
            </a:r>
            <a:endParaRPr lang="en-US" dirty="0" smtClean="0"/>
          </a:p>
          <a:p>
            <a:pPr algn="just"/>
            <a:r>
              <a:rPr lang="en-US" dirty="0" smtClean="0"/>
              <a:t>c</a:t>
            </a:r>
            <a:r>
              <a:rPr lang="en-US" dirty="0"/>
              <a:t>) </a:t>
            </a:r>
            <a:r>
              <a:rPr lang="en-US" b="1" dirty="0"/>
              <a:t>Argument Mutation</a:t>
            </a:r>
            <a:r>
              <a:rPr lang="en-US" dirty="0"/>
              <a:t>: since we have no information about arguments’ semantic types, we choose a new argument by following a guided procedure in which the former argument is randomly replaced with that having a high semantic similarity via LSA. </a:t>
            </a:r>
          </a:p>
        </p:txBody>
      </p:sp>
    </p:spTree>
    <p:extLst>
      <p:ext uri="{BB962C8B-B14F-4D97-AF65-F5344CB8AC3E}">
        <p14:creationId xmlns:p14="http://schemas.microsoft.com/office/powerpoint/2010/main" val="100113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lstStyle/>
          <a:p>
            <a:r>
              <a:rPr lang="en-US" dirty="0" smtClean="0"/>
              <a:t>A benchmark is simply a collection of words, in this case, words chosen to represent each of the strategies (e.g., words that represent the current sentence, words that represent a bridge to a prior sentence).</a:t>
            </a:r>
          </a:p>
          <a:p>
            <a:r>
              <a:rPr lang="en-US" dirty="0" smtClean="0"/>
              <a:t>a preliminary “</a:t>
            </a:r>
            <a:r>
              <a:rPr lang="en-US" b="1" dirty="0" smtClean="0"/>
              <a:t>word-based” (WB</a:t>
            </a:r>
            <a:r>
              <a:rPr lang="en-US" dirty="0" smtClean="0"/>
              <a:t>) system to provide feedback in our first version of </a:t>
            </a:r>
            <a:r>
              <a:rPr lang="en-US" dirty="0" err="1" smtClean="0"/>
              <a:t>iSTART</a:t>
            </a:r>
            <a:r>
              <a:rPr lang="en-US" dirty="0" smtClean="0"/>
              <a:t> so that we could provide a complete curriculum for use in experimental situations.</a:t>
            </a:r>
          </a:p>
          <a:p>
            <a:r>
              <a:rPr lang="en-US" dirty="0" smtClean="0"/>
              <a:t> The second version of </a:t>
            </a:r>
            <a:r>
              <a:rPr lang="en-US" dirty="0" err="1" smtClean="0"/>
              <a:t>iSTART</a:t>
            </a:r>
            <a:r>
              <a:rPr lang="en-US" dirty="0" smtClean="0"/>
              <a:t> has integrated both LSA and WB in the evaluation process; </a:t>
            </a:r>
            <a:endParaRPr lang="en-US" dirty="0"/>
          </a:p>
        </p:txBody>
      </p:sp>
    </p:spTree>
    <p:extLst>
      <p:ext uri="{BB962C8B-B14F-4D97-AF65-F5344CB8AC3E}">
        <p14:creationId xmlns:p14="http://schemas.microsoft.com/office/powerpoint/2010/main" val="303726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620000" cy="6477000"/>
          </a:xfrm>
        </p:spPr>
        <p:txBody>
          <a:bodyPr/>
          <a:lstStyle/>
          <a:p>
            <a:pPr marL="114300" indent="0">
              <a:buNone/>
            </a:pPr>
            <a:r>
              <a:rPr lang="en-US" dirty="0"/>
              <a:t>• </a:t>
            </a:r>
            <a:r>
              <a:rPr lang="en-US" sz="2400" b="1" dirty="0"/>
              <a:t>Population Update</a:t>
            </a:r>
            <a:r>
              <a:rPr lang="en-US" sz="2400" dirty="0"/>
              <a:t>: we use a non-generational GA in which some individuals are replaced by the new offspring in order to preserve the hypotheses’ good material from one generation to other, and so to encourage the improvement of the population’s quality</a:t>
            </a:r>
            <a:r>
              <a:rPr lang="en-US" sz="2400" dirty="0" smtClean="0"/>
              <a:t>.</a:t>
            </a:r>
          </a:p>
          <a:p>
            <a:pPr marL="114300" indent="0">
              <a:buNone/>
            </a:pPr>
            <a:endParaRPr lang="en-US" sz="2400" dirty="0" smtClean="0"/>
          </a:p>
          <a:p>
            <a:pPr>
              <a:buFont typeface="Wingdings" panose="05000000000000000000" pitchFamily="2" charset="2"/>
              <a:buChar char="Ø"/>
            </a:pPr>
            <a:r>
              <a:rPr lang="en-US" sz="2400" b="1" u="sng" dirty="0" smtClean="0"/>
              <a:t>Evaluation: </a:t>
            </a:r>
            <a:r>
              <a:rPr lang="en-US" sz="2400" dirty="0" smtClean="0"/>
              <a:t>Evolutionary Multi Objective Optimization </a:t>
            </a:r>
            <a:r>
              <a:rPr lang="en-US" sz="2400" dirty="0"/>
              <a:t>(EMOO) techniques which use the multiple criteria defined for the hypotheses are needed</a:t>
            </a:r>
            <a:r>
              <a:rPr lang="en-US" sz="2400" dirty="0" smtClean="0"/>
              <a:t>.</a:t>
            </a:r>
          </a:p>
          <a:p>
            <a:pPr>
              <a:buFont typeface="Wingdings" panose="05000000000000000000" pitchFamily="2" charset="2"/>
              <a:buChar char="Ø"/>
            </a:pPr>
            <a:r>
              <a:rPr lang="en-US" sz="2400" dirty="0"/>
              <a:t>I</a:t>
            </a:r>
            <a:r>
              <a:rPr lang="en-US" sz="2400" dirty="0" smtClean="0"/>
              <a:t>t </a:t>
            </a:r>
            <a:r>
              <a:rPr lang="en-US" sz="2400" dirty="0"/>
              <a:t>will produce a 8-dimensional vector of objective functions) given by: </a:t>
            </a:r>
            <a:endParaRPr lang="en-US" sz="2400" dirty="0" smtClean="0"/>
          </a:p>
          <a:p>
            <a:pPr marL="114300" indent="0">
              <a:buNone/>
            </a:pPr>
            <a:r>
              <a:rPr lang="en-US" sz="2400" b="1" dirty="0" smtClean="0"/>
              <a:t>    relevance</a:t>
            </a:r>
            <a:r>
              <a:rPr lang="en-US" sz="2400" b="1" dirty="0"/>
              <a:t>, </a:t>
            </a:r>
            <a:r>
              <a:rPr lang="en-US" sz="2400" b="1" dirty="0" smtClean="0"/>
              <a:t>structure</a:t>
            </a:r>
            <a:r>
              <a:rPr lang="en-US" sz="2400" b="1" dirty="0"/>
              <a:t>, </a:t>
            </a:r>
            <a:r>
              <a:rPr lang="en-US" sz="2400" b="1" dirty="0" smtClean="0"/>
              <a:t>cohesion, </a:t>
            </a:r>
            <a:r>
              <a:rPr lang="en-US" sz="2400" b="1" dirty="0"/>
              <a:t>interestingness, </a:t>
            </a:r>
            <a:r>
              <a:rPr lang="en-US" sz="2400" b="1" dirty="0" smtClean="0"/>
              <a:t> coherence</a:t>
            </a:r>
            <a:r>
              <a:rPr lang="en-US" sz="2400" b="1" dirty="0"/>
              <a:t>, </a:t>
            </a:r>
            <a:r>
              <a:rPr lang="en-US" sz="2400" b="1" dirty="0" smtClean="0"/>
              <a:t>coverage</a:t>
            </a:r>
            <a:r>
              <a:rPr lang="en-US" sz="2400" b="1" dirty="0"/>
              <a:t>, simplicity, </a:t>
            </a:r>
            <a:r>
              <a:rPr lang="en-US" sz="2400" b="1" dirty="0" smtClean="0"/>
              <a:t>plausibility </a:t>
            </a:r>
            <a:r>
              <a:rPr lang="en-US" sz="2400" b="1" dirty="0"/>
              <a:t>of </a:t>
            </a:r>
            <a:r>
              <a:rPr lang="en-US" sz="2400" b="1" dirty="0" smtClean="0"/>
              <a:t>origin.</a:t>
            </a:r>
          </a:p>
          <a:p>
            <a:pPr>
              <a:buFont typeface="Wingdings" panose="05000000000000000000" pitchFamily="2" charset="2"/>
              <a:buChar char="Ø"/>
            </a:pPr>
            <a:endParaRPr lang="en-US" sz="2400" b="1" u="sng" dirty="0"/>
          </a:p>
        </p:txBody>
      </p:sp>
    </p:spTree>
    <p:extLst>
      <p:ext uri="{BB962C8B-B14F-4D97-AF65-F5344CB8AC3E}">
        <p14:creationId xmlns:p14="http://schemas.microsoft.com/office/powerpoint/2010/main" val="26914002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7620000" cy="6324600"/>
          </a:xfrm>
        </p:spPr>
        <p:txBody>
          <a:bodyPr/>
          <a:lstStyle/>
          <a:p>
            <a:pPr marL="114300" indent="0">
              <a:buNone/>
            </a:pPr>
            <a:r>
              <a:rPr lang="en-US" dirty="0"/>
              <a:t>• </a:t>
            </a:r>
            <a:r>
              <a:rPr lang="en-US" b="1" dirty="0"/>
              <a:t>Structure</a:t>
            </a:r>
            <a:r>
              <a:rPr lang="en-US" dirty="0"/>
              <a:t> (How good is the structure of the rhetorical roles?): measures how much of the rules’ structure is exhibited in the current hypothesis</a:t>
            </a:r>
            <a:r>
              <a:rPr lang="en-US" dirty="0" smtClean="0"/>
              <a:t>.</a:t>
            </a:r>
          </a:p>
          <a:p>
            <a:pPr marL="114300" indent="0">
              <a:buNone/>
            </a:pPr>
            <a:r>
              <a:rPr lang="en-US" dirty="0"/>
              <a:t>• </a:t>
            </a:r>
            <a:r>
              <a:rPr lang="en-US" b="1" dirty="0"/>
              <a:t>Cohesion </a:t>
            </a:r>
            <a:r>
              <a:rPr lang="en-US" dirty="0"/>
              <a:t>(How likely is a predicate action to be associated with some specific rhetorical role?): measures the degree of “connection” between rhetorical information (i.e., roles) and predicate </a:t>
            </a:r>
            <a:r>
              <a:rPr lang="en-US" dirty="0" smtClean="0"/>
              <a:t>actions.</a:t>
            </a:r>
          </a:p>
          <a:p>
            <a:r>
              <a:rPr lang="en-US" b="1" dirty="0"/>
              <a:t>Interestingness </a:t>
            </a:r>
            <a:r>
              <a:rPr lang="en-US" dirty="0"/>
              <a:t>(How interesting is the hypothesis in terms of its antecedent and consequent?): Unlike other approaches to measure “interestingness” which use an external resource (e.g., WordNet) and rely on its </a:t>
            </a:r>
            <a:r>
              <a:rPr lang="en-US" dirty="0" err="1"/>
              <a:t>organisation</a:t>
            </a:r>
            <a:r>
              <a:rPr lang="en-US" dirty="0"/>
              <a:t>, we propose a different view where the criterion can be evaluated from the semi-structured </a:t>
            </a:r>
            <a:r>
              <a:rPr lang="en-US" dirty="0" smtClean="0"/>
              <a:t>information </a:t>
            </a:r>
            <a:r>
              <a:rPr lang="en-US" dirty="0"/>
              <a:t>provided by the LSA analysis</a:t>
            </a:r>
            <a:r>
              <a:rPr lang="en-US" dirty="0" smtClean="0"/>
              <a:t>.</a:t>
            </a:r>
          </a:p>
          <a:p>
            <a:r>
              <a:rPr lang="en-US" dirty="0"/>
              <a:t> </a:t>
            </a:r>
            <a:r>
              <a:rPr lang="en-US" b="1" dirty="0"/>
              <a:t>Coherence: </a:t>
            </a:r>
            <a:r>
              <a:rPr lang="en-US" dirty="0"/>
              <a:t>This metrics addresses the question whether the elements of the current hypothesis relate to each other in a semantically coherent </a:t>
            </a:r>
            <a:r>
              <a:rPr lang="en-US" dirty="0" smtClean="0"/>
              <a:t>way.</a:t>
            </a:r>
            <a:endParaRPr lang="en-US" dirty="0"/>
          </a:p>
        </p:txBody>
      </p:sp>
    </p:spTree>
    <p:extLst>
      <p:ext uri="{BB962C8B-B14F-4D97-AF65-F5344CB8AC3E}">
        <p14:creationId xmlns:p14="http://schemas.microsoft.com/office/powerpoint/2010/main" val="25802239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620000" cy="6096000"/>
          </a:xfrm>
        </p:spPr>
        <p:txBody>
          <a:bodyPr/>
          <a:lstStyle/>
          <a:p>
            <a:r>
              <a:rPr lang="en-US" b="1" dirty="0"/>
              <a:t>Coverage</a:t>
            </a:r>
            <a:r>
              <a:rPr lang="en-US" dirty="0"/>
              <a:t>: The coverage metric tries to address the question of how much the hypothesis is supported by the model (i.e., rules representing documents and semantic information</a:t>
            </a:r>
            <a:r>
              <a:rPr lang="en-US" dirty="0" smtClean="0"/>
              <a:t>).</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524000"/>
            <a:ext cx="5391150" cy="261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33400" y="4267200"/>
            <a:ext cx="7543800" cy="1446550"/>
          </a:xfrm>
          <a:prstGeom prst="rect">
            <a:avLst/>
          </a:prstGeom>
          <a:noFill/>
        </p:spPr>
        <p:txBody>
          <a:bodyPr wrap="square" rtlCol="0">
            <a:spAutoFit/>
          </a:bodyPr>
          <a:lstStyle/>
          <a:p>
            <a:pPr marL="285750" indent="-285750">
              <a:buFont typeface="Arial" panose="020B0604020202020204" pitchFamily="34" charset="0"/>
              <a:buChar char="•"/>
            </a:pPr>
            <a:r>
              <a:rPr lang="en-US" sz="2200" b="1" dirty="0"/>
              <a:t>Simplicity </a:t>
            </a:r>
            <a:r>
              <a:rPr lang="en-US" sz="2200" dirty="0"/>
              <a:t>(How simple is the hypothesis?): shorter and/or easy-to-interpret hypotheses are preferred. Since the criterion has to be </a:t>
            </a:r>
            <a:r>
              <a:rPr lang="en-US" sz="2200" dirty="0" err="1"/>
              <a:t>maximised</a:t>
            </a:r>
            <a:r>
              <a:rPr lang="en-US" sz="2200" dirty="0"/>
              <a:t>, the evaluation will depend on the length (number of elements) of the hypothesis.</a:t>
            </a:r>
          </a:p>
        </p:txBody>
      </p:sp>
    </p:spTree>
    <p:extLst>
      <p:ext uri="{BB962C8B-B14F-4D97-AF65-F5344CB8AC3E}">
        <p14:creationId xmlns:p14="http://schemas.microsoft.com/office/powerpoint/2010/main" val="41688473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620000" cy="6096000"/>
          </a:xfrm>
        </p:spPr>
        <p:txBody>
          <a:bodyPr/>
          <a:lstStyle/>
          <a:p>
            <a:r>
              <a:rPr lang="en-US" b="1" dirty="0"/>
              <a:t>Plausibility of Origin </a:t>
            </a:r>
            <a:r>
              <a:rPr lang="en-US" dirty="0"/>
              <a:t>(How plausible is the hypothesis produced by Swanson’s evidence?): If the current hypothesis was an offspring from parents which were recombined by a Swanson’s transitivity-like operator, then the higher the semantic similarity between one parent’s consequent and the other parent’s antecedent, the more precise is the evidence, and </a:t>
            </a:r>
            <a:r>
              <a:rPr lang="en-US" dirty="0" smtClean="0"/>
              <a:t>consequently </a:t>
            </a:r>
            <a:r>
              <a:rPr lang="en-US" dirty="0"/>
              <a:t>worth exploring as a novel </a:t>
            </a:r>
            <a:r>
              <a:rPr lang="en-US" dirty="0" smtClean="0"/>
              <a:t>hypothesis.</a:t>
            </a:r>
          </a:p>
          <a:p>
            <a:r>
              <a:rPr lang="en-US" dirty="0"/>
              <a:t>Accordingly, the criterion for a hypothesis H is simply given by:</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9842" y="3276600"/>
            <a:ext cx="6200775"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95833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620000" cy="6400800"/>
          </a:xfrm>
        </p:spPr>
        <p:txBody>
          <a:bodyPr/>
          <a:lstStyle/>
          <a:p>
            <a:r>
              <a:rPr lang="en-US" sz="2800" b="1" dirty="0"/>
              <a:t>Analysis and </a:t>
            </a:r>
            <a:r>
              <a:rPr lang="en-US" sz="2800" b="1" dirty="0" smtClean="0"/>
              <a:t>Results:</a:t>
            </a:r>
          </a:p>
          <a:p>
            <a:pPr marL="114300" indent="0">
              <a:buNone/>
            </a:pPr>
            <a:r>
              <a:rPr lang="en-US" dirty="0" smtClean="0"/>
              <a:t>      two </a:t>
            </a:r>
            <a:r>
              <a:rPr lang="en-US" dirty="0"/>
              <a:t>basic questions concerning our original aims</a:t>
            </a:r>
            <a:r>
              <a:rPr lang="en-US" dirty="0" smtClean="0"/>
              <a:t>:</a:t>
            </a:r>
          </a:p>
          <a:p>
            <a:pPr marL="114300" indent="0">
              <a:buNone/>
            </a:pPr>
            <a:r>
              <a:rPr lang="en-US" dirty="0" smtClean="0"/>
              <a:t>   </a:t>
            </a:r>
            <a:r>
              <a:rPr lang="en-US" dirty="0"/>
              <a:t>a) How well does the GA for KDT behave? </a:t>
            </a:r>
            <a:endParaRPr lang="en-US" dirty="0" smtClean="0"/>
          </a:p>
          <a:p>
            <a:pPr marL="114300" indent="0">
              <a:buNone/>
            </a:pPr>
            <a:r>
              <a:rPr lang="en-US" dirty="0"/>
              <a:t> </a:t>
            </a:r>
            <a:r>
              <a:rPr lang="en-US" dirty="0" smtClean="0"/>
              <a:t>  b</a:t>
            </a:r>
            <a:r>
              <a:rPr lang="en-US" dirty="0"/>
              <a:t>) How good are the hypotheses produced according to human experts in terms of text mining’s ultimate goals: interestingness, novelty and usefulness, etc</a:t>
            </a:r>
            <a:r>
              <a:rPr lang="en-US" dirty="0" smtClean="0"/>
              <a:t>.</a:t>
            </a:r>
          </a:p>
          <a:p>
            <a:r>
              <a:rPr lang="en-US" dirty="0"/>
              <a:t>In order to address these issues, we used a methodology consisting of two phases: the </a:t>
            </a:r>
            <a:r>
              <a:rPr lang="en-US" b="1" dirty="0"/>
              <a:t>system evaluation </a:t>
            </a:r>
            <a:r>
              <a:rPr lang="en-US" dirty="0"/>
              <a:t>and the experts</a:t>
            </a:r>
            <a:r>
              <a:rPr lang="en-US" b="1" dirty="0"/>
              <a:t>’ assessment. </a:t>
            </a:r>
            <a:endParaRPr lang="en-US" b="1" dirty="0" smtClean="0"/>
          </a:p>
          <a:p>
            <a:r>
              <a:rPr lang="en-US" dirty="0"/>
              <a:t>a) </a:t>
            </a:r>
            <a:r>
              <a:rPr lang="en-US" b="1" dirty="0"/>
              <a:t>System Evaluation: </a:t>
            </a:r>
            <a:r>
              <a:rPr lang="en-US" dirty="0"/>
              <a:t>this aims at investigating the behavior and the results produced by the GA</a:t>
            </a:r>
            <a:r>
              <a:rPr lang="en-US" dirty="0" smtClean="0"/>
              <a:t>.</a:t>
            </a:r>
          </a:p>
          <a:p>
            <a:r>
              <a:rPr lang="en-US" dirty="0"/>
              <a:t>We set the GA by generating an initial population of 100 semi-random hypotheses. In addition, we defined the main global parameters such as Mutation Probability (0.2), Crossover Probability (0.8), Maximum Size of Pareto set (5%), </a:t>
            </a:r>
            <a:r>
              <a:rPr lang="en-US" dirty="0" err="1"/>
              <a:t>etc</a:t>
            </a:r>
            <a:endParaRPr lang="en-US" b="1" dirty="0"/>
          </a:p>
        </p:txBody>
      </p:sp>
    </p:spTree>
    <p:extLst>
      <p:ext uri="{BB962C8B-B14F-4D97-AF65-F5344CB8AC3E}">
        <p14:creationId xmlns:p14="http://schemas.microsoft.com/office/powerpoint/2010/main" val="41935338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620000" cy="6400800"/>
          </a:xfrm>
        </p:spPr>
        <p:txBody>
          <a:bodyPr>
            <a:normAutofit/>
          </a:bodyPr>
          <a:lstStyle/>
          <a:p>
            <a:r>
              <a:rPr lang="en-US" sz="2400" dirty="0"/>
              <a:t>b</a:t>
            </a:r>
            <a:r>
              <a:rPr lang="en-US" sz="2400" b="1" dirty="0"/>
              <a:t>) Expert Assessment</a:t>
            </a:r>
            <a:r>
              <a:rPr lang="en-US" sz="2400" dirty="0"/>
              <a:t>: this aims at assessing the quality (and therefore, effectiveness) of the discovered knowledge on different </a:t>
            </a:r>
            <a:r>
              <a:rPr lang="en-US" sz="2400" dirty="0" smtClean="0"/>
              <a:t>criteria </a:t>
            </a:r>
            <a:r>
              <a:rPr lang="en-US" sz="2400" dirty="0"/>
              <a:t>by human domain experts</a:t>
            </a:r>
            <a:r>
              <a:rPr lang="en-US" sz="2400" dirty="0" smtClean="0"/>
              <a:t>.</a:t>
            </a:r>
          </a:p>
          <a:p>
            <a:r>
              <a:rPr lang="en-US" sz="2400" dirty="0"/>
              <a:t>For this, we designed an experiment in which 20 human experts were involved and each assessed 5 hypotheses selected from the Pareto set. We then asked the experts to assess the hypotheses from 1 (worst) to 5 (best) in terms of the following criteria: </a:t>
            </a:r>
            <a:r>
              <a:rPr lang="en-US" sz="2400" b="1" dirty="0"/>
              <a:t>Interestingness (INT), Novelty (NOV), Usefulness (USE) and Sensibleness (SEN</a:t>
            </a:r>
            <a:r>
              <a:rPr lang="en-US" sz="2400" b="1" dirty="0" smtClean="0"/>
              <a:t>).</a:t>
            </a:r>
          </a:p>
          <a:p>
            <a:endParaRPr lang="en-US" sz="2400" b="1" dirty="0"/>
          </a:p>
        </p:txBody>
      </p:sp>
    </p:spTree>
    <p:extLst>
      <p:ext uri="{BB962C8B-B14F-4D97-AF65-F5344CB8AC3E}">
        <p14:creationId xmlns:p14="http://schemas.microsoft.com/office/powerpoint/2010/main" val="25482309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620000" cy="6172200"/>
          </a:xfrm>
        </p:spPr>
        <p:txBody>
          <a:bodyPr>
            <a:normAutofit/>
          </a:bodyPr>
          <a:lstStyle/>
          <a:p>
            <a:pPr algn="just"/>
            <a:r>
              <a:rPr lang="en-US" sz="2400" dirty="0"/>
              <a:t>. In natural-language text, this can roughly be interpreted as (each item of the following NL description represents a predicate-level information of hypothesis above</a:t>
            </a:r>
            <a:r>
              <a:rPr lang="en-US" sz="2400" dirty="0" smtClean="0"/>
              <a:t>):</a:t>
            </a:r>
          </a:p>
          <a:p>
            <a:pPr algn="just"/>
            <a:r>
              <a:rPr lang="en-US" sz="2400" dirty="0" smtClean="0"/>
              <a:t> </a:t>
            </a:r>
            <a:r>
              <a:rPr lang="en-US" sz="2400" dirty="0"/>
              <a:t>• IF the work aims at performing the genetic grouping of seed populations and investigating a tendency to the separation of northern populations into different classes, AND </a:t>
            </a:r>
            <a:endParaRPr lang="en-US" sz="2400" dirty="0" smtClean="0"/>
          </a:p>
          <a:p>
            <a:pPr algn="just"/>
            <a:r>
              <a:rPr lang="en-US" sz="2400" dirty="0" smtClean="0"/>
              <a:t>• </a:t>
            </a:r>
            <a:r>
              <a:rPr lang="en-US" sz="2400" dirty="0"/>
              <a:t>The goal is to </a:t>
            </a:r>
            <a:r>
              <a:rPr lang="en-US" sz="2400" dirty="0" err="1"/>
              <a:t>analyse</a:t>
            </a:r>
            <a:r>
              <a:rPr lang="en-US" sz="2400" dirty="0"/>
              <a:t> the vertical integration for producing and selling </a:t>
            </a:r>
            <a:r>
              <a:rPr lang="en-US" sz="2400" dirty="0" err="1"/>
              <a:t>Pinus</a:t>
            </a:r>
            <a:r>
              <a:rPr lang="en-US" sz="2400" dirty="0"/>
              <a:t> Timber in the Andes-Patagonia region. </a:t>
            </a:r>
            <a:endParaRPr lang="en-US" sz="2400" dirty="0" smtClean="0"/>
          </a:p>
          <a:p>
            <a:pPr algn="just"/>
            <a:r>
              <a:rPr lang="en-US" sz="2400" dirty="0" smtClean="0"/>
              <a:t>• </a:t>
            </a:r>
            <a:r>
              <a:rPr lang="en-US" sz="2400" dirty="0"/>
              <a:t>THEN as a consequence, the best agricultural use for land lots of organic agriculture must be established to promote a conservationist culture in priority or critical agricultural areas.</a:t>
            </a:r>
          </a:p>
        </p:txBody>
      </p:sp>
    </p:spTree>
    <p:extLst>
      <p:ext uri="{BB962C8B-B14F-4D97-AF65-F5344CB8AC3E}">
        <p14:creationId xmlns:p14="http://schemas.microsoft.com/office/powerpoint/2010/main" val="20808466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620000" cy="6172200"/>
          </a:xfrm>
        </p:spPr>
        <p:txBody>
          <a:bodyPr>
            <a:normAutofit lnSpcReduction="10000"/>
          </a:bodyPr>
          <a:lstStyle/>
          <a:p>
            <a:r>
              <a:rPr lang="en-US" dirty="0"/>
              <a:t>Another of the discovered patterns is given by hypothesis 88 of run 3, which is represented as follows: </a:t>
            </a:r>
            <a:endParaRPr lang="en-US" dirty="0" smtClean="0"/>
          </a:p>
          <a:p>
            <a:pPr marL="114300" indent="0" algn="ctr">
              <a:buNone/>
            </a:pPr>
            <a:r>
              <a:rPr lang="en-US" b="1" dirty="0" smtClean="0"/>
              <a:t>IF </a:t>
            </a:r>
            <a:r>
              <a:rPr lang="en-US" b="1" dirty="0"/>
              <a:t>goal(present(11511)) </a:t>
            </a:r>
            <a:endParaRPr lang="en-US" b="1" dirty="0" smtClean="0"/>
          </a:p>
          <a:p>
            <a:pPr marL="114300" indent="0" algn="ctr">
              <a:buNone/>
            </a:pPr>
            <a:r>
              <a:rPr lang="en-US" b="1" dirty="0" smtClean="0"/>
              <a:t>AND </a:t>
            </a:r>
            <a:r>
              <a:rPr lang="en-US" b="1" dirty="0"/>
              <a:t>method(use(25511)) </a:t>
            </a:r>
            <a:endParaRPr lang="en-US" b="1" dirty="0" smtClean="0"/>
          </a:p>
          <a:p>
            <a:pPr marL="114300" indent="0" algn="ctr">
              <a:buNone/>
            </a:pPr>
            <a:r>
              <a:rPr lang="en-US" b="1" dirty="0" smtClean="0"/>
              <a:t>THEN </a:t>
            </a:r>
            <a:r>
              <a:rPr lang="en-US" b="1" dirty="0"/>
              <a:t>effect(1931,1932</a:t>
            </a:r>
            <a:r>
              <a:rPr lang="en-US" b="1" dirty="0" smtClean="0"/>
              <a:t>)</a:t>
            </a:r>
          </a:p>
          <a:p>
            <a:r>
              <a:rPr lang="en-US" dirty="0"/>
              <a:t>In natural-language text, this can roughly be interpreted as</a:t>
            </a:r>
            <a:r>
              <a:rPr lang="en-US" dirty="0" smtClean="0"/>
              <a:t>:</a:t>
            </a:r>
          </a:p>
          <a:p>
            <a:r>
              <a:rPr lang="en-US" dirty="0" smtClean="0"/>
              <a:t> </a:t>
            </a:r>
            <a:r>
              <a:rPr lang="en-US" dirty="0"/>
              <a:t>• IF the goal is to present a two-dimensional scheme for forest restoration in which two regression models with </a:t>
            </a:r>
            <a:r>
              <a:rPr lang="en-US" dirty="0" err="1"/>
              <a:t>Pinus</a:t>
            </a:r>
            <a:r>
              <a:rPr lang="en-US" dirty="0"/>
              <a:t> and without </a:t>
            </a:r>
            <a:r>
              <a:rPr lang="en-US" dirty="0" err="1"/>
              <a:t>Pinus</a:t>
            </a:r>
            <a:r>
              <a:rPr lang="en-US" dirty="0"/>
              <a:t> are identified by inspiring in the natural restoring dynamics, AND </a:t>
            </a:r>
            <a:endParaRPr lang="en-US" dirty="0" smtClean="0"/>
          </a:p>
          <a:p>
            <a:r>
              <a:rPr lang="en-US" dirty="0" smtClean="0"/>
              <a:t>• </a:t>
            </a:r>
            <a:r>
              <a:rPr lang="en-US" dirty="0"/>
              <a:t>The method is based on the use of micro-environments for capturing the kind of farm mice called </a:t>
            </a:r>
            <a:r>
              <a:rPr lang="en-US" dirty="0" err="1"/>
              <a:t>Apodemus</a:t>
            </a:r>
            <a:r>
              <a:rPr lang="en-US" dirty="0"/>
              <a:t> </a:t>
            </a:r>
            <a:r>
              <a:rPr lang="en-US" dirty="0" err="1"/>
              <a:t>Sylvaticusi</a:t>
            </a:r>
            <a:r>
              <a:rPr lang="en-US" dirty="0"/>
              <a:t>, and on the use of capture traps at a rate of 1464 traps per night</a:t>
            </a:r>
            <a:r>
              <a:rPr lang="en-US" dirty="0" smtClean="0"/>
              <a:t>.</a:t>
            </a:r>
          </a:p>
          <a:p>
            <a:r>
              <a:rPr lang="en-US" dirty="0"/>
              <a:t>• </a:t>
            </a:r>
            <a:r>
              <a:rPr lang="en-US" dirty="0" smtClean="0"/>
              <a:t>THEN</a:t>
            </a:r>
            <a:r>
              <a:rPr lang="en-US" dirty="0"/>
              <a:t>, in vitro digestion of three cutting ages in six ecotypes has an effect on ”</a:t>
            </a:r>
            <a:r>
              <a:rPr lang="en-US" dirty="0" err="1"/>
              <a:t>Bigalta</a:t>
            </a:r>
            <a:r>
              <a:rPr lang="en-US" dirty="0"/>
              <a:t>” cuttings which got their higher performance in a 63-day period</a:t>
            </a:r>
            <a:endParaRPr lang="en-US" b="1" dirty="0"/>
          </a:p>
        </p:txBody>
      </p:sp>
    </p:spTree>
    <p:extLst>
      <p:ext uri="{BB962C8B-B14F-4D97-AF65-F5344CB8AC3E}">
        <p14:creationId xmlns:p14="http://schemas.microsoft.com/office/powerpoint/2010/main" val="4181441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620000" cy="6400800"/>
          </a:xfrm>
        </p:spPr>
        <p:txBody>
          <a:bodyPr>
            <a:normAutofit/>
          </a:bodyPr>
          <a:lstStyle/>
          <a:p>
            <a:r>
              <a:rPr lang="en-US" dirty="0"/>
              <a:t>Another example of discovered patterns is a low-scored hypothesis given by the following hypothesis 52</a:t>
            </a:r>
            <a:r>
              <a:rPr lang="en-US" dirty="0" smtClean="0"/>
              <a:t>:</a:t>
            </a:r>
          </a:p>
          <a:p>
            <a:pPr marL="114300" indent="0" algn="ctr">
              <a:buNone/>
            </a:pPr>
            <a:r>
              <a:rPr lang="en-US" dirty="0" smtClean="0"/>
              <a:t> </a:t>
            </a:r>
            <a:r>
              <a:rPr lang="en-US" sz="2400" b="1" dirty="0"/>
              <a:t>IF object(perform(20611)) AND </a:t>
            </a:r>
            <a:endParaRPr lang="en-US" sz="2400" b="1" dirty="0" smtClean="0"/>
          </a:p>
          <a:p>
            <a:pPr marL="114300" indent="0" algn="ctr">
              <a:buNone/>
            </a:pPr>
            <a:r>
              <a:rPr lang="en-US" sz="2400" b="1" dirty="0" smtClean="0"/>
              <a:t>object(</a:t>
            </a:r>
            <a:r>
              <a:rPr lang="en-US" sz="2400" b="1" dirty="0" err="1" smtClean="0"/>
              <a:t>carry_out</a:t>
            </a:r>
            <a:r>
              <a:rPr lang="en-US" sz="2400" b="1" dirty="0" smtClean="0"/>
              <a:t>(2631</a:t>
            </a:r>
            <a:r>
              <a:rPr lang="en-US" sz="2400" b="1" dirty="0"/>
              <a:t>)) </a:t>
            </a:r>
            <a:endParaRPr lang="en-US" sz="2400" b="1" dirty="0" smtClean="0"/>
          </a:p>
          <a:p>
            <a:pPr marL="114300" indent="0" algn="ctr">
              <a:buNone/>
            </a:pPr>
            <a:r>
              <a:rPr lang="en-US" sz="2400" b="1" dirty="0" smtClean="0"/>
              <a:t>THEN </a:t>
            </a:r>
            <a:r>
              <a:rPr lang="en-US" sz="2400" b="1" dirty="0"/>
              <a:t>effect(1931,1932</a:t>
            </a:r>
            <a:r>
              <a:rPr lang="en-US" dirty="0" smtClean="0"/>
              <a:t>)</a:t>
            </a:r>
          </a:p>
          <a:p>
            <a:r>
              <a:rPr lang="en-US" dirty="0" smtClean="0"/>
              <a:t>In </a:t>
            </a:r>
            <a:r>
              <a:rPr lang="en-US" dirty="0"/>
              <a:t>natural-language text, the pattern can roughly be interpreted as: </a:t>
            </a:r>
            <a:endParaRPr lang="en-US" dirty="0" smtClean="0"/>
          </a:p>
          <a:p>
            <a:r>
              <a:rPr lang="en-US" dirty="0" smtClean="0"/>
              <a:t> </a:t>
            </a:r>
            <a:r>
              <a:rPr lang="en-US" dirty="0"/>
              <a:t>IF the object of the work is to perform the analysis of the fractioned honey in Brazil for improving the producers’ income and profitability, AND </a:t>
            </a:r>
            <a:endParaRPr lang="en-US" dirty="0" smtClean="0"/>
          </a:p>
          <a:p>
            <a:r>
              <a:rPr lang="en-US" dirty="0" smtClean="0"/>
              <a:t>• </a:t>
            </a:r>
            <a:r>
              <a:rPr lang="en-US" dirty="0"/>
              <a:t>The object of the work is to carry out observations for the study of </a:t>
            </a:r>
            <a:r>
              <a:rPr lang="en-US" dirty="0" err="1"/>
              <a:t>Pinus</a:t>
            </a:r>
            <a:r>
              <a:rPr lang="en-US" dirty="0"/>
              <a:t> </a:t>
            </a:r>
            <a:r>
              <a:rPr lang="en-US" dirty="0" err="1"/>
              <a:t>hartwegii</a:t>
            </a:r>
            <a:r>
              <a:rPr lang="en-US" dirty="0"/>
              <a:t> at the </a:t>
            </a:r>
            <a:r>
              <a:rPr lang="en-US" dirty="0" err="1"/>
              <a:t>mexican</a:t>
            </a:r>
            <a:r>
              <a:rPr lang="en-US" dirty="0"/>
              <a:t> snowed hills so to complement the previously existing information about the development status of </a:t>
            </a:r>
            <a:r>
              <a:rPr lang="en-US" dirty="0" err="1"/>
              <a:t>Adjunctus</a:t>
            </a:r>
            <a:r>
              <a:rPr lang="en-US" dirty="0"/>
              <a:t> and its biology. </a:t>
            </a:r>
            <a:endParaRPr lang="en-US" dirty="0" smtClean="0"/>
          </a:p>
          <a:p>
            <a:r>
              <a:rPr lang="en-US" dirty="0" smtClean="0"/>
              <a:t>• </a:t>
            </a:r>
            <a:r>
              <a:rPr lang="en-US" dirty="0"/>
              <a:t>THEN in vitro digestion of three cutting ages in six ecotypes has an effect on </a:t>
            </a:r>
            <a:r>
              <a:rPr lang="en-US" dirty="0" err="1"/>
              <a:t>bigalta</a:t>
            </a:r>
            <a:r>
              <a:rPr lang="en-US" dirty="0"/>
              <a:t> cuttings which got their higher performance in a 63-day period.</a:t>
            </a:r>
          </a:p>
        </p:txBody>
      </p:sp>
    </p:spTree>
    <p:extLst>
      <p:ext uri="{BB962C8B-B14F-4D97-AF65-F5344CB8AC3E}">
        <p14:creationId xmlns:p14="http://schemas.microsoft.com/office/powerpoint/2010/main" val="1834934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sz="2800" b="1" dirty="0" smtClean="0"/>
              <a:t>Word Matching Feedback Systems:</a:t>
            </a:r>
            <a:endParaRPr lang="en-US" sz="2800" b="1" dirty="0"/>
          </a:p>
        </p:txBody>
      </p:sp>
      <p:sp>
        <p:nvSpPr>
          <p:cNvPr id="3" name="Content Placeholder 2"/>
          <p:cNvSpPr>
            <a:spLocks noGrp="1"/>
          </p:cNvSpPr>
          <p:nvPr>
            <p:ph idx="1"/>
          </p:nvPr>
        </p:nvSpPr>
        <p:spPr>
          <a:xfrm>
            <a:off x="457200" y="1066800"/>
            <a:ext cx="8610600" cy="5715000"/>
          </a:xfrm>
        </p:spPr>
        <p:txBody>
          <a:bodyPr/>
          <a:lstStyle/>
          <a:p>
            <a:r>
              <a:rPr lang="en-US" dirty="0" smtClean="0"/>
              <a:t>Word matching is a very simple and intuitive way to estimate the nature of a self explanation.</a:t>
            </a:r>
          </a:p>
          <a:p>
            <a:r>
              <a:rPr lang="en-US" dirty="0" smtClean="0"/>
              <a:t>For each important word, an association list of synonyms and related terms was created by examining dictionaries and existing protocols as well as by human judgments of what words were likely to occur in a self-explanation of the sentence. </a:t>
            </a:r>
          </a:p>
          <a:p>
            <a:r>
              <a:rPr lang="en-US" dirty="0" smtClean="0"/>
              <a:t>In the sentence “All thunderstorms have a similar life history,” for example, important words are thunderstorm, similar, life, and history</a:t>
            </a:r>
          </a:p>
          <a:p>
            <a:endParaRPr lang="en-US" dirty="0"/>
          </a:p>
        </p:txBody>
      </p:sp>
    </p:spTree>
    <p:extLst>
      <p:ext uri="{BB962C8B-B14F-4D97-AF65-F5344CB8AC3E}">
        <p14:creationId xmlns:p14="http://schemas.microsoft.com/office/powerpoint/2010/main" val="1280970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457200" indent="-457200" algn="l">
              <a:buFont typeface="Arial" panose="020B0604020202020204" pitchFamily="34" charset="0"/>
              <a:buChar char="•"/>
            </a:pPr>
            <a:r>
              <a:rPr lang="en-US" sz="3100" dirty="0" smtClean="0"/>
              <a:t>This was accomplished in two ways: </a:t>
            </a:r>
            <a:r>
              <a:rPr lang="en-US" sz="3100" b="1" dirty="0" smtClean="0"/>
              <a:t>(1) Literal word matching and (2) Soundex matching</a:t>
            </a:r>
            <a:r>
              <a:rPr lang="en-US" b="1" dirty="0" smtClean="0"/>
              <a:t>.</a:t>
            </a:r>
            <a:endParaRPr lang="en-US" b="1" dirty="0"/>
          </a:p>
        </p:txBody>
      </p:sp>
      <p:sp>
        <p:nvSpPr>
          <p:cNvPr id="3" name="Content Placeholder 2"/>
          <p:cNvSpPr>
            <a:spLocks noGrp="1"/>
          </p:cNvSpPr>
          <p:nvPr>
            <p:ph idx="1"/>
          </p:nvPr>
        </p:nvSpPr>
        <p:spPr>
          <a:xfrm>
            <a:off x="228600" y="1600200"/>
            <a:ext cx="8763000" cy="5105400"/>
          </a:xfrm>
        </p:spPr>
        <p:txBody>
          <a:bodyPr>
            <a:normAutofit/>
          </a:bodyPr>
          <a:lstStyle/>
          <a:p>
            <a:r>
              <a:rPr lang="en-US" sz="2800" b="1" dirty="0" smtClean="0"/>
              <a:t>(1) Literal word matching :</a:t>
            </a:r>
            <a:r>
              <a:rPr lang="en-US" sz="2800" dirty="0" smtClean="0"/>
              <a:t> - Words are compared character by character and if there is a match of the first 75% of the characters in a word in the target sentence (or its association list) then we call this a literal match.</a:t>
            </a:r>
          </a:p>
          <a:p>
            <a:r>
              <a:rPr lang="en-US" sz="2800" b="1" dirty="0" smtClean="0"/>
              <a:t>(2) Soundex matching: </a:t>
            </a:r>
            <a:r>
              <a:rPr lang="en-US" sz="2800" dirty="0" smtClean="0"/>
              <a:t>- This algorithm compensates for misspellings by mapping similar characters to the same </a:t>
            </a:r>
            <a:r>
              <a:rPr lang="en-US" sz="2800" dirty="0" err="1" smtClean="0"/>
              <a:t>soundex</a:t>
            </a:r>
            <a:r>
              <a:rPr lang="en-US" sz="2800" dirty="0" smtClean="0"/>
              <a:t> symbol .</a:t>
            </a:r>
          </a:p>
          <a:p>
            <a:r>
              <a:rPr lang="en-US" sz="2800" dirty="0" smtClean="0"/>
              <a:t>Words are transformed to their </a:t>
            </a:r>
            <a:r>
              <a:rPr lang="en-US" sz="2800" dirty="0" err="1" smtClean="0"/>
              <a:t>soundex</a:t>
            </a:r>
            <a:r>
              <a:rPr lang="en-US" sz="2800" dirty="0" smtClean="0"/>
              <a:t> code by retaining the first character, dropping the vowels, and then converting other characters into </a:t>
            </a:r>
            <a:r>
              <a:rPr lang="en-US" sz="2800" dirty="0" err="1" smtClean="0"/>
              <a:t>soundex</a:t>
            </a:r>
            <a:r>
              <a:rPr lang="en-US" sz="2800" dirty="0" smtClean="0"/>
              <a:t> symbols</a:t>
            </a:r>
            <a:endParaRPr lang="en-US" sz="2800" b="1" dirty="0"/>
          </a:p>
        </p:txBody>
      </p:sp>
    </p:spTree>
    <p:extLst>
      <p:ext uri="{BB962C8B-B14F-4D97-AF65-F5344CB8AC3E}">
        <p14:creationId xmlns:p14="http://schemas.microsoft.com/office/powerpoint/2010/main" val="4020237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10600" cy="792162"/>
          </a:xfrm>
        </p:spPr>
        <p:txBody>
          <a:bodyPr>
            <a:normAutofit fontScale="90000"/>
          </a:bodyPr>
          <a:lstStyle/>
          <a:p>
            <a:r>
              <a:rPr lang="en-US" sz="3200" b="1" dirty="0" smtClean="0"/>
              <a:t>Latent Semantic Analysis (LSA) Feedback Systems</a:t>
            </a:r>
            <a:endParaRPr lang="en-US" sz="3200" b="1" dirty="0"/>
          </a:p>
        </p:txBody>
      </p:sp>
      <p:sp>
        <p:nvSpPr>
          <p:cNvPr id="3" name="Content Placeholder 2"/>
          <p:cNvSpPr>
            <a:spLocks noGrp="1"/>
          </p:cNvSpPr>
          <p:nvPr>
            <p:ph idx="1"/>
          </p:nvPr>
        </p:nvSpPr>
        <p:spPr>
          <a:xfrm>
            <a:off x="152400" y="914400"/>
            <a:ext cx="8839200" cy="5791200"/>
          </a:xfrm>
        </p:spPr>
        <p:txBody>
          <a:bodyPr/>
          <a:lstStyle/>
          <a:p>
            <a:r>
              <a:rPr lang="en-US" dirty="0"/>
              <a:t>uses statistical computations to extract and represent the meaning of words</a:t>
            </a:r>
            <a:r>
              <a:rPr lang="en-US" dirty="0" smtClean="0"/>
              <a:t>.</a:t>
            </a:r>
          </a:p>
          <a:p>
            <a:r>
              <a:rPr lang="en-US" dirty="0" smtClean="0"/>
              <a:t> </a:t>
            </a:r>
            <a:r>
              <a:rPr lang="en-US" dirty="0"/>
              <a:t>Meanings are represented in terms of their similarity to other words in a large corpus of documents. </a:t>
            </a:r>
            <a:endParaRPr lang="en-US" dirty="0" smtClean="0"/>
          </a:p>
          <a:p>
            <a:r>
              <a:rPr lang="en-US" dirty="0"/>
              <a:t>To construct an LSA corpus matrix, a collection of documents are selected. A document may be a sentence, a paragraph, or larger unit of text</a:t>
            </a:r>
            <a:r>
              <a:rPr lang="en-US" dirty="0" smtClean="0"/>
              <a:t>.</a:t>
            </a:r>
          </a:p>
          <a:p>
            <a:r>
              <a:rPr lang="en-US" dirty="0" smtClean="0"/>
              <a:t> </a:t>
            </a:r>
            <a:r>
              <a:rPr lang="en-US" dirty="0"/>
              <a:t>A </a:t>
            </a:r>
            <a:r>
              <a:rPr lang="en-US" dirty="0" smtClean="0"/>
              <a:t>term-document frequency </a:t>
            </a:r>
            <a:r>
              <a:rPr lang="en-US" dirty="0"/>
              <a:t>(TDF) matrix X is created for those terms that appear in two or more documents.</a:t>
            </a:r>
          </a:p>
        </p:txBody>
      </p:sp>
    </p:spTree>
    <p:extLst>
      <p:ext uri="{BB962C8B-B14F-4D97-AF65-F5344CB8AC3E}">
        <p14:creationId xmlns:p14="http://schemas.microsoft.com/office/powerpoint/2010/main" val="5142264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940</TotalTime>
  <Words>5688</Words>
  <Application>Microsoft Office PowerPoint</Application>
  <PresentationFormat>On-screen Show (4:3)</PresentationFormat>
  <Paragraphs>242</Paragraphs>
  <Slides>68</Slides>
  <Notes>0</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Adjacency</vt:lpstr>
      <vt:lpstr>Module:4 Chapter:1</vt:lpstr>
      <vt:lpstr>Introduction</vt:lpstr>
      <vt:lpstr>PowerPoint Presentation</vt:lpstr>
      <vt:lpstr>PowerPoint Presentation</vt:lpstr>
      <vt:lpstr>iSTART: Feedback Systems </vt:lpstr>
      <vt:lpstr>PowerPoint Presentation</vt:lpstr>
      <vt:lpstr>Word Matching Feedback Systems:</vt:lpstr>
      <vt:lpstr>This was accomplished in two ways: (1) Literal word matching and (2) Soundex matching.</vt:lpstr>
      <vt:lpstr>Latent Semantic Analysis (LSA) Feedback Systems</vt:lpstr>
      <vt:lpstr>PowerPoint Presentation</vt:lpstr>
      <vt:lpstr>PowerPoint Presentation</vt:lpstr>
      <vt:lpstr>The rating is based on formulae that use weighted sums of the four LSA cosines between the explanation and each of the four benchmarks.</vt:lpstr>
      <vt:lpstr>PowerPoint Presentation</vt:lpstr>
      <vt:lpstr>Topic Models (TM) Feedback System:</vt:lpstr>
      <vt:lpstr>PowerPoint Presentation</vt:lpstr>
      <vt:lpstr>PowerPoint Presentation</vt:lpstr>
      <vt:lpstr>Metacognitive Statements :</vt:lpstr>
      <vt:lpstr>Examples of regular expression are shown below:</vt:lpstr>
      <vt:lpstr>iSTART: Evaluation of Feedback Systems:</vt:lpstr>
      <vt:lpstr>PowerPoint Presentation</vt:lpstr>
      <vt:lpstr>PowerPoint Presentation</vt:lpstr>
      <vt:lpstr>PowerPoint Presentation</vt:lpstr>
      <vt:lpstr>PowerPoint Presentation</vt:lpstr>
      <vt:lpstr>Introduction:</vt:lpstr>
      <vt:lpstr>Cohesion:</vt:lpstr>
      <vt:lpstr>Coh-Metrix:</vt:lpstr>
      <vt:lpstr>Approaches to Analyzing Texts :</vt:lpstr>
      <vt:lpstr>PowerPoint Presentation</vt:lpstr>
      <vt:lpstr>Latent Semantic Analysis:</vt:lpstr>
      <vt:lpstr>Predictions:</vt:lpstr>
      <vt:lpstr>Methods:</vt:lpstr>
      <vt:lpstr>PowerPoint Presentation</vt:lpstr>
      <vt:lpstr>PowerPoint Presentation</vt:lpstr>
      <vt:lpstr>PowerPoint Presentation</vt:lpstr>
      <vt:lpstr>Introduction:</vt:lpstr>
      <vt:lpstr>PowerPoint Presentation</vt:lpstr>
      <vt:lpstr>PowerPoint Presentation</vt:lpstr>
      <vt:lpstr>Related Work:</vt:lpstr>
      <vt:lpstr>Data Preparation:</vt:lpstr>
      <vt:lpstr>PowerPoint Presentation</vt:lpstr>
      <vt:lpstr>PowerPoint Presentation</vt:lpstr>
      <vt:lpstr>PowerPoint Presentation</vt:lpstr>
      <vt:lpstr>Document Separation as a Sequence Mapping Problem</vt:lpstr>
      <vt:lpstr>PowerPoint Presentation</vt:lpstr>
      <vt:lpstr>PowerPoint Presentation</vt:lpstr>
      <vt:lpstr>PowerPoint Presentation</vt:lpstr>
      <vt:lpstr>Motivation:</vt:lpstr>
      <vt:lpstr>PowerPoint Presentation</vt:lpstr>
      <vt:lpstr>Related Work:</vt:lpstr>
      <vt:lpstr>Bag-of-Words-Based Approaches</vt:lpstr>
      <vt:lpstr>High-Level Representation Approaches</vt:lpstr>
      <vt:lpstr>PowerPoint Presentation</vt:lpstr>
      <vt:lpstr>A Semantically Guided Model for Effective Text Mining</vt:lpstr>
      <vt:lpstr>The whole processing starts by performing the IE task (Figure ) which applies extraction patterns and then generates a rule-like representation for each document of the specific domain corpus. After processing a set of n documents, the extraction stage will produce n rules, each one representing the document’s content in terms of its conditions and conclusions. Once generated, these rules, along with other training data, become the “model” which will guide the GA-based discovery</vt:lpstr>
      <vt:lpstr>Text Preprocessing and Training:</vt:lpstr>
      <vt:lpstr>PowerPoint Presentation</vt:lpstr>
      <vt:lpstr>PowerPoint Presentation</vt:lpstr>
      <vt:lpstr>Knowledge Discovery and Automatic Evaluation of Patterns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Module:4 Chapter:1</dc:title>
  <dc:creator>SIRMVIT</dc:creator>
  <cp:lastModifiedBy>SIRMVIT</cp:lastModifiedBy>
  <cp:revision>41</cp:revision>
  <dcterms:created xsi:type="dcterms:W3CDTF">2020-10-28T05:45:07Z</dcterms:created>
  <dcterms:modified xsi:type="dcterms:W3CDTF">2020-11-05T04:20:29Z</dcterms:modified>
</cp:coreProperties>
</file>