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4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9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0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1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6858000" type="screen4x3"/>
  <p:notesSz cx="6881813" cy="92964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4741" autoAdjust="0"/>
  </p:normalViewPr>
  <p:slideViewPr>
    <p:cSldViewPr snapToObjects="1">
      <p:cViewPr>
        <p:scale>
          <a:sx n="75" d="100"/>
          <a:sy n="75" d="100"/>
        </p:scale>
        <p:origin x="-88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CD3D539-C991-4DA5-BF1B-D92F9E7E22B5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29C9B92-C19D-40BE-8DE9-D18A6931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5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778DCFE-4B4D-44EF-9C3A-4BBE74378FBB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ED22827-A473-4257-9E32-704ABFC9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0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F4284-5451-2748-B8DE-23D94FDF899A}" type="slidenum">
              <a:rPr lang="en-US"/>
              <a:pPr/>
              <a:t>2</a:t>
            </a:fld>
            <a:endParaRPr lang="en-US"/>
          </a:p>
        </p:txBody>
      </p:sp>
      <p:sp>
        <p:nvSpPr>
          <p:cNvPr id="125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619C20-96FA-0F4F-BE67-0A7E254EDF6B}" type="slidenum">
              <a:rPr lang="en-US"/>
              <a:pPr/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01E50-D573-984E-A77D-2468A9F1CE19}" type="slidenum">
              <a:rPr lang="en-US"/>
              <a:pPr/>
              <a:t>13</a:t>
            </a:fld>
            <a:endParaRPr lang="en-US"/>
          </a:p>
        </p:txBody>
      </p:sp>
      <p:sp>
        <p:nvSpPr>
          <p:cNvPr id="49155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F7DF1-CCA9-AB49-B4BC-C396F9EC91F9}" type="slidenum">
              <a:rPr lang="en-US"/>
              <a:pPr/>
              <a:t>14</a:t>
            </a:fld>
            <a:endParaRPr lang="en-US"/>
          </a:p>
        </p:txBody>
      </p:sp>
      <p:sp>
        <p:nvSpPr>
          <p:cNvPr id="51203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Actually, hyponymy can</a:t>
            </a:r>
            <a:r>
              <a:rPr lang="en-US" baseline="0" dirty="0" smtClean="0"/>
              <a:t> be subdivided into INSTANCE-OF and SUBCLASS-OF.</a:t>
            </a:r>
          </a:p>
          <a:p>
            <a:r>
              <a:rPr lang="en-US" baseline="0" dirty="0" smtClean="0"/>
              <a:t>The terminology is a bit inconsistent.  Some use “hyponymy” to refer to both; others, only for for SUBCLASS-OF.</a:t>
            </a:r>
          </a:p>
          <a:p>
            <a:r>
              <a:rPr lang="en-US" baseline="0" dirty="0" err="1" smtClean="0"/>
              <a:t>WordNet</a:t>
            </a:r>
            <a:r>
              <a:rPr lang="en-US" baseline="0" dirty="0" smtClean="0"/>
              <a:t> breaks out INSTANCE-OF relations separately, but in their help text etc. they do describe it as a form of hyponymy.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19A-C8C5-5844-8615-BC0A07A61F01}" type="slidenum">
              <a:rPr lang="en-US"/>
              <a:pPr/>
              <a:t>15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missing from </a:t>
            </a:r>
            <a:r>
              <a:rPr lang="en-US" dirty="0" err="1" smtClean="0"/>
              <a:t>WordNet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859A3-7611-FA4A-900F-AE25FB8F19DD}" type="slidenum">
              <a:rPr lang="en-US"/>
              <a:pPr/>
              <a:t>16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8AF89D-6CD4-FB4F-BCE1-F02E9A933795}" type="slidenum">
              <a:rPr lang="en-US"/>
              <a:pPr/>
              <a:t>17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Note that the </a:t>
            </a:r>
            <a:r>
              <a:rPr lang="en-US" dirty="0" err="1" smtClean="0"/>
              <a:t>hypernym</a:t>
            </a:r>
            <a:r>
              <a:rPr lang="en-US" dirty="0" smtClean="0"/>
              <a:t> hierarchy is not </a:t>
            </a:r>
            <a:r>
              <a:rPr lang="en-US" dirty="0" err="1" smtClean="0"/>
              <a:t>stricly</a:t>
            </a:r>
            <a:r>
              <a:rPr lang="en-US" dirty="0" smtClean="0"/>
              <a:t> a tree – it is actually a DAG.</a:t>
            </a:r>
          </a:p>
          <a:p>
            <a:r>
              <a:rPr lang="en-US" dirty="0" smtClean="0"/>
              <a:t>ACTUALLY, version 3.0 of </a:t>
            </a:r>
            <a:r>
              <a:rPr lang="en-US" dirty="0" err="1" smtClean="0"/>
              <a:t>WordNet</a:t>
            </a:r>
            <a:r>
              <a:rPr lang="en-US" baseline="0" dirty="0" smtClean="0"/>
              <a:t> had a cycle, which I pointed out to them, and they fixed!</a:t>
            </a:r>
          </a:p>
          <a:p>
            <a:r>
              <a:rPr lang="en-US" baseline="0" dirty="0" smtClean="0"/>
              <a:t>“restrain” and “inhibit” were direct </a:t>
            </a:r>
            <a:r>
              <a:rPr lang="en-US" baseline="0" dirty="0" err="1" smtClean="0"/>
              <a:t>hypernyms</a:t>
            </a:r>
            <a:r>
              <a:rPr lang="en-US" baseline="0" dirty="0" smtClean="0"/>
              <a:t> of each other!</a:t>
            </a:r>
          </a:p>
          <a:p>
            <a:r>
              <a:rPr lang="en-US" baseline="0" dirty="0" smtClean="0"/>
              <a:t>now it’s {restrain} &lt; {prevent, keep} &gt; {impede, hinder} &gt; {inhibit, bottle up, suppress}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D85B4-BCFA-8841-A274-0DD3248B17BC}" type="slidenum">
              <a:rPr lang="en-US"/>
              <a:pPr/>
              <a:t>18</a:t>
            </a:fld>
            <a:endParaRPr lang="en-US"/>
          </a:p>
        </p:txBody>
      </p:sp>
      <p:sp>
        <p:nvSpPr>
          <p:cNvPr id="145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want a</a:t>
            </a:r>
            <a:r>
              <a:rPr lang="en-US" baseline="0" dirty="0" smtClean="0"/>
              <a:t> looser metric?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talk about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0EF26-B824-DB4C-B97F-7BC909C0BC4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E55B2-4216-594F-9AF9-B1EB5B75FB9C}" type="slidenum">
              <a:rPr lang="en-US"/>
              <a:pPr/>
              <a:t>20</a:t>
            </a:fld>
            <a:endParaRPr lang="en-US"/>
          </a:p>
        </p:txBody>
      </p:sp>
      <p:sp>
        <p:nvSpPr>
          <p:cNvPr id="146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 &amp; cons of thesaurus-based approaches</a:t>
            </a:r>
            <a:r>
              <a:rPr lang="en-US" baseline="0" dirty="0" smtClean="0"/>
              <a:t> vs. distributional approaches?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F8BC2-F6FC-BC4A-89E0-E285A6C8C4CB}" type="slidenum">
              <a:rPr lang="en-US"/>
              <a:pPr/>
              <a:t>21</a:t>
            </a:fld>
            <a:endParaRPr lang="en-US"/>
          </a:p>
        </p:txBody>
      </p:sp>
      <p:sp>
        <p:nvSpPr>
          <p:cNvPr id="146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21F3E-5B48-4343-B6C7-1CC34C63C23B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B55C2-F0A5-C04D-B088-E1465A4DB793}" type="slidenum">
              <a:rPr lang="en-US"/>
              <a:pPr/>
              <a:t>22</a:t>
            </a:fld>
            <a:endParaRPr lang="en-US"/>
          </a:p>
        </p:txBody>
      </p:sp>
      <p:sp>
        <p:nvSpPr>
          <p:cNvPr id="146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 this is for similarity (actually,</a:t>
            </a:r>
            <a:r>
              <a:rPr lang="en-US" baseline="0" dirty="0" smtClean="0"/>
              <a:t> relatedness) </a:t>
            </a:r>
            <a:r>
              <a:rPr lang="en-US" dirty="0" smtClean="0"/>
              <a:t>between</a:t>
            </a:r>
            <a:r>
              <a:rPr lang="en-US" baseline="0" dirty="0" smtClean="0"/>
              <a:t> _senses_, not words.  What if we want similarity between _words_?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C07C7-7821-4646-BDB4-F68FF934B8B3}" type="slidenum">
              <a:rPr lang="en-US"/>
              <a:pPr/>
              <a:t>23</a:t>
            </a:fld>
            <a:endParaRPr lang="en-US"/>
          </a:p>
        </p:txBody>
      </p:sp>
      <p:sp>
        <p:nvSpPr>
          <p:cNvPr id="146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–</a:t>
            </a:r>
            <a:r>
              <a:rPr lang="en-US" dirty="0" err="1" smtClean="0"/>
              <a:t>log(pathlen</a:t>
            </a:r>
            <a:r>
              <a:rPr lang="en-US" dirty="0" smtClean="0"/>
              <a:t>)?  Gives it the right slope (</a:t>
            </a:r>
            <a:r>
              <a:rPr lang="en-US" dirty="0" err="1" smtClean="0"/>
              <a:t>yay</a:t>
            </a:r>
            <a:r>
              <a:rPr lang="en-US" dirty="0" smtClean="0"/>
              <a:t>), but makes everything negative (boo), and also not bounded (boo).</a:t>
            </a:r>
          </a:p>
          <a:p>
            <a:r>
              <a:rPr lang="en-US" dirty="0" smtClean="0"/>
              <a:t>So what’s wrong with this path-based similarity?</a:t>
            </a:r>
          </a:p>
          <a:p>
            <a:r>
              <a:rPr lang="en-US" dirty="0" smtClean="0"/>
              <a:t>[back up and show the graph again]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B8AB8-098A-8748-BE4E-3DB7CED47A79}" type="slidenum">
              <a:rPr lang="en-US"/>
              <a:pPr/>
              <a:t>24</a:t>
            </a:fld>
            <a:endParaRPr lang="en-US"/>
          </a:p>
        </p:txBody>
      </p:sp>
      <p:sp>
        <p:nvSpPr>
          <p:cNvPr id="14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B36A2-3EB4-9B40-B9D7-7691EB8F65B6}" type="slidenum">
              <a:rPr lang="en-US"/>
              <a:pPr/>
              <a:t>25</a:t>
            </a:fld>
            <a:endParaRPr lang="en-US"/>
          </a:p>
        </p:txBody>
      </p:sp>
      <p:sp>
        <p:nvSpPr>
          <p:cNvPr id="146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how would you estimate </a:t>
            </a:r>
            <a:r>
              <a:rPr lang="en-US" dirty="0" err="1" smtClean="0"/>
              <a:t>P(c</a:t>
            </a:r>
            <a:r>
              <a:rPr lang="en-US" dirty="0" smtClean="0"/>
              <a:t>)</a:t>
            </a:r>
            <a:r>
              <a:rPr lang="en-US" baseline="0" dirty="0" smtClean="0"/>
              <a:t> from a corpus (for every </a:t>
            </a:r>
            <a:r>
              <a:rPr lang="en-US" baseline="0" dirty="0" err="1" smtClean="0"/>
              <a:t>c</a:t>
            </a:r>
            <a:r>
              <a:rPr lang="en-US" baseline="0" dirty="0" smtClean="0"/>
              <a:t> in, say, the </a:t>
            </a:r>
            <a:r>
              <a:rPr lang="en-US" baseline="0" dirty="0" err="1" smtClean="0"/>
              <a:t>WordNet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hypernym</a:t>
            </a:r>
            <a:r>
              <a:rPr lang="en-US" baseline="0" dirty="0" smtClean="0"/>
              <a:t> hierarchy)?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98511-2538-494F-9DB2-FC991B8A32A8}" type="slidenum">
              <a:rPr lang="en-US"/>
              <a:pPr/>
              <a:t>26</a:t>
            </a:fld>
            <a:endParaRPr lang="en-US"/>
          </a:p>
        </p:txBody>
      </p:sp>
      <p:sp>
        <p:nvSpPr>
          <p:cNvPr id="146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92174-CE9D-C24A-A2CD-B17C33D6BB96}" type="slidenum">
              <a:rPr lang="en-US"/>
              <a:pPr/>
              <a:t>27</a:t>
            </a:fld>
            <a:endParaRPr lang="en-US"/>
          </a:p>
        </p:txBody>
      </p:sp>
      <p:sp>
        <p:nvSpPr>
          <p:cNvPr id="146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“entity” is not the sole “unique beginner”.  In fact, there are 9 (or 11).  Also: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psychological_feature</a:t>
            </a:r>
            <a:r>
              <a:rPr lang="en-US" baseline="0" dirty="0" smtClean="0"/>
              <a:t>, abstraction, state, event, act, group, possession, phenomenon.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A747E-3BDC-9340-9DE6-281AD8A0DED5}" type="slidenum">
              <a:rPr lang="en-US"/>
              <a:pPr/>
              <a:t>28</a:t>
            </a:fld>
            <a:endParaRPr lang="en-US"/>
          </a:p>
        </p:txBody>
      </p:sp>
      <p:sp>
        <p:nvSpPr>
          <p:cNvPr id="146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92174-CE9D-C24A-A2CD-B17C33D6BB96}" type="slidenum">
              <a:rPr lang="en-US"/>
              <a:pPr/>
              <a:t>29</a:t>
            </a:fld>
            <a:endParaRPr lang="en-US"/>
          </a:p>
        </p:txBody>
      </p:sp>
      <p:sp>
        <p:nvSpPr>
          <p:cNvPr id="146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37117-DB3E-5846-B06D-1650B3A08D10}" type="slidenum">
              <a:rPr lang="en-US"/>
              <a:pPr/>
              <a:t>30</a:t>
            </a:fld>
            <a:endParaRPr lang="en-US"/>
          </a:p>
        </p:txBody>
      </p:sp>
      <p:sp>
        <p:nvSpPr>
          <p:cNvPr id="147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LCS is ROOT, what is the </a:t>
            </a:r>
            <a:r>
              <a:rPr lang="en-US" dirty="0" err="1" smtClean="0"/>
              <a:t>Resnik</a:t>
            </a:r>
            <a:r>
              <a:rPr lang="en-US" dirty="0" smtClean="0"/>
              <a:t> similarity [0]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is the range of this similarity function?  [0, infinity]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92174-CE9D-C24A-A2CD-B17C33D6BB96}" type="slidenum">
              <a:rPr lang="en-US"/>
              <a:pPr/>
              <a:t>31</a:t>
            </a:fld>
            <a:endParaRPr lang="en-US"/>
          </a:p>
        </p:txBody>
      </p:sp>
      <p:sp>
        <p:nvSpPr>
          <p:cNvPr id="146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2.754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sim_resnik(natural</a:t>
            </a:r>
            <a:r>
              <a:rPr lang="en-US" dirty="0" smtClean="0"/>
              <a:t>-elevation, shore)?  Or </a:t>
            </a:r>
            <a:r>
              <a:rPr lang="en-US" dirty="0" err="1" smtClean="0"/>
              <a:t>sim_resnik(hill</a:t>
            </a:r>
            <a:r>
              <a:rPr lang="en-US" dirty="0" smtClean="0"/>
              <a:t>, shore)?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1F703-F81B-0B4F-BEC8-5DC69D5CC718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think on this slide IC,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Resnik</a:t>
            </a:r>
            <a:r>
              <a:rPr lang="en-US" baseline="0" dirty="0" smtClean="0"/>
              <a:t>, and JC are measured in bits, whereas in preceding slides information was measured in </a:t>
            </a:r>
            <a:r>
              <a:rPr lang="en-US" baseline="0" dirty="0" err="1" smtClean="0"/>
              <a:t>nats</a:t>
            </a:r>
            <a:r>
              <a:rPr lang="en-US" baseline="0" dirty="0" smtClean="0"/>
              <a:t>.  So the absolute values are 3.32x bigger here.  But it doesn’t really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0EF26-B824-DB4C-B97F-7BC909C0BC4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A57E9-14A5-7644-BF17-5B55BCCC752F}" type="slidenum">
              <a:rPr lang="en-US"/>
              <a:pPr/>
              <a:t>33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3DA4F-BA75-A747-A51B-E94AC6C85B76}" type="slidenum">
              <a:rPr lang="en-US"/>
              <a:pPr/>
              <a:t>35</a:t>
            </a:fld>
            <a:endParaRPr lang="en-US"/>
          </a:p>
        </p:txBody>
      </p:sp>
      <p:sp>
        <p:nvSpPr>
          <p:cNvPr id="147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else</a:t>
            </a:r>
            <a:r>
              <a:rPr lang="en-US" baseline="0" dirty="0" smtClean="0"/>
              <a:t> is missing from e.g. </a:t>
            </a:r>
            <a:r>
              <a:rPr lang="en-US" baseline="0" dirty="0" err="1" smtClean="0"/>
              <a:t>WordNet</a:t>
            </a:r>
            <a:r>
              <a:rPr lang="en-US" baseline="0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FE54B-73EB-BE4F-B67B-C56D87DD81B1}" type="slidenum">
              <a:rPr lang="en-US"/>
              <a:pPr/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DFED9-DA01-EB4F-824D-9B95C66D0E69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TTS: homographs like “bass” and “bass”</a:t>
            </a:r>
          </a:p>
          <a:p>
            <a:r>
              <a:rPr lang="en-US" dirty="0" smtClean="0"/>
              <a:t>IR: </a:t>
            </a:r>
            <a:r>
              <a:rPr lang="en-US" dirty="0" err="1" smtClean="0"/>
              <a:t>polysemy</a:t>
            </a:r>
            <a:r>
              <a:rPr lang="en-US" dirty="0" smtClean="0"/>
              <a:t>:</a:t>
            </a:r>
            <a:r>
              <a:rPr lang="en-US" baseline="0" dirty="0" smtClean="0"/>
              <a:t> “bat care”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16652-DAC8-4E4C-A5B5-EECC82DA2BF8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B09E8-6DCE-0244-8372-1E1CE8DF8BD5}" type="slidenum">
              <a:rPr lang="en-US"/>
              <a:pPr/>
              <a:t>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D1EA6C-A5E7-164B-80E7-F31D2ED381BF}" type="slidenum">
              <a:rPr lang="en-US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comes from the Greek word “yoke”, like yoking two oxen together – can they pull the plow?</a:t>
            </a:r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DC343-472F-1A41-B937-35BB4CA748E9}" type="slidenum">
              <a:rPr lang="en-US"/>
              <a:pPr/>
              <a:t>11</a:t>
            </a:fld>
            <a:endParaRPr lang="en-US"/>
          </a:p>
        </p:txBody>
      </p:sp>
      <p:sp>
        <p:nvSpPr>
          <p:cNvPr id="43011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6629400"/>
            <a:ext cx="9153144" cy="246888"/>
          </a:xfrm>
          <a:prstGeom prst="rect">
            <a:avLst/>
          </a:prstGeom>
          <a:solidFill>
            <a:srgbClr val="114BA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66675"/>
          </a:xfrm>
          <a:prstGeom prst="rect">
            <a:avLst/>
          </a:prstGeom>
          <a:solidFill>
            <a:srgbClr val="861B15"/>
          </a:solidFill>
          <a:ln w="9525">
            <a:solidFill>
              <a:srgbClr val="861B15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14B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1038" y="1066800"/>
            <a:ext cx="7781925" cy="1289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51313"/>
            <a:ext cx="6400800" cy="1487487"/>
          </a:xfrm>
        </p:spPr>
        <p:txBody>
          <a:bodyPr/>
          <a:lstStyle>
            <a:lvl1pPr marL="0" indent="0" algn="ctr">
              <a:buFont typeface="Times" pitchFamily="-106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83363"/>
            <a:ext cx="1905000" cy="274637"/>
          </a:xfrm>
        </p:spPr>
        <p:txBody>
          <a:bodyPr anchor="b"/>
          <a:lstStyle>
            <a:lvl1pPr>
              <a:defRPr dirty="0">
                <a:solidFill>
                  <a:srgbClr val="FFFFFF"/>
                </a:solidFill>
              </a:defRPr>
            </a:lvl1pPr>
          </a:lstStyle>
          <a:p>
            <a:fld id="{2F25BF9E-A5E6-4A41-868E-9C165DB6D4CB}" type="datetime1">
              <a:rPr lang="en-US" smtClean="0"/>
              <a:t>10/25/2013</a:t>
            </a:fld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b"/>
          <a:lstStyle>
            <a:lvl1pPr>
              <a:defRPr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563B8-5DBE-8E4E-A9D3-1A3338F8FB6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55985-65E0-4B8E-AB7D-4E3895C38AA5}" type="datetime1">
              <a:rPr lang="en-US" smtClean="0"/>
              <a:t>10/25/2013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563B8-5DBE-8E4E-A9D3-1A3338F8FB6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AAFC0-B22E-40A3-9249-EF1149AB5F51}" type="datetime1">
              <a:rPr lang="en-US" smtClean="0"/>
              <a:t>10/25/2013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563B8-5DBE-8E4E-A9D3-1A3338F8FB6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D9454E-A2EE-4D96-AA97-7B49B5F966C1}" type="datetime1">
              <a:rPr lang="en-US" smtClean="0"/>
              <a:t>10/25/2013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563B8-5DBE-8E4E-A9D3-1A3338F8FB6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4291D-19A4-4768-A79F-212DB8FD10B4}" type="datetime1">
              <a:rPr lang="en-US" smtClean="0"/>
              <a:t>10/25/2013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563B8-5DBE-8E4E-A9D3-1A3338F8FB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F8ACC-EA33-4546-ACC9-9E3E833138D2}" type="datetime1">
              <a:rPr lang="en-US" smtClean="0"/>
              <a:t>10/25/2013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563B8-5DBE-8E4E-A9D3-1A3338F8FB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EC014F-DE9F-4341-AE0E-A0B51908B461}" type="datetime1">
              <a:rPr lang="en-US" smtClean="0"/>
              <a:t>10/25/2013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563B8-5DBE-8E4E-A9D3-1A3338F8FB6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758BD-A4D9-4CB4-B797-DAC743A6D58A}" type="datetime1">
              <a:rPr lang="en-US" smtClean="0"/>
              <a:t>10/25/2013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563B8-5DBE-8E4E-A9D3-1A3338F8FB6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DBCF-08FA-49B7-8DD4-F53251477F5B}" type="datetime1">
              <a:rPr lang="en-US" smtClean="0"/>
              <a:t>10/25/2013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563B8-5DBE-8E4E-A9D3-1A3338F8FB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C08672-AB2D-418B-BA04-9F4C24E2DB12}" type="datetime1">
              <a:rPr lang="en-US" smtClean="0"/>
              <a:t>10/25/2013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563B8-5DBE-8E4E-A9D3-1A3338F8FB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9D2B1-5323-4711-98D0-15C00B703C69}" type="datetime1">
              <a:rPr lang="en-US" smtClean="0"/>
              <a:t>10/25/2013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85800" y="1371600"/>
            <a:ext cx="7772400" cy="0"/>
          </a:xfrm>
          <a:prstGeom prst="line">
            <a:avLst/>
          </a:prstGeom>
          <a:noFill/>
          <a:ln w="19050">
            <a:solidFill>
              <a:srgbClr val="114BAA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6629399"/>
            <a:ext cx="9153144" cy="246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66675"/>
          </a:xfrm>
          <a:prstGeom prst="rect">
            <a:avLst/>
          </a:prstGeom>
          <a:solidFill>
            <a:srgbClr val="114BAA"/>
          </a:solidFill>
          <a:ln w="9525">
            <a:solidFill>
              <a:srgbClr val="114BAA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89713"/>
            <a:ext cx="18288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C2563B8-5DBE-8E4E-A9D3-1A3338F8FB63}" type="slidenum">
              <a:rPr lang="en-US" smtClean="0"/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897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89713"/>
            <a:ext cx="19050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rgbClr val="FFFFFF"/>
                </a:solidFill>
              </a:defRPr>
            </a:lvl1pPr>
          </a:lstStyle>
          <a:p>
            <a:fld id="{B6F52BFA-3E64-44E3-B9AB-4398BD63B474}" type="datetime1">
              <a:rPr lang="en-US" smtClean="0"/>
              <a:t>10/25/2013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pitchFamily="-10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pitchFamily="-10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pitchFamily="-10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pitchFamily="-10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61B15"/>
        </a:buClr>
        <a:buFont typeface="Times" pitchFamily="-106" charset="0"/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-106" charset="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861B15"/>
        </a:buClr>
        <a:buFont typeface="Times" pitchFamily="-106" charset="0"/>
        <a:buChar char="•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-106" charset="0"/>
        <a:buChar char="•"/>
        <a:defRPr sz="1600">
          <a:solidFill>
            <a:schemeClr val="tx1"/>
          </a:solidFill>
          <a:latin typeface="+mn-lt"/>
          <a:ea typeface="ＭＳ Ｐゴシック" pitchFamily="-106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861B15"/>
        </a:buClr>
        <a:buFont typeface="Times" pitchFamily="-106" charset="0"/>
        <a:buChar char="•"/>
        <a:defRPr sz="14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861B15"/>
        </a:buClr>
        <a:buFont typeface="Times" pitchFamily="-106" charset="0"/>
        <a:buChar char="•"/>
        <a:defRPr sz="1400">
          <a:solidFill>
            <a:schemeClr val="tx1"/>
          </a:solidFill>
          <a:latin typeface="+mn-lt"/>
          <a:ea typeface="ＭＳ Ｐゴシック" pitchFamily="-106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861B15"/>
        </a:buClr>
        <a:buFont typeface="Times" pitchFamily="-106" charset="0"/>
        <a:buChar char="•"/>
        <a:defRPr sz="14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861B15"/>
        </a:buClr>
        <a:buFont typeface="Times" pitchFamily="-106" charset="0"/>
        <a:buChar char="•"/>
        <a:defRPr sz="14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861B15"/>
        </a:buClr>
        <a:buFont typeface="Times" pitchFamily="-106" charset="0"/>
        <a:buChar char="•"/>
        <a:defRPr sz="14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hyperlink" Target="http://wordnetweb.princeton.edu/perl/webwn" TargetMode="Externa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notesSlide" Target="../notesSlides/notesSlide27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notesSlide" Target="../notesSlides/notesSlide29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SI485i :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Set 10</a:t>
            </a:r>
          </a:p>
          <a:p>
            <a:r>
              <a:rPr lang="en-US" dirty="0" smtClean="0"/>
              <a:t>Lexical Relations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730132" y="6172200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lides adapted from Dan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Jurafsky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Bill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MacCartney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/>
              <a:t>How do we know when a word has more than one sense?</a:t>
            </a:r>
          </a:p>
        </p:txBody>
      </p:sp>
      <p:sp>
        <p:nvSpPr>
          <p:cNvPr id="12103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“</a:t>
            </a:r>
            <a:r>
              <a:rPr lang="en-US" dirty="0" smtClean="0">
                <a:solidFill>
                  <a:srgbClr val="008000"/>
                </a:solidFill>
              </a:rPr>
              <a:t>zeugma</a:t>
            </a:r>
            <a:r>
              <a:rPr lang="en-US" dirty="0" smtClean="0"/>
              <a:t>” test!</a:t>
            </a:r>
          </a:p>
          <a:p>
            <a:endParaRPr lang="en-US" dirty="0"/>
          </a:p>
          <a:p>
            <a:r>
              <a:rPr lang="en-US" dirty="0" smtClean="0"/>
              <a:t>Take two different uses of </a:t>
            </a:r>
            <a:r>
              <a:rPr lang="en-US" b="1" i="1" dirty="0" smtClean="0"/>
              <a:t>serve</a:t>
            </a:r>
            <a:r>
              <a:rPr lang="en-US" i="1" dirty="0" smtClean="0"/>
              <a:t>:</a:t>
            </a:r>
            <a:endParaRPr lang="en-US" dirty="0"/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Which flights serve breakfast?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Does America West serve Philadelphia</a:t>
            </a:r>
            <a:r>
              <a:rPr lang="en-US" i="1" dirty="0" smtClean="0">
                <a:latin typeface="Times New Roman"/>
                <a:cs typeface="Times New Roman"/>
              </a:rPr>
              <a:t>?</a:t>
            </a:r>
          </a:p>
          <a:p>
            <a:pPr lvl="1"/>
            <a:endParaRPr lang="en-US" i="1" dirty="0">
              <a:latin typeface="Times New Roman"/>
              <a:cs typeface="Times New Roman"/>
            </a:endParaRPr>
          </a:p>
          <a:p>
            <a:pPr>
              <a:spcBef>
                <a:spcPts val="1800"/>
              </a:spcBef>
            </a:pPr>
            <a:r>
              <a:rPr lang="en-US" dirty="0" smtClean="0"/>
              <a:t>Combine the two:</a:t>
            </a:r>
          </a:p>
          <a:p>
            <a:pPr lvl="1"/>
            <a:r>
              <a:rPr lang="en-US" i="1" dirty="0" smtClean="0">
                <a:solidFill>
                  <a:srgbClr val="A50021"/>
                </a:solidFill>
                <a:latin typeface="Times New Roman"/>
                <a:cs typeface="Times New Roman"/>
              </a:rPr>
              <a:t>Does </a:t>
            </a:r>
            <a:r>
              <a:rPr lang="en-US" i="1" dirty="0">
                <a:solidFill>
                  <a:srgbClr val="A50021"/>
                </a:solidFill>
                <a:latin typeface="Times New Roman"/>
                <a:cs typeface="Times New Roman"/>
              </a:rPr>
              <a:t>United serve breakfast and San Jose</a:t>
            </a:r>
            <a:r>
              <a:rPr lang="en-US" i="1" dirty="0" smtClean="0">
                <a:solidFill>
                  <a:srgbClr val="A50021"/>
                </a:solidFill>
                <a:latin typeface="Times New Roman"/>
                <a:cs typeface="Times New Roman"/>
              </a:rPr>
              <a:t>? (BAD, TWO SENSES)</a:t>
            </a:r>
            <a:endParaRPr lang="en-US" i="1" dirty="0">
              <a:solidFill>
                <a:srgbClr val="A5002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5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Synonyms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Word that have the same meaning in some or all contexts.</a:t>
            </a:r>
          </a:p>
          <a:p>
            <a:pPr lvl="1"/>
            <a:r>
              <a:rPr lang="en-US" dirty="0" smtClean="0"/>
              <a:t>couch </a:t>
            </a:r>
            <a:r>
              <a:rPr lang="en-US" dirty="0"/>
              <a:t>/ sofa</a:t>
            </a:r>
          </a:p>
          <a:p>
            <a:pPr lvl="1"/>
            <a:r>
              <a:rPr lang="en-US" dirty="0"/>
              <a:t>big / large</a:t>
            </a:r>
          </a:p>
          <a:p>
            <a:pPr lvl="1"/>
            <a:r>
              <a:rPr lang="en-US" dirty="0"/>
              <a:t>automobile / car</a:t>
            </a:r>
          </a:p>
          <a:p>
            <a:pPr lvl="1"/>
            <a:r>
              <a:rPr lang="en-US" dirty="0"/>
              <a:t>vomit / throw up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ater </a:t>
            </a:r>
            <a:r>
              <a:rPr lang="en-US" dirty="0"/>
              <a:t>/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Synonyms</a:t>
            </a:r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But there are few (or no) examples of perfect synonymy.</a:t>
            </a:r>
          </a:p>
          <a:p>
            <a:pPr lvl="1"/>
            <a:r>
              <a:rPr lang="en-US" dirty="0"/>
              <a:t>Why should that be? </a:t>
            </a:r>
          </a:p>
          <a:p>
            <a:pPr lvl="1"/>
            <a:r>
              <a:rPr lang="en-US" dirty="0"/>
              <a:t>Even if many aspects of meaning are identical</a:t>
            </a:r>
          </a:p>
          <a:p>
            <a:pPr lvl="1"/>
            <a:r>
              <a:rPr lang="en-US" dirty="0"/>
              <a:t>Still may not preserve the acceptability based on notions of politeness, slang, register, genre, etc.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smtClean="0"/>
              <a:t>Big/large</a:t>
            </a:r>
            <a:endParaRPr lang="en-US" dirty="0"/>
          </a:p>
          <a:p>
            <a:pPr lvl="1"/>
            <a:r>
              <a:rPr lang="en-US" dirty="0" smtClean="0"/>
              <a:t>Brave/courageous</a:t>
            </a:r>
          </a:p>
          <a:p>
            <a:pPr lvl="1"/>
            <a:r>
              <a:rPr lang="en-US" dirty="0"/>
              <a:t>Water and H</a:t>
            </a:r>
            <a:r>
              <a:rPr lang="en-US" baseline="-25000" dirty="0"/>
              <a:t>2</a:t>
            </a:r>
            <a:r>
              <a:rPr lang="en-US" dirty="0"/>
              <a:t>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6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Antonyms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Senses that are opposites </a:t>
            </a:r>
            <a:r>
              <a:rPr lang="en-US" b="1" dirty="0">
                <a:solidFill>
                  <a:srgbClr val="C00000"/>
                </a:solidFill>
              </a:rPr>
              <a:t>with respect to one feature of their meaning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 they are very similar!</a:t>
            </a:r>
          </a:p>
          <a:p>
            <a:pPr lvl="1"/>
            <a:r>
              <a:rPr lang="en-US" dirty="0"/>
              <a:t>dark / light</a:t>
            </a:r>
          </a:p>
          <a:p>
            <a:pPr lvl="1"/>
            <a:r>
              <a:rPr lang="en-US" dirty="0"/>
              <a:t>short / long</a:t>
            </a:r>
          </a:p>
          <a:p>
            <a:pPr lvl="1"/>
            <a:r>
              <a:rPr lang="en-US" dirty="0"/>
              <a:t>hot / cold</a:t>
            </a:r>
          </a:p>
          <a:p>
            <a:pPr lvl="1"/>
            <a:r>
              <a:rPr lang="en-US" dirty="0"/>
              <a:t>up / down</a:t>
            </a:r>
          </a:p>
          <a:p>
            <a:pPr lvl="1"/>
            <a:r>
              <a:rPr lang="en-US" dirty="0"/>
              <a:t>in / </a:t>
            </a:r>
            <a:r>
              <a:rPr lang="en-US" dirty="0" smtClean="0"/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Hyponyms and </a:t>
            </a:r>
            <a:r>
              <a:rPr lang="en-US" dirty="0" err="1" smtClean="0"/>
              <a:t>Hypernyms</a:t>
            </a:r>
            <a:endParaRPr lang="en-US" dirty="0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524000"/>
            <a:ext cx="8077200" cy="40386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Hyponym</a:t>
            </a:r>
            <a:r>
              <a:rPr lang="en-US" b="1" dirty="0" smtClean="0"/>
              <a:t>: </a:t>
            </a:r>
            <a:r>
              <a:rPr lang="en-US" dirty="0" smtClean="0"/>
              <a:t>the sense is a subclass of another sense</a:t>
            </a:r>
          </a:p>
          <a:p>
            <a:pPr lvl="1"/>
            <a:r>
              <a:rPr lang="en-US" i="1" dirty="0"/>
              <a:t>car</a:t>
            </a:r>
            <a:r>
              <a:rPr lang="en-US" dirty="0"/>
              <a:t> is a hyponym of </a:t>
            </a:r>
            <a:r>
              <a:rPr lang="en-US" i="1" dirty="0"/>
              <a:t>vehicle</a:t>
            </a:r>
            <a:endParaRPr lang="en-US" dirty="0"/>
          </a:p>
          <a:p>
            <a:pPr lvl="1"/>
            <a:r>
              <a:rPr lang="en-US" i="1" dirty="0"/>
              <a:t>dog</a:t>
            </a:r>
            <a:r>
              <a:rPr lang="en-US" dirty="0"/>
              <a:t> is a hyponym of </a:t>
            </a:r>
            <a:r>
              <a:rPr lang="en-US" i="1" dirty="0"/>
              <a:t>animal</a:t>
            </a:r>
            <a:endParaRPr lang="en-US" dirty="0"/>
          </a:p>
          <a:p>
            <a:pPr lvl="1"/>
            <a:r>
              <a:rPr lang="en-US" i="1" dirty="0"/>
              <a:t>mango</a:t>
            </a:r>
            <a:r>
              <a:rPr lang="en-US" dirty="0"/>
              <a:t> is a hyponym of </a:t>
            </a:r>
            <a:r>
              <a:rPr lang="en-US" i="1" dirty="0"/>
              <a:t>fruit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Hypernym</a:t>
            </a:r>
            <a:r>
              <a:rPr lang="en-US" dirty="0" smtClean="0"/>
              <a:t>: the sense is a superclass</a:t>
            </a:r>
            <a:endParaRPr lang="en-US" dirty="0"/>
          </a:p>
          <a:p>
            <a:pPr lvl="1"/>
            <a:r>
              <a:rPr lang="en-US" i="1" dirty="0"/>
              <a:t>vehicle</a:t>
            </a:r>
            <a:r>
              <a:rPr lang="en-US" dirty="0"/>
              <a:t> is a </a:t>
            </a:r>
            <a:r>
              <a:rPr lang="en-US" dirty="0" err="1" smtClean="0"/>
              <a:t>hypernym</a:t>
            </a:r>
            <a:r>
              <a:rPr lang="en-US" dirty="0" smtClean="0"/>
              <a:t> of </a:t>
            </a:r>
            <a:r>
              <a:rPr lang="en-US" i="1" dirty="0"/>
              <a:t>car</a:t>
            </a:r>
            <a:endParaRPr lang="en-US" dirty="0"/>
          </a:p>
          <a:p>
            <a:pPr lvl="1"/>
            <a:r>
              <a:rPr lang="en-US" i="1" dirty="0"/>
              <a:t>animal</a:t>
            </a:r>
            <a:r>
              <a:rPr lang="en-US" dirty="0"/>
              <a:t> is a </a:t>
            </a:r>
            <a:r>
              <a:rPr lang="en-US" dirty="0" err="1"/>
              <a:t>hypernym</a:t>
            </a:r>
            <a:r>
              <a:rPr lang="en-US" dirty="0"/>
              <a:t> of </a:t>
            </a:r>
            <a:r>
              <a:rPr lang="en-US" i="1" dirty="0"/>
              <a:t>dog</a:t>
            </a:r>
            <a:endParaRPr lang="en-US" dirty="0"/>
          </a:p>
          <a:p>
            <a:pPr lvl="1"/>
            <a:r>
              <a:rPr lang="en-US" i="1" dirty="0"/>
              <a:t>fruit</a:t>
            </a:r>
            <a:r>
              <a:rPr lang="en-US" dirty="0"/>
              <a:t> is a </a:t>
            </a:r>
            <a:r>
              <a:rPr lang="en-US" dirty="0" err="1"/>
              <a:t>hypernym</a:t>
            </a:r>
            <a:r>
              <a:rPr lang="en-US" dirty="0"/>
              <a:t> of </a:t>
            </a:r>
            <a:r>
              <a:rPr lang="en-US" i="1" dirty="0"/>
              <a:t>mango</a:t>
            </a:r>
            <a:endParaRPr lang="en-US" dirty="0"/>
          </a:p>
          <a:p>
            <a:endParaRPr lang="en-US" sz="2000" dirty="0">
              <a:solidFill>
                <a:srgbClr val="008000"/>
              </a:solidFill>
            </a:endParaRPr>
          </a:p>
        </p:txBody>
      </p:sp>
      <p:graphicFrame>
        <p:nvGraphicFramePr>
          <p:cNvPr id="1466372" name="Group 1028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33568437"/>
              </p:ext>
            </p:extLst>
          </p:nvPr>
        </p:nvGraphicFramePr>
        <p:xfrm>
          <a:off x="609600" y="5029200"/>
          <a:ext cx="8001000" cy="792480"/>
        </p:xfrm>
        <a:graphic>
          <a:graphicData uri="http://schemas.openxmlformats.org/drawingml/2006/table">
            <a:tbl>
              <a:tblPr/>
              <a:tblGrid>
                <a:gridCol w="2057400"/>
                <a:gridCol w="1143000"/>
                <a:gridCol w="1600200"/>
                <a:gridCol w="1600200"/>
                <a:gridCol w="1600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charset="0"/>
                        </a:rPr>
                        <a:t>hypernym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charset="0"/>
                        </a:rPr>
                        <a:t>vehicle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charset="0"/>
                        </a:rPr>
                        <a:t>fruit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charset="0"/>
                        </a:rPr>
                        <a:t>furniture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charset="0"/>
                        </a:rPr>
                        <a:t>mammal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charset="0"/>
                        </a:rPr>
                        <a:t>hyponym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charset="0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charset="0"/>
                        </a:rPr>
                        <a:t>mango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charset="0"/>
                        </a:rPr>
                        <a:t>chair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ahoma" charset="0"/>
                        </a:rPr>
                        <a:t>dog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6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12154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/>
              <a:t>A hierarchically organized lexical database</a:t>
            </a:r>
          </a:p>
          <a:p>
            <a:r>
              <a:rPr lang="en-US" dirty="0"/>
              <a:t>On-line thesaurus + aspects of a dictionary</a:t>
            </a:r>
          </a:p>
          <a:p>
            <a:pPr lvl="2"/>
            <a:r>
              <a:rPr lang="en-US" dirty="0"/>
              <a:t>Versions for other languages are under development</a:t>
            </a:r>
          </a:p>
          <a:p>
            <a:pPr lvl="1"/>
            <a:endParaRPr lang="en-US" dirty="0"/>
          </a:p>
        </p:txBody>
      </p:sp>
      <p:graphicFrame>
        <p:nvGraphicFramePr>
          <p:cNvPr id="1215531" name="Group 43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16526211"/>
              </p:ext>
            </p:extLst>
          </p:nvPr>
        </p:nvGraphicFramePr>
        <p:xfrm>
          <a:off x="2133600" y="3733799"/>
          <a:ext cx="4876800" cy="2362201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Unique Forms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117,097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Verb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11,488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Adjective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22,141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Adverb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4,601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990600" y="2819400"/>
            <a:ext cx="609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/>
                <a:cs typeface="Calibri"/>
                <a:hlinkClick r:id="rId7"/>
              </a:rPr>
              <a:t>http://</a:t>
            </a:r>
            <a:r>
              <a:rPr lang="en-US" sz="2400" dirty="0" err="1" smtClean="0">
                <a:latin typeface="Calibri"/>
                <a:cs typeface="Calibri"/>
                <a:hlinkClick r:id="rId7"/>
              </a:rPr>
              <a:t>wordnetweb.princeton.edu/perl/webwn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“senses”</a:t>
            </a:r>
            <a:endParaRPr lang="en-US" dirty="0"/>
          </a:p>
        </p:txBody>
      </p:sp>
      <p:sp>
        <p:nvSpPr>
          <p:cNvPr id="12513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000" dirty="0"/>
              <a:t>The set of near-synonyms for a </a:t>
            </a:r>
            <a:r>
              <a:rPr lang="en-US" sz="2000" dirty="0" err="1"/>
              <a:t>WordNet</a:t>
            </a:r>
            <a:r>
              <a:rPr lang="en-US" sz="2000" dirty="0"/>
              <a:t> sense is called a </a:t>
            </a:r>
            <a:r>
              <a:rPr lang="en-US" sz="2000" b="1" dirty="0" err="1">
                <a:solidFill>
                  <a:srgbClr val="008000"/>
                </a:solidFill>
              </a:rPr>
              <a:t>synset</a:t>
            </a:r>
            <a:r>
              <a:rPr lang="en-US" sz="2000" dirty="0">
                <a:solidFill>
                  <a:srgbClr val="008000"/>
                </a:solidFill>
              </a:rPr>
              <a:t> (</a:t>
            </a:r>
            <a:r>
              <a:rPr lang="en-US" sz="2000" b="1" dirty="0">
                <a:solidFill>
                  <a:srgbClr val="008000"/>
                </a:solidFill>
              </a:rPr>
              <a:t>synonym set</a:t>
            </a:r>
            <a:r>
              <a:rPr lang="en-US" sz="2000" dirty="0" smtClean="0">
                <a:solidFill>
                  <a:srgbClr val="008000"/>
                </a:solidFill>
              </a:rPr>
              <a:t>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Example: </a:t>
            </a:r>
            <a:r>
              <a:rPr lang="en-US" sz="2000" dirty="0">
                <a:solidFill>
                  <a:srgbClr val="008000"/>
                </a:solidFill>
              </a:rPr>
              <a:t>chump</a:t>
            </a:r>
            <a:r>
              <a:rPr lang="en-US" sz="2000" dirty="0"/>
              <a:t> as a noun to mean </a:t>
            </a:r>
          </a:p>
          <a:p>
            <a:pPr lvl="1"/>
            <a:r>
              <a:rPr lang="en-US" sz="1800" dirty="0"/>
              <a:t>‘a person who is gullible and easy to take advantage of’</a:t>
            </a:r>
          </a:p>
          <a:p>
            <a:pPr lvl="1"/>
            <a:endParaRPr lang="en-US" sz="1800" dirty="0">
              <a:solidFill>
                <a:srgbClr val="A50021"/>
              </a:solidFill>
            </a:endParaRPr>
          </a:p>
          <a:p>
            <a:pPr marL="0" indent="0">
              <a:buNone/>
            </a:pPr>
            <a:r>
              <a:rPr lang="en-US" sz="1600" i="1" dirty="0"/>
              <a:t> </a:t>
            </a:r>
            <a:r>
              <a:rPr lang="en-US" sz="1600" i="1" dirty="0" smtClean="0"/>
              <a:t>    gloss: (a person who is gullible and easy to take advantage of)</a:t>
            </a:r>
          </a:p>
          <a:p>
            <a:endParaRPr lang="en-US" sz="2000" dirty="0"/>
          </a:p>
          <a:p>
            <a:r>
              <a:rPr lang="en-US" sz="2000" dirty="0" smtClean="0"/>
              <a:t>Each </a:t>
            </a:r>
            <a:r>
              <a:rPr lang="en-US" sz="2000" dirty="0"/>
              <a:t>of these senses share this same gloss</a:t>
            </a:r>
          </a:p>
          <a:p>
            <a:endParaRPr lang="en-US" sz="2000" dirty="0" smtClean="0"/>
          </a:p>
          <a:p>
            <a:pPr lvl="1"/>
            <a:endParaRPr lang="en-US" sz="1600" dirty="0"/>
          </a:p>
        </p:txBody>
      </p:sp>
      <p:pic>
        <p:nvPicPr>
          <p:cNvPr id="1251332" name="Picture 4" descr="wn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90600" y="3200400"/>
            <a:ext cx="7213600" cy="67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32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en-US" dirty="0" err="1" smtClean="0"/>
              <a:t>Hypernym</a:t>
            </a:r>
            <a:r>
              <a:rPr lang="en-US" dirty="0" smtClean="0"/>
              <a:t> Chains</a:t>
            </a:r>
            <a:endParaRPr lang="en-US" dirty="0"/>
          </a:p>
        </p:txBody>
      </p:sp>
      <p:pic>
        <p:nvPicPr>
          <p:cNvPr id="65539" name="Picture 3" descr="wn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19164" y="1411532"/>
            <a:ext cx="4414836" cy="514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50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Word Similarity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sz="2400" dirty="0"/>
              <a:t>Synonymy is </a:t>
            </a:r>
            <a:r>
              <a:rPr lang="en-US" sz="2400" dirty="0" smtClean="0"/>
              <a:t>binary, on/off, they are synonyms or not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We </a:t>
            </a:r>
            <a:r>
              <a:rPr lang="en-US" sz="2400" dirty="0"/>
              <a:t>want a looser </a:t>
            </a:r>
            <a:r>
              <a:rPr lang="en-US" sz="2400" dirty="0" smtClean="0"/>
              <a:t>metric: </a:t>
            </a:r>
            <a:r>
              <a:rPr lang="en-US" sz="2400" b="1" i="1" u="sng" dirty="0" smtClean="0">
                <a:solidFill>
                  <a:schemeClr val="tx2">
                    <a:lumMod val="50000"/>
                  </a:schemeClr>
                </a:solidFill>
              </a:rPr>
              <a:t>word</a:t>
            </a:r>
            <a:r>
              <a:rPr lang="en-US" sz="2400" b="1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b="1" i="1" u="sng" dirty="0" smtClean="0">
                <a:solidFill>
                  <a:schemeClr val="tx2">
                    <a:lumMod val="50000"/>
                  </a:schemeClr>
                </a:solidFill>
              </a:rPr>
              <a:t>similarity</a:t>
            </a:r>
            <a:endParaRPr lang="en-US" sz="2000" u="sng" dirty="0" smtClean="0"/>
          </a:p>
          <a:p>
            <a:pPr>
              <a:spcBef>
                <a:spcPts val="1800"/>
              </a:spcBef>
            </a:pPr>
            <a:r>
              <a:rPr lang="en-US" sz="2400" dirty="0"/>
              <a:t>Two words are </a:t>
            </a:r>
            <a:r>
              <a:rPr lang="en-US" sz="2400" b="1" dirty="0"/>
              <a:t>more</a:t>
            </a:r>
            <a:r>
              <a:rPr lang="en-US" sz="2400" dirty="0"/>
              <a:t> </a:t>
            </a:r>
            <a:r>
              <a:rPr lang="en-US" sz="2400" dirty="0" smtClean="0"/>
              <a:t>similar if </a:t>
            </a:r>
            <a:r>
              <a:rPr lang="en-US" sz="2400" dirty="0"/>
              <a:t>they share </a:t>
            </a:r>
            <a:r>
              <a:rPr lang="en-US" sz="2400" b="1" dirty="0"/>
              <a:t>more</a:t>
            </a:r>
            <a:r>
              <a:rPr lang="en-US" sz="2400" dirty="0"/>
              <a:t> features of </a:t>
            </a:r>
            <a:r>
              <a:rPr lang="en-US" sz="2400" dirty="0" smtClean="0"/>
              <a:t>meaning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58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Why word </a:t>
            </a:r>
            <a:r>
              <a:rPr lang="en-US" dirty="0" smtClean="0"/>
              <a:t>similarity?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752600"/>
            <a:ext cx="7620000" cy="4419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/>
              <a:t>Information retrieval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Question answering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Machine translation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Natural language generation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Language modeling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Automatic essay grading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Document clustering</a:t>
            </a:r>
          </a:p>
        </p:txBody>
      </p:sp>
    </p:spTree>
    <p:extLst>
      <p:ext uri="{BB962C8B-B14F-4D97-AF65-F5344CB8AC3E}">
        <p14:creationId xmlns:p14="http://schemas.microsoft.com/office/powerpoint/2010/main" val="29798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Three</a:t>
            </a:r>
            <a:r>
              <a:rPr lang="en-US" dirty="0" smtClean="0"/>
              <a:t> levels of </a:t>
            </a:r>
            <a:r>
              <a:rPr lang="en-US" dirty="0"/>
              <a:t>m</a:t>
            </a:r>
            <a:r>
              <a:rPr lang="en-US" dirty="0" smtClean="0"/>
              <a:t>eaning</a:t>
            </a:r>
            <a:endParaRPr lang="en-US" dirty="0"/>
          </a:p>
        </p:txBody>
      </p:sp>
      <p:sp>
        <p:nvSpPr>
          <p:cNvPr id="12001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85800" y="1676400"/>
            <a:ext cx="8153400" cy="4800600"/>
          </a:xfrm>
        </p:spPr>
        <p:txBody>
          <a:bodyPr/>
          <a:lstStyle/>
          <a:p>
            <a:pPr marL="533400" indent="-533400">
              <a:buClr>
                <a:srgbClr val="A50021"/>
              </a:buClr>
              <a:buFont typeface="+mj-lt"/>
              <a:buAutoNum type="arabicPeriod"/>
            </a:pPr>
            <a:r>
              <a:rPr lang="en-US" dirty="0"/>
              <a:t>Lexical </a:t>
            </a:r>
            <a:r>
              <a:rPr lang="en-US" dirty="0" smtClean="0"/>
              <a:t>Semantics (words)</a:t>
            </a:r>
            <a:endParaRPr lang="en-US" dirty="0"/>
          </a:p>
          <a:p>
            <a:pPr marL="533400" indent="-533400">
              <a:buClr>
                <a:srgbClr val="A50021"/>
              </a:buClr>
              <a:buFont typeface="+mj-lt"/>
              <a:buAutoNum type="arabicPeriod"/>
            </a:pPr>
            <a:endParaRPr lang="en-US" dirty="0" smtClean="0"/>
          </a:p>
          <a:p>
            <a:pPr marL="533400" indent="-533400">
              <a:buClr>
                <a:srgbClr val="A50021"/>
              </a:buClr>
              <a:buFont typeface="+mj-lt"/>
              <a:buAutoNum type="arabicPeriod"/>
            </a:pPr>
            <a:r>
              <a:rPr lang="en-US" dirty="0" smtClean="0"/>
              <a:t>Sentential / Compositional / Formal Semantics</a:t>
            </a:r>
          </a:p>
          <a:p>
            <a:pPr marL="533400" indent="-533400">
              <a:buClr>
                <a:srgbClr val="A50021"/>
              </a:buClr>
              <a:buFont typeface="+mj-lt"/>
              <a:buAutoNum type="arabicPeriod"/>
            </a:pPr>
            <a:endParaRPr lang="en-US" dirty="0" smtClean="0"/>
          </a:p>
          <a:p>
            <a:pPr marL="533400" indent="-533400">
              <a:buClr>
                <a:srgbClr val="A50021"/>
              </a:buClr>
              <a:buFont typeface="+mj-lt"/>
              <a:buAutoNum type="arabicPeriod"/>
            </a:pPr>
            <a:r>
              <a:rPr lang="en-US" dirty="0" smtClean="0"/>
              <a:t>Discourse </a:t>
            </a:r>
            <a:r>
              <a:rPr lang="en-US" dirty="0"/>
              <a:t>or Pragmatics</a:t>
            </a:r>
          </a:p>
          <a:p>
            <a:pPr marL="914400" lvl="1" indent="-457200"/>
            <a:r>
              <a:rPr lang="en-US" dirty="0"/>
              <a:t>m</a:t>
            </a:r>
            <a:r>
              <a:rPr lang="en-US" dirty="0" smtClean="0"/>
              <a:t>eaning + context + world knowledge</a:t>
            </a:r>
            <a:endParaRPr lang="en-US" dirty="0"/>
          </a:p>
          <a:p>
            <a:pPr marL="914400" lvl="1" indent="-457200"/>
            <a:endParaRPr lang="en-US" dirty="0"/>
          </a:p>
          <a:p>
            <a:pPr marL="533400" indent="-533400">
              <a:buClr>
                <a:srgbClr val="A50021"/>
              </a:buClr>
              <a:buFont typeface="Arial" charset="0"/>
              <a:buAutoNum type="arabicPeriod"/>
            </a:pPr>
            <a:endParaRPr lang="en-US" sz="2200" dirty="0"/>
          </a:p>
        </p:txBody>
      </p:sp>
      <p:sp>
        <p:nvSpPr>
          <p:cNvPr id="2" name="Right Arrow 1"/>
          <p:cNvSpPr/>
          <p:nvPr>
            <p:custDataLst>
              <p:tags r:id="rId3"/>
            </p:custDataLst>
          </p:nvPr>
        </p:nvSpPr>
        <p:spPr bwMode="auto">
          <a:xfrm>
            <a:off x="5245100" y="1676400"/>
            <a:ext cx="13843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6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Two classes of algorithms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Thesaurus-based algorithms</a:t>
            </a:r>
          </a:p>
          <a:p>
            <a:pPr lvl="1"/>
            <a:r>
              <a:rPr lang="en-US" dirty="0"/>
              <a:t>Based on whether words are “nearby” in </a:t>
            </a:r>
            <a:r>
              <a:rPr lang="en-US" dirty="0" err="1" smtClean="0"/>
              <a:t>Wordnet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Distributional algorithms</a:t>
            </a:r>
          </a:p>
          <a:p>
            <a:pPr lvl="1"/>
            <a:r>
              <a:rPr lang="en-US" dirty="0"/>
              <a:t>By comparing words based on their distributional context in corpora</a:t>
            </a:r>
          </a:p>
        </p:txBody>
      </p:sp>
    </p:spTree>
    <p:extLst>
      <p:ext uri="{BB962C8B-B14F-4D97-AF65-F5344CB8AC3E}">
        <p14:creationId xmlns:p14="http://schemas.microsoft.com/office/powerpoint/2010/main" val="35353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Thesaurus-based word similarity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Find words that are connected in the thesaurus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Synonymy, hyponymy</a:t>
            </a:r>
            <a:r>
              <a:rPr lang="en-US" dirty="0" smtClean="0"/>
              <a:t>, etc.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Glosses and example sentences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Derivational relations and sentence frames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Si</a:t>
            </a:r>
            <a:r>
              <a:rPr lang="en-US" sz="2400" dirty="0" smtClean="0"/>
              <a:t>milarity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dirty="0"/>
              <a:t>R</a:t>
            </a:r>
            <a:r>
              <a:rPr lang="en-US" sz="2400" dirty="0" smtClean="0"/>
              <a:t>elatedness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Related words could </a:t>
            </a:r>
            <a:r>
              <a:rPr lang="en-US" sz="2000" dirty="0"/>
              <a:t>be related any way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1800" i="1" dirty="0">
                <a:latin typeface="Times New Roman"/>
                <a:cs typeface="Times New Roman"/>
              </a:rPr>
              <a:t>c</a:t>
            </a:r>
            <a:r>
              <a:rPr lang="en-US" sz="1800" i="1" dirty="0" smtClean="0">
                <a:latin typeface="Times New Roman"/>
                <a:cs typeface="Times New Roman"/>
              </a:rPr>
              <a:t>ar</a:t>
            </a:r>
            <a:r>
              <a:rPr lang="en-US" sz="1800" dirty="0"/>
              <a:t>, </a:t>
            </a:r>
            <a:r>
              <a:rPr lang="en-US" sz="1800" i="1" dirty="0">
                <a:latin typeface="Times New Roman"/>
                <a:cs typeface="Times New Roman"/>
              </a:rPr>
              <a:t>gasoline</a:t>
            </a:r>
            <a:r>
              <a:rPr lang="en-US" sz="1800" dirty="0"/>
              <a:t>: related,</a:t>
            </a:r>
            <a:r>
              <a:rPr lang="en-US" sz="1800" dirty="0" smtClean="0"/>
              <a:t> but not </a:t>
            </a:r>
            <a:r>
              <a:rPr lang="en-US" sz="1800" dirty="0"/>
              <a:t>similar</a:t>
            </a:r>
            <a:endParaRPr lang="en-US" sz="1800" dirty="0" smtClean="0"/>
          </a:p>
          <a:p>
            <a:pPr lvl="2">
              <a:lnSpc>
                <a:spcPct val="90000"/>
              </a:lnSpc>
            </a:pPr>
            <a:r>
              <a:rPr lang="en-US" sz="1800" i="1" dirty="0">
                <a:latin typeface="Times New Roman"/>
                <a:cs typeface="Times New Roman"/>
              </a:rPr>
              <a:t>c</a:t>
            </a:r>
            <a:r>
              <a:rPr lang="en-US" sz="1800" i="1" dirty="0" smtClean="0">
                <a:latin typeface="Times New Roman"/>
                <a:cs typeface="Times New Roman"/>
              </a:rPr>
              <a:t>ar</a:t>
            </a:r>
            <a:r>
              <a:rPr lang="en-US" sz="1800" dirty="0"/>
              <a:t>, </a:t>
            </a:r>
            <a:r>
              <a:rPr lang="en-US" sz="1800" i="1" dirty="0">
                <a:latin typeface="Times New Roman"/>
                <a:cs typeface="Times New Roman"/>
              </a:rPr>
              <a:t>bicycle</a:t>
            </a:r>
            <a:r>
              <a:rPr lang="en-US" sz="1800" dirty="0"/>
              <a:t>: similar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94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Path-based </a:t>
            </a:r>
            <a:r>
              <a:rPr lang="en-US" dirty="0"/>
              <a:t>similarity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14288">
              <a:buNone/>
            </a:pPr>
            <a:r>
              <a:rPr lang="en-US" sz="2400" dirty="0" smtClean="0"/>
              <a:t>Idea: two </a:t>
            </a:r>
            <a:r>
              <a:rPr lang="en-US" sz="2400" dirty="0"/>
              <a:t>words are similar </a:t>
            </a:r>
            <a:r>
              <a:rPr lang="en-US" sz="2400" dirty="0" smtClean="0"/>
              <a:t>if they’re </a:t>
            </a:r>
            <a:r>
              <a:rPr lang="en-US" sz="2400" dirty="0"/>
              <a:t>nearby in</a:t>
            </a:r>
            <a:r>
              <a:rPr lang="en-US" sz="2400" dirty="0" smtClean="0"/>
              <a:t> the thesaurus </a:t>
            </a:r>
            <a:r>
              <a:rPr lang="en-US" sz="2400" dirty="0"/>
              <a:t>hierarchy (i.e</a:t>
            </a:r>
            <a:r>
              <a:rPr lang="en-US" sz="2400" dirty="0" smtClean="0"/>
              <a:t>., </a:t>
            </a:r>
            <a:r>
              <a:rPr lang="en-US" sz="2400" dirty="0"/>
              <a:t>short path between them)</a:t>
            </a:r>
          </a:p>
        </p:txBody>
      </p:sp>
      <p:pic>
        <p:nvPicPr>
          <p:cNvPr id="1411076" name="Picture 4" descr="wordnetdim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699260" y="2606040"/>
            <a:ext cx="5745480" cy="3566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27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Tweaks </a:t>
            </a:r>
            <a:r>
              <a:rPr lang="en-US" dirty="0"/>
              <a:t>to path-based similarity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 sz="2800" dirty="0"/>
              <a:t>pathlen(c</a:t>
            </a:r>
            <a:r>
              <a:rPr lang="en-US" sz="2800" baseline="-25000" dirty="0"/>
              <a:t>1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2</a:t>
            </a:r>
            <a:r>
              <a:rPr lang="en-US" sz="2800" dirty="0"/>
              <a:t>) = number of edges in the shortest path in the thesaurus graph between the sense nodes c</a:t>
            </a:r>
            <a:r>
              <a:rPr lang="en-US" sz="2800" baseline="-25000" dirty="0"/>
              <a:t>1</a:t>
            </a:r>
            <a:r>
              <a:rPr lang="en-US" sz="2800" dirty="0"/>
              <a:t> and c</a:t>
            </a:r>
            <a:r>
              <a:rPr lang="en-US" sz="2800" baseline="-25000" dirty="0"/>
              <a:t>2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sim</a:t>
            </a:r>
            <a:r>
              <a:rPr lang="en-US" sz="2800" baseline="-25000" dirty="0"/>
              <a:t>path</a:t>
            </a:r>
            <a:r>
              <a:rPr lang="en-US" sz="2800" dirty="0"/>
              <a:t>(c</a:t>
            </a:r>
            <a:r>
              <a:rPr lang="en-US" sz="2800" baseline="-25000" dirty="0"/>
              <a:t>1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2</a:t>
            </a:r>
            <a:r>
              <a:rPr lang="en-US" sz="2800" dirty="0"/>
              <a:t>) =</a:t>
            </a:r>
            <a:r>
              <a:rPr lang="en-US" sz="2800" dirty="0" smtClean="0"/>
              <a:t> – log </a:t>
            </a:r>
            <a:r>
              <a:rPr lang="en-US" sz="2800" dirty="0"/>
              <a:t>pathlen(c</a:t>
            </a:r>
            <a:r>
              <a:rPr lang="en-US" sz="2800" baseline="-25000" dirty="0"/>
              <a:t>1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2</a:t>
            </a:r>
            <a:r>
              <a:rPr lang="en-US" sz="2800" dirty="0"/>
              <a:t>)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wordsim(w</a:t>
            </a:r>
            <a:r>
              <a:rPr lang="en-US" sz="2800" baseline="-25000" dirty="0"/>
              <a:t>1</a:t>
            </a:r>
            <a:r>
              <a:rPr lang="en-US" sz="2800" dirty="0" smtClean="0"/>
              <a:t>, w</a:t>
            </a:r>
            <a:r>
              <a:rPr lang="en-US" sz="2800" baseline="-25000" dirty="0" smtClean="0"/>
              <a:t>2</a:t>
            </a:r>
            <a:r>
              <a:rPr lang="en-US" sz="2800" dirty="0"/>
              <a:t>) =</a:t>
            </a:r>
            <a:endParaRPr lang="en-US" sz="2800" dirty="0" smtClean="0"/>
          </a:p>
          <a:p>
            <a:pPr lvl="1">
              <a:buNone/>
            </a:pPr>
            <a:r>
              <a:rPr lang="en-US" sz="2800" dirty="0" smtClean="0"/>
              <a:t>max </a:t>
            </a:r>
            <a:r>
              <a:rPr lang="en-US" sz="1600" dirty="0" smtClean="0"/>
              <a:t>c</a:t>
            </a:r>
            <a:r>
              <a:rPr lang="en-US" sz="1600" baseline="-25000" dirty="0" smtClean="0"/>
              <a:t>1</a:t>
            </a:r>
            <a:r>
              <a:rPr lang="en-US" sz="1600" dirty="0">
                <a:sym typeface="Symbol" charset="2"/>
              </a:rPr>
              <a:t></a:t>
            </a:r>
            <a:r>
              <a:rPr lang="en-US" sz="1600" dirty="0"/>
              <a:t>senses(w</a:t>
            </a:r>
            <a:r>
              <a:rPr lang="en-US" sz="1600" baseline="-25000" dirty="0"/>
              <a:t>1</a:t>
            </a:r>
            <a:r>
              <a:rPr lang="en-US" sz="1600" dirty="0"/>
              <a:t>)</a:t>
            </a:r>
            <a:r>
              <a:rPr lang="en-US" sz="1600" dirty="0" smtClean="0"/>
              <a:t>, c</a:t>
            </a:r>
            <a:r>
              <a:rPr lang="en-US" sz="1600" baseline="-25000" dirty="0" smtClean="0"/>
              <a:t>2</a:t>
            </a:r>
            <a:r>
              <a:rPr lang="en-US" sz="1600" dirty="0" smtClean="0">
                <a:sym typeface="Symbol" charset="2"/>
              </a:rPr>
              <a:t></a:t>
            </a:r>
            <a:r>
              <a:rPr lang="en-US" sz="1600" dirty="0"/>
              <a:t>senses(w</a:t>
            </a:r>
            <a:r>
              <a:rPr lang="en-US" sz="1600" baseline="-25000" dirty="0"/>
              <a:t>2</a:t>
            </a:r>
            <a:r>
              <a:rPr lang="en-US" sz="1600" dirty="0"/>
              <a:t>)</a:t>
            </a:r>
            <a:r>
              <a:rPr lang="en-US" sz="2800" dirty="0"/>
              <a:t> sim(c</a:t>
            </a:r>
            <a:r>
              <a:rPr lang="en-US" sz="2800" baseline="-25000" dirty="0"/>
              <a:t>1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2</a:t>
            </a:r>
            <a:r>
              <a:rPr lang="en-US" sz="28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5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r>
              <a:rPr lang="en-US" dirty="0"/>
              <a:t>with</a:t>
            </a:r>
            <a:r>
              <a:rPr lang="en-US" dirty="0" smtClean="0"/>
              <a:t> path</a:t>
            </a:r>
            <a:r>
              <a:rPr lang="en-US" dirty="0"/>
              <a:t>-based similarity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85800" y="1905000"/>
            <a:ext cx="7772400" cy="4267200"/>
          </a:xfrm>
        </p:spPr>
        <p:txBody>
          <a:bodyPr/>
          <a:lstStyle/>
          <a:p>
            <a:r>
              <a:rPr lang="en-US" sz="2400" dirty="0"/>
              <a:t>Assumes each link represents a uniform distance</a:t>
            </a:r>
            <a:endParaRPr lang="en-US" sz="2400" dirty="0" smtClean="0"/>
          </a:p>
          <a:p>
            <a:pPr>
              <a:spcBef>
                <a:spcPts val="1800"/>
              </a:spcBef>
            </a:pP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i="1" dirty="0" smtClean="0">
                <a:latin typeface="Times New Roman"/>
                <a:cs typeface="Times New Roman"/>
              </a:rPr>
              <a:t>ickel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/>
              <a:t>to </a:t>
            </a:r>
            <a:r>
              <a:rPr lang="en-US" sz="2400" i="1" dirty="0">
                <a:latin typeface="Times New Roman"/>
                <a:cs typeface="Times New Roman"/>
              </a:rPr>
              <a:t>money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seems </a:t>
            </a:r>
            <a:r>
              <a:rPr lang="en-US" sz="2400" dirty="0"/>
              <a:t>closer than </a:t>
            </a:r>
            <a:r>
              <a:rPr lang="en-US" sz="2400" i="1" dirty="0">
                <a:latin typeface="Times New Roman"/>
                <a:cs typeface="Times New Roman"/>
              </a:rPr>
              <a:t>nickel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/>
              <a:t>to </a:t>
            </a:r>
            <a:r>
              <a:rPr lang="en-US" sz="2400" i="1" dirty="0">
                <a:latin typeface="Times New Roman"/>
                <a:cs typeface="Times New Roman"/>
              </a:rPr>
              <a:t>standard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/>
              <a:t>Seems like we want </a:t>
            </a:r>
            <a:r>
              <a:rPr lang="en-US" sz="2400" dirty="0"/>
              <a:t>a metric which lets</a:t>
            </a:r>
            <a:r>
              <a:rPr lang="en-US" sz="2400" dirty="0" smtClean="0"/>
              <a:t> us assign different “lengths” to different edges — but how?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From paths to probabilities</a:t>
            </a:r>
            <a:endParaRPr lang="en-US" dirty="0"/>
          </a:p>
        </p:txBody>
      </p:sp>
      <p:sp>
        <p:nvSpPr>
          <p:cNvPr id="1414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400" dirty="0" smtClean="0"/>
              <a:t>Don’t measure paths. Measure probability?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Define </a:t>
            </a:r>
            <a:r>
              <a:rPr lang="en-US" sz="2400" dirty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c</a:t>
            </a:r>
            <a:r>
              <a:rPr lang="en-US" sz="2400" dirty="0" smtClean="0"/>
              <a:t>) as the </a:t>
            </a:r>
            <a:r>
              <a:rPr lang="en-US" sz="2400" dirty="0"/>
              <a:t>probability that a randomly selected word </a:t>
            </a:r>
            <a:r>
              <a:rPr lang="en-US" sz="2400" dirty="0" smtClean="0"/>
              <a:t>is </a:t>
            </a:r>
            <a:r>
              <a:rPr lang="en-US" sz="2400" dirty="0"/>
              <a:t>an instance of </a:t>
            </a:r>
            <a:r>
              <a:rPr lang="en-US" sz="2400" dirty="0" smtClean="0"/>
              <a:t>concept (</a:t>
            </a:r>
            <a:r>
              <a:rPr lang="en-US" sz="2400" dirty="0" err="1" smtClean="0"/>
              <a:t>synset</a:t>
            </a:r>
            <a:r>
              <a:rPr lang="en-US" sz="2400" dirty="0" smtClean="0"/>
              <a:t>) </a:t>
            </a:r>
            <a:r>
              <a:rPr lang="en-US" sz="2400" i="1" dirty="0"/>
              <a:t>c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P(ROOT) = 1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The lower a node in the hierarchy, the lower its probability</a:t>
            </a:r>
          </a:p>
        </p:txBody>
      </p:sp>
    </p:spTree>
    <p:extLst>
      <p:ext uri="{BB962C8B-B14F-4D97-AF65-F5344CB8AC3E}">
        <p14:creationId xmlns:p14="http://schemas.microsoft.com/office/powerpoint/2010/main" val="1599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Estimating concept probabilities</a:t>
            </a:r>
            <a:endParaRPr lang="en-US" dirty="0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Train by counting</a:t>
            </a:r>
            <a:r>
              <a:rPr lang="en-US" dirty="0" smtClean="0"/>
              <a:t> “concept activations” in </a:t>
            </a:r>
            <a:r>
              <a:rPr lang="en-US" dirty="0"/>
              <a:t>a corpus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occurence</a:t>
            </a:r>
            <a:r>
              <a:rPr lang="en-US" dirty="0" smtClean="0"/>
              <a:t> of </a:t>
            </a:r>
            <a:r>
              <a:rPr lang="en-US" i="1" dirty="0" smtClean="0">
                <a:latin typeface="Times New Roman"/>
                <a:cs typeface="Times New Roman"/>
              </a:rPr>
              <a:t>dime</a:t>
            </a:r>
            <a:r>
              <a:rPr lang="en-US" dirty="0" smtClean="0"/>
              <a:t> also increments counts for </a:t>
            </a:r>
            <a:r>
              <a:rPr lang="en-US" i="1" dirty="0" smtClean="0">
                <a:latin typeface="Times New Roman"/>
                <a:cs typeface="Times New Roman"/>
              </a:rPr>
              <a:t>coin</a:t>
            </a:r>
            <a:r>
              <a:rPr lang="en-US" dirty="0"/>
              <a:t>, </a:t>
            </a:r>
            <a:r>
              <a:rPr lang="en-US" i="1" dirty="0">
                <a:latin typeface="Times New Roman"/>
                <a:cs typeface="Times New Roman"/>
              </a:rPr>
              <a:t>currency</a:t>
            </a:r>
            <a:r>
              <a:rPr lang="en-US" dirty="0"/>
              <a:t>, </a:t>
            </a:r>
            <a:r>
              <a:rPr lang="en-US" i="1" dirty="0">
                <a:latin typeface="Times New Roman"/>
                <a:cs typeface="Times New Roman"/>
              </a:rPr>
              <a:t>standard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pPr>
              <a:spcBef>
                <a:spcPts val="1800"/>
              </a:spcBef>
            </a:pPr>
            <a:r>
              <a:rPr lang="en-US" dirty="0"/>
              <a:t>More formally: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05000" y="3810000"/>
            <a:ext cx="5168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9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Concept probability examples</a:t>
            </a:r>
            <a:endParaRPr lang="en-US" dirty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buNone/>
            </a:pPr>
            <a:r>
              <a:rPr lang="en-US" sz="2400" dirty="0" err="1"/>
              <a:t>WordNet</a:t>
            </a:r>
            <a:r>
              <a:rPr lang="en-US" sz="2400" dirty="0"/>
              <a:t> hierarchy augmented with probabilities </a:t>
            </a:r>
            <a:r>
              <a:rPr lang="en-US" sz="2400" dirty="0" err="1"/>
              <a:t>P</a:t>
            </a:r>
            <a:r>
              <a:rPr lang="en-US" sz="2400" dirty="0" err="1" smtClean="0"/>
              <a:t>(</a:t>
            </a:r>
            <a:r>
              <a:rPr lang="en-US" sz="2400" i="1" dirty="0" err="1" smtClean="0"/>
              <a:t>c</a:t>
            </a:r>
            <a:r>
              <a:rPr lang="en-US" sz="2400" dirty="0" smtClean="0"/>
              <a:t>):</a:t>
            </a:r>
            <a:endParaRPr lang="en-US" sz="2400" dirty="0"/>
          </a:p>
        </p:txBody>
      </p:sp>
      <p:pic>
        <p:nvPicPr>
          <p:cNvPr id="1416196" name="Picture 4" descr="dekang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676400" y="2143125"/>
            <a:ext cx="5981700" cy="3833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88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Information content: definitions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Information content:</a:t>
            </a:r>
          </a:p>
          <a:p>
            <a:pPr lvl="1">
              <a:lnSpc>
                <a:spcPct val="90000"/>
              </a:lnSpc>
            </a:pPr>
            <a:r>
              <a:rPr lang="en-US" sz="2800" dirty="0" err="1"/>
              <a:t>IC(c</a:t>
            </a:r>
            <a:r>
              <a:rPr lang="en-US" sz="2800" dirty="0"/>
              <a:t>)</a:t>
            </a:r>
            <a:r>
              <a:rPr lang="en-US" sz="2800" dirty="0" smtClean="0"/>
              <a:t>= – log </a:t>
            </a:r>
            <a:r>
              <a:rPr lang="en-US" sz="2800" dirty="0" err="1" smtClean="0"/>
              <a:t>P</a:t>
            </a:r>
            <a:r>
              <a:rPr lang="en-US" sz="2800" dirty="0" err="1"/>
              <a:t>(c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dirty="0"/>
              <a:t>Lowest common </a:t>
            </a:r>
            <a:r>
              <a:rPr lang="en-US" sz="2800" dirty="0" err="1"/>
              <a:t>subsumer</a:t>
            </a:r>
            <a:endParaRPr lang="en-US" sz="2800" dirty="0"/>
          </a:p>
          <a:p>
            <a:pPr lvl="1"/>
            <a:r>
              <a:rPr lang="en-US" dirty="0"/>
              <a:t>LCS(c</a:t>
            </a:r>
            <a:r>
              <a:rPr lang="en-US" baseline="-25000" dirty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/>
              <a:t>) = the lowest common </a:t>
            </a:r>
            <a:r>
              <a:rPr lang="en-US" dirty="0" err="1" smtClean="0"/>
              <a:t>subsumer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I.</a:t>
            </a:r>
            <a:r>
              <a:rPr lang="en-US" sz="2000" dirty="0"/>
              <a:t>e</a:t>
            </a:r>
            <a:r>
              <a:rPr lang="en-US" sz="2000" dirty="0" smtClean="0"/>
              <a:t>., </a:t>
            </a:r>
            <a:r>
              <a:rPr lang="en-US" sz="2000" dirty="0"/>
              <a:t>the lowest node in the </a:t>
            </a:r>
            <a:r>
              <a:rPr lang="en-US" sz="2000" dirty="0" smtClean="0"/>
              <a:t>hierarchy that subsumes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is a </a:t>
            </a:r>
            <a:r>
              <a:rPr lang="en-US" sz="2000" dirty="0" err="1"/>
              <a:t>hypernym</a:t>
            </a:r>
            <a:r>
              <a:rPr lang="en-US" sz="2000" dirty="0"/>
              <a:t> of) both c</a:t>
            </a:r>
            <a:r>
              <a:rPr lang="en-US" sz="2000" baseline="-25000" dirty="0"/>
              <a:t>1</a:t>
            </a:r>
            <a:r>
              <a:rPr lang="en-US" sz="2000" dirty="0"/>
              <a:t> and c</a:t>
            </a:r>
            <a:r>
              <a:rPr lang="en-US" sz="2000" baseline="-25000" dirty="0"/>
              <a:t>2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dirty="0"/>
              <a:t>We are now ready to see how to use information content IC as a similarity metric</a:t>
            </a:r>
          </a:p>
        </p:txBody>
      </p:sp>
    </p:spTree>
    <p:extLst>
      <p:ext uri="{BB962C8B-B14F-4D97-AF65-F5344CB8AC3E}">
        <p14:creationId xmlns:p14="http://schemas.microsoft.com/office/powerpoint/2010/main" val="31710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Information content examples</a:t>
            </a:r>
            <a:endParaRPr lang="en-US" dirty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buNone/>
            </a:pPr>
            <a:r>
              <a:rPr lang="en-US" sz="2000" dirty="0" err="1"/>
              <a:t>WordNet</a:t>
            </a:r>
            <a:r>
              <a:rPr lang="en-US" sz="2000" dirty="0"/>
              <a:t> hierarchy augmented with</a:t>
            </a:r>
            <a:r>
              <a:rPr lang="en-US" sz="2000" dirty="0" smtClean="0"/>
              <a:t> information content IC(</a:t>
            </a:r>
            <a:r>
              <a:rPr lang="en-US" sz="2000" i="1" dirty="0" smtClean="0"/>
              <a:t>c</a:t>
            </a:r>
            <a:r>
              <a:rPr lang="en-US" sz="2000" dirty="0" smtClean="0"/>
              <a:t>):</a:t>
            </a:r>
            <a:endParaRPr lang="en-US" sz="2000" dirty="0"/>
          </a:p>
        </p:txBody>
      </p:sp>
      <p:pic>
        <p:nvPicPr>
          <p:cNvPr id="1416196" name="Picture 4" descr="dekang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1257300" y="2175474"/>
            <a:ext cx="5981700" cy="383381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4724400" y="21336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0.403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5410200" y="2807958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0.777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5410200" y="3470874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1.788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5943600" y="4274748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2.754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5943600" y="4918674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4.078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5943600" y="5604474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4.666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>
          <a:xfrm>
            <a:off x="838200" y="4941558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3.947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>
          <a:xfrm>
            <a:off x="1254477" y="5592716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4.724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79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unit of meaning is</a:t>
            </a:r>
            <a:r>
              <a:rPr lang="en-US" dirty="0" smtClean="0"/>
              <a:t> a </a:t>
            </a:r>
            <a:r>
              <a:rPr lang="en-US" i="1" dirty="0" smtClean="0"/>
              <a:t>sense</a:t>
            </a:r>
            <a:endParaRPr lang="en-US" i="1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smtClean="0"/>
              <a:t>word </a:t>
            </a:r>
            <a:r>
              <a:rPr lang="en-US" dirty="0"/>
              <a:t>can have multiple</a:t>
            </a:r>
            <a:r>
              <a:rPr lang="en-US" dirty="0" smtClean="0"/>
              <a:t> meanings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Instead</a:t>
            </a:r>
            <a:r>
              <a:rPr lang="en-US" i="1" dirty="0">
                <a:latin typeface="Times New Roman"/>
                <a:cs typeface="Times New Roman"/>
              </a:rPr>
              <a:t>, a </a:t>
            </a:r>
            <a:r>
              <a:rPr lang="en-US" b="1" i="1" dirty="0">
                <a:latin typeface="Times New Roman"/>
                <a:cs typeface="Times New Roman"/>
              </a:rPr>
              <a:t>bank</a:t>
            </a:r>
            <a:r>
              <a:rPr lang="en-US" i="1" dirty="0">
                <a:latin typeface="Times New Roman"/>
                <a:cs typeface="Times New Roman"/>
              </a:rPr>
              <a:t> can hold the investments in a custodial account in the client’s </a:t>
            </a:r>
            <a:r>
              <a:rPr lang="en-US" i="1" dirty="0" smtClean="0">
                <a:latin typeface="Times New Roman"/>
                <a:cs typeface="Times New Roman"/>
              </a:rPr>
              <a:t>name.</a:t>
            </a:r>
          </a:p>
          <a:p>
            <a:pPr lvl="1"/>
            <a:r>
              <a:rPr lang="en-US" i="1" dirty="0" smtClean="0">
                <a:latin typeface="Times New Roman"/>
                <a:cs typeface="Times New Roman"/>
              </a:rPr>
              <a:t>But </a:t>
            </a:r>
            <a:r>
              <a:rPr lang="en-US" i="1" dirty="0">
                <a:latin typeface="Times New Roman"/>
                <a:cs typeface="Times New Roman"/>
              </a:rPr>
              <a:t>as agriculture burgeons on the east </a:t>
            </a:r>
            <a:r>
              <a:rPr lang="en-US" b="1" i="1" dirty="0">
                <a:latin typeface="Times New Roman"/>
                <a:cs typeface="Times New Roman"/>
              </a:rPr>
              <a:t>bank</a:t>
            </a:r>
            <a:r>
              <a:rPr lang="en-US" i="1" dirty="0">
                <a:latin typeface="Times New Roman"/>
                <a:cs typeface="Times New Roman"/>
              </a:rPr>
              <a:t>, the river will shrink even </a:t>
            </a:r>
            <a:r>
              <a:rPr lang="en-US" i="1" dirty="0" smtClean="0">
                <a:latin typeface="Times New Roman"/>
                <a:cs typeface="Times New Roman"/>
              </a:rPr>
              <a:t>more.</a:t>
            </a:r>
            <a:endParaRPr lang="en-US" sz="2800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word</a:t>
            </a:r>
            <a:r>
              <a:rPr lang="en-US" dirty="0" smtClean="0"/>
              <a:t> </a:t>
            </a:r>
            <a:r>
              <a:rPr lang="en-US" b="1" dirty="0"/>
              <a:t>sense</a:t>
            </a:r>
            <a:r>
              <a:rPr lang="en-US" dirty="0"/>
              <a:t> is a representation of one aspect of the meaning of a word.</a:t>
            </a:r>
          </a:p>
          <a:p>
            <a:r>
              <a:rPr lang="en-US" b="1" dirty="0" smtClean="0"/>
              <a:t>bank</a:t>
            </a:r>
            <a:r>
              <a:rPr lang="en-US" dirty="0" smtClean="0"/>
              <a:t> </a:t>
            </a:r>
            <a:r>
              <a:rPr lang="en-US" dirty="0"/>
              <a:t>here has two </a:t>
            </a:r>
            <a:r>
              <a:rPr lang="en-US" dirty="0" smtClean="0"/>
              <a:t>senses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Resnik method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dirty="0"/>
              <a:t>The similarity between two words is related to their common information</a:t>
            </a:r>
          </a:p>
          <a:p>
            <a:pPr>
              <a:spcBef>
                <a:spcPts val="1800"/>
              </a:spcBef>
            </a:pPr>
            <a:r>
              <a:rPr lang="en-US" dirty="0"/>
              <a:t>The more two words have in common, the more similar they are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Resnik</a:t>
            </a:r>
            <a:r>
              <a:rPr lang="en-US" dirty="0"/>
              <a:t>: measure the common information as: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information </a:t>
            </a:r>
            <a:r>
              <a:rPr lang="en-US" dirty="0"/>
              <a:t>content of the lowest common </a:t>
            </a:r>
            <a:r>
              <a:rPr lang="en-US" dirty="0" err="1"/>
              <a:t>subsumer</a:t>
            </a:r>
            <a:r>
              <a:rPr lang="en-US" dirty="0"/>
              <a:t> of the two nodes</a:t>
            </a:r>
          </a:p>
          <a:p>
            <a:pPr lvl="1"/>
            <a:r>
              <a:rPr lang="en-US" dirty="0"/>
              <a:t>sim</a:t>
            </a:r>
            <a:r>
              <a:rPr lang="en-US" baseline="-25000" dirty="0"/>
              <a:t>resnik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/>
              <a:t>) =</a:t>
            </a:r>
            <a:r>
              <a:rPr lang="en-US" dirty="0" smtClean="0"/>
              <a:t> – log </a:t>
            </a:r>
            <a:r>
              <a:rPr lang="en-US" dirty="0"/>
              <a:t>P(LCS</a:t>
            </a:r>
            <a:r>
              <a:rPr lang="en-US" sz="1800" dirty="0" smtClean="0"/>
              <a:t>(c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c</a:t>
            </a:r>
            <a:r>
              <a:rPr lang="en-US" sz="1800" baseline="-25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78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/>
              <a:t>Resnik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14161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sim</a:t>
            </a:r>
            <a:r>
              <a:rPr lang="en-US" sz="2400" baseline="-25000" dirty="0" err="1" smtClean="0"/>
              <a:t>resnik</a:t>
            </a:r>
            <a:r>
              <a:rPr lang="en-US" sz="2400" dirty="0" err="1" smtClean="0"/>
              <a:t>(hill</a:t>
            </a:r>
            <a:r>
              <a:rPr lang="en-US" sz="2400" dirty="0" smtClean="0"/>
              <a:t>, coast) = ?</a:t>
            </a:r>
            <a:endParaRPr lang="en-US" sz="2400" dirty="0"/>
          </a:p>
        </p:txBody>
      </p:sp>
      <p:pic>
        <p:nvPicPr>
          <p:cNvPr id="1416196" name="Picture 4" descr="dekang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1676400" y="2143125"/>
            <a:ext cx="5981700" cy="383381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5029200" y="2091726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0.403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5715000" y="2766084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0.777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5715000" y="3429000"/>
            <a:ext cx="838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1.788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6248400" y="4232874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2.754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6248400" y="48768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4.078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6248400" y="55626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4.666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>
          <a:xfrm>
            <a:off x="1143000" y="4899684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3.947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>
          <a:xfrm>
            <a:off x="1559277" y="5550842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4.724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52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1905000" y="2819400"/>
            <a:ext cx="5167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w2             IC(w2) 	</a:t>
            </a:r>
            <a:r>
              <a:rPr lang="en-US" sz="1400" dirty="0" err="1" smtClean="0">
                <a:latin typeface="Courier"/>
                <a:cs typeface="Courier"/>
              </a:rPr>
              <a:t>lso</a:t>
            </a:r>
            <a:r>
              <a:rPr lang="en-US" sz="1400" dirty="0" smtClean="0">
                <a:latin typeface="Courier"/>
                <a:cs typeface="Courier"/>
              </a:rPr>
              <a:t>       	IC(</a:t>
            </a:r>
            <a:r>
              <a:rPr lang="en-US" sz="1400" dirty="0" err="1" smtClean="0">
                <a:latin typeface="Courier"/>
                <a:cs typeface="Courier"/>
              </a:rPr>
              <a:t>lso</a:t>
            </a:r>
            <a:r>
              <a:rPr lang="en-US" sz="1400" dirty="0" smtClean="0">
                <a:latin typeface="Courier"/>
                <a:cs typeface="Courier"/>
              </a:rPr>
              <a:t>)   	</a:t>
            </a:r>
            <a:r>
              <a:rPr lang="en-US" sz="1400" dirty="0" err="1" smtClean="0">
                <a:latin typeface="Courier"/>
                <a:cs typeface="Courier"/>
              </a:rPr>
              <a:t>Resnik</a:t>
            </a:r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----------- --------- --------  -------  -------  -------  -------</a:t>
            </a:r>
          </a:p>
          <a:p>
            <a:r>
              <a:rPr lang="en-US" sz="1400" dirty="0" smtClean="0">
                <a:latin typeface="Courier"/>
                <a:cs typeface="Courier"/>
              </a:rPr>
              <a:t>gun           10.9828 	gun       	10.9828  	10.9828   </a:t>
            </a:r>
          </a:p>
          <a:p>
            <a:r>
              <a:rPr lang="en-US" sz="1400" dirty="0" smtClean="0">
                <a:latin typeface="Courier"/>
                <a:cs typeface="Courier"/>
              </a:rPr>
              <a:t>weapon         8.6121 	weapon     	8.6121   	8.6121</a:t>
            </a:r>
          </a:p>
          <a:p>
            <a:r>
              <a:rPr lang="en-US" sz="1400" dirty="0" smtClean="0">
                <a:latin typeface="Courier"/>
                <a:cs typeface="Courier"/>
              </a:rPr>
              <a:t>animal         5.8775 	object     	1.2161   	1.2161</a:t>
            </a:r>
          </a:p>
          <a:p>
            <a:r>
              <a:rPr lang="en-US" sz="1400" dirty="0" smtClean="0">
                <a:latin typeface="Courier"/>
                <a:cs typeface="Courier"/>
              </a:rPr>
              <a:t>cat           12.5305 	object     	1.2161   	1.2161</a:t>
            </a:r>
          </a:p>
          <a:p>
            <a:r>
              <a:rPr lang="en-US" sz="1400" dirty="0" smtClean="0">
                <a:latin typeface="Courier"/>
                <a:cs typeface="Courier"/>
              </a:rPr>
              <a:t>water         11.2821 	entity     	0.9447   	0.9447</a:t>
            </a:r>
          </a:p>
          <a:p>
            <a:r>
              <a:rPr lang="en-US" sz="1400" dirty="0" smtClean="0">
                <a:latin typeface="Courier"/>
                <a:cs typeface="Courier"/>
              </a:rPr>
              <a:t>evaporation   13.2252 	[ROOT]     	0.0000   	0.0000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851821" y="1752600"/>
            <a:ext cx="7530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Calibri"/>
              </a:rPr>
              <a:t>Let’s examine how the various measures compute the similarity between </a:t>
            </a:r>
            <a:r>
              <a:rPr lang="en-US" sz="2400" dirty="0" smtClean="0">
                <a:cs typeface="Courier"/>
              </a:rPr>
              <a:t>gun</a:t>
            </a:r>
            <a:r>
              <a:rPr lang="en-US" sz="2400" dirty="0" smtClean="0">
                <a:cs typeface="Calibri"/>
              </a:rPr>
              <a:t> and a selection of other words:</a:t>
            </a:r>
            <a:endParaRPr lang="en-US" sz="2400" dirty="0">
              <a:cs typeface="Calibr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851821" y="5257800"/>
            <a:ext cx="7911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IC(w2): information content (negative log </a:t>
            </a:r>
            <a:r>
              <a:rPr lang="en-US" sz="1800" dirty="0" err="1" smtClean="0">
                <a:latin typeface="Calibri"/>
                <a:cs typeface="Calibri"/>
              </a:rPr>
              <a:t>prob</a:t>
            </a:r>
            <a:r>
              <a:rPr lang="en-US" sz="1800" dirty="0" smtClean="0">
                <a:latin typeface="Calibri"/>
                <a:cs typeface="Calibri"/>
              </a:rPr>
              <a:t>) of (the first </a:t>
            </a:r>
            <a:r>
              <a:rPr lang="en-US" sz="1800" dirty="0" err="1" smtClean="0">
                <a:latin typeface="Calibri"/>
                <a:cs typeface="Calibri"/>
              </a:rPr>
              <a:t>synset</a:t>
            </a:r>
            <a:r>
              <a:rPr lang="en-US" sz="1800" dirty="0" smtClean="0">
                <a:latin typeface="Calibri"/>
                <a:cs typeface="Calibri"/>
              </a:rPr>
              <a:t> for) word w2</a:t>
            </a:r>
            <a:br>
              <a:rPr lang="en-US" sz="1800" dirty="0" smtClean="0">
                <a:latin typeface="Calibri"/>
                <a:cs typeface="Calibri"/>
              </a:rPr>
            </a:br>
            <a:r>
              <a:rPr lang="en-US" sz="1800" dirty="0" err="1" smtClean="0">
                <a:latin typeface="Calibri"/>
                <a:cs typeface="Calibri"/>
              </a:rPr>
              <a:t>lso</a:t>
            </a:r>
            <a:r>
              <a:rPr lang="en-US" sz="1800" dirty="0" smtClean="0">
                <a:latin typeface="Calibri"/>
                <a:cs typeface="Calibri"/>
              </a:rPr>
              <a:t>: least </a:t>
            </a:r>
            <a:r>
              <a:rPr lang="en-US" sz="1800" dirty="0" err="1" smtClean="0">
                <a:latin typeface="Calibri"/>
                <a:cs typeface="Calibri"/>
              </a:rPr>
              <a:t>superordinate</a:t>
            </a:r>
            <a:r>
              <a:rPr lang="en-US" sz="1800" dirty="0" smtClean="0">
                <a:latin typeface="Calibri"/>
                <a:cs typeface="Calibri"/>
              </a:rPr>
              <a:t> (most specific </a:t>
            </a:r>
            <a:r>
              <a:rPr lang="en-US" sz="1800" dirty="0" err="1" smtClean="0">
                <a:latin typeface="Calibri"/>
                <a:cs typeface="Calibri"/>
              </a:rPr>
              <a:t>hypernym</a:t>
            </a:r>
            <a:r>
              <a:rPr lang="en-US" sz="1800" dirty="0" smtClean="0">
                <a:latin typeface="Calibri"/>
                <a:cs typeface="Calibri"/>
              </a:rPr>
              <a:t>) for "gun" and word w2.</a:t>
            </a:r>
            <a:br>
              <a:rPr lang="en-US" sz="1800" dirty="0" smtClean="0">
                <a:latin typeface="Calibri"/>
                <a:cs typeface="Calibri"/>
              </a:rPr>
            </a:br>
            <a:r>
              <a:rPr lang="en-US" sz="1800" dirty="0" err="1" smtClean="0">
                <a:latin typeface="Calibri"/>
                <a:cs typeface="Calibri"/>
              </a:rPr>
              <a:t>IC(lso</a:t>
            </a:r>
            <a:r>
              <a:rPr lang="en-US" sz="1800" dirty="0" smtClean="0">
                <a:latin typeface="Calibri"/>
                <a:cs typeface="Calibri"/>
              </a:rPr>
              <a:t>): information content for the </a:t>
            </a:r>
            <a:r>
              <a:rPr lang="en-US" sz="1800" dirty="0" err="1" smtClean="0">
                <a:latin typeface="Calibri"/>
                <a:cs typeface="Calibri"/>
              </a:rPr>
              <a:t>lso</a:t>
            </a:r>
            <a:r>
              <a:rPr lang="en-US" sz="1800" dirty="0" smtClean="0"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7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0" dirty="0"/>
              <a:t>(extended) </a:t>
            </a:r>
            <a:r>
              <a:rPr lang="en-US" dirty="0" err="1"/>
              <a:t>Lesk</a:t>
            </a:r>
            <a:r>
              <a:rPr lang="en-US" dirty="0"/>
              <a:t> Algorithm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Two concepts are similar if their glosses contain similar words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Drawing paper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b="1" dirty="0">
                <a:latin typeface="Times New Roman"/>
                <a:cs typeface="Times New Roman"/>
              </a:rPr>
              <a:t>paper</a:t>
            </a:r>
            <a:r>
              <a:rPr lang="en-US" dirty="0">
                <a:latin typeface="Times New Roman"/>
                <a:cs typeface="Times New Roman"/>
              </a:rPr>
              <a:t> that is </a:t>
            </a:r>
            <a:r>
              <a:rPr lang="en-US" b="1" dirty="0">
                <a:latin typeface="Times New Roman"/>
                <a:cs typeface="Times New Roman"/>
              </a:rPr>
              <a:t>specially prepared</a:t>
            </a:r>
            <a:r>
              <a:rPr lang="en-US" dirty="0">
                <a:latin typeface="Times New Roman"/>
                <a:cs typeface="Times New Roman"/>
              </a:rPr>
              <a:t> for use in drafting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Decal</a:t>
            </a:r>
            <a:r>
              <a:rPr lang="en-US" dirty="0">
                <a:latin typeface="Times New Roman"/>
                <a:cs typeface="Times New Roman"/>
              </a:rPr>
              <a:t>: the art of transferring designs from </a:t>
            </a:r>
            <a:r>
              <a:rPr lang="en-US" b="1" dirty="0">
                <a:latin typeface="Times New Roman"/>
                <a:cs typeface="Times New Roman"/>
              </a:rPr>
              <a:t>specially prepared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paper</a:t>
            </a:r>
            <a:r>
              <a:rPr lang="en-US" dirty="0">
                <a:latin typeface="Times New Roman"/>
                <a:cs typeface="Times New Roman"/>
              </a:rPr>
              <a:t> to a wood or glass or metal surface</a:t>
            </a:r>
          </a:p>
          <a:p>
            <a:pPr>
              <a:spcBef>
                <a:spcPts val="1800"/>
              </a:spcBef>
            </a:pPr>
            <a:r>
              <a:rPr lang="en-US" dirty="0"/>
              <a:t>For each </a:t>
            </a:r>
            <a:r>
              <a:rPr lang="en-US" i="1" dirty="0" err="1"/>
              <a:t>n</a:t>
            </a:r>
            <a:r>
              <a:rPr lang="en-US" dirty="0"/>
              <a:t>-word phrase that occurs in both glosses</a:t>
            </a:r>
          </a:p>
          <a:p>
            <a:pPr lvl="1"/>
            <a:r>
              <a:rPr lang="en-US" dirty="0"/>
              <a:t>Add a score of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i="1" dirty="0">
                <a:latin typeface="Times New Roman"/>
                <a:cs typeface="Times New Roman"/>
              </a:rPr>
              <a:t>Paper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/>
              <a:t>and </a:t>
            </a:r>
            <a:r>
              <a:rPr lang="en-US" i="1" dirty="0">
                <a:latin typeface="Times New Roman"/>
                <a:cs typeface="Times New Roman"/>
              </a:rPr>
              <a:t>specially prepared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/>
              <a:t>for 1 + 4 =</a:t>
            </a:r>
            <a:r>
              <a:rPr lang="en-US" dirty="0" smtClean="0"/>
              <a:t>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Recap: thesaurus</a:t>
            </a:r>
            <a:r>
              <a:rPr lang="en-US" dirty="0"/>
              <a:t>-based similarity</a:t>
            </a:r>
          </a:p>
        </p:txBody>
      </p:sp>
      <p:pic>
        <p:nvPicPr>
          <p:cNvPr id="97284" name="Picture 4" descr="sim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10096" y="1676400"/>
            <a:ext cx="8323809" cy="34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90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 dirty="0"/>
              <a:t>Problems with thesaurus-based methods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We don’t have a thesaurus for every language</a:t>
            </a:r>
          </a:p>
          <a:p>
            <a:pPr>
              <a:spcBef>
                <a:spcPts val="1800"/>
              </a:spcBef>
            </a:pPr>
            <a:r>
              <a:rPr lang="en-US" dirty="0"/>
              <a:t>Even if we do, many words are </a:t>
            </a:r>
            <a:r>
              <a:rPr lang="en-US" dirty="0" smtClean="0"/>
              <a:t>missing</a:t>
            </a:r>
          </a:p>
          <a:p>
            <a:pPr lvl="1"/>
            <a:r>
              <a:rPr lang="en-US" dirty="0" smtClean="0"/>
              <a:t>Neologisms: </a:t>
            </a:r>
            <a:r>
              <a:rPr lang="en-US" i="1" dirty="0" err="1" smtClean="0">
                <a:latin typeface="Times New Roman"/>
                <a:cs typeface="Times New Roman"/>
              </a:rPr>
              <a:t>retweet</a:t>
            </a:r>
            <a:r>
              <a:rPr lang="en-US" dirty="0" smtClean="0"/>
              <a:t>, </a:t>
            </a:r>
            <a:r>
              <a:rPr lang="en-US" i="1" dirty="0" err="1" smtClean="0">
                <a:latin typeface="Times New Roman"/>
                <a:cs typeface="Times New Roman"/>
              </a:rPr>
              <a:t>iPad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/>
                <a:cs typeface="Times New Roman"/>
              </a:rPr>
              <a:t>blog</a:t>
            </a:r>
            <a:r>
              <a:rPr lang="en-US" dirty="0" smtClean="0"/>
              <a:t>, </a:t>
            </a:r>
            <a:r>
              <a:rPr lang="en-US" i="1" dirty="0" err="1" smtClean="0">
                <a:latin typeface="Times New Roman"/>
                <a:cs typeface="Times New Roman"/>
              </a:rPr>
              <a:t>unfriend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Jargon: </a:t>
            </a:r>
            <a:r>
              <a:rPr lang="en-US" i="1" dirty="0" err="1" smtClean="0">
                <a:latin typeface="Times New Roman"/>
                <a:cs typeface="Times New Roman"/>
              </a:rPr>
              <a:t>poset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/>
                <a:cs typeface="Times New Roman"/>
              </a:rPr>
              <a:t>LIBOR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/>
                <a:cs typeface="Times New Roman"/>
              </a:rPr>
              <a:t>hypervisor</a:t>
            </a:r>
            <a:r>
              <a:rPr lang="en-US" dirty="0" smtClean="0"/>
              <a:t>, …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Typically only nouns have coverage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What to do??  </a:t>
            </a:r>
            <a:r>
              <a:rPr lang="en-US" dirty="0" smtClean="0"/>
              <a:t>Distributional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Lexeme:</a:t>
            </a:r>
            <a:r>
              <a:rPr lang="en-US" dirty="0" smtClean="0"/>
              <a:t> a </a:t>
            </a:r>
            <a:r>
              <a:rPr lang="en-US" dirty="0"/>
              <a:t>pairing of meaning and form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Lemma: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word form that represents </a:t>
            </a:r>
            <a:r>
              <a:rPr lang="en-US" dirty="0"/>
              <a:t>a </a:t>
            </a:r>
            <a:r>
              <a:rPr lang="en-US" b="1" dirty="0" smtClean="0"/>
              <a:t>lexeme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sz="1800" b="1" i="1" dirty="0"/>
              <a:t>Carpet</a:t>
            </a:r>
            <a:r>
              <a:rPr lang="en-US" sz="1800" b="1" dirty="0"/>
              <a:t> </a:t>
            </a:r>
            <a:r>
              <a:rPr lang="en-US" sz="1800" dirty="0"/>
              <a:t>is the lemma for </a:t>
            </a:r>
            <a:r>
              <a:rPr lang="en-US" sz="1800" b="1" i="1" dirty="0"/>
              <a:t>carpets</a:t>
            </a:r>
            <a:endParaRPr lang="en-US" sz="1800" b="1" dirty="0"/>
          </a:p>
          <a:p>
            <a:pPr lvl="2">
              <a:lnSpc>
                <a:spcPct val="90000"/>
              </a:lnSpc>
            </a:pPr>
            <a:r>
              <a:rPr lang="en-US" sz="1800" b="1" i="1" dirty="0" err="1"/>
              <a:t>Dormir</a:t>
            </a:r>
            <a:r>
              <a:rPr lang="en-US" sz="1800" dirty="0"/>
              <a:t> is the lemma for </a:t>
            </a:r>
            <a:r>
              <a:rPr lang="en-US" sz="1800" b="1" i="1" dirty="0" err="1" smtClean="0"/>
              <a:t>duermes</a:t>
            </a:r>
            <a:endParaRPr lang="en-US" sz="1800" b="1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lemma </a:t>
            </a:r>
            <a:r>
              <a:rPr lang="en-US" sz="2400" i="1" dirty="0"/>
              <a:t>bank</a:t>
            </a:r>
            <a:r>
              <a:rPr lang="en-US" sz="2400" dirty="0"/>
              <a:t> has two </a:t>
            </a:r>
            <a:r>
              <a:rPr lang="en-US" sz="2400" b="1" dirty="0"/>
              <a:t>senses: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Financial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insitution</a:t>
            </a:r>
            <a:endParaRPr lang="en-US" sz="2000" i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>
              <a:lnSpc>
                <a:spcPct val="90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Soil wall next to water</a:t>
            </a:r>
            <a:endParaRPr lang="en-US" sz="2000" i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b="1" dirty="0"/>
              <a:t>sense</a:t>
            </a:r>
            <a:r>
              <a:rPr lang="en-US" sz="2400" dirty="0"/>
              <a:t> is a discrete representation of one aspect of the meaning of a word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458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Relations </a:t>
            </a:r>
            <a:r>
              <a:rPr lang="en-US" dirty="0"/>
              <a:t>between </a:t>
            </a:r>
            <a:r>
              <a:rPr lang="en-US" dirty="0" smtClean="0"/>
              <a:t>words/senses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Homonymy</a:t>
            </a:r>
          </a:p>
          <a:p>
            <a:r>
              <a:rPr lang="en-US" dirty="0" err="1"/>
              <a:t>Polysemy</a:t>
            </a:r>
            <a:endParaRPr lang="en-US" dirty="0"/>
          </a:p>
          <a:p>
            <a:r>
              <a:rPr lang="en-US" dirty="0"/>
              <a:t>Synonymy</a:t>
            </a:r>
          </a:p>
          <a:p>
            <a:r>
              <a:rPr lang="en-US" dirty="0" err="1"/>
              <a:t>Antonymy</a:t>
            </a:r>
            <a:endParaRPr lang="en-US" dirty="0"/>
          </a:p>
          <a:p>
            <a:r>
              <a:rPr lang="en-US" dirty="0" err="1" smtClean="0"/>
              <a:t>Hypernymy</a:t>
            </a:r>
            <a:endParaRPr lang="en-US" dirty="0"/>
          </a:p>
          <a:p>
            <a:r>
              <a:rPr lang="en-US" dirty="0" smtClean="0"/>
              <a:t>Hyponymy</a:t>
            </a:r>
            <a:endParaRPr lang="en-US" dirty="0"/>
          </a:p>
          <a:p>
            <a:r>
              <a:rPr lang="en-US" dirty="0" err="1" smtClean="0"/>
              <a:t>Meronymy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Homonymy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Homonyms: lexemes </a:t>
            </a:r>
            <a:r>
              <a:rPr lang="en-US" dirty="0"/>
              <a:t>that share a </a:t>
            </a:r>
            <a:r>
              <a:rPr lang="en-US" dirty="0" smtClean="0"/>
              <a:t>form, but unrelated meanings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latin typeface="Times New Roman"/>
                <a:cs typeface="Times New Roman"/>
              </a:rPr>
              <a:t>bat </a:t>
            </a:r>
            <a:r>
              <a:rPr lang="en-US" dirty="0"/>
              <a:t>(wooden </a:t>
            </a:r>
            <a:r>
              <a:rPr lang="en-US" dirty="0" smtClean="0"/>
              <a:t>stick thing</a:t>
            </a:r>
            <a:r>
              <a:rPr lang="en-US" dirty="0"/>
              <a:t>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/>
                <a:cs typeface="Times New Roman"/>
              </a:rPr>
              <a:t>bat </a:t>
            </a:r>
            <a:r>
              <a:rPr lang="en-US" dirty="0"/>
              <a:t>(flying scary </a:t>
            </a:r>
            <a:r>
              <a:rPr lang="en-US" dirty="0" smtClean="0"/>
              <a:t>mammal)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latin typeface="Times New Roman"/>
                <a:cs typeface="Times New Roman"/>
              </a:rPr>
              <a:t>bank </a:t>
            </a:r>
            <a:r>
              <a:rPr lang="en-US" dirty="0"/>
              <a:t>(financial institution)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/>
                <a:cs typeface="Times New Roman"/>
              </a:rPr>
              <a:t>bank </a:t>
            </a:r>
            <a:r>
              <a:rPr lang="en-US" dirty="0"/>
              <a:t>(riverside)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Can </a:t>
            </a:r>
            <a:r>
              <a:rPr lang="en-US" dirty="0"/>
              <a:t>be homophones, homographs, or both: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Homophones: </a:t>
            </a:r>
            <a:r>
              <a:rPr lang="en-US" i="1" dirty="0" smtClean="0">
                <a:latin typeface="Times New Roman"/>
                <a:cs typeface="Times New Roman"/>
              </a:rPr>
              <a:t>write </a:t>
            </a:r>
            <a:r>
              <a:rPr lang="en-US" sz="2400" dirty="0" smtClean="0"/>
              <a:t>and </a:t>
            </a:r>
            <a:r>
              <a:rPr lang="en-US" sz="2400" i="1" dirty="0" smtClean="0">
                <a:latin typeface="Times New Roman"/>
                <a:cs typeface="Times New Roman"/>
              </a:rPr>
              <a:t>right</a:t>
            </a:r>
            <a:r>
              <a:rPr lang="en-US" sz="2400" dirty="0" smtClean="0"/>
              <a:t>, </a:t>
            </a:r>
            <a:r>
              <a:rPr lang="en-US" sz="2400" i="1" dirty="0" smtClean="0">
                <a:latin typeface="Times New Roman"/>
                <a:cs typeface="Times New Roman"/>
              </a:rPr>
              <a:t>piece </a:t>
            </a:r>
            <a:r>
              <a:rPr lang="en-US" sz="2400" dirty="0"/>
              <a:t>and </a:t>
            </a:r>
            <a:r>
              <a:rPr lang="en-US" sz="2400" i="1" dirty="0" smtClean="0">
                <a:latin typeface="Times New Roman"/>
                <a:cs typeface="Times New Roman"/>
              </a:rPr>
              <a:t>peace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Homographs: </a:t>
            </a:r>
            <a:r>
              <a:rPr lang="en-US" i="1" dirty="0" smtClean="0">
                <a:latin typeface="Times New Roman"/>
                <a:cs typeface="Times New Roman"/>
              </a:rPr>
              <a:t>bass </a:t>
            </a:r>
            <a:r>
              <a:rPr lang="en-US" dirty="0" smtClean="0"/>
              <a:t>and </a:t>
            </a:r>
            <a:r>
              <a:rPr lang="en-US" i="1" dirty="0" smtClean="0">
                <a:latin typeface="Times New Roman"/>
                <a:cs typeface="Times New Roman"/>
              </a:rPr>
              <a:t>bass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99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Homonymy, yikes!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/>
              <a:t>Homonymy causes problems for NLP applications: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Text</a:t>
            </a:r>
            <a:r>
              <a:rPr lang="en-US" dirty="0"/>
              <a:t>-to-Speech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Information </a:t>
            </a:r>
            <a:r>
              <a:rPr lang="en-US" dirty="0"/>
              <a:t>retrieval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Machine </a:t>
            </a:r>
            <a:r>
              <a:rPr lang="en-US" dirty="0"/>
              <a:t>Translation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Speech </a:t>
            </a:r>
            <a:r>
              <a:rPr lang="en-US" dirty="0" smtClean="0"/>
              <a:t>recognition</a:t>
            </a:r>
          </a:p>
          <a:p>
            <a:pPr marL="0" indent="14288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5827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Polysemy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/>
              <a:t>Polysemy:</a:t>
            </a:r>
            <a:r>
              <a:rPr lang="en-US" dirty="0" smtClean="0"/>
              <a:t> </a:t>
            </a:r>
            <a:r>
              <a:rPr lang="en-US" dirty="0"/>
              <a:t>when a single word has multiple </a:t>
            </a:r>
            <a:r>
              <a:rPr lang="en-US" dirty="0">
                <a:solidFill>
                  <a:schemeClr val="accent2"/>
                </a:solidFill>
              </a:rPr>
              <a:t>related</a:t>
            </a:r>
            <a:r>
              <a:rPr lang="en-US" dirty="0"/>
              <a:t> meanings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bank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the building,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bank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the financial institution,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bank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the biological repository)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non-rare words have multiple meanings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Polysemy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i="1" dirty="0" smtClean="0">
                <a:latin typeface="Times New Roman"/>
                <a:cs typeface="Times New Roman"/>
              </a:rPr>
              <a:t>The </a:t>
            </a:r>
            <a:r>
              <a:rPr lang="en-US" sz="2400" b="1" i="1" dirty="0">
                <a:solidFill>
                  <a:schemeClr val="accent2"/>
                </a:solidFill>
                <a:latin typeface="Times New Roman"/>
                <a:cs typeface="Times New Roman"/>
              </a:rPr>
              <a:t>bank</a:t>
            </a:r>
            <a:r>
              <a:rPr lang="en-US" sz="2400" b="1" i="1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was constructed in 1875 out of local red brick.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>
                <a:latin typeface="Times New Roman"/>
                <a:cs typeface="Times New Roman"/>
              </a:rPr>
              <a:t>I </a:t>
            </a:r>
            <a:r>
              <a:rPr lang="en-US" sz="2400" i="1" dirty="0">
                <a:latin typeface="Times New Roman"/>
                <a:cs typeface="Times New Roman"/>
              </a:rPr>
              <a:t>withdrew the money from the </a:t>
            </a:r>
            <a:r>
              <a:rPr lang="en-US" sz="2400" b="1" i="1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bank</a:t>
            </a:r>
            <a:r>
              <a:rPr lang="en-US" sz="2400" i="1" dirty="0" smtClean="0">
                <a:latin typeface="Times New Roman"/>
                <a:cs typeface="Times New Roman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Are those the same </a:t>
            </a:r>
            <a:r>
              <a:rPr lang="en-US" sz="2400" dirty="0" smtClean="0"/>
              <a:t>meaning?</a:t>
            </a:r>
          </a:p>
          <a:p>
            <a:pPr lvl="1"/>
            <a:r>
              <a:rPr lang="en-US" sz="2000" dirty="0" smtClean="0"/>
              <a:t>We might define meaning 1 as: “The building belonging to a financial institution”</a:t>
            </a:r>
          </a:p>
          <a:p>
            <a:pPr lvl="1"/>
            <a:r>
              <a:rPr lang="en-US" sz="2000" dirty="0" smtClean="0"/>
              <a:t>And meaning 2: “</a:t>
            </a:r>
            <a:r>
              <a:rPr lang="en-US" sz="2000" dirty="0"/>
              <a:t>A financial institution</a:t>
            </a:r>
            <a:r>
              <a:rPr lang="en-US" sz="20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3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ate-job-tal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Gill San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1767</Words>
  <Application>Microsoft Office PowerPoint</Application>
  <PresentationFormat>On-screen Show (4:3)</PresentationFormat>
  <Paragraphs>306</Paragraphs>
  <Slides>35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nate-job-talk</vt:lpstr>
      <vt:lpstr>SI485i : NLP</vt:lpstr>
      <vt:lpstr>Three levels of meaning</vt:lpstr>
      <vt:lpstr>The unit of meaning is a sense</vt:lpstr>
      <vt:lpstr>Terminology</vt:lpstr>
      <vt:lpstr>Relations between words/senses</vt:lpstr>
      <vt:lpstr>Homonymy</vt:lpstr>
      <vt:lpstr>Homonymy, yikes!</vt:lpstr>
      <vt:lpstr>Polysemy</vt:lpstr>
      <vt:lpstr>Polysemy</vt:lpstr>
      <vt:lpstr>How do we know when a word has more than one sense?</vt:lpstr>
      <vt:lpstr>Synonyms</vt:lpstr>
      <vt:lpstr>Synonyms</vt:lpstr>
      <vt:lpstr>Antonyms</vt:lpstr>
      <vt:lpstr>Hyponyms and Hypernyms</vt:lpstr>
      <vt:lpstr>WordNet</vt:lpstr>
      <vt:lpstr>WordNet “senses”</vt:lpstr>
      <vt:lpstr>WordNet Hypernym Chains</vt:lpstr>
      <vt:lpstr>Word Similarity</vt:lpstr>
      <vt:lpstr>Why word similarity?</vt:lpstr>
      <vt:lpstr>Two classes of algorithms</vt:lpstr>
      <vt:lpstr>Thesaurus-based word similarity</vt:lpstr>
      <vt:lpstr>Path-based similarity</vt:lpstr>
      <vt:lpstr>Tweaks to path-based similarity</vt:lpstr>
      <vt:lpstr>Problems with path-based similarity</vt:lpstr>
      <vt:lpstr>From paths to probabilities</vt:lpstr>
      <vt:lpstr>Estimating concept probabilities</vt:lpstr>
      <vt:lpstr>Concept probability examples</vt:lpstr>
      <vt:lpstr>Information content: definitions</vt:lpstr>
      <vt:lpstr>Information content examples</vt:lpstr>
      <vt:lpstr>Resnik method</vt:lpstr>
      <vt:lpstr>Resnik example</vt:lpstr>
      <vt:lpstr>Some Numbers</vt:lpstr>
      <vt:lpstr>The (extended) Lesk Algorithm </vt:lpstr>
      <vt:lpstr>Recap: thesaurus-based similarity</vt:lpstr>
      <vt:lpstr>Problems with thesaurus-based methods</vt:lpstr>
    </vt:vector>
  </TitlesOfParts>
  <Company>D D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SI485i : NLP</dc:title>
  <dc:creator>Nate Chambers</dc:creator>
  <cp:lastModifiedBy>Windows User</cp:lastModifiedBy>
  <cp:revision>105</cp:revision>
  <cp:lastPrinted>2012-10-18T21:12:35Z</cp:lastPrinted>
  <dcterms:created xsi:type="dcterms:W3CDTF">2012-08-09T18:17:10Z</dcterms:created>
  <dcterms:modified xsi:type="dcterms:W3CDTF">2013-10-25T12:44:11Z</dcterms:modified>
</cp:coreProperties>
</file>