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33"/>
  </p:notesMasterIdLst>
  <p:sldIdLst>
    <p:sldId id="256" r:id="rId2"/>
    <p:sldId id="257" r:id="rId3"/>
    <p:sldId id="258" r:id="rId4"/>
    <p:sldId id="287" r:id="rId5"/>
    <p:sldId id="259" r:id="rId6"/>
    <p:sldId id="289" r:id="rId7"/>
    <p:sldId id="293" r:id="rId8"/>
    <p:sldId id="294" r:id="rId9"/>
    <p:sldId id="295" r:id="rId10"/>
    <p:sldId id="263" r:id="rId11"/>
    <p:sldId id="290" r:id="rId12"/>
    <p:sldId id="288" r:id="rId13"/>
    <p:sldId id="266" r:id="rId14"/>
    <p:sldId id="303" r:id="rId15"/>
    <p:sldId id="269" r:id="rId16"/>
    <p:sldId id="291" r:id="rId17"/>
    <p:sldId id="271" r:id="rId18"/>
    <p:sldId id="296" r:id="rId19"/>
    <p:sldId id="276" r:id="rId20"/>
    <p:sldId id="278" r:id="rId21"/>
    <p:sldId id="292" r:id="rId22"/>
    <p:sldId id="302" r:id="rId23"/>
    <p:sldId id="297" r:id="rId24"/>
    <p:sldId id="280" r:id="rId25"/>
    <p:sldId id="282" r:id="rId26"/>
    <p:sldId id="284" r:id="rId27"/>
    <p:sldId id="299" r:id="rId28"/>
    <p:sldId id="286" r:id="rId29"/>
    <p:sldId id="300" r:id="rId30"/>
    <p:sldId id="301" r:id="rId31"/>
    <p:sldId id="304"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Garamond" panose="02020404030301010803" pitchFamily="18" charset="0"/>
      <p:regular r:id="rId38"/>
      <p:bold r:id="rId39"/>
      <p:italic r:id="rId40"/>
    </p:embeddedFont>
    <p:embeddedFont>
      <p:font typeface="Segoe UI" panose="020B0502040204020203"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14c7aedec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2a14c7aede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14c7aedec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a14c7aedec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14c7aedec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a14c7aedec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12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68e445dd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68e445dd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68e445dd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68e445dd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37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68e445d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68e445d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14c7aede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a14c7aede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14c7aede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a14c7aede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596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14c7aedec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a14c7aedec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107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14c7aedec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a14c7aedec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14c7aedec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a14c7aedec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14c7aedec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2a14c7aedec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14c7aedec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a14c7aedec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14c7aedec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a14c7aedec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995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14c7aedec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2a14c7aedec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14c7aedec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2a14c7aedec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54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4c7aedec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a14c7aedec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4c7aede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2a14c7aedec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4c7aedec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a14c7aedec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4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4c7aedec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a14c7aedec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81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4c7aedec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a14c7aedec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42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33c0409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33c040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14c7aedec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a14c7aedec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5997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86788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86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235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34752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945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0008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9119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5704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965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8999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8494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6361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858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13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5381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678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02777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sachinsharma1123/deceptive-reviews-classification-acc-91/in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012949" y="1185899"/>
            <a:ext cx="5339953" cy="2052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2100"/>
              <a:buFont typeface="Times New Roman"/>
              <a:buNone/>
            </a:pPr>
            <a:r>
              <a:rPr lang="en-GB" sz="2100" b="1" dirty="0">
                <a:latin typeface="Times New Roman"/>
                <a:ea typeface="Times New Roman"/>
                <a:cs typeface="Times New Roman"/>
                <a:sym typeface="Times New Roman"/>
              </a:rPr>
              <a:t>ML MINI PROJECT</a:t>
            </a:r>
            <a:br>
              <a:rPr lang="en-GB" sz="2100" b="1" dirty="0">
                <a:latin typeface="Times New Roman"/>
                <a:ea typeface="Times New Roman"/>
                <a:cs typeface="Times New Roman"/>
                <a:sym typeface="Times New Roman"/>
              </a:rPr>
            </a:br>
            <a:r>
              <a:rPr lang="en-GB" sz="2100" b="1" dirty="0">
                <a:latin typeface="Times New Roman"/>
                <a:ea typeface="Times New Roman"/>
                <a:cs typeface="Times New Roman"/>
                <a:sym typeface="Times New Roman"/>
              </a:rPr>
              <a:t>Fake reviews detection using Machine Learning Algorithms</a:t>
            </a:r>
            <a:br>
              <a:rPr lang="en-GB" sz="1400" dirty="0">
                <a:latin typeface="Calibri"/>
                <a:ea typeface="Calibri"/>
                <a:cs typeface="Calibri"/>
                <a:sym typeface="Calibri"/>
              </a:rPr>
            </a:br>
            <a:endParaRPr dirty="0"/>
          </a:p>
        </p:txBody>
      </p:sp>
      <p:sp>
        <p:nvSpPr>
          <p:cNvPr id="61" name="Google Shape;61;p14"/>
          <p:cNvSpPr txBox="1">
            <a:spLocks noGrp="1"/>
          </p:cNvSpPr>
          <p:nvPr>
            <p:ph type="subTitle" idx="1"/>
          </p:nvPr>
        </p:nvSpPr>
        <p:spPr>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ct val="64285"/>
              <a:buNone/>
            </a:pPr>
            <a:r>
              <a:rPr lang="en-GB" sz="1600" b="1" dirty="0">
                <a:solidFill>
                  <a:schemeClr val="dk1"/>
                </a:solidFill>
                <a:latin typeface="Arial" panose="020B0604020202020204" pitchFamily="34" charset="0"/>
                <a:ea typeface="Tahoma" panose="020B0604030504040204" pitchFamily="34" charset="0"/>
                <a:cs typeface="Arial" panose="020B0604020202020204" pitchFamily="34" charset="0"/>
              </a:rPr>
              <a:t>BY </a:t>
            </a:r>
            <a:endParaRPr sz="1600" dirty="0">
              <a:solidFill>
                <a:schemeClr val="dk1"/>
              </a:solidFill>
              <a:latin typeface="Arial" panose="020B0604020202020204" pitchFamily="34" charset="0"/>
              <a:ea typeface="Tahoma" panose="020B0604030504040204" pitchFamily="34" charset="0"/>
              <a:cs typeface="Arial" panose="020B0604020202020204" pitchFamily="34" charset="0"/>
            </a:endParaRPr>
          </a:p>
          <a:p>
            <a:pPr marL="0" lvl="0" indent="0" algn="ctr" rtl="0">
              <a:lnSpc>
                <a:spcPct val="90000"/>
              </a:lnSpc>
              <a:spcBef>
                <a:spcPts val="800"/>
              </a:spcBef>
              <a:spcAft>
                <a:spcPts val="0"/>
              </a:spcAft>
              <a:buClr>
                <a:schemeClr val="dk1"/>
              </a:buClr>
              <a:buSzPct val="64285"/>
              <a:buNone/>
            </a:pPr>
            <a:r>
              <a:rPr lang="en-GB" sz="1600" b="1" dirty="0">
                <a:solidFill>
                  <a:schemeClr val="dk1"/>
                </a:solidFill>
                <a:latin typeface="Arial" panose="020B0604020202020204" pitchFamily="34" charset="0"/>
                <a:ea typeface="Tahoma" panose="020B0604030504040204" pitchFamily="34" charset="0"/>
                <a:cs typeface="Arial" panose="020B0604020202020204" pitchFamily="34" charset="0"/>
              </a:rPr>
              <a:t>PRATIMA CHINTA(CB.SC.P2AIE23021)</a:t>
            </a:r>
            <a:endParaRPr sz="1600" dirty="0">
              <a:solidFill>
                <a:schemeClr val="dk1"/>
              </a:solidFill>
              <a:latin typeface="Arial" panose="020B0604020202020204" pitchFamily="34" charset="0"/>
              <a:ea typeface="Tahoma" panose="020B0604030504040204" pitchFamily="34" charset="0"/>
              <a:cs typeface="Arial" panose="020B0604020202020204" pitchFamily="34" charset="0"/>
            </a:endParaRPr>
          </a:p>
          <a:p>
            <a:pPr marL="0" lvl="0" indent="0" algn="ctr" rtl="0">
              <a:lnSpc>
                <a:spcPct val="90000"/>
              </a:lnSpc>
              <a:spcBef>
                <a:spcPts val="800"/>
              </a:spcBef>
              <a:spcAft>
                <a:spcPts val="0"/>
              </a:spcAft>
              <a:buClr>
                <a:schemeClr val="dk1"/>
              </a:buClr>
              <a:buSzPct val="64285"/>
              <a:buNone/>
            </a:pPr>
            <a:r>
              <a:rPr lang="en-GB" sz="1600" b="1" dirty="0">
                <a:solidFill>
                  <a:schemeClr val="dk1"/>
                </a:solidFill>
                <a:latin typeface="Arial" panose="020B0604020202020204" pitchFamily="34" charset="0"/>
                <a:ea typeface="Tahoma" panose="020B0604030504040204" pitchFamily="34" charset="0"/>
                <a:cs typeface="Arial" panose="020B0604020202020204" pitchFamily="34" charset="0"/>
              </a:rPr>
              <a:t>SNEHA NAIR (CB.SC.P2AIE23022)</a:t>
            </a:r>
            <a:endParaRPr sz="1600" dirty="0">
              <a:solidFill>
                <a:schemeClr val="dk1"/>
              </a:solidFill>
              <a:latin typeface="Arial" panose="020B0604020202020204" pitchFamily="34" charset="0"/>
              <a:ea typeface="Tahoma" panose="020B060403050404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68575" tIns="34275" rIns="68575" bIns="34275" anchor="ctr" anchorCtr="0">
            <a:normAutofit/>
          </a:bodyPr>
          <a:lstStyle/>
          <a:p>
            <a:pPr marL="177800" lvl="0" indent="0" algn="l" rtl="0">
              <a:spcBef>
                <a:spcPts val="0"/>
              </a:spcBef>
              <a:spcAft>
                <a:spcPts val="0"/>
              </a:spcAft>
              <a:buClr>
                <a:schemeClr val="dk1"/>
              </a:buClr>
              <a:buSzPts val="1100"/>
              <a:buFont typeface="Arial"/>
              <a:buNone/>
            </a:pPr>
            <a:r>
              <a:rPr lang="en-GB" sz="3000" b="1" dirty="0">
                <a:latin typeface="Times New Roman"/>
                <a:ea typeface="Times New Roman"/>
                <a:cs typeface="Times New Roman"/>
                <a:sym typeface="Times New Roman"/>
              </a:rPr>
              <a:t>1. Regression Models</a:t>
            </a:r>
            <a:br>
              <a:rPr lang="en-GB" sz="2600" b="1" dirty="0">
                <a:latin typeface="Times New Roman"/>
                <a:ea typeface="Times New Roman"/>
                <a:cs typeface="Times New Roman"/>
                <a:sym typeface="Times New Roman"/>
              </a:rPr>
            </a:br>
            <a:endParaRPr sz="2400" b="1" dirty="0">
              <a:latin typeface="Times New Roman"/>
              <a:ea typeface="Times New Roman"/>
              <a:cs typeface="Times New Roman"/>
              <a:sym typeface="Times New Roman"/>
            </a:endParaRPr>
          </a:p>
        </p:txBody>
      </p:sp>
      <p:sp>
        <p:nvSpPr>
          <p:cNvPr id="103" name="Google Shape;103;p21"/>
          <p:cNvSpPr txBox="1">
            <a:spLocks noGrp="1"/>
          </p:cNvSpPr>
          <p:nvPr>
            <p:ph idx="1"/>
          </p:nvPr>
        </p:nvSpPr>
        <p:spPr>
          <a:xfrm>
            <a:off x="971552" y="1327149"/>
            <a:ext cx="7200895" cy="3322576"/>
          </a:xfrm>
          <a:prstGeom prst="rect">
            <a:avLst/>
          </a:prstGeom>
        </p:spPr>
        <p:txBody>
          <a:bodyPr spcFirstLastPara="1" wrap="square" lIns="68575" tIns="34275" rIns="68575" bIns="34275" anchor="t" anchorCtr="0">
            <a:normAutofit/>
          </a:bodyPr>
          <a:lstStyle/>
          <a:p>
            <a:pPr marL="177800" lvl="0" indent="0" rtl="0">
              <a:spcBef>
                <a:spcPts val="0"/>
              </a:spcBef>
              <a:spcAft>
                <a:spcPts val="0"/>
              </a:spcAft>
              <a:buNone/>
            </a:pPr>
            <a:r>
              <a:rPr lang="en-GB" sz="2800" b="1" dirty="0">
                <a:solidFill>
                  <a:schemeClr val="dk1"/>
                </a:solidFill>
                <a:latin typeface="Times New Roman"/>
                <a:ea typeface="Times New Roman"/>
                <a:cs typeface="Times New Roman"/>
                <a:sym typeface="Times New Roman"/>
              </a:rPr>
              <a:t>Linear </a:t>
            </a:r>
            <a:r>
              <a:rPr lang="en-GB" sz="2800" b="1" dirty="0">
                <a:latin typeface="Times New Roman"/>
                <a:ea typeface="Times New Roman"/>
                <a:cs typeface="Times New Roman"/>
                <a:sym typeface="Times New Roman"/>
              </a:rPr>
              <a:t>regression model</a:t>
            </a:r>
            <a:endParaRPr sz="2800" dirty="0"/>
          </a:p>
        </p:txBody>
      </p:sp>
      <p:pic>
        <p:nvPicPr>
          <p:cNvPr id="104" name="Google Shape;104;p21"/>
          <p:cNvPicPr preferRelativeResize="0"/>
          <p:nvPr/>
        </p:nvPicPr>
        <p:blipFill>
          <a:blip r:embed="rId3">
            <a:alphaModFix/>
          </a:blip>
          <a:stretch>
            <a:fillRect/>
          </a:stretch>
        </p:blipFill>
        <p:spPr>
          <a:xfrm>
            <a:off x="4571999" y="1914100"/>
            <a:ext cx="3856000" cy="2735625"/>
          </a:xfrm>
          <a:prstGeom prst="rect">
            <a:avLst/>
          </a:prstGeom>
          <a:noFill/>
          <a:ln>
            <a:noFill/>
          </a:ln>
        </p:spPr>
      </p:pic>
      <p:pic>
        <p:nvPicPr>
          <p:cNvPr id="4" name="Picture 3">
            <a:extLst>
              <a:ext uri="{FF2B5EF4-FFF2-40B4-BE49-F238E27FC236}">
                <a16:creationId xmlns:a16="http://schemas.microsoft.com/office/drawing/2014/main" id="{18243A11-44C3-7A34-5905-864397B87615}"/>
              </a:ext>
            </a:extLst>
          </p:cNvPr>
          <p:cNvPicPr>
            <a:picLocks noChangeAspect="1"/>
          </p:cNvPicPr>
          <p:nvPr/>
        </p:nvPicPr>
        <p:blipFill>
          <a:blip r:embed="rId4"/>
          <a:stretch>
            <a:fillRect/>
          </a:stretch>
        </p:blipFill>
        <p:spPr>
          <a:xfrm>
            <a:off x="1164103" y="2051416"/>
            <a:ext cx="3215346" cy="14341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98AC-FB2E-EF2B-1C16-0C6B7A881E86}"/>
              </a:ext>
            </a:extLst>
          </p:cNvPr>
          <p:cNvSpPr>
            <a:spLocks noGrp="1"/>
          </p:cNvSpPr>
          <p:nvPr>
            <p:ph type="title"/>
          </p:nvPr>
        </p:nvSpPr>
        <p:spPr/>
        <p:txBody>
          <a:bodyPr>
            <a:normAutofit/>
          </a:bodyPr>
          <a:lstStyle/>
          <a:p>
            <a:pPr algn="l"/>
            <a:r>
              <a:rPr lang="en-GB" sz="2800" b="1" dirty="0">
                <a:solidFill>
                  <a:schemeClr val="dk1"/>
                </a:solidFill>
                <a:latin typeface="Times New Roman"/>
                <a:ea typeface="Times New Roman"/>
                <a:cs typeface="Times New Roman"/>
                <a:sym typeface="Times New Roman"/>
              </a:rPr>
              <a:t>Logistic </a:t>
            </a:r>
            <a:r>
              <a:rPr lang="en-GB" sz="2800" b="1" dirty="0">
                <a:latin typeface="Times New Roman"/>
                <a:ea typeface="Times New Roman"/>
                <a:cs typeface="Times New Roman"/>
                <a:sym typeface="Times New Roman"/>
              </a:rPr>
              <a:t>regression model</a:t>
            </a:r>
            <a:endParaRPr lang="en-IN" sz="2800" dirty="0"/>
          </a:p>
        </p:txBody>
      </p:sp>
      <p:pic>
        <p:nvPicPr>
          <p:cNvPr id="4" name="Google Shape;105;p21">
            <a:extLst>
              <a:ext uri="{FF2B5EF4-FFF2-40B4-BE49-F238E27FC236}">
                <a16:creationId xmlns:a16="http://schemas.microsoft.com/office/drawing/2014/main" id="{EE3CDF40-40D4-C8EA-265A-53FEC2D11DA9}"/>
              </a:ext>
            </a:extLst>
          </p:cNvPr>
          <p:cNvPicPr preferRelativeResize="0"/>
          <p:nvPr/>
        </p:nvPicPr>
        <p:blipFill>
          <a:blip r:embed="rId2">
            <a:alphaModFix/>
          </a:blip>
          <a:stretch>
            <a:fillRect/>
          </a:stretch>
        </p:blipFill>
        <p:spPr>
          <a:xfrm>
            <a:off x="4161599" y="1917699"/>
            <a:ext cx="4010849" cy="2544950"/>
          </a:xfrm>
          <a:prstGeom prst="rect">
            <a:avLst/>
          </a:prstGeom>
          <a:noFill/>
          <a:ln>
            <a:noFill/>
          </a:ln>
        </p:spPr>
      </p:pic>
      <p:pic>
        <p:nvPicPr>
          <p:cNvPr id="6" name="Picture 5">
            <a:extLst>
              <a:ext uri="{FF2B5EF4-FFF2-40B4-BE49-F238E27FC236}">
                <a16:creationId xmlns:a16="http://schemas.microsoft.com/office/drawing/2014/main" id="{EA172308-285C-13C8-C955-E72EB07DB81E}"/>
              </a:ext>
            </a:extLst>
          </p:cNvPr>
          <p:cNvPicPr>
            <a:picLocks noChangeAspect="1"/>
          </p:cNvPicPr>
          <p:nvPr/>
        </p:nvPicPr>
        <p:blipFill>
          <a:blip r:embed="rId3"/>
          <a:stretch>
            <a:fillRect/>
          </a:stretch>
        </p:blipFill>
        <p:spPr>
          <a:xfrm>
            <a:off x="1087819" y="2118472"/>
            <a:ext cx="2957513" cy="2087656"/>
          </a:xfrm>
          <a:prstGeom prst="rect">
            <a:avLst/>
          </a:prstGeom>
        </p:spPr>
      </p:pic>
    </p:spTree>
    <p:extLst>
      <p:ext uri="{BB962C8B-B14F-4D97-AF65-F5344CB8AC3E}">
        <p14:creationId xmlns:p14="http://schemas.microsoft.com/office/powerpoint/2010/main" val="335098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80D4-8634-1FCC-7412-DF347D73F216}"/>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Lasso Regression</a:t>
            </a:r>
            <a:endParaRPr lang="en-IN" sz="2800" b="1" dirty="0">
              <a:latin typeface="Times New Roman" panose="02020603050405020304" pitchFamily="18" charset="0"/>
              <a:cs typeface="Times New Roman" panose="02020603050405020304" pitchFamily="18" charset="0"/>
            </a:endParaRPr>
          </a:p>
        </p:txBody>
      </p:sp>
      <p:pic>
        <p:nvPicPr>
          <p:cNvPr id="4" name="Google Shape;124;p24">
            <a:extLst>
              <a:ext uri="{FF2B5EF4-FFF2-40B4-BE49-F238E27FC236}">
                <a16:creationId xmlns:a16="http://schemas.microsoft.com/office/drawing/2014/main" id="{B2AC17E3-1E3A-8D9F-BE30-A4B51D2EF409}"/>
              </a:ext>
            </a:extLst>
          </p:cNvPr>
          <p:cNvPicPr preferRelativeResize="0"/>
          <p:nvPr/>
        </p:nvPicPr>
        <p:blipFill>
          <a:blip r:embed="rId2">
            <a:alphaModFix/>
          </a:blip>
          <a:stretch>
            <a:fillRect/>
          </a:stretch>
        </p:blipFill>
        <p:spPr>
          <a:xfrm>
            <a:off x="4222323" y="1952575"/>
            <a:ext cx="3950125" cy="2419450"/>
          </a:xfrm>
          <a:prstGeom prst="rect">
            <a:avLst/>
          </a:prstGeom>
          <a:noFill/>
          <a:ln>
            <a:noFill/>
          </a:ln>
        </p:spPr>
      </p:pic>
      <p:pic>
        <p:nvPicPr>
          <p:cNvPr id="6" name="Picture 5">
            <a:extLst>
              <a:ext uri="{FF2B5EF4-FFF2-40B4-BE49-F238E27FC236}">
                <a16:creationId xmlns:a16="http://schemas.microsoft.com/office/drawing/2014/main" id="{C1A59144-BBCD-6689-A863-19494AF0AEE9}"/>
              </a:ext>
            </a:extLst>
          </p:cNvPr>
          <p:cNvPicPr>
            <a:picLocks noChangeAspect="1"/>
          </p:cNvPicPr>
          <p:nvPr/>
        </p:nvPicPr>
        <p:blipFill>
          <a:blip r:embed="rId3"/>
          <a:stretch>
            <a:fillRect/>
          </a:stretch>
        </p:blipFill>
        <p:spPr>
          <a:xfrm>
            <a:off x="971552" y="1952575"/>
            <a:ext cx="3131106" cy="2271082"/>
          </a:xfrm>
          <a:prstGeom prst="rect">
            <a:avLst/>
          </a:prstGeom>
        </p:spPr>
      </p:pic>
    </p:spTree>
    <p:extLst>
      <p:ext uri="{BB962C8B-B14F-4D97-AF65-F5344CB8AC3E}">
        <p14:creationId xmlns:p14="http://schemas.microsoft.com/office/powerpoint/2010/main" val="273656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sz="2800" b="1" dirty="0">
                <a:latin typeface="Times New Roman"/>
                <a:ea typeface="Times New Roman"/>
                <a:cs typeface="Times New Roman"/>
                <a:sym typeface="Times New Roman"/>
              </a:rPr>
              <a:t>Ridge regression</a:t>
            </a:r>
            <a:endParaRPr sz="2800" b="1" dirty="0">
              <a:latin typeface="Times New Roman"/>
              <a:ea typeface="Times New Roman"/>
              <a:cs typeface="Times New Roman"/>
              <a:sym typeface="Times New Roman"/>
            </a:endParaRPr>
          </a:p>
        </p:txBody>
      </p:sp>
      <p:pic>
        <p:nvPicPr>
          <p:cNvPr id="125" name="Google Shape;125;p24" descr="Inserting image..."/>
          <p:cNvPicPr preferRelativeResize="0"/>
          <p:nvPr/>
        </p:nvPicPr>
        <p:blipFill>
          <a:blip r:embed="rId3">
            <a:alphaModFix/>
          </a:blip>
          <a:stretch>
            <a:fillRect/>
          </a:stretch>
        </p:blipFill>
        <p:spPr>
          <a:xfrm>
            <a:off x="4763325" y="1962187"/>
            <a:ext cx="3858048" cy="2299825"/>
          </a:xfrm>
          <a:prstGeom prst="rect">
            <a:avLst/>
          </a:prstGeom>
          <a:noFill/>
          <a:ln>
            <a:noFill/>
          </a:ln>
        </p:spPr>
      </p:pic>
      <p:pic>
        <p:nvPicPr>
          <p:cNvPr id="3" name="Picture 2">
            <a:extLst>
              <a:ext uri="{FF2B5EF4-FFF2-40B4-BE49-F238E27FC236}">
                <a16:creationId xmlns:a16="http://schemas.microsoft.com/office/drawing/2014/main" id="{232C39BB-BC2F-3317-6B61-CFCC14A24FD2}"/>
              </a:ext>
            </a:extLst>
          </p:cNvPr>
          <p:cNvPicPr>
            <a:picLocks noChangeAspect="1"/>
          </p:cNvPicPr>
          <p:nvPr/>
        </p:nvPicPr>
        <p:blipFill>
          <a:blip r:embed="rId4"/>
          <a:stretch>
            <a:fillRect/>
          </a:stretch>
        </p:blipFill>
        <p:spPr>
          <a:xfrm>
            <a:off x="996126" y="1962186"/>
            <a:ext cx="3684600" cy="2299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08C0-B37B-4342-FEE1-15EA93EB5F52}"/>
              </a:ext>
            </a:extLst>
          </p:cNvPr>
          <p:cNvSpPr>
            <a:spLocks noGrp="1"/>
          </p:cNvSpPr>
          <p:nvPr>
            <p:ph type="title"/>
          </p:nvPr>
        </p:nvSpPr>
        <p:spPr/>
        <p:txBody>
          <a:bodyPr>
            <a:norm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Comparison of all Regression Models:</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36F66FD-ACC2-02FB-9DB4-A6567F53AEB6}"/>
              </a:ext>
            </a:extLst>
          </p:cNvPr>
          <p:cNvGraphicFramePr>
            <a:graphicFrameLocks noGrp="1"/>
          </p:cNvGraphicFramePr>
          <p:nvPr>
            <p:extLst>
              <p:ext uri="{D42A27DB-BD31-4B8C-83A1-F6EECF244321}">
                <p14:modId xmlns:p14="http://schemas.microsoft.com/office/powerpoint/2010/main" val="3571624691"/>
              </p:ext>
            </p:extLst>
          </p:nvPr>
        </p:nvGraphicFramePr>
        <p:xfrm>
          <a:off x="1129553" y="1917698"/>
          <a:ext cx="7042896" cy="2773089"/>
        </p:xfrm>
        <a:graphic>
          <a:graphicData uri="http://schemas.openxmlformats.org/drawingml/2006/table">
            <a:tbl>
              <a:tblPr/>
              <a:tblGrid>
                <a:gridCol w="1253102">
                  <a:extLst>
                    <a:ext uri="{9D8B030D-6E8A-4147-A177-3AD203B41FA5}">
                      <a16:colId xmlns:a16="http://schemas.microsoft.com/office/drawing/2014/main" val="132002383"/>
                    </a:ext>
                  </a:extLst>
                </a:gridCol>
                <a:gridCol w="1253102">
                  <a:extLst>
                    <a:ext uri="{9D8B030D-6E8A-4147-A177-3AD203B41FA5}">
                      <a16:colId xmlns:a16="http://schemas.microsoft.com/office/drawing/2014/main" val="1710454434"/>
                    </a:ext>
                  </a:extLst>
                </a:gridCol>
                <a:gridCol w="1171881">
                  <a:extLst>
                    <a:ext uri="{9D8B030D-6E8A-4147-A177-3AD203B41FA5}">
                      <a16:colId xmlns:a16="http://schemas.microsoft.com/office/drawing/2014/main" val="801519472"/>
                    </a:ext>
                  </a:extLst>
                </a:gridCol>
                <a:gridCol w="1287911">
                  <a:extLst>
                    <a:ext uri="{9D8B030D-6E8A-4147-A177-3AD203B41FA5}">
                      <a16:colId xmlns:a16="http://schemas.microsoft.com/office/drawing/2014/main" val="4130561306"/>
                    </a:ext>
                  </a:extLst>
                </a:gridCol>
                <a:gridCol w="1090663">
                  <a:extLst>
                    <a:ext uri="{9D8B030D-6E8A-4147-A177-3AD203B41FA5}">
                      <a16:colId xmlns:a16="http://schemas.microsoft.com/office/drawing/2014/main" val="3798231790"/>
                    </a:ext>
                  </a:extLst>
                </a:gridCol>
                <a:gridCol w="986237">
                  <a:extLst>
                    <a:ext uri="{9D8B030D-6E8A-4147-A177-3AD203B41FA5}">
                      <a16:colId xmlns:a16="http://schemas.microsoft.com/office/drawing/2014/main" val="4258965507"/>
                    </a:ext>
                  </a:extLst>
                </a:gridCol>
              </a:tblGrid>
              <a:tr h="477560">
                <a:tc>
                  <a:txBody>
                    <a:bodyPr/>
                    <a:lstStyle/>
                    <a:p>
                      <a:pPr fontAlgn="t"/>
                      <a:endParaRPr lang="en-IN" sz="1400">
                        <a:effectLst/>
                      </a:endParaRPr>
                    </a:p>
                    <a:p>
                      <a:pPr algn="ctr" rtl="0" fontAlgn="base"/>
                      <a:r>
                        <a:rPr lang="en-IN" sz="1400" b="1" i="0">
                          <a:effectLst/>
                          <a:latin typeface="Times New Roman" panose="02020603050405020304" pitchFamily="18" charset="0"/>
                        </a:rPr>
                        <a:t>Model</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400">
                        <a:effectLst/>
                      </a:endParaRPr>
                    </a:p>
                    <a:p>
                      <a:pPr algn="ctr" rtl="0" fontAlgn="base"/>
                      <a:r>
                        <a:rPr lang="en-IN" sz="1400" b="1" i="0">
                          <a:effectLst/>
                          <a:latin typeface="Times New Roman" panose="02020603050405020304" pitchFamily="18" charset="0"/>
                        </a:rPr>
                        <a:t>MSE </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400">
                        <a:effectLst/>
                      </a:endParaRPr>
                    </a:p>
                    <a:p>
                      <a:pPr algn="ctr" rtl="0" fontAlgn="base"/>
                      <a:r>
                        <a:rPr lang="en-IN" sz="1400" b="1" i="0">
                          <a:effectLst/>
                          <a:latin typeface="Times New Roman" panose="02020603050405020304" pitchFamily="18" charset="0"/>
                        </a:rPr>
                        <a:t>Accuracy</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400">
                        <a:effectLst/>
                      </a:endParaRPr>
                    </a:p>
                    <a:p>
                      <a:pPr algn="ctr" rtl="0" fontAlgn="base"/>
                      <a:r>
                        <a:rPr lang="en-IN" sz="1400" b="1" i="0">
                          <a:effectLst/>
                          <a:latin typeface="Times New Roman" panose="02020603050405020304" pitchFamily="18" charset="0"/>
                        </a:rPr>
                        <a:t>Precision</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400">
                        <a:effectLst/>
                      </a:endParaRPr>
                    </a:p>
                    <a:p>
                      <a:pPr algn="ctr" rtl="0" fontAlgn="base"/>
                      <a:r>
                        <a:rPr lang="en-IN" sz="1400" b="1" i="0">
                          <a:effectLst/>
                          <a:latin typeface="Times New Roman" panose="02020603050405020304" pitchFamily="18" charset="0"/>
                        </a:rPr>
                        <a:t>F1</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400">
                        <a:effectLst/>
                      </a:endParaRPr>
                    </a:p>
                    <a:p>
                      <a:pPr algn="ctr" rtl="0" fontAlgn="base"/>
                      <a:r>
                        <a:rPr lang="en-IN" sz="1400" b="1" i="0">
                          <a:effectLst/>
                          <a:latin typeface="Times New Roman" panose="02020603050405020304" pitchFamily="18" charset="0"/>
                        </a:rPr>
                        <a:t>Recall</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2033835"/>
                  </a:ext>
                </a:extLst>
              </a:tr>
              <a:tr h="477560">
                <a:tc>
                  <a:txBody>
                    <a:bodyPr/>
                    <a:lstStyle/>
                    <a:p>
                      <a:pPr fontAlgn="t"/>
                      <a:endParaRPr lang="en-IN" sz="1400">
                        <a:effectLst/>
                      </a:endParaRPr>
                    </a:p>
                    <a:p>
                      <a:pPr algn="ctr" rtl="0" fontAlgn="base"/>
                      <a:r>
                        <a:rPr lang="en-IN" sz="1400" b="1" i="0">
                          <a:effectLst/>
                          <a:latin typeface="Times New Roman" panose="02020603050405020304" pitchFamily="18" charset="0"/>
                        </a:rPr>
                        <a:t>Linear </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0.153125 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0.846875 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0.87898089   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0.8492307 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0.821428 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9552070"/>
                  </a:ext>
                </a:extLst>
              </a:tr>
              <a:tr h="588427">
                <a:tc>
                  <a:txBody>
                    <a:bodyPr/>
                    <a:lstStyle/>
                    <a:p>
                      <a:pPr fontAlgn="t"/>
                      <a:endParaRPr lang="en-IN" sz="1400">
                        <a:effectLst/>
                      </a:endParaRPr>
                    </a:p>
                    <a:p>
                      <a:pPr algn="ctr" rtl="0" fontAlgn="base"/>
                      <a:r>
                        <a:rPr lang="en-IN" sz="1400" b="1" i="0">
                          <a:effectLst/>
                          <a:latin typeface="Times New Roman" panose="02020603050405020304" pitchFamily="18" charset="0"/>
                        </a:rPr>
                        <a:t>Logistic</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0.871875 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0.909677419  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0.873065 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0.8392857 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273942"/>
                  </a:ext>
                </a:extLst>
              </a:tr>
              <a:tr h="588427">
                <a:tc>
                  <a:txBody>
                    <a:bodyPr/>
                    <a:lstStyle/>
                    <a:p>
                      <a:pPr fontAlgn="t"/>
                      <a:endParaRPr lang="en-IN" sz="1400">
                        <a:effectLst/>
                      </a:endParaRPr>
                    </a:p>
                    <a:p>
                      <a:pPr algn="ctr" rtl="0" fontAlgn="base"/>
                      <a:r>
                        <a:rPr lang="en-IN" sz="1400" b="1" i="0">
                          <a:effectLst/>
                          <a:latin typeface="Times New Roman" panose="02020603050405020304" pitchFamily="18" charset="0"/>
                        </a:rPr>
                        <a:t>Ridge</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0.11875 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0.88125 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0.91666 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0.882716 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 0.851190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080290"/>
                  </a:ext>
                </a:extLst>
              </a:tr>
              <a:tr h="588427">
                <a:tc>
                  <a:txBody>
                    <a:bodyPr/>
                    <a:lstStyle/>
                    <a:p>
                      <a:pPr fontAlgn="t"/>
                      <a:endParaRPr lang="en-IN" sz="1400">
                        <a:effectLst/>
                      </a:endParaRPr>
                    </a:p>
                    <a:p>
                      <a:pPr algn="ctr" rtl="0" fontAlgn="base"/>
                      <a:r>
                        <a:rPr lang="en-IN" sz="1400" b="1" i="0">
                          <a:effectLst/>
                          <a:latin typeface="Times New Roman" panose="02020603050405020304" pitchFamily="18" charset="0"/>
                        </a:rPr>
                        <a:t>Lasso</a:t>
                      </a:r>
                      <a:r>
                        <a:rPr lang="en-IN" sz="1400" b="0" i="0">
                          <a:effectLst/>
                          <a:latin typeface="Times New Roman" panose="02020603050405020304" pitchFamily="18" charset="0"/>
                        </a:rPr>
                        <a:t>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0.21875 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0.78125 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dirty="0">
                        <a:effectLst/>
                      </a:endParaRPr>
                    </a:p>
                    <a:p>
                      <a:pPr algn="ctr" rtl="0" fontAlgn="base"/>
                      <a:r>
                        <a:rPr lang="en-IN" sz="1400" b="0" i="0" dirty="0">
                          <a:solidFill>
                            <a:srgbClr val="212121"/>
                          </a:solidFill>
                          <a:effectLst/>
                          <a:latin typeface="Times New Roman" panose="02020603050405020304" pitchFamily="18" charset="0"/>
                        </a:rPr>
                        <a:t>0.7916666 </a:t>
                      </a:r>
                      <a:endParaRPr lang="en-IN" sz="1400" b="0" i="0" dirty="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a:effectLst/>
                      </a:endParaRPr>
                    </a:p>
                    <a:p>
                      <a:pPr algn="ctr" rtl="0" fontAlgn="base"/>
                      <a:r>
                        <a:rPr lang="en-IN" sz="1400" b="0" i="0">
                          <a:solidFill>
                            <a:srgbClr val="212121"/>
                          </a:solidFill>
                          <a:effectLst/>
                          <a:latin typeface="Times New Roman" panose="02020603050405020304" pitchFamily="18" charset="0"/>
                        </a:rPr>
                        <a:t>0.7916666 </a:t>
                      </a:r>
                      <a:endParaRPr lang="en-IN" sz="1400" b="0" i="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400" dirty="0">
                        <a:effectLst/>
                      </a:endParaRPr>
                    </a:p>
                    <a:p>
                      <a:pPr algn="ctr" rtl="0" fontAlgn="base"/>
                      <a:r>
                        <a:rPr lang="en-IN" sz="1400" b="0" i="0" dirty="0">
                          <a:solidFill>
                            <a:srgbClr val="212121"/>
                          </a:solidFill>
                          <a:effectLst/>
                          <a:latin typeface="Times New Roman" panose="02020603050405020304" pitchFamily="18" charset="0"/>
                        </a:rPr>
                        <a:t>0.7916666 </a:t>
                      </a:r>
                      <a:endParaRPr lang="en-IN" sz="1400" b="0" i="0" dirty="0">
                        <a:effectLst/>
                      </a:endParaRPr>
                    </a:p>
                  </a:txBody>
                  <a:tcPr marL="77184" marR="77184" marT="38592" marB="3859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113293"/>
                  </a:ext>
                </a:extLst>
              </a:tr>
            </a:tbl>
          </a:graphicData>
        </a:graphic>
      </p:graphicFrame>
    </p:spTree>
    <p:extLst>
      <p:ext uri="{BB962C8B-B14F-4D97-AF65-F5344CB8AC3E}">
        <p14:creationId xmlns:p14="http://schemas.microsoft.com/office/powerpoint/2010/main" val="1412220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rtl="0">
              <a:spcBef>
                <a:spcPts val="0"/>
              </a:spcBef>
              <a:spcAft>
                <a:spcPts val="0"/>
              </a:spcAft>
              <a:buClr>
                <a:schemeClr val="dk1"/>
              </a:buClr>
              <a:buSzPts val="3000"/>
              <a:buFont typeface="Times New Roman"/>
              <a:buNone/>
            </a:pPr>
            <a:r>
              <a:rPr lang="en-GB" sz="3200" b="1" dirty="0">
                <a:latin typeface="Times New Roman"/>
                <a:ea typeface="Times New Roman"/>
                <a:cs typeface="Times New Roman"/>
                <a:sym typeface="Times New Roman"/>
              </a:rPr>
              <a:t> 2. </a:t>
            </a:r>
            <a:r>
              <a:rPr lang="en-GB" sz="2800" b="1" dirty="0">
                <a:latin typeface="Times New Roman"/>
                <a:ea typeface="Times New Roman"/>
                <a:cs typeface="Times New Roman"/>
                <a:sym typeface="Times New Roman"/>
              </a:rPr>
              <a:t>Clustering + Classifier Models</a:t>
            </a:r>
            <a:br>
              <a:rPr lang="en-GB" sz="2400" dirty="0">
                <a:latin typeface="Times New Roman"/>
                <a:ea typeface="Times New Roman"/>
                <a:cs typeface="Times New Roman"/>
                <a:sym typeface="Times New Roman"/>
              </a:rPr>
            </a:br>
            <a:endParaRPr sz="1722" dirty="0">
              <a:latin typeface="Times New Roman"/>
              <a:ea typeface="Times New Roman"/>
              <a:cs typeface="Times New Roman"/>
              <a:sym typeface="Times New Roman"/>
            </a:endParaRPr>
          </a:p>
        </p:txBody>
      </p:sp>
      <p:sp>
        <p:nvSpPr>
          <p:cNvPr id="143" name="Google Shape;143;p27"/>
          <p:cNvSpPr txBox="1">
            <a:spLocks noGrp="1"/>
          </p:cNvSpPr>
          <p:nvPr>
            <p:ph idx="1"/>
          </p:nvPr>
        </p:nvSpPr>
        <p:spPr>
          <a:xfrm>
            <a:off x="971551" y="1917699"/>
            <a:ext cx="7083878" cy="654051"/>
          </a:xfrm>
          <a:prstGeom prst="rect">
            <a:avLst/>
          </a:prstGeom>
          <a:noFill/>
          <a:ln>
            <a:noFill/>
          </a:ln>
        </p:spPr>
        <p:txBody>
          <a:bodyPr spcFirstLastPara="1" wrap="square" lIns="68575" tIns="34275" rIns="68575" bIns="34275" anchor="t" anchorCtr="0">
            <a:normAutofit/>
          </a:bodyPr>
          <a:lstStyle/>
          <a:p>
            <a:pPr marL="177800" lvl="0" indent="0" algn="l" rtl="0">
              <a:spcBef>
                <a:spcPts val="0"/>
              </a:spcBef>
              <a:spcAft>
                <a:spcPts val="0"/>
              </a:spcAft>
              <a:buNone/>
            </a:pPr>
            <a:r>
              <a:rPr lang="en-GB" b="1" dirty="0">
                <a:solidFill>
                  <a:schemeClr val="dk1"/>
                </a:solidFill>
                <a:latin typeface="Times New Roman"/>
                <a:ea typeface="Times New Roman"/>
                <a:cs typeface="Times New Roman"/>
                <a:sym typeface="Times New Roman"/>
              </a:rPr>
              <a:t>K-Means with KNN- </a:t>
            </a:r>
            <a:r>
              <a:rPr lang="en-GB" dirty="0">
                <a:solidFill>
                  <a:schemeClr val="dk1"/>
                </a:solidFill>
                <a:latin typeface="Times New Roman"/>
                <a:ea typeface="Times New Roman"/>
                <a:cs typeface="Times New Roman"/>
                <a:sym typeface="Times New Roman"/>
              </a:rPr>
              <a:t>no of clusters for k-means=2, no of neighbours for </a:t>
            </a:r>
            <a:r>
              <a:rPr lang="en-GB" dirty="0" err="1">
                <a:solidFill>
                  <a:schemeClr val="dk1"/>
                </a:solidFill>
                <a:latin typeface="Times New Roman"/>
                <a:ea typeface="Times New Roman"/>
                <a:cs typeface="Times New Roman"/>
                <a:sym typeface="Times New Roman"/>
              </a:rPr>
              <a:t>knn</a:t>
            </a:r>
            <a:r>
              <a:rPr lang="en-GB" dirty="0">
                <a:solidFill>
                  <a:schemeClr val="dk1"/>
                </a:solidFill>
                <a:latin typeface="Times New Roman"/>
                <a:ea typeface="Times New Roman"/>
                <a:cs typeface="Times New Roman"/>
                <a:sym typeface="Times New Roman"/>
              </a:rPr>
              <a:t>=9, remaining parameters are default</a:t>
            </a:r>
            <a:r>
              <a:rPr lang="en-GB" sz="2000" dirty="0">
                <a:solidFill>
                  <a:schemeClr val="dk1"/>
                </a:solidFill>
                <a:latin typeface="Times New Roman"/>
                <a:ea typeface="Times New Roman"/>
                <a:cs typeface="Times New Roman"/>
                <a:sym typeface="Times New Roman"/>
              </a:rPr>
              <a:t>.</a:t>
            </a:r>
            <a:endParaRPr sz="1600" dirty="0"/>
          </a:p>
        </p:txBody>
      </p:sp>
      <p:pic>
        <p:nvPicPr>
          <p:cNvPr id="144" name="Google Shape;144;p27"/>
          <p:cNvPicPr preferRelativeResize="0"/>
          <p:nvPr/>
        </p:nvPicPr>
        <p:blipFill>
          <a:blip r:embed="rId3">
            <a:alphaModFix/>
          </a:blip>
          <a:stretch>
            <a:fillRect/>
          </a:stretch>
        </p:blipFill>
        <p:spPr>
          <a:xfrm>
            <a:off x="4840992" y="2915358"/>
            <a:ext cx="3017000" cy="1555850"/>
          </a:xfrm>
          <a:prstGeom prst="rect">
            <a:avLst/>
          </a:prstGeom>
          <a:noFill/>
          <a:ln>
            <a:noFill/>
          </a:ln>
        </p:spPr>
      </p:pic>
      <p:pic>
        <p:nvPicPr>
          <p:cNvPr id="146" name="Google Shape;146;p27"/>
          <p:cNvPicPr preferRelativeResize="0"/>
          <p:nvPr/>
        </p:nvPicPr>
        <p:blipFill>
          <a:blip r:embed="rId4">
            <a:alphaModFix/>
          </a:blip>
          <a:stretch>
            <a:fillRect/>
          </a:stretch>
        </p:blipFill>
        <p:spPr>
          <a:xfrm>
            <a:off x="1048897" y="2915358"/>
            <a:ext cx="3714750" cy="134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rtl="0">
              <a:spcBef>
                <a:spcPts val="0"/>
              </a:spcBef>
              <a:spcAft>
                <a:spcPts val="0"/>
              </a:spcAft>
              <a:buClr>
                <a:schemeClr val="dk1"/>
              </a:buClr>
              <a:buSzPts val="3000"/>
              <a:buFont typeface="Times New Roman"/>
              <a:buNone/>
            </a:pPr>
            <a:r>
              <a:rPr lang="en-GB" sz="2800" b="1" dirty="0">
                <a:latin typeface="Times New Roman"/>
                <a:ea typeface="Times New Roman"/>
                <a:cs typeface="Times New Roman"/>
                <a:sym typeface="Times New Roman"/>
              </a:rPr>
              <a:t>      2. Clustering + Classifier Models</a:t>
            </a:r>
            <a:br>
              <a:rPr lang="en-GB" sz="1922" dirty="0">
                <a:latin typeface="Times New Roman"/>
                <a:ea typeface="Times New Roman"/>
                <a:cs typeface="Times New Roman"/>
                <a:sym typeface="Times New Roman"/>
              </a:rPr>
            </a:br>
            <a:endParaRPr sz="1722" dirty="0">
              <a:latin typeface="Times New Roman"/>
              <a:ea typeface="Times New Roman"/>
              <a:cs typeface="Times New Roman"/>
              <a:sym typeface="Times New Roman"/>
            </a:endParaRPr>
          </a:p>
        </p:txBody>
      </p:sp>
      <p:sp>
        <p:nvSpPr>
          <p:cNvPr id="143" name="Google Shape;143;p27"/>
          <p:cNvSpPr txBox="1">
            <a:spLocks noGrp="1"/>
          </p:cNvSpPr>
          <p:nvPr>
            <p:ph idx="1"/>
          </p:nvPr>
        </p:nvSpPr>
        <p:spPr>
          <a:xfrm>
            <a:off x="971552" y="1917699"/>
            <a:ext cx="3426278" cy="2489202"/>
          </a:xfrm>
          <a:prstGeom prst="rect">
            <a:avLst/>
          </a:prstGeom>
          <a:noFill/>
          <a:ln>
            <a:noFill/>
          </a:ln>
        </p:spPr>
        <p:txBody>
          <a:bodyPr spcFirstLastPara="1" wrap="square" lIns="68575" tIns="34275" rIns="68575" bIns="34275" anchor="t" anchorCtr="0">
            <a:normAutofit/>
          </a:bodyPr>
          <a:lstStyle/>
          <a:p>
            <a:pPr marL="177800" lvl="0" indent="0" algn="l" rtl="0">
              <a:spcBef>
                <a:spcPts val="0"/>
              </a:spcBef>
              <a:spcAft>
                <a:spcPts val="0"/>
              </a:spcAft>
              <a:buNone/>
            </a:pPr>
            <a:r>
              <a:rPr lang="en-GB" sz="2000" b="1" dirty="0">
                <a:solidFill>
                  <a:schemeClr val="dk1"/>
                </a:solidFill>
                <a:latin typeface="Times New Roman"/>
                <a:ea typeface="Times New Roman"/>
                <a:cs typeface="Times New Roman"/>
                <a:sym typeface="Times New Roman"/>
              </a:rPr>
              <a:t>K-Means with SVM:		</a:t>
            </a:r>
          </a:p>
          <a:p>
            <a:pPr marL="17780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no of clusters for </a:t>
            </a:r>
            <a:r>
              <a:rPr lang="en-US" sz="1400" dirty="0" err="1">
                <a:solidFill>
                  <a:schemeClr val="dk1"/>
                </a:solidFill>
                <a:latin typeface="Times New Roman"/>
                <a:ea typeface="Times New Roman"/>
                <a:cs typeface="Times New Roman"/>
                <a:sym typeface="Times New Roman"/>
              </a:rPr>
              <a:t>kmeans</a:t>
            </a:r>
            <a:r>
              <a:rPr lang="en-US" sz="1400" dirty="0">
                <a:solidFill>
                  <a:schemeClr val="dk1"/>
                </a:solidFill>
                <a:latin typeface="Times New Roman"/>
                <a:ea typeface="Times New Roman"/>
                <a:cs typeface="Times New Roman"/>
                <a:sym typeface="Times New Roman"/>
              </a:rPr>
              <a:t>=2</a:t>
            </a:r>
            <a:endParaRPr lang="en-US" sz="1400" dirty="0"/>
          </a:p>
        </p:txBody>
      </p:sp>
      <p:pic>
        <p:nvPicPr>
          <p:cNvPr id="145" name="Google Shape;145;p27"/>
          <p:cNvPicPr preferRelativeResize="0"/>
          <p:nvPr/>
        </p:nvPicPr>
        <p:blipFill>
          <a:blip r:embed="rId3">
            <a:alphaModFix/>
          </a:blip>
          <a:stretch>
            <a:fillRect/>
          </a:stretch>
        </p:blipFill>
        <p:spPr>
          <a:xfrm>
            <a:off x="4203301" y="2944355"/>
            <a:ext cx="2923475" cy="1555851"/>
          </a:xfrm>
          <a:prstGeom prst="rect">
            <a:avLst/>
          </a:prstGeom>
          <a:noFill/>
          <a:ln>
            <a:noFill/>
          </a:ln>
        </p:spPr>
      </p:pic>
      <p:pic>
        <p:nvPicPr>
          <p:cNvPr id="5" name="Picture 4">
            <a:extLst>
              <a:ext uri="{FF2B5EF4-FFF2-40B4-BE49-F238E27FC236}">
                <a16:creationId xmlns:a16="http://schemas.microsoft.com/office/drawing/2014/main" id="{AFD7B252-E47D-35B6-3AF2-D8425C0C2163}"/>
              </a:ext>
            </a:extLst>
          </p:cNvPr>
          <p:cNvPicPr>
            <a:picLocks noChangeAspect="1"/>
          </p:cNvPicPr>
          <p:nvPr/>
        </p:nvPicPr>
        <p:blipFill>
          <a:blip r:embed="rId4"/>
          <a:stretch>
            <a:fillRect/>
          </a:stretch>
        </p:blipFill>
        <p:spPr>
          <a:xfrm>
            <a:off x="1090097" y="2491111"/>
            <a:ext cx="2994660" cy="2118989"/>
          </a:xfrm>
          <a:prstGeom prst="rect">
            <a:avLst/>
          </a:prstGeom>
        </p:spPr>
      </p:pic>
      <p:sp>
        <p:nvSpPr>
          <p:cNvPr id="7" name="TextBox 6">
            <a:extLst>
              <a:ext uri="{FF2B5EF4-FFF2-40B4-BE49-F238E27FC236}">
                <a16:creationId xmlns:a16="http://schemas.microsoft.com/office/drawing/2014/main" id="{F5A9A928-BB60-4761-8D79-57BCEF30600A}"/>
              </a:ext>
            </a:extLst>
          </p:cNvPr>
          <p:cNvSpPr txBox="1"/>
          <p:nvPr/>
        </p:nvSpPr>
        <p:spPr>
          <a:xfrm>
            <a:off x="3966211" y="2021576"/>
            <a:ext cx="3426278" cy="646331"/>
          </a:xfrm>
          <a:prstGeom prst="rect">
            <a:avLst/>
          </a:prstGeom>
          <a:noFill/>
        </p:spPr>
        <p:txBody>
          <a:bodyPr wrap="square">
            <a:spAutoFit/>
          </a:bodyPr>
          <a:lstStyle/>
          <a:p>
            <a:pPr marL="177800" lvl="0" indent="0" algn="l" rtl="0">
              <a:spcBef>
                <a:spcPts val="0"/>
              </a:spcBef>
              <a:spcAft>
                <a:spcPts val="0"/>
              </a:spcAft>
              <a:buNone/>
            </a:pPr>
            <a:r>
              <a:rPr lang="en-GB" sz="1800" dirty="0" err="1">
                <a:solidFill>
                  <a:schemeClr val="dk1"/>
                </a:solidFill>
                <a:latin typeface="Times New Roman"/>
                <a:ea typeface="Times New Roman"/>
                <a:cs typeface="Times New Roman"/>
                <a:sym typeface="Times New Roman"/>
              </a:rPr>
              <a:t>Svm</a:t>
            </a:r>
            <a:r>
              <a:rPr lang="en-GB" sz="1800" dirty="0">
                <a:solidFill>
                  <a:schemeClr val="dk1"/>
                </a:solidFill>
                <a:latin typeface="Times New Roman"/>
                <a:ea typeface="Times New Roman"/>
                <a:cs typeface="Times New Roman"/>
                <a:sym typeface="Times New Roman"/>
              </a:rPr>
              <a:t> parameters: </a:t>
            </a:r>
          </a:p>
          <a:p>
            <a:pPr marL="177800" lvl="0" indent="0" algn="l" rtl="0">
              <a:spcBef>
                <a:spcPts val="0"/>
              </a:spcBef>
              <a:spcAft>
                <a:spcPts val="0"/>
              </a:spcAft>
              <a:buNone/>
            </a:pPr>
            <a:r>
              <a:rPr lang="en-GB" sz="1800" dirty="0">
                <a:solidFill>
                  <a:schemeClr val="dk1"/>
                </a:solidFill>
                <a:latin typeface="Times New Roman"/>
                <a:ea typeface="Times New Roman"/>
                <a:cs typeface="Times New Roman"/>
                <a:sym typeface="Times New Roman"/>
              </a:rPr>
              <a:t>C=1.0, kernel=‘</a:t>
            </a:r>
            <a:r>
              <a:rPr lang="en-GB" sz="1800" dirty="0" err="1">
                <a:solidFill>
                  <a:schemeClr val="dk1"/>
                </a:solidFill>
                <a:latin typeface="Times New Roman"/>
                <a:ea typeface="Times New Roman"/>
                <a:cs typeface="Times New Roman"/>
                <a:sym typeface="Times New Roman"/>
              </a:rPr>
              <a:t>rbf</a:t>
            </a:r>
            <a:r>
              <a:rPr lang="en-GB" sz="1800" dirty="0">
                <a:solidFill>
                  <a:schemeClr val="dk1"/>
                </a:solidFill>
                <a:latin typeface="Times New Roman"/>
                <a:ea typeface="Times New Roman"/>
                <a:cs typeface="Times New Roman"/>
                <a:sym typeface="Times New Roman"/>
              </a:rPr>
              <a:t>’</a:t>
            </a:r>
            <a:endParaRPr lang="en-US" sz="18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59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71552" y="736600"/>
            <a:ext cx="7200897" cy="651525"/>
          </a:xfrm>
          <a:prstGeom prst="rect">
            <a:avLst/>
          </a:prstGeom>
        </p:spPr>
        <p:txBody>
          <a:bodyPr spcFirstLastPara="1" wrap="square" lIns="68575" tIns="34275" rIns="68575" bIns="34275" anchor="ctr" anchorCtr="0">
            <a:normAutofit fontScale="90000"/>
          </a:bodyPr>
          <a:lstStyle/>
          <a:p>
            <a:pPr marL="6350" lvl="0" rtl="0">
              <a:spcBef>
                <a:spcPts val="0"/>
              </a:spcBef>
              <a:spcAft>
                <a:spcPts val="0"/>
              </a:spcAft>
              <a:buSzPts val="2100"/>
            </a:pPr>
            <a:br>
              <a:rPr lang="en-GB" sz="2400" b="1" dirty="0">
                <a:latin typeface="Times New Roman" panose="02020603050405020304" pitchFamily="18" charset="0"/>
                <a:cs typeface="Times New Roman" panose="02020603050405020304" pitchFamily="18" charset="0"/>
              </a:rPr>
            </a:br>
            <a:r>
              <a:rPr lang="en-GB" sz="2400" b="1" dirty="0">
                <a:latin typeface="Times New Roman"/>
                <a:ea typeface="Times New Roman"/>
                <a:cs typeface="Times New Roman"/>
                <a:sym typeface="Times New Roman"/>
              </a:rPr>
              <a:t>Clustering + Classifier Models</a:t>
            </a:r>
            <a:br>
              <a:rPr lang="en-GB" sz="2400" b="1" dirty="0">
                <a:latin typeface="Times New Roman" panose="02020603050405020304" pitchFamily="18" charset="0"/>
                <a:cs typeface="Times New Roman" panose="02020603050405020304" pitchFamily="18" charset="0"/>
              </a:rPr>
            </a:br>
            <a:endParaRPr dirty="0"/>
          </a:p>
        </p:txBody>
      </p:sp>
      <p:sp>
        <p:nvSpPr>
          <p:cNvPr id="159" name="Google Shape;159;p29"/>
          <p:cNvSpPr txBox="1">
            <a:spLocks noGrp="1"/>
          </p:cNvSpPr>
          <p:nvPr>
            <p:ph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200" b="1" dirty="0">
                <a:solidFill>
                  <a:schemeClr val="dk1"/>
                </a:solidFill>
                <a:highlight>
                  <a:srgbClr val="FFFFFF"/>
                </a:highlight>
                <a:latin typeface="Times New Roman"/>
                <a:ea typeface="Times New Roman"/>
                <a:cs typeface="Times New Roman"/>
                <a:sym typeface="Times New Roman"/>
              </a:rPr>
              <a:t>Output for F-</a:t>
            </a:r>
            <a:r>
              <a:rPr lang="en-GB" sz="1200" b="1" dirty="0" err="1">
                <a:solidFill>
                  <a:schemeClr val="dk1"/>
                </a:solidFill>
                <a:highlight>
                  <a:srgbClr val="FFFFFF"/>
                </a:highlight>
                <a:latin typeface="Times New Roman"/>
                <a:ea typeface="Times New Roman"/>
                <a:cs typeface="Times New Roman"/>
                <a:sym typeface="Times New Roman"/>
              </a:rPr>
              <a:t>Cmeans</a:t>
            </a:r>
            <a:r>
              <a:rPr lang="en-GB" sz="1200" b="1" dirty="0">
                <a:solidFill>
                  <a:schemeClr val="dk1"/>
                </a:solidFill>
                <a:highlight>
                  <a:srgbClr val="FFFFFF"/>
                </a:highlight>
                <a:latin typeface="Times New Roman"/>
                <a:ea typeface="Times New Roman"/>
                <a:cs typeface="Times New Roman"/>
                <a:sym typeface="Times New Roman"/>
              </a:rPr>
              <a:t> clustering</a:t>
            </a:r>
            <a:endParaRPr sz="1200" b="1"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200" dirty="0">
              <a:solidFill>
                <a:schemeClr val="dk1"/>
              </a:solidFill>
              <a:highlight>
                <a:srgbClr val="FFFFFF"/>
              </a:highlight>
              <a:latin typeface="Times New Roman"/>
              <a:ea typeface="Times New Roman"/>
              <a:cs typeface="Times New Roman"/>
              <a:sym typeface="Times New Roman"/>
            </a:endParaRPr>
          </a:p>
        </p:txBody>
      </p:sp>
      <p:pic>
        <p:nvPicPr>
          <p:cNvPr id="160" name="Google Shape;160;p29"/>
          <p:cNvPicPr preferRelativeResize="0"/>
          <p:nvPr/>
        </p:nvPicPr>
        <p:blipFill>
          <a:blip r:embed="rId3">
            <a:alphaModFix/>
          </a:blip>
          <a:stretch>
            <a:fillRect/>
          </a:stretch>
        </p:blipFill>
        <p:spPr>
          <a:xfrm>
            <a:off x="971551" y="2232788"/>
            <a:ext cx="3357009" cy="2310184"/>
          </a:xfrm>
          <a:prstGeom prst="rect">
            <a:avLst/>
          </a:prstGeom>
          <a:noFill/>
          <a:ln>
            <a:noFill/>
          </a:ln>
        </p:spPr>
      </p:pic>
      <p:sp>
        <p:nvSpPr>
          <p:cNvPr id="3" name="TextBox 2">
            <a:extLst>
              <a:ext uri="{FF2B5EF4-FFF2-40B4-BE49-F238E27FC236}">
                <a16:creationId xmlns:a16="http://schemas.microsoft.com/office/drawing/2014/main" id="{332B7AE0-853C-03AF-616B-E42BAF5A72DB}"/>
              </a:ext>
            </a:extLst>
          </p:cNvPr>
          <p:cNvSpPr txBox="1"/>
          <p:nvPr/>
        </p:nvSpPr>
        <p:spPr>
          <a:xfrm>
            <a:off x="1071391" y="1507255"/>
            <a:ext cx="4588524" cy="400110"/>
          </a:xfrm>
          <a:prstGeom prst="rect">
            <a:avLst/>
          </a:prstGeom>
          <a:noFill/>
        </p:spPr>
        <p:txBody>
          <a:bodyPr wrap="square">
            <a:spAutoFit/>
          </a:bodyPr>
          <a:lstStyle/>
          <a:p>
            <a:r>
              <a:rPr lang="en-GB" sz="2000" b="1" dirty="0">
                <a:latin typeface="Times New Roman" panose="02020603050405020304" pitchFamily="18" charset="0"/>
                <a:cs typeface="Times New Roman" panose="02020603050405020304" pitchFamily="18" charset="0"/>
              </a:rPr>
              <a:t>Fuzzy C- Means with KNN</a:t>
            </a:r>
            <a:endParaRPr lang="en-IN" sz="2000" dirty="0"/>
          </a:p>
        </p:txBody>
      </p:sp>
      <p:pic>
        <p:nvPicPr>
          <p:cNvPr id="9" name="Picture 8">
            <a:extLst>
              <a:ext uri="{FF2B5EF4-FFF2-40B4-BE49-F238E27FC236}">
                <a16:creationId xmlns:a16="http://schemas.microsoft.com/office/drawing/2014/main" id="{2094E48D-C5B7-FA1C-342E-525C75452D16}"/>
              </a:ext>
            </a:extLst>
          </p:cNvPr>
          <p:cNvPicPr>
            <a:picLocks noChangeAspect="1"/>
          </p:cNvPicPr>
          <p:nvPr/>
        </p:nvPicPr>
        <p:blipFill>
          <a:blip r:embed="rId4"/>
          <a:stretch>
            <a:fillRect/>
          </a:stretch>
        </p:blipFill>
        <p:spPr>
          <a:xfrm>
            <a:off x="4328560" y="2436939"/>
            <a:ext cx="4257880" cy="18656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71552" y="736600"/>
            <a:ext cx="7200897" cy="651525"/>
          </a:xfrm>
          <a:prstGeom prst="rect">
            <a:avLst/>
          </a:prstGeom>
        </p:spPr>
        <p:txBody>
          <a:bodyPr spcFirstLastPara="1" wrap="square" lIns="68575" tIns="34275" rIns="68575" bIns="34275" anchor="ctr" anchorCtr="0">
            <a:normAutofit fontScale="90000"/>
          </a:bodyPr>
          <a:lstStyle/>
          <a:p>
            <a:pPr marL="6350" lvl="0" rtl="0">
              <a:spcBef>
                <a:spcPts val="0"/>
              </a:spcBef>
              <a:spcAft>
                <a:spcPts val="0"/>
              </a:spcAft>
              <a:buSzPts val="2100"/>
            </a:pPr>
            <a:br>
              <a:rPr lang="en-GB" sz="2400" b="1" dirty="0">
                <a:latin typeface="Times New Roman" panose="02020603050405020304" pitchFamily="18" charset="0"/>
                <a:cs typeface="Times New Roman" panose="02020603050405020304" pitchFamily="18" charset="0"/>
              </a:rPr>
            </a:br>
            <a:r>
              <a:rPr lang="en-GB" sz="2400" b="1" dirty="0">
                <a:latin typeface="Times New Roman"/>
                <a:ea typeface="Times New Roman"/>
                <a:cs typeface="Times New Roman"/>
                <a:sym typeface="Times New Roman"/>
              </a:rPr>
              <a:t>Clustering + Classifier Models</a:t>
            </a:r>
            <a:br>
              <a:rPr lang="en-GB" sz="2400" b="1" dirty="0">
                <a:latin typeface="Times New Roman" panose="02020603050405020304" pitchFamily="18" charset="0"/>
                <a:cs typeface="Times New Roman" panose="02020603050405020304" pitchFamily="18" charset="0"/>
              </a:rPr>
            </a:br>
            <a:endParaRPr dirty="0"/>
          </a:p>
        </p:txBody>
      </p:sp>
      <p:sp>
        <p:nvSpPr>
          <p:cNvPr id="159" name="Google Shape;159;p29"/>
          <p:cNvSpPr txBox="1">
            <a:spLocks noGrp="1"/>
          </p:cNvSpPr>
          <p:nvPr>
            <p:ph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200" b="1" dirty="0">
                <a:solidFill>
                  <a:schemeClr val="dk1"/>
                </a:solidFill>
                <a:highlight>
                  <a:srgbClr val="FFFFFF"/>
                </a:highlight>
                <a:latin typeface="Times New Roman"/>
                <a:ea typeface="Times New Roman"/>
                <a:cs typeface="Times New Roman"/>
                <a:sym typeface="Times New Roman"/>
              </a:rPr>
              <a:t>Output of KNN </a:t>
            </a:r>
            <a:endParaRPr sz="1200" b="1"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200" dirty="0">
              <a:solidFill>
                <a:schemeClr val="dk1"/>
              </a:solidFill>
              <a:highlight>
                <a:srgbClr val="FFFFFF"/>
              </a:highlight>
              <a:latin typeface="Times New Roman"/>
              <a:ea typeface="Times New Roman"/>
              <a:cs typeface="Times New Roman"/>
              <a:sym typeface="Times New Roman"/>
            </a:endParaRPr>
          </a:p>
        </p:txBody>
      </p:sp>
      <p:pic>
        <p:nvPicPr>
          <p:cNvPr id="161" name="Google Shape;161;p29"/>
          <p:cNvPicPr preferRelativeResize="0"/>
          <p:nvPr/>
        </p:nvPicPr>
        <p:blipFill>
          <a:blip r:embed="rId3">
            <a:alphaModFix/>
          </a:blip>
          <a:stretch>
            <a:fillRect/>
          </a:stretch>
        </p:blipFill>
        <p:spPr>
          <a:xfrm>
            <a:off x="4734325" y="2421875"/>
            <a:ext cx="2679490" cy="1985025"/>
          </a:xfrm>
          <a:prstGeom prst="rect">
            <a:avLst/>
          </a:prstGeom>
          <a:noFill/>
          <a:ln>
            <a:noFill/>
          </a:ln>
        </p:spPr>
      </p:pic>
      <p:sp>
        <p:nvSpPr>
          <p:cNvPr id="3" name="TextBox 2">
            <a:extLst>
              <a:ext uri="{FF2B5EF4-FFF2-40B4-BE49-F238E27FC236}">
                <a16:creationId xmlns:a16="http://schemas.microsoft.com/office/drawing/2014/main" id="{332B7AE0-853C-03AF-616B-E42BAF5A72DB}"/>
              </a:ext>
            </a:extLst>
          </p:cNvPr>
          <p:cNvSpPr txBox="1"/>
          <p:nvPr/>
        </p:nvSpPr>
        <p:spPr>
          <a:xfrm>
            <a:off x="1071391" y="1507255"/>
            <a:ext cx="4588524" cy="400110"/>
          </a:xfrm>
          <a:prstGeom prst="rect">
            <a:avLst/>
          </a:prstGeom>
          <a:noFill/>
        </p:spPr>
        <p:txBody>
          <a:bodyPr wrap="square">
            <a:spAutoFit/>
          </a:bodyPr>
          <a:lstStyle/>
          <a:p>
            <a:r>
              <a:rPr lang="en-GB" sz="2000" b="1" dirty="0">
                <a:latin typeface="Times New Roman" panose="02020603050405020304" pitchFamily="18" charset="0"/>
                <a:cs typeface="Times New Roman" panose="02020603050405020304" pitchFamily="18" charset="0"/>
              </a:rPr>
              <a:t>Fuzzy C- Means with KNN</a:t>
            </a:r>
            <a:endParaRPr lang="en-IN" sz="2000" dirty="0"/>
          </a:p>
        </p:txBody>
      </p:sp>
      <p:pic>
        <p:nvPicPr>
          <p:cNvPr id="7" name="Picture 6">
            <a:extLst>
              <a:ext uri="{FF2B5EF4-FFF2-40B4-BE49-F238E27FC236}">
                <a16:creationId xmlns:a16="http://schemas.microsoft.com/office/drawing/2014/main" id="{AF73B7C0-848C-8882-2492-FF87933F57CB}"/>
              </a:ext>
            </a:extLst>
          </p:cNvPr>
          <p:cNvPicPr>
            <a:picLocks noChangeAspect="1"/>
          </p:cNvPicPr>
          <p:nvPr/>
        </p:nvPicPr>
        <p:blipFill>
          <a:blip r:embed="rId4"/>
          <a:stretch>
            <a:fillRect/>
          </a:stretch>
        </p:blipFill>
        <p:spPr>
          <a:xfrm>
            <a:off x="980348" y="2234422"/>
            <a:ext cx="3429328" cy="2182813"/>
          </a:xfrm>
          <a:prstGeom prst="rect">
            <a:avLst/>
          </a:prstGeom>
        </p:spPr>
      </p:pic>
    </p:spTree>
    <p:extLst>
      <p:ext uri="{BB962C8B-B14F-4D97-AF65-F5344CB8AC3E}">
        <p14:creationId xmlns:p14="http://schemas.microsoft.com/office/powerpoint/2010/main" val="99707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sz="2400" b="1" dirty="0">
                <a:latin typeface="Times New Roman" panose="02020603050405020304" pitchFamily="18" charset="0"/>
                <a:cs typeface="Times New Roman" panose="02020603050405020304" pitchFamily="18" charset="0"/>
              </a:rPr>
              <a:t>Bayesian Classifiers:</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Multinomial Naïve Bayes</a:t>
            </a:r>
            <a:endParaRPr sz="2400" b="1" dirty="0">
              <a:latin typeface="Times New Roman" panose="02020603050405020304" pitchFamily="18" charset="0"/>
              <a:cs typeface="Times New Roman" panose="02020603050405020304" pitchFamily="18" charset="0"/>
            </a:endParaRPr>
          </a:p>
        </p:txBody>
      </p:sp>
      <p:sp>
        <p:nvSpPr>
          <p:cNvPr id="192" name="Google Shape;192;p34"/>
          <p:cNvSpPr txBox="1">
            <a:spLocks noGrp="1"/>
          </p:cNvSpPr>
          <p:nvPr>
            <p:ph idx="1"/>
          </p:nvPr>
        </p:nvSpPr>
        <p:spPr>
          <a:prstGeom prst="rect">
            <a:avLst/>
          </a:prstGeom>
        </p:spPr>
        <p:txBody>
          <a:bodyPr spcFirstLastPara="1" wrap="square" lIns="68575" tIns="34275" rIns="68575" bIns="34275" anchor="t" anchorCtr="0">
            <a:normAutofit/>
          </a:bodyPr>
          <a:lstStyle/>
          <a:p>
            <a:pPr marL="177800" lvl="0" indent="-171450" algn="l" rtl="0">
              <a:spcBef>
                <a:spcPts val="800"/>
              </a:spcBef>
              <a:spcAft>
                <a:spcPts val="1200"/>
              </a:spcAft>
              <a:buSzPts val="2100"/>
              <a:buFont typeface="Times New Roman"/>
              <a:buChar char="●"/>
            </a:pPr>
            <a:r>
              <a:rPr lang="en-GB" b="1">
                <a:solidFill>
                  <a:schemeClr val="dk1"/>
                </a:solidFill>
                <a:latin typeface="Times New Roman"/>
                <a:ea typeface="Times New Roman"/>
                <a:cs typeface="Times New Roman"/>
                <a:sym typeface="Times New Roman"/>
              </a:rPr>
              <a:t>Output of Naive bayes </a:t>
            </a:r>
            <a:endParaRPr/>
          </a:p>
        </p:txBody>
      </p:sp>
      <p:pic>
        <p:nvPicPr>
          <p:cNvPr id="193" name="Google Shape;193;p34"/>
          <p:cNvPicPr preferRelativeResize="0"/>
          <p:nvPr/>
        </p:nvPicPr>
        <p:blipFill rotWithShape="1">
          <a:blip r:embed="rId3">
            <a:alphaModFix/>
          </a:blip>
          <a:srcRect t="51703" r="35170"/>
          <a:stretch/>
        </p:blipFill>
        <p:spPr>
          <a:xfrm>
            <a:off x="1230119" y="3253544"/>
            <a:ext cx="2912962" cy="1328155"/>
          </a:xfrm>
          <a:prstGeom prst="rect">
            <a:avLst/>
          </a:prstGeom>
          <a:noFill/>
          <a:ln>
            <a:noFill/>
          </a:ln>
        </p:spPr>
      </p:pic>
      <p:pic>
        <p:nvPicPr>
          <p:cNvPr id="194" name="Google Shape;194;p34"/>
          <p:cNvPicPr preferRelativeResize="0"/>
          <p:nvPr/>
        </p:nvPicPr>
        <p:blipFill>
          <a:blip r:embed="rId4">
            <a:alphaModFix/>
          </a:blip>
          <a:stretch>
            <a:fillRect/>
          </a:stretch>
        </p:blipFill>
        <p:spPr>
          <a:xfrm>
            <a:off x="4914900" y="967707"/>
            <a:ext cx="3498974" cy="1692261"/>
          </a:xfrm>
          <a:prstGeom prst="rect">
            <a:avLst/>
          </a:prstGeom>
          <a:noFill/>
          <a:ln>
            <a:noFill/>
          </a:ln>
        </p:spPr>
      </p:pic>
      <p:pic>
        <p:nvPicPr>
          <p:cNvPr id="195" name="Google Shape;195;p34"/>
          <p:cNvPicPr preferRelativeResize="0"/>
          <p:nvPr/>
        </p:nvPicPr>
        <p:blipFill>
          <a:blip r:embed="rId5">
            <a:alphaModFix/>
          </a:blip>
          <a:stretch>
            <a:fillRect/>
          </a:stretch>
        </p:blipFill>
        <p:spPr>
          <a:xfrm>
            <a:off x="4914900" y="2804375"/>
            <a:ext cx="3287601" cy="1602525"/>
          </a:xfrm>
          <a:prstGeom prst="rect">
            <a:avLst/>
          </a:prstGeom>
          <a:noFill/>
          <a:ln>
            <a:noFill/>
          </a:ln>
        </p:spPr>
      </p:pic>
      <p:pic>
        <p:nvPicPr>
          <p:cNvPr id="3" name="Picture 2">
            <a:extLst>
              <a:ext uri="{FF2B5EF4-FFF2-40B4-BE49-F238E27FC236}">
                <a16:creationId xmlns:a16="http://schemas.microsoft.com/office/drawing/2014/main" id="{5F23F368-0CAE-0643-D2B8-C6908DB33C13}"/>
              </a:ext>
            </a:extLst>
          </p:cNvPr>
          <p:cNvPicPr>
            <a:picLocks noChangeAspect="1"/>
          </p:cNvPicPr>
          <p:nvPr/>
        </p:nvPicPr>
        <p:blipFill>
          <a:blip r:embed="rId6"/>
          <a:stretch>
            <a:fillRect/>
          </a:stretch>
        </p:blipFill>
        <p:spPr>
          <a:xfrm>
            <a:off x="801201" y="1833108"/>
            <a:ext cx="3770799" cy="1420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Font typeface="Times New Roman"/>
              <a:buNone/>
            </a:pPr>
            <a:r>
              <a:rPr lang="en-GB" sz="1800" b="1">
                <a:latin typeface="Times New Roman"/>
                <a:ea typeface="Times New Roman"/>
                <a:cs typeface="Times New Roman"/>
                <a:sym typeface="Times New Roman"/>
              </a:rPr>
              <a:t>                                                     CONTENTS</a:t>
            </a:r>
            <a:endParaRPr/>
          </a:p>
        </p:txBody>
      </p:sp>
      <p:sp>
        <p:nvSpPr>
          <p:cNvPr id="67" name="Google Shape;67;p15"/>
          <p:cNvSpPr txBox="1">
            <a:spLocks noGrp="1"/>
          </p:cNvSpPr>
          <p:nvPr>
            <p:ph idx="1"/>
          </p:nvPr>
        </p:nvSpPr>
        <p:spPr>
          <a:prstGeom prst="rect">
            <a:avLst/>
          </a:prstGeom>
          <a:noFill/>
          <a:ln>
            <a:noFill/>
          </a:ln>
        </p:spPr>
        <p:txBody>
          <a:bodyPr spcFirstLastPara="1" wrap="square" lIns="68575" tIns="34275" rIns="68575" bIns="34275" anchor="t" anchorCtr="0">
            <a:normAutofit fontScale="92500" lnSpcReduction="20000"/>
          </a:bodyPr>
          <a:lstStyle/>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Description of the project</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Problem statement  </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Model diagram </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Preprocessing </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All regression models</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Clustering algorithms</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Bayesian algorithm</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Decision Tree</a:t>
            </a: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GB" dirty="0">
                <a:solidFill>
                  <a:schemeClr val="dk1"/>
                </a:solidFill>
                <a:latin typeface="Times New Roman" panose="02020603050405020304" pitchFamily="18" charset="0"/>
                <a:cs typeface="Times New Roman" panose="02020603050405020304" pitchFamily="18" charset="0"/>
              </a:rPr>
              <a:t>Neural networks</a:t>
            </a:r>
            <a:r>
              <a:rPr lang="en-GB"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algn="l">
              <a:lnSpc>
                <a:spcPct val="90000"/>
              </a:lnSpc>
              <a:spcBef>
                <a:spcPts val="0"/>
              </a:spcBef>
              <a:buClr>
                <a:schemeClr val="dk1"/>
              </a:buClr>
              <a:buSzPts val="3300"/>
            </a:pPr>
            <a:r>
              <a:rPr lang="en-GB" sz="2800" b="1" dirty="0">
                <a:solidFill>
                  <a:schemeClr val="dk1"/>
                </a:solidFill>
                <a:latin typeface="Times New Roman"/>
                <a:ea typeface="Times New Roman"/>
                <a:cs typeface="Times New Roman"/>
                <a:sym typeface="Times New Roman"/>
              </a:rPr>
              <a:t>Decision Tree Classifier</a:t>
            </a:r>
            <a:endParaRPr sz="2800" dirty="0"/>
          </a:p>
        </p:txBody>
      </p:sp>
      <p:pic>
        <p:nvPicPr>
          <p:cNvPr id="209" name="Google Shape;209;p36"/>
          <p:cNvPicPr preferRelativeResize="0"/>
          <p:nvPr/>
        </p:nvPicPr>
        <p:blipFill>
          <a:blip r:embed="rId3">
            <a:alphaModFix/>
          </a:blip>
          <a:stretch>
            <a:fillRect/>
          </a:stretch>
        </p:blipFill>
        <p:spPr>
          <a:xfrm>
            <a:off x="4965359" y="1462100"/>
            <a:ext cx="3407216" cy="1402664"/>
          </a:xfrm>
          <a:prstGeom prst="rect">
            <a:avLst/>
          </a:prstGeom>
          <a:noFill/>
          <a:ln>
            <a:noFill/>
          </a:ln>
        </p:spPr>
      </p:pic>
      <p:pic>
        <p:nvPicPr>
          <p:cNvPr id="210" name="Google Shape;210;p36"/>
          <p:cNvPicPr preferRelativeResize="0"/>
          <p:nvPr/>
        </p:nvPicPr>
        <p:blipFill>
          <a:blip r:embed="rId4">
            <a:alphaModFix/>
          </a:blip>
          <a:stretch>
            <a:fillRect/>
          </a:stretch>
        </p:blipFill>
        <p:spPr>
          <a:xfrm>
            <a:off x="5036457" y="3273100"/>
            <a:ext cx="3280093" cy="1402664"/>
          </a:xfrm>
          <a:prstGeom prst="rect">
            <a:avLst/>
          </a:prstGeom>
          <a:noFill/>
          <a:ln>
            <a:noFill/>
          </a:ln>
        </p:spPr>
      </p:pic>
      <p:pic>
        <p:nvPicPr>
          <p:cNvPr id="3" name="Picture 2">
            <a:extLst>
              <a:ext uri="{FF2B5EF4-FFF2-40B4-BE49-F238E27FC236}">
                <a16:creationId xmlns:a16="http://schemas.microsoft.com/office/drawing/2014/main" id="{F283C34A-E28A-885E-0185-678A234CFAA5}"/>
              </a:ext>
            </a:extLst>
          </p:cNvPr>
          <p:cNvPicPr>
            <a:picLocks noChangeAspect="1"/>
          </p:cNvPicPr>
          <p:nvPr/>
        </p:nvPicPr>
        <p:blipFill rotWithShape="1">
          <a:blip r:embed="rId5"/>
          <a:srcRect r="8675"/>
          <a:stretch/>
        </p:blipFill>
        <p:spPr>
          <a:xfrm>
            <a:off x="771425" y="2369087"/>
            <a:ext cx="3989261" cy="1808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algn="l">
              <a:lnSpc>
                <a:spcPct val="90000"/>
              </a:lnSpc>
              <a:spcBef>
                <a:spcPts val="0"/>
              </a:spcBef>
              <a:buClr>
                <a:schemeClr val="dk1"/>
              </a:buClr>
              <a:buSzPts val="3300"/>
            </a:pPr>
            <a:r>
              <a:rPr lang="en-GB" sz="2800" b="1" dirty="0">
                <a:solidFill>
                  <a:schemeClr val="dk1"/>
                </a:solidFill>
                <a:latin typeface="Times New Roman"/>
                <a:ea typeface="Times New Roman"/>
                <a:cs typeface="Times New Roman"/>
                <a:sym typeface="Times New Roman"/>
              </a:rPr>
              <a:t>Adaboost Classifier</a:t>
            </a:r>
            <a:endParaRPr sz="2800" dirty="0"/>
          </a:p>
        </p:txBody>
      </p:sp>
      <p:pic>
        <p:nvPicPr>
          <p:cNvPr id="3" name="Picture 2">
            <a:extLst>
              <a:ext uri="{FF2B5EF4-FFF2-40B4-BE49-F238E27FC236}">
                <a16:creationId xmlns:a16="http://schemas.microsoft.com/office/drawing/2014/main" id="{1C495625-C0DD-45BB-73F3-ECB571326484}"/>
              </a:ext>
            </a:extLst>
          </p:cNvPr>
          <p:cNvPicPr>
            <a:picLocks noChangeAspect="1"/>
          </p:cNvPicPr>
          <p:nvPr/>
        </p:nvPicPr>
        <p:blipFill>
          <a:blip r:embed="rId3"/>
          <a:stretch>
            <a:fillRect/>
          </a:stretch>
        </p:blipFill>
        <p:spPr>
          <a:xfrm>
            <a:off x="971552" y="1932440"/>
            <a:ext cx="3495675" cy="2514600"/>
          </a:xfrm>
          <a:prstGeom prst="rect">
            <a:avLst/>
          </a:prstGeom>
        </p:spPr>
      </p:pic>
      <p:pic>
        <p:nvPicPr>
          <p:cNvPr id="5" name="Picture 4">
            <a:extLst>
              <a:ext uri="{FF2B5EF4-FFF2-40B4-BE49-F238E27FC236}">
                <a16:creationId xmlns:a16="http://schemas.microsoft.com/office/drawing/2014/main" id="{8FBB2AA9-A5E4-D804-8E62-8A91054E8D46}"/>
              </a:ext>
            </a:extLst>
          </p:cNvPr>
          <p:cNvPicPr>
            <a:picLocks noChangeAspect="1"/>
          </p:cNvPicPr>
          <p:nvPr/>
        </p:nvPicPr>
        <p:blipFill>
          <a:blip r:embed="rId4"/>
          <a:stretch>
            <a:fillRect/>
          </a:stretch>
        </p:blipFill>
        <p:spPr>
          <a:xfrm>
            <a:off x="5140552" y="645219"/>
            <a:ext cx="2479448" cy="3801821"/>
          </a:xfrm>
          <a:prstGeom prst="rect">
            <a:avLst/>
          </a:prstGeom>
        </p:spPr>
      </p:pic>
    </p:spTree>
    <p:extLst>
      <p:ext uri="{BB962C8B-B14F-4D97-AF65-F5344CB8AC3E}">
        <p14:creationId xmlns:p14="http://schemas.microsoft.com/office/powerpoint/2010/main" val="1850131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269B-0D9C-0E64-F04A-B3CCB5559E36}"/>
              </a:ext>
            </a:extLst>
          </p:cNvPr>
          <p:cNvSpPr>
            <a:spLocks noGrp="1"/>
          </p:cNvSpPr>
          <p:nvPr>
            <p:ph type="title"/>
          </p:nvPr>
        </p:nvSpPr>
        <p:spPr>
          <a:xfrm>
            <a:off x="971552" y="736600"/>
            <a:ext cx="7200897" cy="520700"/>
          </a:xfrm>
        </p:spPr>
        <p:txBody>
          <a:bodyPr/>
          <a:lstStyle/>
          <a:p>
            <a:r>
              <a:rPr lang="en-US" sz="1800" b="1" i="0" dirty="0" err="1">
                <a:solidFill>
                  <a:srgbClr val="000000"/>
                </a:solidFill>
                <a:effectLst/>
                <a:latin typeface="Times New Roman" panose="02020603050405020304" pitchFamily="18" charset="0"/>
              </a:rPr>
              <a:t>Comparision</a:t>
            </a:r>
            <a:r>
              <a:rPr lang="en-US" sz="1800" b="1" i="0" dirty="0">
                <a:solidFill>
                  <a:srgbClr val="000000"/>
                </a:solidFill>
                <a:effectLst/>
                <a:latin typeface="Times New Roman" panose="02020603050405020304" pitchFamily="18" charset="0"/>
              </a:rPr>
              <a:t> of Clustering plus Classifiers and other classifiers:</a:t>
            </a:r>
            <a:r>
              <a:rPr lang="en-US" sz="1800" b="0" i="0" dirty="0">
                <a:solidFill>
                  <a:srgbClr val="000000"/>
                </a:solidFill>
                <a:effectLst/>
                <a:latin typeface="Times New Roman" panose="02020603050405020304" pitchFamily="18" charset="0"/>
              </a:rPr>
              <a:t> </a:t>
            </a:r>
            <a:endParaRPr lang="en-IN" dirty="0"/>
          </a:p>
        </p:txBody>
      </p:sp>
      <p:graphicFrame>
        <p:nvGraphicFramePr>
          <p:cNvPr id="4" name="Content Placeholder 3">
            <a:extLst>
              <a:ext uri="{FF2B5EF4-FFF2-40B4-BE49-F238E27FC236}">
                <a16:creationId xmlns:a16="http://schemas.microsoft.com/office/drawing/2014/main" id="{8DB742B6-6162-72F1-71C5-1A4F52E616D5}"/>
              </a:ext>
            </a:extLst>
          </p:cNvPr>
          <p:cNvGraphicFramePr>
            <a:graphicFrameLocks noGrp="1"/>
          </p:cNvGraphicFramePr>
          <p:nvPr>
            <p:ph idx="1"/>
            <p:extLst>
              <p:ext uri="{D42A27DB-BD31-4B8C-83A1-F6EECF244321}">
                <p14:modId xmlns:p14="http://schemas.microsoft.com/office/powerpoint/2010/main" val="2932006522"/>
              </p:ext>
            </p:extLst>
          </p:nvPr>
        </p:nvGraphicFramePr>
        <p:xfrm>
          <a:off x="765810" y="1377006"/>
          <a:ext cx="7635239" cy="3239976"/>
        </p:xfrm>
        <a:graphic>
          <a:graphicData uri="http://schemas.openxmlformats.org/drawingml/2006/table">
            <a:tbl>
              <a:tblPr/>
              <a:tblGrid>
                <a:gridCol w="829916">
                  <a:extLst>
                    <a:ext uri="{9D8B030D-6E8A-4147-A177-3AD203B41FA5}">
                      <a16:colId xmlns:a16="http://schemas.microsoft.com/office/drawing/2014/main" val="3863416182"/>
                    </a:ext>
                  </a:extLst>
                </a:gridCol>
                <a:gridCol w="1927964">
                  <a:extLst>
                    <a:ext uri="{9D8B030D-6E8A-4147-A177-3AD203B41FA5}">
                      <a16:colId xmlns:a16="http://schemas.microsoft.com/office/drawing/2014/main" val="78253202"/>
                    </a:ext>
                  </a:extLst>
                </a:gridCol>
                <a:gridCol w="1123579">
                  <a:extLst>
                    <a:ext uri="{9D8B030D-6E8A-4147-A177-3AD203B41FA5}">
                      <a16:colId xmlns:a16="http://schemas.microsoft.com/office/drawing/2014/main" val="2420753428"/>
                    </a:ext>
                  </a:extLst>
                </a:gridCol>
                <a:gridCol w="1251260">
                  <a:extLst>
                    <a:ext uri="{9D8B030D-6E8A-4147-A177-3AD203B41FA5}">
                      <a16:colId xmlns:a16="http://schemas.microsoft.com/office/drawing/2014/main" val="2666314725"/>
                    </a:ext>
                  </a:extLst>
                </a:gridCol>
                <a:gridCol w="1251260">
                  <a:extLst>
                    <a:ext uri="{9D8B030D-6E8A-4147-A177-3AD203B41FA5}">
                      <a16:colId xmlns:a16="http://schemas.microsoft.com/office/drawing/2014/main" val="2121036961"/>
                    </a:ext>
                  </a:extLst>
                </a:gridCol>
                <a:gridCol w="1251260">
                  <a:extLst>
                    <a:ext uri="{9D8B030D-6E8A-4147-A177-3AD203B41FA5}">
                      <a16:colId xmlns:a16="http://schemas.microsoft.com/office/drawing/2014/main" val="4132115439"/>
                    </a:ext>
                  </a:extLst>
                </a:gridCol>
              </a:tblGrid>
              <a:tr h="325900">
                <a:tc>
                  <a:txBody>
                    <a:bodyPr/>
                    <a:lstStyle/>
                    <a:p>
                      <a:pPr fontAlgn="t"/>
                      <a:endParaRPr lang="en-IN" sz="1050">
                        <a:effectLst/>
                      </a:endParaRPr>
                    </a:p>
                    <a:p>
                      <a:pPr algn="ctr" rtl="0" fontAlgn="base"/>
                      <a:r>
                        <a:rPr lang="en-IN" sz="1050" b="1" i="0">
                          <a:effectLst/>
                          <a:latin typeface="Times New Roman" panose="02020603050405020304" pitchFamily="18" charset="0"/>
                        </a:rPr>
                        <a:t>S.no</a:t>
                      </a:r>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050">
                        <a:effectLst/>
                      </a:endParaRPr>
                    </a:p>
                    <a:p>
                      <a:pPr algn="ctr" rtl="0" fontAlgn="base"/>
                      <a:r>
                        <a:rPr lang="en-IN" sz="1050" b="1" i="0">
                          <a:effectLst/>
                          <a:latin typeface="Times New Roman" panose="02020603050405020304" pitchFamily="18" charset="0"/>
                        </a:rPr>
                        <a:t>Algorithm Name</a:t>
                      </a:r>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050">
                        <a:effectLst/>
                      </a:endParaRPr>
                    </a:p>
                    <a:p>
                      <a:pPr algn="ctr" rtl="0" fontAlgn="base"/>
                      <a:r>
                        <a:rPr lang="en-IN" sz="1050" b="1" i="0">
                          <a:effectLst/>
                          <a:latin typeface="Times New Roman" panose="02020603050405020304" pitchFamily="18" charset="0"/>
                        </a:rPr>
                        <a:t>Split Ratio</a:t>
                      </a:r>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050" dirty="0">
                        <a:effectLst/>
                      </a:endParaRPr>
                    </a:p>
                    <a:p>
                      <a:pPr algn="ctr" rtl="0" fontAlgn="base"/>
                      <a:r>
                        <a:rPr lang="en-IN" sz="1050" b="1" i="0" dirty="0">
                          <a:effectLst/>
                          <a:latin typeface="Times New Roman" panose="02020603050405020304" pitchFamily="18" charset="0"/>
                        </a:rPr>
                        <a:t>Accuracy</a:t>
                      </a:r>
                      <a:r>
                        <a:rPr lang="en-IN" sz="1050" b="0" i="0" dirty="0">
                          <a:effectLst/>
                          <a:latin typeface="Times New Roman" panose="02020603050405020304" pitchFamily="18" charset="0"/>
                        </a:rPr>
                        <a:t> </a:t>
                      </a:r>
                      <a:endParaRPr lang="en-IN" sz="1050" b="0" i="0" dirty="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050">
                        <a:effectLst/>
                      </a:endParaRPr>
                    </a:p>
                    <a:p>
                      <a:pPr algn="ctr" rtl="0" fontAlgn="base"/>
                      <a:r>
                        <a:rPr lang="en-IN" sz="1050" b="1" i="0">
                          <a:effectLst/>
                          <a:latin typeface="Times New Roman" panose="02020603050405020304" pitchFamily="18" charset="0"/>
                        </a:rPr>
                        <a:t>Precision</a:t>
                      </a:r>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1050">
                        <a:effectLst/>
                      </a:endParaRPr>
                    </a:p>
                    <a:p>
                      <a:pPr algn="ctr" rtl="0" fontAlgn="base"/>
                      <a:r>
                        <a:rPr lang="en-IN" sz="1050" b="1" i="0">
                          <a:effectLst/>
                          <a:latin typeface="Times New Roman" panose="02020603050405020304" pitchFamily="18" charset="0"/>
                        </a:rPr>
                        <a:t>Recall</a:t>
                      </a:r>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019093"/>
                  </a:ext>
                </a:extLst>
              </a:tr>
              <a:tr h="346503">
                <a:tc>
                  <a:txBody>
                    <a:bodyPr/>
                    <a:lstStyle/>
                    <a:p>
                      <a:pPr fontAlgn="t"/>
                      <a:endParaRPr lang="en-IN" sz="1050">
                        <a:effectLst/>
                      </a:endParaRPr>
                    </a:p>
                    <a:p>
                      <a:pPr algn="ctr" rtl="0" fontAlgn="base"/>
                      <a:r>
                        <a:rPr lang="en-IN" sz="1050" b="0" i="0">
                          <a:effectLst/>
                          <a:latin typeface="Times New Roman" panose="02020603050405020304" pitchFamily="18" charset="0"/>
                        </a:rPr>
                        <a:t>1 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KMeans with KNN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p>
                      <a:pPr algn="ctr" rtl="0" fontAlgn="base"/>
                      <a:r>
                        <a:rPr lang="en-IN" sz="1050" b="0" i="0">
                          <a:effectLst/>
                          <a:latin typeface="Times New Roman" panose="02020603050405020304" pitchFamily="18" charset="0"/>
                        </a:rPr>
                        <a: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0.684375 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 0.868131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0.47023809 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811408"/>
                  </a:ext>
                </a:extLst>
              </a:tr>
              <a:tr h="325900">
                <a:tc>
                  <a:txBody>
                    <a:bodyPr/>
                    <a:lstStyle/>
                    <a:p>
                      <a:pPr fontAlgn="t"/>
                      <a:endParaRPr lang="en-IN" sz="1050">
                        <a:effectLst/>
                      </a:endParaRPr>
                    </a:p>
                    <a:p>
                      <a:pPr algn="ctr" rtl="0" fontAlgn="base"/>
                      <a:r>
                        <a:rPr lang="en-IN" sz="1050" b="0" i="0">
                          <a:effectLst/>
                          <a:latin typeface="Times New Roman" panose="02020603050405020304" pitchFamily="18" charset="0"/>
                        </a:rPr>
                        <a:t>2 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Fuzzy C-Means with KNN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0.8562 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0.56 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0.56 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15156"/>
                  </a:ext>
                </a:extLst>
              </a:tr>
              <a:tr h="346503">
                <a:tc>
                  <a:txBody>
                    <a:bodyPr/>
                    <a:lstStyle/>
                    <a:p>
                      <a:pPr fontAlgn="t"/>
                      <a:endParaRPr lang="en-IN" sz="1050">
                        <a:effectLst/>
                      </a:endParaRPr>
                    </a:p>
                    <a:p>
                      <a:pPr algn="ctr" rtl="0" fontAlgn="base"/>
                      <a:r>
                        <a:rPr lang="en-IN" sz="1050" b="0" i="0">
                          <a:effectLst/>
                          <a:latin typeface="Times New Roman" panose="02020603050405020304" pitchFamily="18" charset="0"/>
                        </a:rPr>
                        <a:t>3 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KMeans with SVM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0.88 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dirty="0">
                        <a:effectLst/>
                      </a:endParaRPr>
                    </a:p>
                    <a:p>
                      <a:pPr algn="ctr" rtl="0" fontAlgn="base"/>
                      <a:r>
                        <a:rPr lang="en-IN" sz="1050" b="0" i="0" dirty="0">
                          <a:effectLst/>
                          <a:latin typeface="Times New Roman" panose="02020603050405020304" pitchFamily="18" charset="0"/>
                        </a:rPr>
                        <a:t>0.911392 </a:t>
                      </a:r>
                      <a:endParaRPr lang="en-IN" sz="1050" b="0" i="0" dirty="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0.8571428 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284133"/>
                  </a:ext>
                </a:extLst>
              </a:tr>
              <a:tr h="346503">
                <a:tc>
                  <a:txBody>
                    <a:bodyPr/>
                    <a:lstStyle/>
                    <a:p>
                      <a:pPr fontAlgn="t"/>
                      <a:endParaRPr lang="en-IN" sz="1050">
                        <a:effectLst/>
                      </a:endParaRPr>
                    </a:p>
                    <a:p>
                      <a:pPr algn="ctr" rtl="0" fontAlgn="base"/>
                      <a:r>
                        <a:rPr lang="en-IN" sz="1050" b="0" i="0">
                          <a:effectLst/>
                          <a:latin typeface="Times New Roman" panose="02020603050405020304" pitchFamily="18" charset="0"/>
                        </a:rPr>
                        <a:t>4 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Multinomial Naive Bayes Classifier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0.85625 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0.86 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0.86 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27295"/>
                  </a:ext>
                </a:extLst>
              </a:tr>
              <a:tr h="325900">
                <a:tc>
                  <a:txBody>
                    <a:bodyPr/>
                    <a:lstStyle/>
                    <a:p>
                      <a:pPr fontAlgn="t"/>
                      <a:endParaRPr lang="en-IN" sz="1050">
                        <a:effectLst/>
                      </a:endParaRPr>
                    </a:p>
                    <a:p>
                      <a:pPr algn="ctr" rtl="0" fontAlgn="base"/>
                      <a:r>
                        <a:rPr lang="en-IN" sz="1050" b="0" i="0">
                          <a:effectLst/>
                          <a:latin typeface="Times New Roman" panose="02020603050405020304" pitchFamily="18" charset="0"/>
                        </a:rPr>
                        <a:t>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Gaussian Naive Bayes Classifier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dirty="0">
                        <a:effectLst/>
                      </a:endParaRPr>
                    </a:p>
                    <a:p>
                      <a:pPr algn="ctr" rtl="0" fontAlgn="base"/>
                      <a:r>
                        <a:rPr lang="en-IN" sz="1050" b="0" i="0" dirty="0">
                          <a:effectLst/>
                          <a:latin typeface="Times New Roman" panose="02020603050405020304" pitchFamily="18" charset="0"/>
                        </a:rPr>
                        <a:t>0.646875 </a:t>
                      </a:r>
                      <a:endParaRPr lang="en-IN" sz="1050" b="0" i="0" dirty="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0.65 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0.65 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939466"/>
                  </a:ext>
                </a:extLst>
              </a:tr>
              <a:tr h="235996">
                <a:tc>
                  <a:txBody>
                    <a:bodyPr/>
                    <a:lstStyle/>
                    <a:p>
                      <a:pPr fontAlgn="t"/>
                      <a:endParaRPr lang="en-IN" sz="1050">
                        <a:effectLst/>
                      </a:endParaRPr>
                    </a:p>
                    <a:p>
                      <a:pPr algn="ctr" rtl="0" fontAlgn="base"/>
                      <a:r>
                        <a:rPr lang="en-IN" sz="1050" b="0" i="0">
                          <a:effectLst/>
                          <a:latin typeface="Times New Roman" panose="02020603050405020304" pitchFamily="18" charset="0"/>
                        </a:rPr>
                        <a:t>6 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Decision Tree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0.715625 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0.72 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0.72 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843132"/>
                  </a:ext>
                </a:extLst>
              </a:tr>
              <a:tr h="235996">
                <a:tc>
                  <a:txBody>
                    <a:bodyPr/>
                    <a:lstStyle/>
                    <a:p>
                      <a:pPr fontAlgn="t"/>
                      <a:endParaRPr lang="en-IN" sz="1050">
                        <a:effectLst/>
                      </a:endParaRPr>
                    </a:p>
                    <a:p>
                      <a:pPr algn="ctr" rtl="0" fontAlgn="base"/>
                      <a:r>
                        <a:rPr lang="en-IN" sz="1050" b="0" i="0">
                          <a:effectLst/>
                          <a:latin typeface="Times New Roman" panose="02020603050405020304" pitchFamily="18" charset="0"/>
                        </a:rPr>
                        <a:t>7 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Adaboost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80:20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  0.790625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a:effectLst/>
                      </a:endParaRPr>
                    </a:p>
                    <a:p>
                      <a:pPr algn="ctr" rtl="0" fontAlgn="base"/>
                      <a:r>
                        <a:rPr lang="en-IN" sz="1050" b="0" i="0">
                          <a:effectLst/>
                          <a:latin typeface="Times New Roman" panose="02020603050405020304" pitchFamily="18" charset="0"/>
                        </a:rPr>
                        <a:t>0.8358 </a:t>
                      </a:r>
                      <a:endParaRPr lang="en-IN" sz="1050" b="0" i="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1050" dirty="0">
                        <a:effectLst/>
                      </a:endParaRPr>
                    </a:p>
                    <a:p>
                      <a:pPr algn="ctr" rtl="0" fontAlgn="base"/>
                      <a:r>
                        <a:rPr lang="en-IN" sz="1050" b="0" i="0" dirty="0">
                          <a:effectLst/>
                          <a:latin typeface="Times New Roman" panose="02020603050405020304" pitchFamily="18" charset="0"/>
                        </a:rPr>
                        <a:t>0.76190 </a:t>
                      </a:r>
                      <a:endParaRPr lang="en-IN" sz="1050" b="0" i="0" dirty="0">
                        <a:effectLst/>
                      </a:endParaRPr>
                    </a:p>
                  </a:txBody>
                  <a:tcPr marL="44952" marR="44952" marT="22476" marB="2247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596771"/>
                  </a:ext>
                </a:extLst>
              </a:tr>
            </a:tbl>
          </a:graphicData>
        </a:graphic>
      </p:graphicFrame>
      <p:sp>
        <p:nvSpPr>
          <p:cNvPr id="5" name="Rectangle 1">
            <a:extLst>
              <a:ext uri="{FF2B5EF4-FFF2-40B4-BE49-F238E27FC236}">
                <a16:creationId xmlns:a16="http://schemas.microsoft.com/office/drawing/2014/main" id="{A6205588-C296-F865-3785-F0DE783415C7}"/>
              </a:ext>
            </a:extLst>
          </p:cNvPr>
          <p:cNvSpPr>
            <a:spLocks noChangeArrowheads="1"/>
          </p:cNvSpPr>
          <p:nvPr/>
        </p:nvSpPr>
        <p:spPr bwMode="auto">
          <a:xfrm>
            <a:off x="-6728131" y="13156"/>
            <a:ext cx="230576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35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971552" y="607145"/>
            <a:ext cx="6764562" cy="553998"/>
          </a:xfrm>
          <a:prstGeom prst="rect">
            <a:avLst/>
          </a:prstGeom>
          <a:noFill/>
          <a:ln>
            <a:noFill/>
          </a:ln>
        </p:spPr>
        <p:txBody>
          <a:bodyPr spcFirstLastPara="1" wrap="square" lIns="68575" tIns="34275" rIns="68575" bIns="34275" anchor="ctr" anchorCtr="0">
            <a:noAutofit/>
          </a:bodyPr>
          <a:lstStyle/>
          <a:p>
            <a:pPr algn="l">
              <a:lnSpc>
                <a:spcPct val="90000"/>
              </a:lnSpc>
              <a:spcBef>
                <a:spcPts val="0"/>
              </a:spcBef>
              <a:buClr>
                <a:schemeClr val="dk1"/>
              </a:buClr>
              <a:buSzPts val="3300"/>
            </a:pPr>
            <a:r>
              <a:rPr lang="en-GB" sz="1500" dirty="0"/>
              <a:t> </a:t>
            </a:r>
            <a:r>
              <a:rPr lang="en-GB" sz="1500" b="1" dirty="0">
                <a:latin typeface="Times New Roman" panose="02020603050405020304" pitchFamily="18" charset="0"/>
                <a:cs typeface="Times New Roman" panose="02020603050405020304" pitchFamily="18" charset="0"/>
              </a:rPr>
              <a:t>3. Neural Network Models- </a:t>
            </a:r>
            <a:br>
              <a:rPr lang="en-GB" sz="1500" b="1" dirty="0">
                <a:latin typeface="Times New Roman" panose="02020603050405020304" pitchFamily="18" charset="0"/>
                <a:cs typeface="Times New Roman" panose="02020603050405020304" pitchFamily="18" charset="0"/>
              </a:rPr>
            </a:br>
            <a:r>
              <a:rPr lang="en-US" sz="1500" b="1" dirty="0">
                <a:solidFill>
                  <a:schemeClr val="dk1"/>
                </a:solidFill>
                <a:latin typeface="Times New Roman"/>
                <a:ea typeface="Times New Roman"/>
                <a:cs typeface="Times New Roman"/>
                <a:sym typeface="Times New Roman"/>
              </a:rPr>
              <a:t> K – Means with Convolutional Neural Network</a:t>
            </a:r>
            <a:r>
              <a:rPr lang="en-US" sz="1500" dirty="0">
                <a:solidFill>
                  <a:schemeClr val="dk1"/>
                </a:solidFill>
                <a:latin typeface="Times New Roman"/>
                <a:ea typeface="Times New Roman"/>
                <a:cs typeface="Times New Roman"/>
                <a:sym typeface="Times New Roman"/>
              </a:rPr>
              <a:t> </a:t>
            </a:r>
            <a:br>
              <a:rPr lang="en-US" sz="1500" dirty="0">
                <a:solidFill>
                  <a:schemeClr val="dk1"/>
                </a:solidFill>
                <a:latin typeface="Times New Roman"/>
                <a:ea typeface="Times New Roman"/>
                <a:cs typeface="Times New Roman"/>
                <a:sym typeface="Times New Roman"/>
              </a:rPr>
            </a:br>
            <a:endParaRPr sz="1500"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9E53FC1-31A5-A068-AE6E-2BE4F108A520}"/>
              </a:ext>
            </a:extLst>
          </p:cNvPr>
          <p:cNvSpPr>
            <a:spLocks noChangeArrowheads="1"/>
          </p:cNvSpPr>
          <p:nvPr/>
        </p:nvSpPr>
        <p:spPr bwMode="auto">
          <a:xfrm>
            <a:off x="1087666" y="1253476"/>
            <a:ext cx="653233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rgbClr val="0F0F0F"/>
                </a:solidFill>
                <a:effectLst/>
                <a:latin typeface="Times New Roman" panose="02020603050405020304" pitchFamily="18" charset="0"/>
                <a:cs typeface="Times New Roman" panose="02020603050405020304" pitchFamily="18" charset="0"/>
              </a:rPr>
              <a:t>Parameter values chosen for k means:  </a:t>
            </a:r>
            <a:endParaRPr kumimoji="0" lang="en-US" altLang="en-US"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n_clusters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kmeans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n_init</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max_iter</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=300,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tol</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=1e-4,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=42 </a:t>
            </a:r>
            <a:endParaRPr kumimoji="0" lang="en-US" altLang="en-US" sz="800" i="0" u="none" strike="noStrike" cap="none" normalizeH="0" baseline="0" dirty="0">
              <a:ln>
                <a:noFill/>
              </a:ln>
              <a:solidFill>
                <a:schemeClr val="tx1"/>
              </a:solidFill>
              <a:effectLst/>
            </a:endParaRPr>
          </a:p>
        </p:txBody>
      </p:sp>
      <p:graphicFrame>
        <p:nvGraphicFramePr>
          <p:cNvPr id="10" name="Table 9">
            <a:extLst>
              <a:ext uri="{FF2B5EF4-FFF2-40B4-BE49-F238E27FC236}">
                <a16:creationId xmlns:a16="http://schemas.microsoft.com/office/drawing/2014/main" id="{4C0675D3-AA85-0370-C5A0-535E614A630E}"/>
              </a:ext>
            </a:extLst>
          </p:cNvPr>
          <p:cNvGraphicFramePr>
            <a:graphicFrameLocks noGrp="1"/>
          </p:cNvGraphicFramePr>
          <p:nvPr>
            <p:extLst>
              <p:ext uri="{D42A27DB-BD31-4B8C-83A1-F6EECF244321}">
                <p14:modId xmlns:p14="http://schemas.microsoft.com/office/powerpoint/2010/main" val="3167191275"/>
              </p:ext>
            </p:extLst>
          </p:nvPr>
        </p:nvGraphicFramePr>
        <p:xfrm>
          <a:off x="1087666" y="1877701"/>
          <a:ext cx="3362414" cy="2380755"/>
        </p:xfrm>
        <a:graphic>
          <a:graphicData uri="http://schemas.openxmlformats.org/drawingml/2006/table">
            <a:tbl>
              <a:tblPr/>
              <a:tblGrid>
                <a:gridCol w="304736">
                  <a:extLst>
                    <a:ext uri="{9D8B030D-6E8A-4147-A177-3AD203B41FA5}">
                      <a16:colId xmlns:a16="http://schemas.microsoft.com/office/drawing/2014/main" val="526304479"/>
                    </a:ext>
                  </a:extLst>
                </a:gridCol>
                <a:gridCol w="1853718">
                  <a:extLst>
                    <a:ext uri="{9D8B030D-6E8A-4147-A177-3AD203B41FA5}">
                      <a16:colId xmlns:a16="http://schemas.microsoft.com/office/drawing/2014/main" val="2014082307"/>
                    </a:ext>
                  </a:extLst>
                </a:gridCol>
                <a:gridCol w="1203960">
                  <a:extLst>
                    <a:ext uri="{9D8B030D-6E8A-4147-A177-3AD203B41FA5}">
                      <a16:colId xmlns:a16="http://schemas.microsoft.com/office/drawing/2014/main" val="1682856013"/>
                    </a:ext>
                  </a:extLst>
                </a:gridCol>
              </a:tblGrid>
              <a:tr h="321275">
                <a:tc>
                  <a:txBody>
                    <a:bodyPr/>
                    <a:lstStyle/>
                    <a:p>
                      <a:pPr algn="l" fontAlgn="base"/>
                      <a:r>
                        <a:rPr lang="en-US" sz="700" b="1" i="0">
                          <a:solidFill>
                            <a:srgbClr val="000000"/>
                          </a:solidFill>
                          <a:effectLst/>
                          <a:latin typeface="Times New Roman" panose="02020603050405020304" pitchFamily="18" charset="0"/>
                        </a:rPr>
                        <a:t>S.No​</a:t>
                      </a:r>
                      <a:endParaRPr lang="en-US" sz="700" b="1" i="0">
                        <a:solidFill>
                          <a:srgbClr val="FFFFFF"/>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1" i="0">
                          <a:solidFill>
                            <a:srgbClr val="000000"/>
                          </a:solidFill>
                          <a:effectLst/>
                          <a:latin typeface="Times New Roman" panose="02020603050405020304" pitchFamily="18" charset="0"/>
                        </a:rPr>
                        <a:t>Parameter Name​</a:t>
                      </a:r>
                      <a:endParaRPr lang="en-US" sz="700" b="1" i="0">
                        <a:solidFill>
                          <a:srgbClr val="FFFFFF"/>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1" i="0">
                          <a:solidFill>
                            <a:srgbClr val="000000"/>
                          </a:solidFill>
                          <a:effectLst/>
                          <a:latin typeface="Times New Roman" panose="02020603050405020304" pitchFamily="18" charset="0"/>
                        </a:rPr>
                        <a:t>Value​</a:t>
                      </a:r>
                      <a:endParaRPr lang="en-US" sz="700" b="1" i="0">
                        <a:solidFill>
                          <a:srgbClr val="FFFFFF"/>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8545236"/>
                  </a:ext>
                </a:extLst>
              </a:tr>
              <a:tr h="205948">
                <a:tc>
                  <a:txBody>
                    <a:bodyPr/>
                    <a:lstStyle/>
                    <a:p>
                      <a:pPr algn="ctr" fontAlgn="base"/>
                      <a:r>
                        <a:rPr lang="en-US" sz="700" b="0" i="0">
                          <a:solidFill>
                            <a:srgbClr val="000000"/>
                          </a:solidFill>
                          <a:effectLst/>
                          <a:latin typeface="Times New Roman" panose="02020603050405020304" pitchFamily="18" charset="0"/>
                        </a:rPr>
                        <a:t>1​</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Learning Rate​</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a:solidFill>
                            <a:srgbClr val="000000"/>
                          </a:solidFill>
                          <a:effectLst/>
                          <a:latin typeface="Times New Roman" panose="02020603050405020304" pitchFamily="18" charset="0"/>
                        </a:rPr>
                        <a:t>0.001​</a:t>
                      </a:r>
                      <a:endParaRPr lang="en-IN"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3509272"/>
                  </a:ext>
                </a:extLst>
              </a:tr>
              <a:tr h="205948">
                <a:tc>
                  <a:txBody>
                    <a:bodyPr/>
                    <a:lstStyle/>
                    <a:p>
                      <a:pPr algn="ctr" fontAlgn="base"/>
                      <a:r>
                        <a:rPr lang="en-US" sz="700" b="0" i="0">
                          <a:solidFill>
                            <a:srgbClr val="000000"/>
                          </a:solidFill>
                          <a:effectLst/>
                          <a:latin typeface="Times New Roman" panose="02020603050405020304" pitchFamily="18" charset="0"/>
                        </a:rPr>
                        <a:t>2​</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Number of Batches​</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5​</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683369"/>
                  </a:ext>
                </a:extLst>
              </a:tr>
              <a:tr h="205948">
                <a:tc>
                  <a:txBody>
                    <a:bodyPr/>
                    <a:lstStyle/>
                    <a:p>
                      <a:pPr algn="ctr" fontAlgn="base"/>
                      <a:r>
                        <a:rPr lang="en-US" sz="700" b="0" i="0">
                          <a:solidFill>
                            <a:srgbClr val="000000"/>
                          </a:solidFill>
                          <a:effectLst/>
                          <a:latin typeface="Times New Roman" panose="02020603050405020304" pitchFamily="18" charset="0"/>
                        </a:rPr>
                        <a:t>3​</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Batch Size​</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32​</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4012611"/>
                  </a:ext>
                </a:extLst>
              </a:tr>
              <a:tr h="205948">
                <a:tc>
                  <a:txBody>
                    <a:bodyPr/>
                    <a:lstStyle/>
                    <a:p>
                      <a:pPr algn="ctr" fontAlgn="base"/>
                      <a:r>
                        <a:rPr lang="en-US" sz="700" b="0" i="0">
                          <a:solidFill>
                            <a:srgbClr val="000000"/>
                          </a:solidFill>
                          <a:effectLst/>
                          <a:latin typeface="Times New Roman" panose="02020603050405020304" pitchFamily="18" charset="0"/>
                        </a:rPr>
                        <a:t>4​</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Number of Convolution layers​</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3</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7468208"/>
                  </a:ext>
                </a:extLst>
              </a:tr>
              <a:tr h="205948">
                <a:tc>
                  <a:txBody>
                    <a:bodyPr/>
                    <a:lstStyle/>
                    <a:p>
                      <a:pPr algn="ctr" fontAlgn="base"/>
                      <a:r>
                        <a:rPr lang="en-US" sz="700" b="0" i="0">
                          <a:solidFill>
                            <a:srgbClr val="000000"/>
                          </a:solidFill>
                          <a:effectLst/>
                          <a:latin typeface="Times New Roman" panose="02020603050405020304" pitchFamily="18" charset="0"/>
                        </a:rPr>
                        <a:t>5​</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Number of Kernels/Filters​</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a:solidFill>
                            <a:srgbClr val="000000"/>
                          </a:solidFill>
                          <a:effectLst/>
                          <a:latin typeface="Times New Roman" panose="02020603050405020304" pitchFamily="18" charset="0"/>
                        </a:rPr>
                        <a:t>64​</a:t>
                      </a:r>
                      <a:endParaRPr lang="en-IN"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913274"/>
                  </a:ext>
                </a:extLst>
              </a:tr>
              <a:tr h="205948">
                <a:tc>
                  <a:txBody>
                    <a:bodyPr/>
                    <a:lstStyle/>
                    <a:p>
                      <a:pPr algn="ctr" fontAlgn="base"/>
                      <a:r>
                        <a:rPr lang="en-US" sz="700" b="0" i="0">
                          <a:solidFill>
                            <a:srgbClr val="000000"/>
                          </a:solidFill>
                          <a:effectLst/>
                          <a:latin typeface="Times New Roman" panose="02020603050405020304" pitchFamily="18" charset="0"/>
                        </a:rPr>
                        <a:t>6​</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Kernel size​</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(3​,3)</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9135818"/>
                  </a:ext>
                </a:extLst>
              </a:tr>
              <a:tr h="205948">
                <a:tc>
                  <a:txBody>
                    <a:bodyPr/>
                    <a:lstStyle/>
                    <a:p>
                      <a:pPr algn="ctr" fontAlgn="base"/>
                      <a:r>
                        <a:rPr lang="en-US" sz="700" b="0" i="0">
                          <a:solidFill>
                            <a:srgbClr val="000000"/>
                          </a:solidFill>
                          <a:effectLst/>
                          <a:latin typeface="Times New Roman" panose="02020603050405020304" pitchFamily="18" charset="0"/>
                        </a:rPr>
                        <a:t>7​</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Stride​</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(1,1)​</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20150"/>
                  </a:ext>
                </a:extLst>
              </a:tr>
              <a:tr h="205948">
                <a:tc>
                  <a:txBody>
                    <a:bodyPr/>
                    <a:lstStyle/>
                    <a:p>
                      <a:pPr algn="ctr" fontAlgn="base"/>
                      <a:r>
                        <a:rPr lang="en-US" sz="700" b="0" i="0">
                          <a:solidFill>
                            <a:srgbClr val="000000"/>
                          </a:solidFill>
                          <a:effectLst/>
                          <a:latin typeface="Times New Roman" panose="02020603050405020304" pitchFamily="18" charset="0"/>
                        </a:rPr>
                        <a:t>8​</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Padding​</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‘valid’</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792395"/>
                  </a:ext>
                </a:extLst>
              </a:tr>
              <a:tr h="205948">
                <a:tc>
                  <a:txBody>
                    <a:bodyPr/>
                    <a:lstStyle/>
                    <a:p>
                      <a:pPr algn="ctr" fontAlgn="base"/>
                      <a:r>
                        <a:rPr lang="en-US" sz="700" b="0" i="0">
                          <a:solidFill>
                            <a:srgbClr val="000000"/>
                          </a:solidFill>
                          <a:effectLst/>
                          <a:latin typeface="Times New Roman" panose="02020603050405020304" pitchFamily="18" charset="0"/>
                        </a:rPr>
                        <a:t>9​</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Pooling Type​</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Max-pooling​</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4445608"/>
                  </a:ext>
                </a:extLst>
              </a:tr>
              <a:tr h="205948">
                <a:tc>
                  <a:txBody>
                    <a:bodyPr/>
                    <a:lstStyle/>
                    <a:p>
                      <a:pPr algn="ctr" fontAlgn="base"/>
                      <a:r>
                        <a:rPr lang="en-US" sz="700" b="0" i="0" dirty="0">
                          <a:solidFill>
                            <a:srgbClr val="000000"/>
                          </a:solidFill>
                          <a:effectLst/>
                          <a:latin typeface="Times New Roman" panose="02020603050405020304" pitchFamily="18" charset="0"/>
                        </a:rPr>
                        <a:t>10​</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Pooling size​</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(2</a:t>
                      </a:r>
                      <a:r>
                        <a:rPr lang="en-IN" sz="700" b="0" i="0" dirty="0">
                          <a:solidFill>
                            <a:srgbClr val="000000"/>
                          </a:solidFill>
                          <a:effectLst/>
                          <a:latin typeface="Times New Roman" panose="02020603050405020304" pitchFamily="18" charset="0"/>
                        </a:rPr>
                        <a:t>,2)</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6887307"/>
                  </a:ext>
                </a:extLst>
              </a:tr>
            </a:tbl>
          </a:graphicData>
        </a:graphic>
      </p:graphicFrame>
      <p:graphicFrame>
        <p:nvGraphicFramePr>
          <p:cNvPr id="12" name="Content Placeholder 11">
            <a:extLst>
              <a:ext uri="{FF2B5EF4-FFF2-40B4-BE49-F238E27FC236}">
                <a16:creationId xmlns:a16="http://schemas.microsoft.com/office/drawing/2014/main" id="{134518C2-33AF-5C80-F729-B2CF78E264F8}"/>
              </a:ext>
            </a:extLst>
          </p:cNvPr>
          <p:cNvGraphicFramePr>
            <a:graphicFrameLocks noGrp="1"/>
          </p:cNvGraphicFramePr>
          <p:nvPr>
            <p:ph idx="1"/>
            <p:extLst>
              <p:ext uri="{D42A27DB-BD31-4B8C-83A1-F6EECF244321}">
                <p14:modId xmlns:p14="http://schemas.microsoft.com/office/powerpoint/2010/main" val="3116457221"/>
              </p:ext>
            </p:extLst>
          </p:nvPr>
        </p:nvGraphicFramePr>
        <p:xfrm>
          <a:off x="4825373" y="3068079"/>
          <a:ext cx="3114667" cy="622816"/>
        </p:xfrm>
        <a:graphic>
          <a:graphicData uri="http://schemas.openxmlformats.org/drawingml/2006/table">
            <a:tbl>
              <a:tblPr/>
              <a:tblGrid>
                <a:gridCol w="289730">
                  <a:extLst>
                    <a:ext uri="{9D8B030D-6E8A-4147-A177-3AD203B41FA5}">
                      <a16:colId xmlns:a16="http://schemas.microsoft.com/office/drawing/2014/main" val="2344579516"/>
                    </a:ext>
                  </a:extLst>
                </a:gridCol>
                <a:gridCol w="1462023">
                  <a:extLst>
                    <a:ext uri="{9D8B030D-6E8A-4147-A177-3AD203B41FA5}">
                      <a16:colId xmlns:a16="http://schemas.microsoft.com/office/drawing/2014/main" val="2759764119"/>
                    </a:ext>
                  </a:extLst>
                </a:gridCol>
                <a:gridCol w="1362914">
                  <a:extLst>
                    <a:ext uri="{9D8B030D-6E8A-4147-A177-3AD203B41FA5}">
                      <a16:colId xmlns:a16="http://schemas.microsoft.com/office/drawing/2014/main" val="3841342173"/>
                    </a:ext>
                  </a:extLst>
                </a:gridCol>
              </a:tblGrid>
              <a:tr h="213284">
                <a:tc>
                  <a:txBody>
                    <a:bodyPr/>
                    <a:lstStyle/>
                    <a:p>
                      <a:pPr algn="l" fontAlgn="base"/>
                      <a:r>
                        <a:rPr lang="en-US" sz="700" b="0" i="0" dirty="0">
                          <a:solidFill>
                            <a:srgbClr val="000000"/>
                          </a:solidFill>
                          <a:effectLst/>
                          <a:latin typeface="Times New Roman" panose="02020603050405020304" pitchFamily="18" charset="0"/>
                        </a:rPr>
                        <a:t>16​</a:t>
                      </a:r>
                      <a:endParaRPr lang="en-US" sz="700" b="0" i="0" dirty="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Output layer configuration​</a:t>
                      </a: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base" latinLnBrk="0" hangingPunct="1">
                        <a:lnSpc>
                          <a:spcPct val="100000"/>
                        </a:lnSpc>
                        <a:spcBef>
                          <a:spcPts val="0"/>
                        </a:spcBef>
                        <a:spcAft>
                          <a:spcPts val="0"/>
                        </a:spcAft>
                        <a:buClrTx/>
                        <a:buSzTx/>
                        <a:buFontTx/>
                        <a:buNone/>
                        <a:tabLst/>
                        <a:defRPr/>
                      </a:pPr>
                      <a:r>
                        <a:rPr lang="en-IN" sz="700" b="0" i="0" dirty="0">
                          <a:solidFill>
                            <a:srgbClr val="000000"/>
                          </a:solidFill>
                          <a:effectLst/>
                          <a:latin typeface="Times New Roman" panose="02020603050405020304" pitchFamily="18" charset="0"/>
                        </a:rPr>
                        <a:t>Sigmoid activation function​​</a:t>
                      </a:r>
                      <a:endParaRPr lang="en-IN" sz="700" b="0" i="0" dirty="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4017816"/>
                  </a:ext>
                </a:extLst>
              </a:tr>
              <a:tr h="204766">
                <a:tc>
                  <a:txBody>
                    <a:bodyPr/>
                    <a:lstStyle/>
                    <a:p>
                      <a:pPr algn="l" fontAlgn="base"/>
                      <a:r>
                        <a:rPr lang="en-US" sz="700" b="0" i="0" dirty="0">
                          <a:solidFill>
                            <a:srgbClr val="000000"/>
                          </a:solidFill>
                          <a:effectLst/>
                          <a:latin typeface="Times New Roman" panose="02020603050405020304" pitchFamily="18" charset="0"/>
                        </a:rPr>
                        <a:t>17​</a:t>
                      </a:r>
                      <a:endParaRPr lang="en-US" sz="700" b="0" i="0" dirty="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Batch Normalization​</a:t>
                      </a:r>
                      <a:endParaRPr lang="en-US" sz="700" b="0" i="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kern="1200" dirty="0">
                          <a:solidFill>
                            <a:srgbClr val="000000"/>
                          </a:solidFill>
                          <a:effectLst/>
                          <a:latin typeface="Times New Roman" panose="02020603050405020304" pitchFamily="18" charset="0"/>
                          <a:ea typeface="+mn-ea"/>
                          <a:cs typeface="+mn-cs"/>
                        </a:rPr>
                        <a:t>Not used</a:t>
                      </a:r>
                      <a:endParaRPr lang="en-IN" sz="700" b="0" i="0" kern="1200" dirty="0">
                        <a:solidFill>
                          <a:srgbClr val="000000"/>
                        </a:solidFill>
                        <a:effectLst/>
                        <a:latin typeface="Times New Roman" panose="02020603050405020304" pitchFamily="18" charset="0"/>
                        <a:ea typeface="+mn-ea"/>
                        <a:cs typeface="+mn-cs"/>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6546834"/>
                  </a:ext>
                </a:extLst>
              </a:tr>
              <a:tr h="204766">
                <a:tc>
                  <a:txBody>
                    <a:bodyPr/>
                    <a:lstStyle/>
                    <a:p>
                      <a:pPr algn="l" fontAlgn="base"/>
                      <a:r>
                        <a:rPr lang="en-US" sz="700" b="0" i="0" dirty="0">
                          <a:solidFill>
                            <a:srgbClr val="000000"/>
                          </a:solidFill>
                          <a:effectLst/>
                          <a:latin typeface="Times New Roman" panose="02020603050405020304" pitchFamily="18" charset="0"/>
                        </a:rPr>
                        <a:t>18​</a:t>
                      </a:r>
                      <a:endParaRPr lang="en-US" sz="700" b="0" i="0" dirty="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a:solidFill>
                            <a:srgbClr val="000000"/>
                          </a:solidFill>
                          <a:effectLst/>
                          <a:latin typeface="Times New Roman" panose="02020603050405020304" pitchFamily="18" charset="0"/>
                        </a:rPr>
                        <a:t>Weight initialization method​</a:t>
                      </a:r>
                      <a:endParaRPr lang="en-US" sz="700" b="0" i="0">
                        <a:solidFill>
                          <a:srgbClr val="000000"/>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kern="1200" dirty="0">
                          <a:solidFill>
                            <a:srgbClr val="000000"/>
                          </a:solidFill>
                          <a:effectLst/>
                          <a:latin typeface="Times New Roman" panose="02020603050405020304" pitchFamily="18" charset="0"/>
                          <a:ea typeface="+mn-ea"/>
                          <a:cs typeface="+mn-cs"/>
                        </a:rPr>
                        <a:t>Xavier uniform</a:t>
                      </a: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3932430"/>
                  </a:ext>
                </a:extLst>
              </a:tr>
            </a:tbl>
          </a:graphicData>
        </a:graphic>
      </p:graphicFrame>
      <p:graphicFrame>
        <p:nvGraphicFramePr>
          <p:cNvPr id="13" name="Table 12">
            <a:extLst>
              <a:ext uri="{FF2B5EF4-FFF2-40B4-BE49-F238E27FC236}">
                <a16:creationId xmlns:a16="http://schemas.microsoft.com/office/drawing/2014/main" id="{3A4F2BCC-F1AE-EBA8-2E93-40BFF718A3B4}"/>
              </a:ext>
            </a:extLst>
          </p:cNvPr>
          <p:cNvGraphicFramePr>
            <a:graphicFrameLocks noGrp="1"/>
          </p:cNvGraphicFramePr>
          <p:nvPr>
            <p:extLst>
              <p:ext uri="{D42A27DB-BD31-4B8C-83A1-F6EECF244321}">
                <p14:modId xmlns:p14="http://schemas.microsoft.com/office/powerpoint/2010/main" val="2587168443"/>
              </p:ext>
            </p:extLst>
          </p:nvPr>
        </p:nvGraphicFramePr>
        <p:xfrm>
          <a:off x="4825374" y="2285239"/>
          <a:ext cx="3114666" cy="782840"/>
        </p:xfrm>
        <a:graphic>
          <a:graphicData uri="http://schemas.openxmlformats.org/drawingml/2006/table">
            <a:tbl>
              <a:tblPr/>
              <a:tblGrid>
                <a:gridCol w="289551">
                  <a:extLst>
                    <a:ext uri="{9D8B030D-6E8A-4147-A177-3AD203B41FA5}">
                      <a16:colId xmlns:a16="http://schemas.microsoft.com/office/drawing/2014/main" val="2110137199"/>
                    </a:ext>
                  </a:extLst>
                </a:gridCol>
                <a:gridCol w="1459703">
                  <a:extLst>
                    <a:ext uri="{9D8B030D-6E8A-4147-A177-3AD203B41FA5}">
                      <a16:colId xmlns:a16="http://schemas.microsoft.com/office/drawing/2014/main" val="2994483931"/>
                    </a:ext>
                  </a:extLst>
                </a:gridCol>
                <a:gridCol w="1365412">
                  <a:extLst>
                    <a:ext uri="{9D8B030D-6E8A-4147-A177-3AD203B41FA5}">
                      <a16:colId xmlns:a16="http://schemas.microsoft.com/office/drawing/2014/main" val="1445315643"/>
                    </a:ext>
                  </a:extLst>
                </a:gridCol>
              </a:tblGrid>
              <a:tr h="149664">
                <a:tc>
                  <a:txBody>
                    <a:bodyPr/>
                    <a:lstStyle/>
                    <a:p>
                      <a:pPr algn="ctr" fontAlgn="base"/>
                      <a:r>
                        <a:rPr lang="en-US" sz="700" b="0" i="0">
                          <a:solidFill>
                            <a:srgbClr val="000000"/>
                          </a:solidFill>
                          <a:effectLst/>
                          <a:latin typeface="Times New Roman" panose="02020603050405020304" pitchFamily="18" charset="0"/>
                        </a:rPr>
                        <a:t>11​</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Activation function​</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  </a:t>
                      </a:r>
                      <a:r>
                        <a:rPr lang="en-IN" sz="700" b="0" i="0" dirty="0" err="1">
                          <a:solidFill>
                            <a:srgbClr val="000000"/>
                          </a:solidFill>
                          <a:effectLst/>
                          <a:latin typeface="Times New Roman" panose="02020603050405020304" pitchFamily="18" charset="0"/>
                        </a:rPr>
                        <a:t>Relu</a:t>
                      </a:r>
                      <a:r>
                        <a:rPr lang="en-IN" sz="700" b="0" i="0" dirty="0">
                          <a:solidFill>
                            <a:srgbClr val="000000"/>
                          </a:solidFill>
                          <a:effectLst/>
                          <a:latin typeface="Times New Roman" panose="02020603050405020304" pitchFamily="18" charset="0"/>
                        </a:rPr>
                        <a:t>​</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34864"/>
                  </a:ext>
                </a:extLst>
              </a:tr>
              <a:tr h="149664">
                <a:tc>
                  <a:txBody>
                    <a:bodyPr/>
                    <a:lstStyle/>
                    <a:p>
                      <a:pPr algn="ctr" fontAlgn="base"/>
                      <a:r>
                        <a:rPr lang="en-US" sz="700" b="0" i="0" dirty="0">
                          <a:solidFill>
                            <a:srgbClr val="000000"/>
                          </a:solidFill>
                          <a:effectLst/>
                          <a:latin typeface="Times New Roman" panose="02020603050405020304" pitchFamily="18" charset="0"/>
                        </a:rPr>
                        <a:t>12​</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Dropout rate​</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  0.2​5</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2440166"/>
                  </a:ext>
                </a:extLst>
              </a:tr>
              <a:tr h="149664">
                <a:tc>
                  <a:txBody>
                    <a:bodyPr/>
                    <a:lstStyle/>
                    <a:p>
                      <a:pPr algn="ctr" fontAlgn="base"/>
                      <a:r>
                        <a:rPr lang="en-US" sz="700" b="0" i="0">
                          <a:solidFill>
                            <a:srgbClr val="000000"/>
                          </a:solidFill>
                          <a:effectLst/>
                          <a:latin typeface="Times New Roman" panose="02020603050405020304" pitchFamily="18" charset="0"/>
                        </a:rPr>
                        <a:t>13​</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Optimizer​</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  ‘</a:t>
                      </a:r>
                      <a:r>
                        <a:rPr lang="en-IN" sz="700" b="0" i="0" dirty="0" err="1">
                          <a:solidFill>
                            <a:srgbClr val="000000"/>
                          </a:solidFill>
                          <a:effectLst/>
                          <a:latin typeface="Times New Roman" panose="02020603050405020304" pitchFamily="18" charset="0"/>
                        </a:rPr>
                        <a:t>adam</a:t>
                      </a:r>
                      <a:r>
                        <a:rPr lang="en-IN" sz="700" b="0" i="0" dirty="0">
                          <a:solidFill>
                            <a:srgbClr val="000000"/>
                          </a:solidFill>
                          <a:effectLst/>
                          <a:latin typeface="Times New Roman" panose="02020603050405020304" pitchFamily="18" charset="0"/>
                        </a:rPr>
                        <a:t>’​</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160707"/>
                  </a:ext>
                </a:extLst>
              </a:tr>
              <a:tr h="149664">
                <a:tc>
                  <a:txBody>
                    <a:bodyPr/>
                    <a:lstStyle/>
                    <a:p>
                      <a:pPr algn="ctr" fontAlgn="base"/>
                      <a:r>
                        <a:rPr lang="en-US" sz="700" b="0" i="0">
                          <a:solidFill>
                            <a:srgbClr val="000000"/>
                          </a:solidFill>
                          <a:effectLst/>
                          <a:latin typeface="Times New Roman" panose="02020603050405020304" pitchFamily="18" charset="0"/>
                        </a:rPr>
                        <a:t>14​</a:t>
                      </a:r>
                      <a:endParaRPr lang="en-US" sz="700" b="0" i="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Loss function​</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IN" sz="700" b="0" i="0" dirty="0">
                          <a:solidFill>
                            <a:srgbClr val="000000"/>
                          </a:solidFill>
                          <a:effectLst/>
                          <a:latin typeface="Times New Roman" panose="02020603050405020304" pitchFamily="18" charset="0"/>
                        </a:rPr>
                        <a:t>  ‘</a:t>
                      </a:r>
                      <a:r>
                        <a:rPr lang="en-IN" sz="700" b="0" i="0" dirty="0" err="1">
                          <a:solidFill>
                            <a:srgbClr val="000000"/>
                          </a:solidFill>
                          <a:effectLst/>
                          <a:latin typeface="Times New Roman" panose="02020603050405020304" pitchFamily="18" charset="0"/>
                        </a:rPr>
                        <a:t>binary_crossentropy</a:t>
                      </a:r>
                      <a:r>
                        <a:rPr lang="en-IN" sz="700" b="0" i="0" dirty="0">
                          <a:solidFill>
                            <a:srgbClr val="000000"/>
                          </a:solidFill>
                          <a:effectLst/>
                          <a:latin typeface="Times New Roman" panose="02020603050405020304" pitchFamily="18" charset="0"/>
                        </a:rPr>
                        <a:t>’</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0847"/>
                  </a:ext>
                </a:extLst>
              </a:tr>
              <a:tr h="149664">
                <a:tc>
                  <a:txBody>
                    <a:bodyPr/>
                    <a:lstStyle/>
                    <a:p>
                      <a:pPr algn="ctr" fontAlgn="base"/>
                      <a:r>
                        <a:rPr lang="en-US" sz="700" b="0" i="0" dirty="0">
                          <a:solidFill>
                            <a:srgbClr val="000000"/>
                          </a:solidFill>
                          <a:effectLst/>
                          <a:latin typeface="Times New Roman" panose="02020603050405020304" pitchFamily="18" charset="0"/>
                        </a:rPr>
                        <a:t>15​</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Input shape​</a:t>
                      </a:r>
                      <a:endParaRPr lang="en-US"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0" i="0" dirty="0">
                          <a:solidFill>
                            <a:srgbClr val="000000"/>
                          </a:solidFill>
                          <a:effectLst/>
                          <a:latin typeface="Times New Roman" panose="02020603050405020304" pitchFamily="18" charset="0"/>
                        </a:rPr>
                        <a:t>  5</a:t>
                      </a:r>
                      <a:r>
                        <a:rPr lang="en-IN" sz="700" b="0" i="0" dirty="0">
                          <a:solidFill>
                            <a:srgbClr val="000000"/>
                          </a:solidFill>
                          <a:effectLst/>
                          <a:latin typeface="Times New Roman" panose="02020603050405020304" pitchFamily="18" charset="0"/>
                        </a:rPr>
                        <a:t>001</a:t>
                      </a:r>
                      <a:endParaRPr lang="en-IN" sz="700" b="0" i="0" dirty="0">
                        <a:solidFill>
                          <a:srgbClr val="000000"/>
                        </a:solidFill>
                        <a:effectLst/>
                      </a:endParaRPr>
                    </a:p>
                  </a:txBody>
                  <a:tcPr marL="49888" marR="49888" marT="24944" marB="249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9513969"/>
                  </a:ext>
                </a:extLst>
              </a:tr>
            </a:tbl>
          </a:graphicData>
        </a:graphic>
      </p:graphicFrame>
      <p:graphicFrame>
        <p:nvGraphicFramePr>
          <p:cNvPr id="14" name="Table 13">
            <a:extLst>
              <a:ext uri="{FF2B5EF4-FFF2-40B4-BE49-F238E27FC236}">
                <a16:creationId xmlns:a16="http://schemas.microsoft.com/office/drawing/2014/main" id="{D0620DAA-34B3-8151-547A-07EC4FE645C6}"/>
              </a:ext>
            </a:extLst>
          </p:cNvPr>
          <p:cNvGraphicFramePr>
            <a:graphicFrameLocks noGrp="1"/>
          </p:cNvGraphicFramePr>
          <p:nvPr>
            <p:extLst>
              <p:ext uri="{D42A27DB-BD31-4B8C-83A1-F6EECF244321}">
                <p14:modId xmlns:p14="http://schemas.microsoft.com/office/powerpoint/2010/main" val="1755886964"/>
              </p:ext>
            </p:extLst>
          </p:nvPr>
        </p:nvGraphicFramePr>
        <p:xfrm>
          <a:off x="4825374" y="1981832"/>
          <a:ext cx="3114666" cy="303407"/>
        </p:xfrm>
        <a:graphic>
          <a:graphicData uri="http://schemas.openxmlformats.org/drawingml/2006/table">
            <a:tbl>
              <a:tblPr/>
              <a:tblGrid>
                <a:gridCol w="289549">
                  <a:extLst>
                    <a:ext uri="{9D8B030D-6E8A-4147-A177-3AD203B41FA5}">
                      <a16:colId xmlns:a16="http://schemas.microsoft.com/office/drawing/2014/main" val="654895071"/>
                    </a:ext>
                  </a:extLst>
                </a:gridCol>
                <a:gridCol w="1457325">
                  <a:extLst>
                    <a:ext uri="{9D8B030D-6E8A-4147-A177-3AD203B41FA5}">
                      <a16:colId xmlns:a16="http://schemas.microsoft.com/office/drawing/2014/main" val="4193499588"/>
                    </a:ext>
                  </a:extLst>
                </a:gridCol>
                <a:gridCol w="1367792">
                  <a:extLst>
                    <a:ext uri="{9D8B030D-6E8A-4147-A177-3AD203B41FA5}">
                      <a16:colId xmlns:a16="http://schemas.microsoft.com/office/drawing/2014/main" val="2521918663"/>
                    </a:ext>
                  </a:extLst>
                </a:gridCol>
              </a:tblGrid>
              <a:tr h="303407">
                <a:tc>
                  <a:txBody>
                    <a:bodyPr/>
                    <a:lstStyle/>
                    <a:p>
                      <a:pPr algn="l" fontAlgn="base"/>
                      <a:r>
                        <a:rPr lang="en-US" sz="700" b="1" i="0" dirty="0" err="1">
                          <a:solidFill>
                            <a:srgbClr val="000000"/>
                          </a:solidFill>
                          <a:effectLst/>
                          <a:latin typeface="Times New Roman" panose="02020603050405020304" pitchFamily="18" charset="0"/>
                        </a:rPr>
                        <a:t>S.No</a:t>
                      </a:r>
                      <a:r>
                        <a:rPr lang="en-US" sz="700" b="1" i="0" dirty="0">
                          <a:solidFill>
                            <a:srgbClr val="000000"/>
                          </a:solidFill>
                          <a:effectLst/>
                          <a:latin typeface="Times New Roman" panose="02020603050405020304" pitchFamily="18" charset="0"/>
                        </a:rPr>
                        <a:t>​</a:t>
                      </a:r>
                      <a:endParaRPr lang="en-US" sz="700" b="1" i="0" dirty="0">
                        <a:solidFill>
                          <a:srgbClr val="FFFFFF"/>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1" i="0" dirty="0">
                          <a:solidFill>
                            <a:srgbClr val="000000"/>
                          </a:solidFill>
                          <a:effectLst/>
                          <a:latin typeface="Times New Roman" panose="02020603050405020304" pitchFamily="18" charset="0"/>
                        </a:rPr>
                        <a:t>Parameter Name​</a:t>
                      </a:r>
                      <a:endParaRPr lang="en-US" sz="700" b="1" i="0" dirty="0">
                        <a:solidFill>
                          <a:srgbClr val="FFFFFF"/>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700" b="1" i="0" dirty="0">
                          <a:solidFill>
                            <a:srgbClr val="000000"/>
                          </a:solidFill>
                          <a:effectLst/>
                          <a:latin typeface="Times New Roman" panose="02020603050405020304" pitchFamily="18" charset="0"/>
                        </a:rPr>
                        <a:t>Value​</a:t>
                      </a:r>
                      <a:endParaRPr lang="en-US" sz="700" b="1" i="0" dirty="0">
                        <a:solidFill>
                          <a:srgbClr val="FFFFFF"/>
                        </a:solidFill>
                        <a:effectLst/>
                      </a:endParaRPr>
                    </a:p>
                  </a:txBody>
                  <a:tcPr marL="90011" marR="90011" marT="45006" marB="450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9229731"/>
                  </a:ext>
                </a:extLst>
              </a:tr>
            </a:tbl>
          </a:graphicData>
        </a:graphic>
      </p:graphicFrame>
    </p:spTree>
    <p:extLst>
      <p:ext uri="{BB962C8B-B14F-4D97-AF65-F5344CB8AC3E}">
        <p14:creationId xmlns:p14="http://schemas.microsoft.com/office/powerpoint/2010/main" val="902472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dirty="0"/>
              <a:t> </a:t>
            </a:r>
            <a:r>
              <a:rPr lang="en-GB" sz="2000" b="1" dirty="0">
                <a:solidFill>
                  <a:schemeClr val="dk1"/>
                </a:solidFill>
                <a:latin typeface="Times New Roman"/>
                <a:ea typeface="Times New Roman"/>
                <a:cs typeface="Times New Roman"/>
                <a:sym typeface="Times New Roman"/>
              </a:rPr>
              <a:t>K – Means with Convolutional Neural Network Results</a:t>
            </a:r>
            <a:endParaRPr sz="2800" b="1" dirty="0">
              <a:latin typeface="Times New Roman" panose="02020603050405020304" pitchFamily="18" charset="0"/>
              <a:cs typeface="Times New Roman" panose="02020603050405020304" pitchFamily="18" charset="0"/>
            </a:endParaRPr>
          </a:p>
        </p:txBody>
      </p:sp>
      <p:pic>
        <p:nvPicPr>
          <p:cNvPr id="223" name="Google Shape;223;p38"/>
          <p:cNvPicPr preferRelativeResize="0"/>
          <p:nvPr/>
        </p:nvPicPr>
        <p:blipFill>
          <a:blip r:embed="rId3">
            <a:alphaModFix/>
          </a:blip>
          <a:stretch>
            <a:fillRect/>
          </a:stretch>
        </p:blipFill>
        <p:spPr>
          <a:xfrm>
            <a:off x="2038350" y="2035175"/>
            <a:ext cx="5067300" cy="245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algn="l">
              <a:lnSpc>
                <a:spcPct val="90000"/>
              </a:lnSpc>
              <a:spcBef>
                <a:spcPts val="0"/>
              </a:spcBef>
              <a:buClr>
                <a:schemeClr val="dk1"/>
              </a:buClr>
              <a:buSzPts val="3300"/>
            </a:pPr>
            <a:r>
              <a:rPr lang="en-GB" sz="2800" b="1" dirty="0">
                <a:solidFill>
                  <a:schemeClr val="dk1"/>
                </a:solidFill>
                <a:latin typeface="Times New Roman"/>
                <a:ea typeface="Times New Roman"/>
                <a:cs typeface="Times New Roman"/>
                <a:sym typeface="Times New Roman"/>
              </a:rPr>
              <a:t>Convolutional Neural Network</a:t>
            </a:r>
            <a:br>
              <a:rPr lang="en-GB" dirty="0"/>
            </a:br>
            <a:endParaRPr dirty="0"/>
          </a:p>
        </p:txBody>
      </p:sp>
      <p:pic>
        <p:nvPicPr>
          <p:cNvPr id="236" name="Google Shape;236;p40"/>
          <p:cNvPicPr preferRelativeResize="0"/>
          <p:nvPr/>
        </p:nvPicPr>
        <p:blipFill>
          <a:blip r:embed="rId3">
            <a:alphaModFix/>
          </a:blip>
          <a:stretch>
            <a:fillRect/>
          </a:stretch>
        </p:blipFill>
        <p:spPr>
          <a:xfrm>
            <a:off x="971551" y="1189976"/>
            <a:ext cx="4572000" cy="1219200"/>
          </a:xfrm>
          <a:prstGeom prst="rect">
            <a:avLst/>
          </a:prstGeom>
          <a:noFill/>
          <a:ln>
            <a:noFill/>
          </a:ln>
        </p:spPr>
      </p:pic>
      <p:pic>
        <p:nvPicPr>
          <p:cNvPr id="237" name="Google Shape;237;p40"/>
          <p:cNvPicPr preferRelativeResize="0"/>
          <p:nvPr/>
        </p:nvPicPr>
        <p:blipFill>
          <a:blip r:embed="rId4">
            <a:alphaModFix/>
          </a:blip>
          <a:stretch>
            <a:fillRect/>
          </a:stretch>
        </p:blipFill>
        <p:spPr>
          <a:xfrm>
            <a:off x="971552" y="2409176"/>
            <a:ext cx="4572000" cy="22189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898907" y="753005"/>
            <a:ext cx="7346183" cy="977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2800" b="1" dirty="0">
                <a:solidFill>
                  <a:schemeClr val="dk1"/>
                </a:solidFill>
                <a:latin typeface="Times New Roman"/>
                <a:cs typeface="Times New Roman"/>
              </a:rPr>
              <a:t>Long Short-Term Memory Recurrent Network</a:t>
            </a:r>
            <a:endParaRPr sz="2800" b="1" dirty="0">
              <a:solidFill>
                <a:schemeClr val="dk1"/>
              </a:solidFill>
              <a:latin typeface="Times New Roman"/>
              <a:cs typeface="Times New Roman"/>
            </a:endParaRPr>
          </a:p>
        </p:txBody>
      </p:sp>
      <p:graphicFrame>
        <p:nvGraphicFramePr>
          <p:cNvPr id="4" name="Table 3">
            <a:extLst>
              <a:ext uri="{FF2B5EF4-FFF2-40B4-BE49-F238E27FC236}">
                <a16:creationId xmlns:a16="http://schemas.microsoft.com/office/drawing/2014/main" id="{9C69BB89-6BB8-B127-B22B-8A1245EF38F7}"/>
              </a:ext>
            </a:extLst>
          </p:cNvPr>
          <p:cNvGraphicFramePr>
            <a:graphicFrameLocks noGrp="1"/>
          </p:cNvGraphicFramePr>
          <p:nvPr>
            <p:extLst>
              <p:ext uri="{D42A27DB-BD31-4B8C-83A1-F6EECF244321}">
                <p14:modId xmlns:p14="http://schemas.microsoft.com/office/powerpoint/2010/main" val="1968126574"/>
              </p:ext>
            </p:extLst>
          </p:nvPr>
        </p:nvGraphicFramePr>
        <p:xfrm>
          <a:off x="764295" y="2022304"/>
          <a:ext cx="3741604" cy="2533443"/>
        </p:xfrm>
        <a:graphic>
          <a:graphicData uri="http://schemas.openxmlformats.org/drawingml/2006/table">
            <a:tbl>
              <a:tblPr/>
              <a:tblGrid>
                <a:gridCol w="1133113">
                  <a:extLst>
                    <a:ext uri="{9D8B030D-6E8A-4147-A177-3AD203B41FA5}">
                      <a16:colId xmlns:a16="http://schemas.microsoft.com/office/drawing/2014/main" val="388801389"/>
                    </a:ext>
                  </a:extLst>
                </a:gridCol>
                <a:gridCol w="2214131">
                  <a:extLst>
                    <a:ext uri="{9D8B030D-6E8A-4147-A177-3AD203B41FA5}">
                      <a16:colId xmlns:a16="http://schemas.microsoft.com/office/drawing/2014/main" val="648092600"/>
                    </a:ext>
                  </a:extLst>
                </a:gridCol>
                <a:gridCol w="394360">
                  <a:extLst>
                    <a:ext uri="{9D8B030D-6E8A-4147-A177-3AD203B41FA5}">
                      <a16:colId xmlns:a16="http://schemas.microsoft.com/office/drawing/2014/main" val="1064736340"/>
                    </a:ext>
                  </a:extLst>
                </a:gridCol>
              </a:tblGrid>
              <a:tr h="292321">
                <a:tc>
                  <a:txBody>
                    <a:bodyPr/>
                    <a:lstStyle/>
                    <a:p>
                      <a:pPr fontAlgn="t"/>
                      <a:endParaRPr lang="en-IN" sz="700" dirty="0">
                        <a:effectLst/>
                      </a:endParaRPr>
                    </a:p>
                    <a:p>
                      <a:pPr algn="just" rtl="0" fontAlgn="base"/>
                      <a:r>
                        <a:rPr lang="en-IN" sz="700" b="1" i="0" dirty="0">
                          <a:solidFill>
                            <a:srgbClr val="000000"/>
                          </a:solidFill>
                          <a:effectLst/>
                          <a:latin typeface="Times New Roman" panose="02020603050405020304" pitchFamily="18" charset="0"/>
                        </a:rPr>
                        <a:t>Parameter Name</a:t>
                      </a:r>
                      <a:r>
                        <a:rPr lang="en-IN" sz="700" b="0" i="0" dirty="0">
                          <a:solidFill>
                            <a:srgbClr val="000000"/>
                          </a:solidFill>
                          <a:effectLst/>
                          <a:latin typeface="Times New Roman" panose="02020603050405020304" pitchFamily="18" charset="0"/>
                        </a:rPr>
                        <a:t> </a:t>
                      </a:r>
                      <a:endParaRPr lang="en-IN"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700">
                        <a:effectLst/>
                      </a:endParaRPr>
                    </a:p>
                    <a:p>
                      <a:pPr algn="just" rtl="0" fontAlgn="base"/>
                      <a:r>
                        <a:rPr lang="en-IN" sz="700" b="1" i="0">
                          <a:solidFill>
                            <a:srgbClr val="000000"/>
                          </a:solidFill>
                          <a:effectLst/>
                          <a:latin typeface="Times New Roman" panose="02020603050405020304" pitchFamily="18" charset="0"/>
                        </a:rPr>
                        <a:t>Purpose</a:t>
                      </a:r>
                      <a:r>
                        <a:rPr lang="en-IN" sz="700" b="0" i="0">
                          <a:solidFill>
                            <a:srgbClr val="000000"/>
                          </a:solidFill>
                          <a:effectLst/>
                          <a:latin typeface="Times New Roman" panose="02020603050405020304" pitchFamily="18" charset="0"/>
                        </a:rPr>
                        <a:t>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700">
                        <a:effectLst/>
                      </a:endParaRPr>
                    </a:p>
                    <a:p>
                      <a:pPr algn="just" rtl="0" fontAlgn="base"/>
                      <a:r>
                        <a:rPr lang="en-IN" sz="700" b="1" i="0">
                          <a:solidFill>
                            <a:srgbClr val="000000"/>
                          </a:solidFill>
                          <a:effectLst/>
                          <a:latin typeface="Times New Roman" panose="02020603050405020304" pitchFamily="18" charset="0"/>
                        </a:rPr>
                        <a:t>Value</a:t>
                      </a:r>
                      <a:r>
                        <a:rPr lang="en-IN" sz="700" b="0" i="0">
                          <a:solidFill>
                            <a:srgbClr val="000000"/>
                          </a:solidFill>
                          <a:effectLst/>
                          <a:latin typeface="Times New Roman" panose="02020603050405020304" pitchFamily="18" charset="0"/>
                        </a:rPr>
                        <a:t>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355626"/>
                  </a:ext>
                </a:extLst>
              </a:tr>
              <a:tr h="403680">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Units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Number of hidden units in the LSTM layer, defining its complexity and capacity.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None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2757590"/>
                  </a:ext>
                </a:extLst>
              </a:tr>
              <a:tr h="515041">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Activation function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just" rtl="0" fontAlgn="base"/>
                      <a:r>
                        <a:rPr lang="en-US" sz="700" b="0" i="0" dirty="0">
                          <a:solidFill>
                            <a:srgbClr val="1F1F1F"/>
                          </a:solidFill>
                          <a:effectLst/>
                          <a:latin typeface="Times New Roman" panose="02020603050405020304" pitchFamily="18" charset="0"/>
                        </a:rPr>
                        <a:t>Controls how the output is transformed, with tanh providing a smooth S-shaped curve between -1 and 1. </a:t>
                      </a:r>
                      <a:endParaRPr lang="en-US"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dirty="0">
                        <a:effectLst/>
                      </a:endParaRPr>
                    </a:p>
                    <a:p>
                      <a:pPr algn="just" rtl="0" fontAlgn="base"/>
                      <a:r>
                        <a:rPr lang="en-IN" sz="700" b="0" i="0" dirty="0">
                          <a:effectLst/>
                          <a:latin typeface="Times New Roman" panose="02020603050405020304" pitchFamily="18" charset="0"/>
                        </a:rPr>
                        <a:t>tanh </a:t>
                      </a:r>
                      <a:endParaRPr lang="en-IN"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595573"/>
                  </a:ext>
                </a:extLst>
              </a:tr>
              <a:tr h="515041">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Recurrent dropout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just" rtl="0" fontAlgn="base"/>
                      <a:r>
                        <a:rPr lang="en-US" sz="700" b="0" i="0" dirty="0">
                          <a:solidFill>
                            <a:srgbClr val="1F1F1F"/>
                          </a:solidFill>
                          <a:effectLst/>
                          <a:latin typeface="Times New Roman" panose="02020603050405020304" pitchFamily="18" charset="0"/>
                        </a:rPr>
                        <a:t>Regularizes the model by randomly dropping some recurrent connections, preventing overfitting. </a:t>
                      </a:r>
                      <a:endParaRPr lang="en-US"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0.0 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739435"/>
                  </a:ext>
                </a:extLst>
              </a:tr>
              <a:tr h="403680">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Return sequences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Determines whether to return the full output sequence or only the final hidden state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false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849022"/>
                  </a:ext>
                </a:extLst>
              </a:tr>
              <a:tr h="403680">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Seed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Random seed for dropout, ensuring reproducibility across training runs.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dirty="0">
                        <a:effectLst/>
                      </a:endParaRPr>
                    </a:p>
                    <a:p>
                      <a:pPr algn="just" rtl="0" fontAlgn="base"/>
                      <a:r>
                        <a:rPr lang="en-IN" sz="700" b="0" i="0" dirty="0">
                          <a:effectLst/>
                          <a:latin typeface="Times New Roman" panose="02020603050405020304" pitchFamily="18" charset="0"/>
                        </a:rPr>
                        <a:t>None  </a:t>
                      </a:r>
                      <a:endParaRPr lang="en-IN"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773296"/>
                  </a:ext>
                </a:extLst>
              </a:tr>
            </a:tbl>
          </a:graphicData>
        </a:graphic>
      </p:graphicFrame>
      <p:graphicFrame>
        <p:nvGraphicFramePr>
          <p:cNvPr id="6" name="Table 5">
            <a:extLst>
              <a:ext uri="{FF2B5EF4-FFF2-40B4-BE49-F238E27FC236}">
                <a16:creationId xmlns:a16="http://schemas.microsoft.com/office/drawing/2014/main" id="{57C4F580-FC9C-6A58-1F6F-BFD03CAFF1A3}"/>
              </a:ext>
            </a:extLst>
          </p:cNvPr>
          <p:cNvGraphicFramePr>
            <a:graphicFrameLocks noGrp="1"/>
          </p:cNvGraphicFramePr>
          <p:nvPr>
            <p:extLst>
              <p:ext uri="{D42A27DB-BD31-4B8C-83A1-F6EECF244321}">
                <p14:modId xmlns:p14="http://schemas.microsoft.com/office/powerpoint/2010/main" val="41853369"/>
              </p:ext>
            </p:extLst>
          </p:nvPr>
        </p:nvGraphicFramePr>
        <p:xfrm>
          <a:off x="4719692" y="2311284"/>
          <a:ext cx="3525398" cy="2202624"/>
        </p:xfrm>
        <a:graphic>
          <a:graphicData uri="http://schemas.openxmlformats.org/drawingml/2006/table">
            <a:tbl>
              <a:tblPr/>
              <a:tblGrid>
                <a:gridCol w="1010575">
                  <a:extLst>
                    <a:ext uri="{9D8B030D-6E8A-4147-A177-3AD203B41FA5}">
                      <a16:colId xmlns:a16="http://schemas.microsoft.com/office/drawing/2014/main" val="701749173"/>
                    </a:ext>
                  </a:extLst>
                </a:gridCol>
                <a:gridCol w="1582520">
                  <a:extLst>
                    <a:ext uri="{9D8B030D-6E8A-4147-A177-3AD203B41FA5}">
                      <a16:colId xmlns:a16="http://schemas.microsoft.com/office/drawing/2014/main" val="3582125610"/>
                    </a:ext>
                  </a:extLst>
                </a:gridCol>
                <a:gridCol w="932303">
                  <a:extLst>
                    <a:ext uri="{9D8B030D-6E8A-4147-A177-3AD203B41FA5}">
                      <a16:colId xmlns:a16="http://schemas.microsoft.com/office/drawing/2014/main" val="591325274"/>
                    </a:ext>
                  </a:extLst>
                </a:gridCol>
              </a:tblGrid>
              <a:tr h="226695">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Kernel initializer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just" rtl="0" fontAlgn="base"/>
                      <a:r>
                        <a:rPr lang="en-US" sz="700" b="0" i="0" dirty="0">
                          <a:solidFill>
                            <a:srgbClr val="1F1F1F"/>
                          </a:solidFill>
                          <a:effectLst/>
                          <a:latin typeface="Times New Roman" panose="02020603050405020304" pitchFamily="18" charset="0"/>
                        </a:rPr>
                        <a:t>Specifies the initial weights for the LSTM layer. </a:t>
                      </a:r>
                      <a:endParaRPr lang="en-US"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glorot_uniform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451570"/>
                  </a:ext>
                </a:extLst>
              </a:tr>
              <a:tr h="164159">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Bias initializer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Initializes the biases of the LSTM layer to zero.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0 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329813"/>
                  </a:ext>
                </a:extLst>
              </a:tr>
              <a:tr h="164159">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State initializer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Initializes the initial state of the LSTM layer.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orthogonal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292987"/>
                  </a:ext>
                </a:extLst>
              </a:tr>
              <a:tr h="226695">
                <a:tc>
                  <a:txBody>
                    <a:bodyPr/>
                    <a:lstStyle/>
                    <a:p>
                      <a:pPr fontAlgn="t"/>
                      <a:endParaRPr lang="en-IN" sz="700">
                        <a:effectLst/>
                      </a:endParaRPr>
                    </a:p>
                    <a:p>
                      <a:pPr algn="just" rtl="0" fontAlgn="base"/>
                      <a:r>
                        <a:rPr lang="en-IN" sz="700" b="0" i="0">
                          <a:effectLst/>
                          <a:latin typeface="Times New Roman" panose="02020603050405020304" pitchFamily="18" charset="0"/>
                        </a:rPr>
                        <a:t>Kernel regularizer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just" rtl="0" fontAlgn="base"/>
                      <a:r>
                        <a:rPr lang="en-US" sz="700" b="0" i="0" dirty="0">
                          <a:solidFill>
                            <a:srgbClr val="1F1F1F"/>
                          </a:solidFill>
                          <a:effectLst/>
                          <a:latin typeface="Times New Roman" panose="02020603050405020304" pitchFamily="18" charset="0"/>
                        </a:rPr>
                        <a:t>Applies a penalty to the weights during training to prevent overfitting. </a:t>
                      </a:r>
                      <a:endParaRPr lang="en-US"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None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306755"/>
                  </a:ext>
                </a:extLst>
              </a:tr>
              <a:tr h="226695">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Bias regularizer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Applies a penalty to the biases during training to prevent overfitting.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just" rtl="0" fontAlgn="base"/>
                      <a:r>
                        <a:rPr lang="en-IN" sz="700" b="0" i="0">
                          <a:effectLst/>
                          <a:latin typeface="Times New Roman" panose="02020603050405020304" pitchFamily="18" charset="0"/>
                        </a:rPr>
                        <a:t>None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24446"/>
                  </a:ext>
                </a:extLst>
              </a:tr>
              <a:tr h="293373">
                <a:tc>
                  <a:txBody>
                    <a:bodyPr/>
                    <a:lstStyle/>
                    <a:p>
                      <a:pPr fontAlgn="t"/>
                      <a:endParaRPr lang="en-IN" sz="700">
                        <a:effectLst/>
                      </a:endParaRPr>
                    </a:p>
                    <a:p>
                      <a:pPr algn="just" rtl="0" fontAlgn="base"/>
                      <a:r>
                        <a:rPr lang="en-IN" sz="700" b="0" i="0">
                          <a:solidFill>
                            <a:srgbClr val="1F1F1F"/>
                          </a:solidFill>
                          <a:effectLst/>
                          <a:latin typeface="Times New Roman" panose="02020603050405020304" pitchFamily="18" charset="0"/>
                        </a:rPr>
                        <a:t>Activity regularizer </a:t>
                      </a:r>
                      <a:endParaRPr lang="en-IN"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just" rtl="0" fontAlgn="base"/>
                      <a:r>
                        <a:rPr lang="en-US" sz="700" b="0" i="0">
                          <a:solidFill>
                            <a:srgbClr val="1F1F1F"/>
                          </a:solidFill>
                          <a:effectLst/>
                          <a:latin typeface="Times New Roman" panose="02020603050405020304" pitchFamily="18" charset="0"/>
                        </a:rPr>
                        <a:t>Applies a penalty to the output of the LSTM layer during training to prevent overfitting. </a:t>
                      </a:r>
                      <a:endParaRPr lang="en-US" sz="700" b="0" i="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dirty="0">
                        <a:effectLst/>
                      </a:endParaRPr>
                    </a:p>
                    <a:p>
                      <a:pPr algn="just" rtl="0" fontAlgn="base"/>
                      <a:r>
                        <a:rPr lang="en-IN" sz="700" b="0" i="0" dirty="0">
                          <a:effectLst/>
                          <a:latin typeface="Times New Roman" panose="02020603050405020304" pitchFamily="18" charset="0"/>
                        </a:rPr>
                        <a:t>None  </a:t>
                      </a:r>
                      <a:endParaRPr lang="en-IN" sz="700" b="0" i="0" dirty="0">
                        <a:effectLst/>
                      </a:endParaRPr>
                    </a:p>
                  </a:txBody>
                  <a:tcPr marL="29285" marR="29285" marT="14642" marB="1464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3913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898907" y="753005"/>
            <a:ext cx="7346183" cy="977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2800" b="1" dirty="0">
                <a:solidFill>
                  <a:schemeClr val="dk1"/>
                </a:solidFill>
                <a:latin typeface="Times New Roman"/>
                <a:cs typeface="Times New Roman"/>
              </a:rPr>
              <a:t>LSTM Results</a:t>
            </a:r>
            <a:endParaRPr sz="2800" b="1" dirty="0">
              <a:solidFill>
                <a:schemeClr val="dk1"/>
              </a:solidFill>
              <a:latin typeface="Times New Roman"/>
              <a:cs typeface="Times New Roman"/>
            </a:endParaRPr>
          </a:p>
        </p:txBody>
      </p:sp>
      <p:pic>
        <p:nvPicPr>
          <p:cNvPr id="250" name="Google Shape;250;p42"/>
          <p:cNvPicPr preferRelativeResize="0"/>
          <p:nvPr/>
        </p:nvPicPr>
        <p:blipFill>
          <a:blip r:embed="rId3">
            <a:alphaModFix/>
          </a:blip>
          <a:stretch>
            <a:fillRect/>
          </a:stretch>
        </p:blipFill>
        <p:spPr>
          <a:xfrm>
            <a:off x="2032014" y="1883885"/>
            <a:ext cx="5079968" cy="2737965"/>
          </a:xfrm>
          <a:prstGeom prst="rect">
            <a:avLst/>
          </a:prstGeom>
          <a:noFill/>
          <a:ln>
            <a:noFill/>
          </a:ln>
        </p:spPr>
      </p:pic>
    </p:spTree>
    <p:extLst>
      <p:ext uri="{BB962C8B-B14F-4D97-AF65-F5344CB8AC3E}">
        <p14:creationId xmlns:p14="http://schemas.microsoft.com/office/powerpoint/2010/main" val="25813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algn="l">
              <a:lnSpc>
                <a:spcPct val="90000"/>
              </a:lnSpc>
              <a:spcBef>
                <a:spcPts val="0"/>
              </a:spcBef>
              <a:buClr>
                <a:schemeClr val="dk1"/>
              </a:buClr>
              <a:buSzPts val="3300"/>
            </a:pPr>
            <a:r>
              <a:rPr lang="en-GB" sz="2800" b="1" dirty="0">
                <a:solidFill>
                  <a:schemeClr val="dk1"/>
                </a:solidFill>
                <a:latin typeface="Times New Roman" panose="02020603050405020304" pitchFamily="18" charset="0"/>
                <a:cs typeface="Times New Roman" panose="02020603050405020304" pitchFamily="18" charset="0"/>
              </a:rPr>
              <a:t>GRU- </a:t>
            </a:r>
            <a:r>
              <a:rPr lang="en-IN" sz="2800" b="1" dirty="0">
                <a:solidFill>
                  <a:schemeClr val="dk1"/>
                </a:solidFill>
                <a:latin typeface="Times New Roman" panose="02020603050405020304" pitchFamily="18" charset="0"/>
                <a:cs typeface="Times New Roman" panose="02020603050405020304" pitchFamily="18" charset="0"/>
              </a:rPr>
              <a:t>Gated Recurrent Unit</a:t>
            </a:r>
            <a:endParaRPr sz="2800" b="1" dirty="0">
              <a:solidFill>
                <a:schemeClr val="dk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B4715E3-11AA-EDCB-6D12-C49C44FBC0F7}"/>
              </a:ext>
            </a:extLst>
          </p:cNvPr>
          <p:cNvSpPr>
            <a:spLocks noChangeArrowheads="1"/>
          </p:cNvSpPr>
          <p:nvPr/>
        </p:nvSpPr>
        <p:spPr bwMode="auto">
          <a:xfrm>
            <a:off x="3171825" y="186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1931723-1361-28F2-99AA-D8CC289126E8}"/>
              </a:ext>
            </a:extLst>
          </p:cNvPr>
          <p:cNvGraphicFramePr>
            <a:graphicFrameLocks noGrp="1"/>
          </p:cNvGraphicFramePr>
          <p:nvPr>
            <p:extLst>
              <p:ext uri="{D42A27DB-BD31-4B8C-83A1-F6EECF244321}">
                <p14:modId xmlns:p14="http://schemas.microsoft.com/office/powerpoint/2010/main" val="4058073269"/>
              </p:ext>
            </p:extLst>
          </p:nvPr>
        </p:nvGraphicFramePr>
        <p:xfrm>
          <a:off x="971552" y="1981032"/>
          <a:ext cx="3875870" cy="2425866"/>
        </p:xfrm>
        <a:graphic>
          <a:graphicData uri="http://schemas.openxmlformats.org/drawingml/2006/table">
            <a:tbl>
              <a:tblPr/>
              <a:tblGrid>
                <a:gridCol w="1315369">
                  <a:extLst>
                    <a:ext uri="{9D8B030D-6E8A-4147-A177-3AD203B41FA5}">
                      <a16:colId xmlns:a16="http://schemas.microsoft.com/office/drawing/2014/main" val="1596177004"/>
                    </a:ext>
                  </a:extLst>
                </a:gridCol>
                <a:gridCol w="1973054">
                  <a:extLst>
                    <a:ext uri="{9D8B030D-6E8A-4147-A177-3AD203B41FA5}">
                      <a16:colId xmlns:a16="http://schemas.microsoft.com/office/drawing/2014/main" val="3478145314"/>
                    </a:ext>
                  </a:extLst>
                </a:gridCol>
                <a:gridCol w="587447">
                  <a:extLst>
                    <a:ext uri="{9D8B030D-6E8A-4147-A177-3AD203B41FA5}">
                      <a16:colId xmlns:a16="http://schemas.microsoft.com/office/drawing/2014/main" val="4120583059"/>
                    </a:ext>
                  </a:extLst>
                </a:gridCol>
              </a:tblGrid>
              <a:tr h="251116">
                <a:tc>
                  <a:txBody>
                    <a:bodyPr/>
                    <a:lstStyle/>
                    <a:p>
                      <a:pPr fontAlgn="t"/>
                      <a:endParaRPr lang="en-IN" sz="700">
                        <a:effectLst/>
                      </a:endParaRPr>
                    </a:p>
                    <a:p>
                      <a:pPr algn="l" rtl="0" fontAlgn="base"/>
                      <a:r>
                        <a:rPr lang="en-IN" sz="700" b="1" i="0">
                          <a:solidFill>
                            <a:srgbClr val="000000"/>
                          </a:solidFill>
                          <a:effectLst/>
                          <a:latin typeface="Times New Roman" panose="02020603050405020304" pitchFamily="18" charset="0"/>
                        </a:rPr>
                        <a:t>Parameter Name</a:t>
                      </a:r>
                      <a:r>
                        <a:rPr lang="en-IN" sz="700" b="0" i="0">
                          <a:solidFill>
                            <a:srgbClr val="000000"/>
                          </a:solidFill>
                          <a:effectLst/>
                          <a:latin typeface="Times New Roman" panose="02020603050405020304" pitchFamily="18" charset="0"/>
                        </a:rPr>
                        <a:t>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700">
                        <a:effectLst/>
                      </a:endParaRPr>
                    </a:p>
                    <a:p>
                      <a:pPr algn="l" rtl="0" fontAlgn="base"/>
                      <a:r>
                        <a:rPr lang="en-IN" sz="700" b="1" i="0">
                          <a:solidFill>
                            <a:srgbClr val="000000"/>
                          </a:solidFill>
                          <a:effectLst/>
                          <a:latin typeface="Times New Roman" panose="02020603050405020304" pitchFamily="18" charset="0"/>
                        </a:rPr>
                        <a:t>Purpose</a:t>
                      </a:r>
                      <a:r>
                        <a:rPr lang="en-IN" sz="700" b="0" i="0">
                          <a:solidFill>
                            <a:srgbClr val="000000"/>
                          </a:solidFill>
                          <a:effectLst/>
                          <a:latin typeface="Times New Roman" panose="02020603050405020304" pitchFamily="18" charset="0"/>
                        </a:rPr>
                        <a:t>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sz="700">
                        <a:effectLst/>
                      </a:endParaRPr>
                    </a:p>
                    <a:p>
                      <a:pPr algn="l" rtl="0" fontAlgn="base"/>
                      <a:r>
                        <a:rPr lang="en-IN" sz="700" b="1" i="0">
                          <a:solidFill>
                            <a:srgbClr val="000000"/>
                          </a:solidFill>
                          <a:effectLst/>
                          <a:latin typeface="Times New Roman" panose="02020603050405020304" pitchFamily="18" charset="0"/>
                        </a:rPr>
                        <a:t>Value</a:t>
                      </a:r>
                      <a:r>
                        <a:rPr lang="en-IN" sz="700" b="0" i="0">
                          <a:solidFill>
                            <a:srgbClr val="000000"/>
                          </a:solidFill>
                          <a:effectLst/>
                          <a:latin typeface="Times New Roman" panose="02020603050405020304" pitchFamily="18" charset="0"/>
                        </a:rPr>
                        <a:t>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42011"/>
                  </a:ext>
                </a:extLst>
              </a:tr>
              <a:tr h="455376">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Units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Number of hidden units in the LSTM layer, defining its complexity and capacity.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None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2626385"/>
                  </a:ext>
                </a:extLst>
              </a:tr>
              <a:tr h="455376">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Activation function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l" rtl="0" fontAlgn="base"/>
                      <a:r>
                        <a:rPr lang="en-US" sz="700" b="0" i="0" dirty="0">
                          <a:solidFill>
                            <a:srgbClr val="1F1F1F"/>
                          </a:solidFill>
                          <a:effectLst/>
                          <a:latin typeface="Times New Roman" panose="02020603050405020304" pitchFamily="18" charset="0"/>
                        </a:rPr>
                        <a:t>Controls how the output is transformed, with tanh providing a smooth S-shaped curve between -1 and 1. </a:t>
                      </a:r>
                      <a:endParaRPr lang="en-US"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tanh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203153"/>
                  </a:ext>
                </a:extLst>
              </a:tr>
              <a:tr h="455376">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Recurrent dropout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Regularizes the model by randomly dropping some recurrent connections, preventing overfitting.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0.0 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423849"/>
                  </a:ext>
                </a:extLst>
              </a:tr>
              <a:tr h="455376">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Return sequences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l" rtl="0" fontAlgn="base"/>
                      <a:r>
                        <a:rPr lang="en-US" sz="700" b="0" i="0" dirty="0">
                          <a:solidFill>
                            <a:srgbClr val="1F1F1F"/>
                          </a:solidFill>
                          <a:effectLst/>
                          <a:latin typeface="Times New Roman" panose="02020603050405020304" pitchFamily="18" charset="0"/>
                        </a:rPr>
                        <a:t>Determines whether to return the full output sequence or only the final hidden state </a:t>
                      </a:r>
                      <a:endParaRPr lang="en-US"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false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064046"/>
                  </a:ext>
                </a:extLst>
              </a:tr>
              <a:tr h="353246">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Seed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Random seed for dropout, ensuring reproducibility across training runs.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dirty="0">
                        <a:effectLst/>
                      </a:endParaRPr>
                    </a:p>
                    <a:p>
                      <a:pPr algn="l" rtl="0" fontAlgn="base"/>
                      <a:r>
                        <a:rPr lang="en-IN" sz="700" b="0" i="0" dirty="0">
                          <a:effectLst/>
                          <a:latin typeface="Times New Roman" panose="02020603050405020304" pitchFamily="18" charset="0"/>
                        </a:rPr>
                        <a:t>None  </a:t>
                      </a:r>
                      <a:endParaRPr lang="en-IN"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73694"/>
                  </a:ext>
                </a:extLst>
              </a:tr>
            </a:tbl>
          </a:graphicData>
        </a:graphic>
      </p:graphicFrame>
      <p:graphicFrame>
        <p:nvGraphicFramePr>
          <p:cNvPr id="7" name="Table 6">
            <a:extLst>
              <a:ext uri="{FF2B5EF4-FFF2-40B4-BE49-F238E27FC236}">
                <a16:creationId xmlns:a16="http://schemas.microsoft.com/office/drawing/2014/main" id="{67A7F5F9-F2A3-024F-29E7-3F83C7E1A13B}"/>
              </a:ext>
            </a:extLst>
          </p:cNvPr>
          <p:cNvGraphicFramePr>
            <a:graphicFrameLocks noGrp="1"/>
          </p:cNvGraphicFramePr>
          <p:nvPr>
            <p:extLst>
              <p:ext uri="{D42A27DB-BD31-4B8C-83A1-F6EECF244321}">
                <p14:modId xmlns:p14="http://schemas.microsoft.com/office/powerpoint/2010/main" val="1830898104"/>
              </p:ext>
            </p:extLst>
          </p:nvPr>
        </p:nvGraphicFramePr>
        <p:xfrm>
          <a:off x="5052058" y="2212170"/>
          <a:ext cx="3120390" cy="2194728"/>
        </p:xfrm>
        <a:graphic>
          <a:graphicData uri="http://schemas.openxmlformats.org/drawingml/2006/table">
            <a:tbl>
              <a:tblPr/>
              <a:tblGrid>
                <a:gridCol w="1058979">
                  <a:extLst>
                    <a:ext uri="{9D8B030D-6E8A-4147-A177-3AD203B41FA5}">
                      <a16:colId xmlns:a16="http://schemas.microsoft.com/office/drawing/2014/main" val="1864831476"/>
                    </a:ext>
                  </a:extLst>
                </a:gridCol>
                <a:gridCol w="1588469">
                  <a:extLst>
                    <a:ext uri="{9D8B030D-6E8A-4147-A177-3AD203B41FA5}">
                      <a16:colId xmlns:a16="http://schemas.microsoft.com/office/drawing/2014/main" val="1321591226"/>
                    </a:ext>
                  </a:extLst>
                </a:gridCol>
                <a:gridCol w="472942">
                  <a:extLst>
                    <a:ext uri="{9D8B030D-6E8A-4147-A177-3AD203B41FA5}">
                      <a16:colId xmlns:a16="http://schemas.microsoft.com/office/drawing/2014/main" val="1717033076"/>
                    </a:ext>
                  </a:extLst>
                </a:gridCol>
              </a:tblGrid>
              <a:tr h="337987">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Kernel initializer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Specifies the initial weights for the LSTM layer.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glorot_uniform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9941625"/>
                  </a:ext>
                </a:extLst>
              </a:tr>
              <a:tr h="337987">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Bias initializer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l" rtl="0" fontAlgn="base"/>
                      <a:r>
                        <a:rPr lang="en-US" sz="700" b="0" i="0" dirty="0">
                          <a:solidFill>
                            <a:srgbClr val="1F1F1F"/>
                          </a:solidFill>
                          <a:effectLst/>
                          <a:latin typeface="Times New Roman" panose="02020603050405020304" pitchFamily="18" charset="0"/>
                        </a:rPr>
                        <a:t>Initializes the biases of the LSTM layer to zero. </a:t>
                      </a:r>
                      <a:endParaRPr lang="en-US"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0 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8050"/>
                  </a:ext>
                </a:extLst>
              </a:tr>
              <a:tr h="337987">
                <a:tc>
                  <a:txBody>
                    <a:bodyPr/>
                    <a:lstStyle/>
                    <a:p>
                      <a:pPr fontAlgn="t"/>
                      <a:endParaRPr lang="en-IN" sz="700" dirty="0">
                        <a:effectLst/>
                      </a:endParaRPr>
                    </a:p>
                    <a:p>
                      <a:pPr algn="l" rtl="0" fontAlgn="base"/>
                      <a:r>
                        <a:rPr lang="en-IN" sz="700" b="0" i="0" dirty="0">
                          <a:solidFill>
                            <a:srgbClr val="1F1F1F"/>
                          </a:solidFill>
                          <a:effectLst/>
                          <a:latin typeface="Times New Roman" panose="02020603050405020304" pitchFamily="18" charset="0"/>
                        </a:rPr>
                        <a:t>State initializer </a:t>
                      </a:r>
                      <a:endParaRPr lang="en-IN"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dirty="0">
                        <a:effectLst/>
                      </a:endParaRPr>
                    </a:p>
                    <a:p>
                      <a:pPr algn="l" rtl="0" fontAlgn="base"/>
                      <a:r>
                        <a:rPr lang="en-US" sz="700" b="0" i="0" dirty="0">
                          <a:solidFill>
                            <a:srgbClr val="1F1F1F"/>
                          </a:solidFill>
                          <a:effectLst/>
                          <a:latin typeface="Times New Roman" panose="02020603050405020304" pitchFamily="18" charset="0"/>
                        </a:rPr>
                        <a:t>Initializes the initial state of the LSTM layer. </a:t>
                      </a:r>
                      <a:endParaRPr lang="en-US"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orthogonal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449359"/>
                  </a:ext>
                </a:extLst>
              </a:tr>
              <a:tr h="337987">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Kernel regularizer </a:t>
                      </a:r>
                      <a:endParaRPr lang="en-IN" sz="700" b="0" i="0">
                        <a:effectLst/>
                      </a:endParaRPr>
                    </a:p>
                    <a:p>
                      <a:pPr algn="l" rtl="0" fontAlgn="base"/>
                      <a:r>
                        <a:rPr lang="en-IN" sz="700" b="0" i="0">
                          <a:effectLst/>
                          <a:latin typeface="Times New Roman" panose="02020603050405020304" pitchFamily="18" charset="0"/>
                        </a:rPr>
                        <a:t>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Applies a penalty to the weights during training to prevent overfitting.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None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016085"/>
                  </a:ext>
                </a:extLst>
              </a:tr>
              <a:tr h="337987">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Bias regularizer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Applies a penalty to the biases during training to prevent overfitting.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a:effectLst/>
                      </a:endParaRPr>
                    </a:p>
                    <a:p>
                      <a:pPr algn="l" rtl="0" fontAlgn="base"/>
                      <a:r>
                        <a:rPr lang="en-IN" sz="700" b="0" i="0">
                          <a:effectLst/>
                          <a:latin typeface="Times New Roman" panose="02020603050405020304" pitchFamily="18" charset="0"/>
                        </a:rPr>
                        <a:t>None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252527"/>
                  </a:ext>
                </a:extLst>
              </a:tr>
              <a:tr h="435705">
                <a:tc>
                  <a:txBody>
                    <a:bodyPr/>
                    <a:lstStyle/>
                    <a:p>
                      <a:pPr fontAlgn="t"/>
                      <a:endParaRPr lang="en-IN" sz="700">
                        <a:effectLst/>
                      </a:endParaRPr>
                    </a:p>
                    <a:p>
                      <a:pPr algn="l" rtl="0" fontAlgn="base"/>
                      <a:r>
                        <a:rPr lang="en-IN" sz="700" b="0" i="0">
                          <a:solidFill>
                            <a:srgbClr val="1F1F1F"/>
                          </a:solidFill>
                          <a:effectLst/>
                          <a:latin typeface="Times New Roman" panose="02020603050405020304" pitchFamily="18" charset="0"/>
                        </a:rPr>
                        <a:t>Activity regularizer </a:t>
                      </a:r>
                      <a:endParaRPr lang="en-IN"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700">
                        <a:effectLst/>
                      </a:endParaRPr>
                    </a:p>
                    <a:p>
                      <a:pPr algn="l" rtl="0" fontAlgn="base"/>
                      <a:r>
                        <a:rPr lang="en-US" sz="700" b="0" i="0">
                          <a:solidFill>
                            <a:srgbClr val="1F1F1F"/>
                          </a:solidFill>
                          <a:effectLst/>
                          <a:latin typeface="Times New Roman" panose="02020603050405020304" pitchFamily="18" charset="0"/>
                        </a:rPr>
                        <a:t>Applies a penalty to the output of the LSTM layer during training to prevent overfitting. </a:t>
                      </a:r>
                      <a:endParaRPr lang="en-US" sz="700" b="0" i="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sz="700" dirty="0">
                        <a:effectLst/>
                      </a:endParaRPr>
                    </a:p>
                    <a:p>
                      <a:pPr algn="l" rtl="0" fontAlgn="base"/>
                      <a:r>
                        <a:rPr lang="en-IN" sz="700" b="0" i="0" dirty="0">
                          <a:effectLst/>
                          <a:latin typeface="Times New Roman" panose="02020603050405020304" pitchFamily="18" charset="0"/>
                        </a:rPr>
                        <a:t>None </a:t>
                      </a:r>
                      <a:endParaRPr lang="en-IN" sz="700" b="0" i="0" dirty="0">
                        <a:effectLst/>
                      </a:endParaRPr>
                    </a:p>
                  </a:txBody>
                  <a:tcPr marL="27969" marR="27969" marT="13984" marB="139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8983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algn="l">
              <a:lnSpc>
                <a:spcPct val="90000"/>
              </a:lnSpc>
              <a:spcBef>
                <a:spcPts val="0"/>
              </a:spcBef>
              <a:buClr>
                <a:schemeClr val="dk1"/>
              </a:buClr>
              <a:buSzPts val="3300"/>
            </a:pPr>
            <a:r>
              <a:rPr lang="en-GB" sz="2800" b="1" dirty="0">
                <a:solidFill>
                  <a:schemeClr val="dk1"/>
                </a:solidFill>
                <a:latin typeface="Times New Roman" panose="02020603050405020304" pitchFamily="18" charset="0"/>
                <a:cs typeface="Times New Roman" panose="02020603050405020304" pitchFamily="18" charset="0"/>
              </a:rPr>
              <a:t>GRU- </a:t>
            </a:r>
            <a:r>
              <a:rPr lang="en-IN" sz="2800" b="1" dirty="0">
                <a:solidFill>
                  <a:schemeClr val="dk1"/>
                </a:solidFill>
                <a:latin typeface="Times New Roman" panose="02020603050405020304" pitchFamily="18" charset="0"/>
                <a:cs typeface="Times New Roman" panose="02020603050405020304" pitchFamily="18" charset="0"/>
              </a:rPr>
              <a:t>Gated Recurrent Unit</a:t>
            </a:r>
            <a:endParaRPr sz="2800" b="1" dirty="0">
              <a:solidFill>
                <a:schemeClr val="dk1"/>
              </a:solidFill>
              <a:latin typeface="Times New Roman" panose="02020603050405020304" pitchFamily="18" charset="0"/>
              <a:cs typeface="Times New Roman" panose="02020603050405020304" pitchFamily="18" charset="0"/>
            </a:endParaRPr>
          </a:p>
        </p:txBody>
      </p:sp>
      <p:sp>
        <p:nvSpPr>
          <p:cNvPr id="262" name="Google Shape;262;p44"/>
          <p:cNvSpPr txBox="1">
            <a:spLocks noGrp="1"/>
          </p:cNvSpPr>
          <p:nvPr>
            <p:ph idx="1"/>
          </p:nvPr>
        </p:nvSpPr>
        <p:spPr>
          <a:prstGeom prst="rect">
            <a:avLst/>
          </a:prstGeom>
          <a:noFill/>
          <a:ln>
            <a:noFill/>
          </a:ln>
        </p:spPr>
        <p:txBody>
          <a:bodyPr spcFirstLastPara="1" wrap="square" lIns="68575" tIns="34275" rIns="68575" bIns="34275" anchor="t" anchorCtr="0">
            <a:normAutofit/>
          </a:bodyPr>
          <a:lstStyle/>
          <a:p>
            <a:pPr marL="177800" lvl="0" indent="-171450" algn="l" rtl="0">
              <a:spcBef>
                <a:spcPts val="0"/>
              </a:spcBef>
              <a:spcAft>
                <a:spcPts val="0"/>
              </a:spcAft>
              <a:buSzPts val="2100"/>
              <a:buChar char="●"/>
            </a:pPr>
            <a:endParaRPr dirty="0"/>
          </a:p>
        </p:txBody>
      </p:sp>
      <p:pic>
        <p:nvPicPr>
          <p:cNvPr id="263" name="Google Shape;263;p44"/>
          <p:cNvPicPr preferRelativeResize="0"/>
          <p:nvPr/>
        </p:nvPicPr>
        <p:blipFill>
          <a:blip r:embed="rId3">
            <a:alphaModFix/>
          </a:blip>
          <a:stretch>
            <a:fillRect/>
          </a:stretch>
        </p:blipFill>
        <p:spPr>
          <a:xfrm>
            <a:off x="1116755" y="2721320"/>
            <a:ext cx="4572000" cy="2171686"/>
          </a:xfrm>
          <a:prstGeom prst="rect">
            <a:avLst/>
          </a:prstGeom>
          <a:noFill/>
          <a:ln>
            <a:noFill/>
          </a:ln>
        </p:spPr>
      </p:pic>
      <p:pic>
        <p:nvPicPr>
          <p:cNvPr id="264" name="Google Shape;264;p44"/>
          <p:cNvPicPr preferRelativeResize="0"/>
          <p:nvPr/>
        </p:nvPicPr>
        <p:blipFill rotWithShape="1">
          <a:blip r:embed="rId4">
            <a:alphaModFix/>
          </a:blip>
          <a:srcRect t="7181"/>
          <a:stretch/>
        </p:blipFill>
        <p:spPr>
          <a:xfrm>
            <a:off x="1116755" y="1512665"/>
            <a:ext cx="4572000" cy="1107056"/>
          </a:xfrm>
          <a:prstGeom prst="rect">
            <a:avLst/>
          </a:prstGeom>
          <a:noFill/>
          <a:ln>
            <a:noFill/>
          </a:ln>
        </p:spPr>
      </p:pic>
    </p:spTree>
    <p:extLst>
      <p:ext uri="{BB962C8B-B14F-4D97-AF65-F5344CB8AC3E}">
        <p14:creationId xmlns:p14="http://schemas.microsoft.com/office/powerpoint/2010/main" val="265807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738819" y="92349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dirty="0"/>
              <a:t>                   </a:t>
            </a:r>
            <a:r>
              <a:rPr lang="en-GB" b="1" dirty="0">
                <a:latin typeface="Times New Roman"/>
                <a:ea typeface="Times New Roman"/>
                <a:cs typeface="Times New Roman"/>
                <a:sym typeface="Times New Roman"/>
              </a:rPr>
              <a:t>Problem statement</a:t>
            </a:r>
            <a:endParaRPr dirty="0"/>
          </a:p>
        </p:txBody>
      </p:sp>
      <p:sp>
        <p:nvSpPr>
          <p:cNvPr id="73" name="Google Shape;73;p16"/>
          <p:cNvSpPr txBox="1">
            <a:spLocks noGrp="1"/>
          </p:cNvSpPr>
          <p:nvPr>
            <p:ph idx="1"/>
          </p:nvPr>
        </p:nvSpPr>
        <p:spPr>
          <a:prstGeom prst="rect">
            <a:avLst/>
          </a:prstGeom>
          <a:noFill/>
          <a:ln>
            <a:noFill/>
          </a:ln>
        </p:spPr>
        <p:txBody>
          <a:bodyPr spcFirstLastPara="1" wrap="square" lIns="68575" tIns="34275" rIns="68575" bIns="34275" anchor="t" anchorCtr="0">
            <a:normAutofit fontScale="92500" lnSpcReduction="10000"/>
          </a:bodyPr>
          <a:lstStyle/>
          <a:p>
            <a:pPr marL="177800" lvl="0" indent="-177800" algn="just" rtl="0">
              <a:lnSpc>
                <a:spcPct val="107000"/>
              </a:lnSpc>
              <a:spcBef>
                <a:spcPts val="0"/>
              </a:spcBef>
              <a:spcAft>
                <a:spcPts val="0"/>
              </a:spcAft>
              <a:buSzPts val="1400"/>
              <a:buChar char="●"/>
            </a:pPr>
            <a:r>
              <a:rPr lang="en-GB" sz="1600" dirty="0">
                <a:solidFill>
                  <a:schemeClr val="dk1"/>
                </a:solidFill>
                <a:latin typeface="Times New Roman"/>
                <a:ea typeface="Times New Roman"/>
                <a:cs typeface="Times New Roman"/>
                <a:sym typeface="Times New Roman"/>
              </a:rPr>
              <a:t>In an era of online commerce and digital platforms, user reviews and ratings play a crucial role in influencing consumer decisions. However, spreading of fake reviews poses a significant challenge, as they can mislead consumers and harm the reputation of businesses.</a:t>
            </a:r>
            <a:endParaRPr sz="1600" dirty="0">
              <a:solidFill>
                <a:schemeClr val="dk1"/>
              </a:solidFill>
              <a:latin typeface="Calibri"/>
              <a:ea typeface="Calibri"/>
              <a:cs typeface="Calibri"/>
              <a:sym typeface="Calibri"/>
            </a:endParaRPr>
          </a:p>
          <a:p>
            <a:pPr marL="177800" lvl="0" indent="-177800" algn="just" rtl="0">
              <a:lnSpc>
                <a:spcPct val="107000"/>
              </a:lnSpc>
              <a:spcBef>
                <a:spcPts val="1400"/>
              </a:spcBef>
              <a:spcAft>
                <a:spcPts val="0"/>
              </a:spcAft>
              <a:buSzPts val="1400"/>
              <a:buChar char="●"/>
            </a:pPr>
            <a:r>
              <a:rPr lang="en-GB" sz="1600" dirty="0">
                <a:solidFill>
                  <a:schemeClr val="dk1"/>
                </a:solidFill>
                <a:latin typeface="Times New Roman"/>
                <a:ea typeface="Times New Roman"/>
                <a:cs typeface="Times New Roman"/>
                <a:sym typeface="Times New Roman"/>
              </a:rPr>
              <a:t>For the selected dataset, we will develop a model that can automatically identify and filter out deceptive reviews from genuine ones using supervised and semi-supervised machine learning algorithms and evaluate and compare them.</a:t>
            </a:r>
            <a:endParaRPr sz="1600" dirty="0">
              <a:solidFill>
                <a:schemeClr val="dk1"/>
              </a:solidFill>
              <a:latin typeface="Calibri"/>
              <a:ea typeface="Calibri"/>
              <a:cs typeface="Calibri"/>
              <a:sym typeface="Calibri"/>
            </a:endParaRPr>
          </a:p>
          <a:p>
            <a:pPr marL="177800" lvl="0" indent="-177800" algn="just" rtl="0">
              <a:lnSpc>
                <a:spcPct val="107000"/>
              </a:lnSpc>
              <a:spcBef>
                <a:spcPts val="1400"/>
              </a:spcBef>
              <a:spcAft>
                <a:spcPts val="0"/>
              </a:spcAft>
              <a:buSzPts val="1400"/>
              <a:buChar char="●"/>
            </a:pPr>
            <a:r>
              <a:rPr lang="en-GB" sz="1600" dirty="0">
                <a:solidFill>
                  <a:schemeClr val="dk1"/>
                </a:solidFill>
                <a:latin typeface="Times New Roman"/>
                <a:ea typeface="Times New Roman"/>
                <a:cs typeface="Times New Roman"/>
                <a:sym typeface="Times New Roman"/>
              </a:rPr>
              <a:t>This project is  motivated by the need of ensuring a fair and reliable online review ecosystem.</a:t>
            </a:r>
            <a:endParaRPr sz="1600" dirty="0">
              <a:solidFill>
                <a:schemeClr val="dk1"/>
              </a:solidFill>
              <a:latin typeface="Calibri"/>
              <a:ea typeface="Calibri"/>
              <a:cs typeface="Calibri"/>
              <a:sym typeface="Calibri"/>
            </a:endParaRPr>
          </a:p>
          <a:p>
            <a:pPr marL="177800" lvl="0" indent="-38100" algn="l" rtl="0">
              <a:lnSpc>
                <a:spcPct val="90000"/>
              </a:lnSpc>
              <a:spcBef>
                <a:spcPts val="1400"/>
              </a:spcBef>
              <a:spcAft>
                <a:spcPts val="1200"/>
              </a:spcAft>
              <a:buClr>
                <a:schemeClr val="dk1"/>
              </a:buClr>
              <a:buSzPts val="2100"/>
              <a:buNone/>
            </a:pP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15F-D3FF-5617-973C-CDD2F8B7123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Neural Network Models- Comparison</a:t>
            </a:r>
            <a:endParaRPr lang="en-IN" sz="28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3075F51-DFD0-F22B-0A5C-5AD559DE0EF4}"/>
              </a:ext>
            </a:extLst>
          </p:cNvPr>
          <p:cNvGraphicFramePr>
            <a:graphicFrameLocks noGrp="1"/>
          </p:cNvGraphicFramePr>
          <p:nvPr>
            <p:ph idx="1"/>
          </p:nvPr>
        </p:nvGraphicFramePr>
        <p:xfrm>
          <a:off x="1681162" y="1962150"/>
          <a:ext cx="5781675" cy="2400300"/>
        </p:xfrm>
        <a:graphic>
          <a:graphicData uri="http://schemas.openxmlformats.org/drawingml/2006/table">
            <a:tbl>
              <a:tblPr/>
              <a:tblGrid>
                <a:gridCol w="2857500">
                  <a:extLst>
                    <a:ext uri="{9D8B030D-6E8A-4147-A177-3AD203B41FA5}">
                      <a16:colId xmlns:a16="http://schemas.microsoft.com/office/drawing/2014/main" val="3509029745"/>
                    </a:ext>
                  </a:extLst>
                </a:gridCol>
                <a:gridCol w="2924175">
                  <a:extLst>
                    <a:ext uri="{9D8B030D-6E8A-4147-A177-3AD203B41FA5}">
                      <a16:colId xmlns:a16="http://schemas.microsoft.com/office/drawing/2014/main" val="1346636076"/>
                    </a:ext>
                  </a:extLst>
                </a:gridCol>
              </a:tblGrid>
              <a:tr h="190500">
                <a:tc>
                  <a:txBody>
                    <a:bodyPr/>
                    <a:lstStyle/>
                    <a:p>
                      <a:pPr fontAlgn="t"/>
                      <a:endParaRPr lang="en-US">
                        <a:effectLst/>
                      </a:endParaRPr>
                    </a:p>
                    <a:p>
                      <a:pPr algn="l" rtl="0" fontAlgn="base"/>
                      <a:r>
                        <a:rPr lang="en-US" sz="1200" b="1" i="0">
                          <a:effectLst/>
                          <a:latin typeface="Times New Roman" panose="02020603050405020304" pitchFamily="18" charset="0"/>
                        </a:rPr>
                        <a:t>Model (best one for each)</a:t>
                      </a:r>
                      <a:r>
                        <a:rPr lang="en-US" sz="1200" b="0" i="0">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IN">
                        <a:effectLst/>
                      </a:endParaRPr>
                    </a:p>
                    <a:p>
                      <a:pPr algn="l" rtl="0" fontAlgn="base"/>
                      <a:r>
                        <a:rPr lang="en-IN" sz="1200" b="1" i="0">
                          <a:effectLst/>
                          <a:latin typeface="Times New Roman" panose="02020603050405020304" pitchFamily="18" charset="0"/>
                        </a:rPr>
                        <a:t>Test accuracy</a:t>
                      </a:r>
                      <a:r>
                        <a:rPr lang="en-IN" sz="1200" b="0" i="0">
                          <a:effectLst/>
                          <a:latin typeface="Times New Roman" panose="02020603050405020304" pitchFamily="18" charset="0"/>
                        </a:rPr>
                        <a:t>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078695"/>
                  </a:ext>
                </a:extLst>
              </a:tr>
              <a:tr h="190500">
                <a:tc>
                  <a:txBody>
                    <a:bodyPr/>
                    <a:lstStyle/>
                    <a:p>
                      <a:pPr fontAlgn="t"/>
                      <a:endParaRPr lang="en-IN">
                        <a:effectLst/>
                      </a:endParaRPr>
                    </a:p>
                    <a:p>
                      <a:pPr algn="l" rtl="0" fontAlgn="base"/>
                      <a:r>
                        <a:rPr lang="en-IN" sz="1200" b="0" i="0">
                          <a:effectLst/>
                          <a:latin typeface="Times New Roman" panose="02020603050405020304" pitchFamily="18" charset="0"/>
                        </a:rPr>
                        <a:t>Kmeans with CNN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p>
                      <a:pPr algn="l" rtl="0" fontAlgn="base"/>
                      <a:r>
                        <a:rPr lang="en-IN" sz="1200" b="0" i="0">
                          <a:effectLst/>
                          <a:latin typeface="Times New Roman" panose="02020603050405020304" pitchFamily="18" charset="0"/>
                        </a:rPr>
                        <a:t>0.50 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0453373"/>
                  </a:ext>
                </a:extLst>
              </a:tr>
              <a:tr h="190500">
                <a:tc>
                  <a:txBody>
                    <a:bodyPr/>
                    <a:lstStyle/>
                    <a:p>
                      <a:pPr fontAlgn="t"/>
                      <a:endParaRPr lang="en-IN">
                        <a:effectLst/>
                      </a:endParaRPr>
                    </a:p>
                    <a:p>
                      <a:pPr algn="l" rtl="0" fontAlgn="base"/>
                      <a:r>
                        <a:rPr lang="en-IN" sz="1200" b="0" i="0">
                          <a:effectLst/>
                          <a:latin typeface="Times New Roman" panose="02020603050405020304" pitchFamily="18" charset="0"/>
                        </a:rPr>
                        <a:t>CNN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p>
                      <a:pPr algn="l" rtl="0" fontAlgn="base"/>
                      <a:r>
                        <a:rPr lang="en-IN" sz="1200" b="0" i="0">
                          <a:effectLst/>
                          <a:latin typeface="Times New Roman" panose="02020603050405020304" pitchFamily="18" charset="0"/>
                        </a:rPr>
                        <a:t>0.80 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323473"/>
                  </a:ext>
                </a:extLst>
              </a:tr>
              <a:tr h="190500">
                <a:tc>
                  <a:txBody>
                    <a:bodyPr/>
                    <a:lstStyle/>
                    <a:p>
                      <a:pPr fontAlgn="t"/>
                      <a:endParaRPr lang="en-IN">
                        <a:effectLst/>
                      </a:endParaRPr>
                    </a:p>
                    <a:p>
                      <a:pPr algn="l" rtl="0" fontAlgn="base"/>
                      <a:r>
                        <a:rPr lang="en-IN" sz="1200" b="0" i="0">
                          <a:effectLst/>
                          <a:latin typeface="Times New Roman" panose="02020603050405020304" pitchFamily="18" charset="0"/>
                        </a:rPr>
                        <a:t>LSTM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p>
                      <a:pPr algn="l" rtl="0" fontAlgn="base"/>
                      <a:r>
                        <a:rPr lang="en-IN" sz="1200" b="0" i="0">
                          <a:effectLst/>
                          <a:latin typeface="Times New Roman" panose="02020603050405020304" pitchFamily="18" charset="0"/>
                        </a:rPr>
                        <a:t>0.74 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346719"/>
                  </a:ext>
                </a:extLst>
              </a:tr>
              <a:tr h="190500">
                <a:tc>
                  <a:txBody>
                    <a:bodyPr/>
                    <a:lstStyle/>
                    <a:p>
                      <a:pPr fontAlgn="t"/>
                      <a:endParaRPr lang="en-IN">
                        <a:effectLst/>
                      </a:endParaRPr>
                    </a:p>
                    <a:p>
                      <a:pPr algn="l" rtl="0" fontAlgn="base"/>
                      <a:r>
                        <a:rPr lang="en-IN" sz="1200" b="0" i="0">
                          <a:effectLst/>
                          <a:latin typeface="Times New Roman" panose="02020603050405020304" pitchFamily="18" charset="0"/>
                        </a:rPr>
                        <a:t>GRU </a:t>
                      </a:r>
                      <a:endParaRPr lang="en-IN"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p>
                      <a:pPr algn="l" rtl="0" fontAlgn="base"/>
                      <a:r>
                        <a:rPr lang="en-IN" sz="1200" b="0" i="0" dirty="0">
                          <a:effectLst/>
                          <a:latin typeface="Times New Roman" panose="02020603050405020304" pitchFamily="18" charset="0"/>
                        </a:rPr>
                        <a:t>0.64 </a:t>
                      </a:r>
                      <a:endParaRPr lang="en-IN" b="0" i="0" dirty="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086063"/>
                  </a:ext>
                </a:extLst>
              </a:tr>
            </a:tbl>
          </a:graphicData>
        </a:graphic>
      </p:graphicFrame>
      <p:sp>
        <p:nvSpPr>
          <p:cNvPr id="5" name="Rectangle 1">
            <a:extLst>
              <a:ext uri="{FF2B5EF4-FFF2-40B4-BE49-F238E27FC236}">
                <a16:creationId xmlns:a16="http://schemas.microsoft.com/office/drawing/2014/main" id="{9C291D02-D3FE-2EE8-963C-62F09CBDA4CD}"/>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87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6695-3084-50C3-CB7D-FD857C842D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0DF07-B302-CD31-0E12-50EDA7E27548}"/>
              </a:ext>
            </a:extLst>
          </p:cNvPr>
          <p:cNvSpPr>
            <a:spLocks noGrp="1"/>
          </p:cNvSpPr>
          <p:nvPr>
            <p:ph idx="1"/>
          </p:nvPr>
        </p:nvSpPr>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shown before, ridge regression performs better than other regression models with accuracy 88%</a:t>
            </a:r>
          </a:p>
          <a:p>
            <a:r>
              <a:rPr lang="en-IN" sz="1800" dirty="0">
                <a:effectLst/>
                <a:latin typeface="Times New Roman" panose="02020603050405020304" pitchFamily="18" charset="0"/>
                <a:ea typeface="Times New Roman" panose="02020603050405020304" pitchFamily="18" charset="0"/>
              </a:rPr>
              <a:t>Fuzzy C Means with KNN and Multinomial Naive Bayes gives good accuracy compared to other clustering and classifier models- 85%</a:t>
            </a:r>
          </a:p>
          <a:p>
            <a:r>
              <a:rPr lang="en-IN" kern="100" dirty="0">
                <a:latin typeface="Times New Roman" panose="02020603050405020304" pitchFamily="18" charset="0"/>
                <a:ea typeface="Calibri" panose="020F0502020204030204" pitchFamily="34" charset="0"/>
                <a:cs typeface="Times New Roman" panose="02020603050405020304" pitchFamily="18" charset="0"/>
              </a:rPr>
              <a:t>CNN performs better with 80% accuracy compared to other </a:t>
            </a:r>
            <a:r>
              <a:rPr lang="en-IN" kern="100">
                <a:latin typeface="Times New Roman" panose="02020603050405020304" pitchFamily="18" charset="0"/>
                <a:ea typeface="Calibri" panose="020F0502020204030204" pitchFamily="34" charset="0"/>
                <a:cs typeface="Times New Roman" panose="02020603050405020304" pitchFamily="18" charset="0"/>
              </a:rPr>
              <a:t>neural 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494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2341-C9B0-41A1-127A-F9C0D2F07183}"/>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98E72E10-E737-BE2B-34D2-AD30949476E7}"/>
              </a:ext>
            </a:extLst>
          </p:cNvPr>
          <p:cNvSpPr>
            <a:spLocks noGrp="1"/>
          </p:cNvSpPr>
          <p:nvPr>
            <p:ph idx="1"/>
          </p:nvPr>
        </p:nvSpPr>
        <p:spPr>
          <a:xfrm>
            <a:off x="971552" y="1917699"/>
            <a:ext cx="3997056" cy="2489202"/>
          </a:xfrm>
        </p:spPr>
        <p:txBody>
          <a:bodyPr>
            <a:normAutofit fontScale="70000" lnSpcReduction="20000"/>
          </a:bodyPr>
          <a:lstStyle/>
          <a:p>
            <a:pPr algn="just" rtl="0" fontAlgn="base"/>
            <a:r>
              <a:rPr lang="en-US" sz="1800" b="1" i="0" dirty="0">
                <a:solidFill>
                  <a:srgbClr val="000000"/>
                </a:solidFill>
                <a:effectLst/>
                <a:latin typeface="Times New Roman" panose="02020603050405020304" pitchFamily="18" charset="0"/>
              </a:rPr>
              <a:t>Tabulation:</a:t>
            </a:r>
            <a:r>
              <a:rPr lang="en-US" sz="1800" b="0" i="0" dirty="0">
                <a:solidFill>
                  <a:srgbClr val="000000"/>
                </a:solidFill>
                <a:effectLst/>
                <a:latin typeface="Times New Roman" panose="02020603050405020304" pitchFamily="18" charset="0"/>
              </a:rPr>
              <a:t> 1600 rows × 5 columns </a:t>
            </a:r>
            <a:endParaRPr lang="en-US" b="0" i="0" dirty="0">
              <a:solidFill>
                <a:srgbClr val="000000"/>
              </a:solidFill>
              <a:effectLst/>
              <a:latin typeface="Times New Roman" panose="02020603050405020304" pitchFamily="18" charset="0"/>
            </a:endParaRPr>
          </a:p>
          <a:p>
            <a:pPr algn="just" rtl="0" fontAlgn="base"/>
            <a:r>
              <a:rPr lang="en-US" sz="1800" b="0" i="0" dirty="0">
                <a:solidFill>
                  <a:srgbClr val="000000"/>
                </a:solidFill>
                <a:effectLst/>
                <a:latin typeface="Times New Roman" panose="02020603050405020304" pitchFamily="18" charset="0"/>
              </a:rPr>
              <a:t>A dataset which comprises 1600 reviews has been selected, of which: </a:t>
            </a:r>
            <a:endParaRPr lang="en-US" b="0" i="0"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800 show favorable sentiment polarity and, </a:t>
            </a:r>
          </a:p>
          <a:p>
            <a:pPr algn="just"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remaining 800 show negative sentiment polarity.  </a:t>
            </a:r>
          </a:p>
          <a:p>
            <a:pPr algn="just"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400 of the 800 reviews with favorable sentiment polarity are genuine and remaining 400 are fraudulent.  </a:t>
            </a:r>
          </a:p>
          <a:p>
            <a:pPr algn="just"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400 of the other 800 evaluations with negative emotion polarity are honest and remaining 400 are fake reviews. </a:t>
            </a:r>
            <a:endParaRPr lang="en-US" b="0" i="0" dirty="0">
              <a:solidFill>
                <a:srgbClr val="000000"/>
              </a:solidFill>
              <a:effectLst/>
              <a:latin typeface="Times New Roman" panose="02020603050405020304" pitchFamily="18" charset="0"/>
            </a:endParaRPr>
          </a:p>
          <a:p>
            <a:pPr algn="just"/>
            <a:endParaRPr lang="en-IN" dirty="0"/>
          </a:p>
        </p:txBody>
      </p:sp>
      <p:sp>
        <p:nvSpPr>
          <p:cNvPr id="5" name="TextBox 4">
            <a:extLst>
              <a:ext uri="{FF2B5EF4-FFF2-40B4-BE49-F238E27FC236}">
                <a16:creationId xmlns:a16="http://schemas.microsoft.com/office/drawing/2014/main" id="{574A1331-E3CC-418B-230F-0F05676BCE30}"/>
              </a:ext>
            </a:extLst>
          </p:cNvPr>
          <p:cNvSpPr txBox="1"/>
          <p:nvPr/>
        </p:nvSpPr>
        <p:spPr>
          <a:xfrm>
            <a:off x="5200649" y="3021905"/>
            <a:ext cx="3126035" cy="1384995"/>
          </a:xfrm>
          <a:prstGeom prst="rect">
            <a:avLst/>
          </a:prstGeom>
          <a:noFill/>
        </p:spPr>
        <p:txBody>
          <a:bodyPr wrap="square">
            <a:spAutoFit/>
          </a:bodyPr>
          <a:lstStyle/>
          <a:p>
            <a:pPr algn="just" rtl="0" fontAlgn="base"/>
            <a:r>
              <a:rPr lang="en-US" sz="1400" b="0" i="0" dirty="0">
                <a:solidFill>
                  <a:srgbClr val="000000"/>
                </a:solidFill>
                <a:effectLst/>
                <a:latin typeface="Times New Roman" panose="02020603050405020304" pitchFamily="18" charset="0"/>
              </a:rPr>
              <a:t>Columns:  </a:t>
            </a:r>
          </a:p>
          <a:p>
            <a:pPr algn="just" rtl="0" fontAlgn="base">
              <a:buFont typeface="Arial" panose="020B0604020202020204" pitchFamily="34" charset="0"/>
              <a:buChar char="•"/>
            </a:pPr>
            <a:r>
              <a:rPr lang="en-US" sz="1400" b="0" i="0" dirty="0">
                <a:solidFill>
                  <a:srgbClr val="000000"/>
                </a:solidFill>
                <a:effectLst/>
                <a:latin typeface="Times New Roman" panose="02020603050405020304" pitchFamily="18" charset="0"/>
              </a:rPr>
              <a:t>deceptive(truthful or deceptive) </a:t>
            </a:r>
          </a:p>
          <a:p>
            <a:pPr algn="just" rtl="0" fontAlgn="base">
              <a:buFont typeface="Arial" panose="020B0604020202020204" pitchFamily="34" charset="0"/>
              <a:buChar char="•"/>
            </a:pPr>
            <a:r>
              <a:rPr lang="en-US" sz="1400" b="0" i="0" dirty="0">
                <a:solidFill>
                  <a:srgbClr val="000000"/>
                </a:solidFill>
                <a:effectLst/>
                <a:latin typeface="Times New Roman" panose="02020603050405020304" pitchFamily="18" charset="0"/>
              </a:rPr>
              <a:t>hotel (name of hotel) </a:t>
            </a:r>
          </a:p>
          <a:p>
            <a:pPr algn="just" rtl="0" fontAlgn="base">
              <a:buFont typeface="Arial" panose="020B0604020202020204" pitchFamily="34" charset="0"/>
              <a:buChar char="•"/>
            </a:pPr>
            <a:r>
              <a:rPr lang="en-US" sz="1400" b="0" i="0" dirty="0">
                <a:solidFill>
                  <a:srgbClr val="000000"/>
                </a:solidFill>
                <a:effectLst/>
                <a:latin typeface="Times New Roman" panose="02020603050405020304" pitchFamily="18" charset="0"/>
              </a:rPr>
              <a:t>polarity (positive or negative) </a:t>
            </a:r>
          </a:p>
          <a:p>
            <a:pPr algn="just" rtl="0" fontAlgn="base">
              <a:buFont typeface="Arial" panose="020B0604020202020204" pitchFamily="34" charset="0"/>
              <a:buChar char="•"/>
            </a:pPr>
            <a:r>
              <a:rPr lang="en-US" sz="1400" b="0" i="0" dirty="0">
                <a:solidFill>
                  <a:srgbClr val="000000"/>
                </a:solidFill>
                <a:effectLst/>
                <a:latin typeface="Times New Roman" panose="02020603050405020304" pitchFamily="18" charset="0"/>
              </a:rPr>
              <a:t>source (website it is taken from) </a:t>
            </a:r>
          </a:p>
          <a:p>
            <a:pPr algn="just" rtl="0" fontAlgn="base">
              <a:buFont typeface="Arial" panose="020B0604020202020204" pitchFamily="34" charset="0"/>
              <a:buChar char="•"/>
            </a:pPr>
            <a:r>
              <a:rPr lang="en-US" sz="1400" b="0" i="0" dirty="0">
                <a:solidFill>
                  <a:srgbClr val="000000"/>
                </a:solidFill>
                <a:effectLst/>
                <a:latin typeface="Times New Roman" panose="02020603050405020304" pitchFamily="18" charset="0"/>
              </a:rPr>
              <a:t>text (the review text) </a:t>
            </a:r>
          </a:p>
        </p:txBody>
      </p:sp>
      <p:sp>
        <p:nvSpPr>
          <p:cNvPr id="7" name="TextBox 6">
            <a:extLst>
              <a:ext uri="{FF2B5EF4-FFF2-40B4-BE49-F238E27FC236}">
                <a16:creationId xmlns:a16="http://schemas.microsoft.com/office/drawing/2014/main" id="{C982CC59-6E4F-602B-93CA-AFE2ED50FF24}"/>
              </a:ext>
            </a:extLst>
          </p:cNvPr>
          <p:cNvSpPr txBox="1"/>
          <p:nvPr/>
        </p:nvSpPr>
        <p:spPr>
          <a:xfrm>
            <a:off x="5103564" y="1833086"/>
            <a:ext cx="2564176" cy="954107"/>
          </a:xfrm>
          <a:prstGeom prst="rect">
            <a:avLst/>
          </a:prstGeom>
          <a:noFill/>
        </p:spPr>
        <p:txBody>
          <a:bodyPr wrap="square">
            <a:spAutoFit/>
          </a:bodyPr>
          <a:lstStyle/>
          <a:p>
            <a:pPr algn="just" rtl="0" fontAlgn="base"/>
            <a:r>
              <a:rPr lang="en-IN" sz="1400" b="0" i="0" u="sng" strike="noStrike" dirty="0">
                <a:solidFill>
                  <a:srgbClr val="0563C1"/>
                </a:solidFill>
                <a:effectLst/>
                <a:latin typeface="Times New Roman" panose="02020603050405020304" pitchFamily="18" charset="0"/>
                <a:hlinkClick r:id="rId2"/>
              </a:rPr>
              <a:t>https://www.kaggle.com/code/sachinsharma1123/deceptive-reviews-classification-acc-91/input</a:t>
            </a:r>
            <a:r>
              <a:rPr lang="en-IN" sz="14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376238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971551" y="510777"/>
            <a:ext cx="7200897" cy="977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0000"/>
              </a:buClr>
              <a:buSzPts val="1800"/>
              <a:buFont typeface="Times New Roman"/>
              <a:buNone/>
            </a:pPr>
            <a:r>
              <a:rPr lang="en-GB" sz="1800" b="1" i="0" u="none" strike="noStrike" dirty="0">
                <a:solidFill>
                  <a:srgbClr val="000000"/>
                </a:solidFill>
                <a:latin typeface="Times New Roman"/>
                <a:ea typeface="Times New Roman"/>
                <a:cs typeface="Times New Roman"/>
                <a:sym typeface="Times New Roman"/>
              </a:rPr>
              <a:t>                                                 Model Diagram :</a:t>
            </a:r>
            <a:endParaRPr sz="1800" b="1" dirty="0">
              <a:latin typeface="Times New Roman"/>
              <a:ea typeface="Times New Roman"/>
              <a:cs typeface="Times New Roman"/>
              <a:sym typeface="Times New Roman"/>
            </a:endParaRPr>
          </a:p>
        </p:txBody>
      </p:sp>
      <p:pic>
        <p:nvPicPr>
          <p:cNvPr id="79" name="Google Shape;79;p17"/>
          <p:cNvPicPr preferRelativeResize="0">
            <a:picLocks noGrp="1"/>
          </p:cNvPicPr>
          <p:nvPr>
            <p:ph idx="1"/>
          </p:nvPr>
        </p:nvPicPr>
        <p:blipFill rotWithShape="1">
          <a:blip r:embed="rId3">
            <a:alphaModFix/>
          </a:blip>
          <a:srcRect/>
          <a:stretch/>
        </p:blipFill>
        <p:spPr>
          <a:xfrm>
            <a:off x="1443788" y="1203966"/>
            <a:ext cx="6256421" cy="3263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D04E-29CE-3E39-12BE-DDE799C9FE7F}"/>
              </a:ext>
            </a:extLst>
          </p:cNvPr>
          <p:cNvSpPr>
            <a:spLocks noGrp="1"/>
          </p:cNvSpPr>
          <p:nvPr>
            <p:ph type="title"/>
          </p:nvPr>
        </p:nvSpPr>
        <p:spPr/>
        <p:txBody>
          <a:bodyPr>
            <a:normAutofit/>
          </a:bodyPr>
          <a:lstStyle/>
          <a:p>
            <a:r>
              <a:rPr lang="en-GB" sz="2800" b="1" dirty="0">
                <a:latin typeface="Times New Roman"/>
                <a:ea typeface="Times New Roman"/>
                <a:cs typeface="Times New Roman"/>
                <a:sym typeface="Times New Roman"/>
              </a:rPr>
              <a:t> Preprocessing </a:t>
            </a:r>
            <a:endParaRPr lang="en-IN" sz="2800" dirty="0"/>
          </a:p>
        </p:txBody>
      </p:sp>
      <p:sp>
        <p:nvSpPr>
          <p:cNvPr id="3" name="Content Placeholder 2">
            <a:extLst>
              <a:ext uri="{FF2B5EF4-FFF2-40B4-BE49-F238E27FC236}">
                <a16:creationId xmlns:a16="http://schemas.microsoft.com/office/drawing/2014/main" id="{B2ABB112-BC54-1CDF-0A1A-B3FF7AAEBB07}"/>
              </a:ext>
            </a:extLst>
          </p:cNvPr>
          <p:cNvSpPr>
            <a:spLocks noGrp="1"/>
          </p:cNvSpPr>
          <p:nvPr>
            <p:ph idx="1"/>
          </p:nvPr>
        </p:nvSpPr>
        <p:spPr>
          <a:xfrm>
            <a:off x="1001486" y="1845129"/>
            <a:ext cx="7200897" cy="2872014"/>
          </a:xfrm>
        </p:spPr>
        <p:txBody>
          <a:bodyPr>
            <a:noAutofit/>
          </a:bodyPr>
          <a:lstStyle/>
          <a:p>
            <a:pPr marL="0" indent="0" algn="just" rtl="0" fontAlgn="base">
              <a:buNone/>
            </a:pPr>
            <a:r>
              <a:rPr lang="en-US" sz="1500" b="1" i="0" dirty="0">
                <a:solidFill>
                  <a:srgbClr val="1F1F1F"/>
                </a:solidFill>
                <a:effectLst/>
                <a:latin typeface="Times New Roman" panose="02020603050405020304" pitchFamily="18" charset="0"/>
              </a:rPr>
              <a:t>Cleaning the Text Data:</a:t>
            </a:r>
            <a:endParaRPr lang="en-US" sz="1500" b="1" i="0" dirty="0">
              <a:solidFill>
                <a:srgbClr val="000000"/>
              </a:solidFill>
              <a:effectLst/>
              <a:latin typeface="Segoe UI" panose="020B0502040204020203" pitchFamily="34" charset="0"/>
            </a:endParaRPr>
          </a:p>
          <a:p>
            <a:pPr algn="just" rtl="0" fontAlgn="base"/>
            <a:r>
              <a:rPr lang="en-US" sz="1500" b="0" i="0" dirty="0">
                <a:solidFill>
                  <a:srgbClr val="1F1F1F"/>
                </a:solidFill>
                <a:effectLst/>
                <a:latin typeface="Times New Roman" panose="02020603050405020304" pitchFamily="18" charset="0"/>
              </a:rPr>
              <a:t>Removing Stop words: Stop words are common words that do not add much meaning to a text. They are often removed from text data because they can increase the dimensionality of the data and make it more difficult to train NLP models.  </a:t>
            </a:r>
            <a:endParaRPr lang="en-US" sz="1500" b="0" i="0" dirty="0">
              <a:solidFill>
                <a:srgbClr val="000000"/>
              </a:solidFill>
              <a:effectLst/>
              <a:latin typeface="Segoe UI" panose="020B0502040204020203" pitchFamily="34" charset="0"/>
            </a:endParaRPr>
          </a:p>
          <a:p>
            <a:pPr algn="just" rtl="0" fontAlgn="base"/>
            <a:r>
              <a:rPr lang="en-US" sz="1500" b="0" i="0" dirty="0">
                <a:solidFill>
                  <a:srgbClr val="1F1F1F"/>
                </a:solidFill>
                <a:effectLst/>
                <a:latin typeface="Times New Roman" panose="02020603050405020304" pitchFamily="18" charset="0"/>
              </a:rPr>
              <a:t>Removing Punctuation: Punctuation can also be considered noise in text data. It can be removed from the text using regular expressions or other string manipulation techniques. </a:t>
            </a:r>
            <a:endParaRPr lang="en-US" sz="1500" b="0" i="0" dirty="0">
              <a:solidFill>
                <a:srgbClr val="000000"/>
              </a:solidFill>
              <a:effectLst/>
              <a:latin typeface="Segoe UI" panose="020B0502040204020203" pitchFamily="34" charset="0"/>
            </a:endParaRPr>
          </a:p>
          <a:p>
            <a:pPr algn="just" rtl="0" fontAlgn="base"/>
            <a:r>
              <a:rPr lang="en-US" sz="1500" b="0" i="0" dirty="0">
                <a:solidFill>
                  <a:srgbClr val="1F1F1F"/>
                </a:solidFill>
                <a:effectLst/>
                <a:latin typeface="Times New Roman" panose="02020603050405020304" pitchFamily="18" charset="0"/>
              </a:rPr>
              <a:t>Text Normalization: It involves converting all text to lowercase or uppercase, removing extra whitespace, and converting numbers to their word forms. This can help to improve the consistency of the data and make it easier to match words together. </a:t>
            </a:r>
            <a:endParaRPr lang="en-US" sz="1500" b="0" i="0" dirty="0">
              <a:solidFill>
                <a:srgbClr val="000000"/>
              </a:solidFill>
              <a:effectLst/>
              <a:latin typeface="Segoe UI" panose="020B0502040204020203" pitchFamily="34" charset="0"/>
            </a:endParaRPr>
          </a:p>
          <a:p>
            <a:endParaRPr lang="en-IN" sz="1500" dirty="0"/>
          </a:p>
        </p:txBody>
      </p:sp>
    </p:spTree>
    <p:extLst>
      <p:ext uri="{BB962C8B-B14F-4D97-AF65-F5344CB8AC3E}">
        <p14:creationId xmlns:p14="http://schemas.microsoft.com/office/powerpoint/2010/main" val="226289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rtl="0">
              <a:lnSpc>
                <a:spcPct val="90000"/>
              </a:lnSpc>
              <a:spcBef>
                <a:spcPts val="0"/>
              </a:spcBef>
              <a:spcAft>
                <a:spcPts val="0"/>
              </a:spcAft>
              <a:buClr>
                <a:schemeClr val="dk1"/>
              </a:buClr>
              <a:buSzPts val="2400"/>
              <a:buFont typeface="Times New Roman"/>
              <a:buNone/>
            </a:pPr>
            <a:r>
              <a:rPr lang="en-GB" sz="2800" b="1" dirty="0">
                <a:latin typeface="Times New Roman"/>
                <a:ea typeface="Times New Roman"/>
                <a:cs typeface="Times New Roman"/>
                <a:sym typeface="Times New Roman"/>
              </a:rPr>
              <a:t>Preprocessing</a:t>
            </a:r>
            <a:r>
              <a:rPr lang="en-GB" sz="2400" b="1" dirty="0">
                <a:latin typeface="Times New Roman"/>
                <a:ea typeface="Times New Roman"/>
                <a:cs typeface="Times New Roman"/>
                <a:sym typeface="Times New Roman"/>
              </a:rPr>
              <a:t> </a:t>
            </a:r>
            <a:endParaRPr sz="2400" b="1" dirty="0">
              <a:latin typeface="Times New Roman"/>
              <a:ea typeface="Times New Roman"/>
              <a:cs typeface="Times New Roman"/>
              <a:sym typeface="Times New Roman"/>
            </a:endParaRPr>
          </a:p>
        </p:txBody>
      </p:sp>
      <p:sp>
        <p:nvSpPr>
          <p:cNvPr id="85" name="Google Shape;85;p18"/>
          <p:cNvSpPr txBox="1">
            <a:spLocks noGrp="1"/>
          </p:cNvSpPr>
          <p:nvPr>
            <p:ph idx="1"/>
          </p:nvPr>
        </p:nvSpPr>
        <p:spPr>
          <a:xfrm>
            <a:off x="971551" y="1917699"/>
            <a:ext cx="4108449" cy="2489202"/>
          </a:xfrm>
          <a:prstGeom prst="rect">
            <a:avLst/>
          </a:prstGeom>
          <a:noFill/>
          <a:ln>
            <a:noFill/>
          </a:ln>
        </p:spPr>
        <p:txBody>
          <a:bodyPr spcFirstLastPara="1" wrap="square" lIns="68575" tIns="34275" rIns="68575" bIns="34275" anchor="t" anchorCtr="0">
            <a:noAutofit/>
          </a:bodyPr>
          <a:lstStyle/>
          <a:p>
            <a:pPr marL="0" indent="0">
              <a:lnSpc>
                <a:spcPct val="90000"/>
              </a:lnSpc>
              <a:spcBef>
                <a:spcPts val="800"/>
              </a:spcBef>
              <a:spcAft>
                <a:spcPts val="0"/>
              </a:spcAft>
              <a:buSzPts val="3000"/>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Noise removal</a:t>
            </a:r>
          </a:p>
          <a:p>
            <a:pPr marL="0" lvl="0" indent="0" algn="l" rtl="0">
              <a:lnSpc>
                <a:spcPct val="90000"/>
              </a:lnSpc>
              <a:spcBef>
                <a:spcPts val="800"/>
              </a:spcBef>
              <a:spcAft>
                <a:spcPts val="0"/>
              </a:spcAft>
              <a:buSzPts val="3000"/>
              <a:buNone/>
            </a:pPr>
            <a:r>
              <a:rPr lang="en-IN" b="0" i="0" dirty="0">
                <a:solidFill>
                  <a:srgbClr val="000000"/>
                </a:solidFill>
                <a:effectLst/>
                <a:latin typeface="Times New Roman" panose="02020603050405020304" pitchFamily="18" charset="0"/>
                <a:cs typeface="Times New Roman" panose="02020603050405020304" pitchFamily="18" charset="0"/>
              </a:rPr>
              <a:t>Noise can produce inconsistent results if uncleaned data is fed to machine learning models. Therefore, it is crucial to remove noise from the text data before feeding it to the model to reduce unnecessary computation and provide clean data.</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77800" lvl="0" indent="-330200" algn="l" rtl="0">
              <a:lnSpc>
                <a:spcPct val="90000"/>
              </a:lnSpc>
              <a:spcBef>
                <a:spcPts val="800"/>
              </a:spcBef>
              <a:spcAft>
                <a:spcPts val="0"/>
              </a:spcAft>
              <a:buSzPts val="3000"/>
              <a:buChar char="●"/>
            </a:pPr>
            <a:endParaRPr lang="en-US" dirty="0">
              <a:solidFill>
                <a:schemeClr val="dk1"/>
              </a:solidFill>
              <a:latin typeface="Times New Roman" panose="02020603050405020304" pitchFamily="18" charset="0"/>
              <a:cs typeface="Times New Roman" panose="02020603050405020304" pitchFamily="18" charset="0"/>
            </a:endParaRPr>
          </a:p>
          <a:p>
            <a:pPr marL="177800" lvl="0" indent="0" algn="l" rtl="0">
              <a:lnSpc>
                <a:spcPct val="90000"/>
              </a:lnSpc>
              <a:spcBef>
                <a:spcPts val="800"/>
              </a:spcBef>
              <a:spcAft>
                <a:spcPts val="0"/>
              </a:spcAft>
              <a:buNone/>
            </a:pPr>
            <a:endParaRPr sz="2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518FC217-CB45-2F3E-98EE-E1B88187F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371" y="2090476"/>
            <a:ext cx="3094492" cy="214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3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rtl="0">
              <a:lnSpc>
                <a:spcPct val="90000"/>
              </a:lnSpc>
              <a:spcBef>
                <a:spcPts val="0"/>
              </a:spcBef>
              <a:spcAft>
                <a:spcPts val="0"/>
              </a:spcAft>
              <a:buClr>
                <a:schemeClr val="dk1"/>
              </a:buClr>
              <a:buSzPts val="2400"/>
              <a:buFont typeface="Times New Roman"/>
              <a:buNone/>
            </a:pPr>
            <a:r>
              <a:rPr lang="en-GB" sz="2800" b="1" dirty="0">
                <a:latin typeface="Times New Roman"/>
                <a:ea typeface="Times New Roman"/>
                <a:cs typeface="Times New Roman"/>
                <a:sym typeface="Times New Roman"/>
              </a:rPr>
              <a:t>Preprocessing </a:t>
            </a:r>
            <a:endParaRPr sz="2800" b="1" dirty="0">
              <a:latin typeface="Times New Roman"/>
              <a:ea typeface="Times New Roman"/>
              <a:cs typeface="Times New Roman"/>
              <a:sym typeface="Times New Roman"/>
            </a:endParaRPr>
          </a:p>
        </p:txBody>
      </p:sp>
      <p:sp>
        <p:nvSpPr>
          <p:cNvPr id="85" name="Google Shape;85;p18"/>
          <p:cNvSpPr txBox="1">
            <a:spLocks noGrp="1"/>
          </p:cNvSpPr>
          <p:nvPr>
            <p:ph idx="1"/>
          </p:nvPr>
        </p:nvSpPr>
        <p:spPr>
          <a:xfrm>
            <a:off x="971551" y="1714500"/>
            <a:ext cx="4108448" cy="3089730"/>
          </a:xfrm>
          <a:prstGeom prst="rect">
            <a:avLst/>
          </a:prstGeom>
          <a:noFill/>
          <a:ln>
            <a:noFill/>
          </a:ln>
        </p:spPr>
        <p:txBody>
          <a:bodyPr spcFirstLastPara="1" wrap="square" lIns="68575" tIns="34275" rIns="68575" bIns="34275" anchor="t" anchorCtr="0">
            <a:noAutofit/>
          </a:bodyPr>
          <a:lstStyle/>
          <a:p>
            <a:pPr marL="0" lvl="0" indent="0" algn="just" rtl="0">
              <a:lnSpc>
                <a:spcPct val="90000"/>
              </a:lnSpc>
              <a:spcBef>
                <a:spcPts val="800"/>
              </a:spcBef>
              <a:spcAft>
                <a:spcPts val="0"/>
              </a:spcAft>
              <a:buSzPts val="3000"/>
              <a:buNone/>
            </a:pPr>
            <a:r>
              <a:rPr lang="en-US" b="1" dirty="0">
                <a:solidFill>
                  <a:srgbClr val="000000"/>
                </a:solidFill>
                <a:latin typeface="Times New Roman" panose="02020603050405020304" pitchFamily="18" charset="0"/>
              </a:rPr>
              <a:t>F</a:t>
            </a:r>
            <a:r>
              <a:rPr lang="en-US" b="1" i="0" dirty="0">
                <a:solidFill>
                  <a:srgbClr val="000000"/>
                </a:solidFill>
                <a:effectLst/>
                <a:latin typeface="Times New Roman" panose="02020603050405020304" pitchFamily="18" charset="0"/>
              </a:rPr>
              <a:t>eature engineering techniques</a:t>
            </a:r>
            <a:r>
              <a:rPr lang="en-US"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just" rtl="0" fontAlgn="base"/>
            <a:r>
              <a:rPr lang="en-US" b="1" i="0" dirty="0">
                <a:solidFill>
                  <a:srgbClr val="000000"/>
                </a:solidFill>
                <a:effectLst/>
                <a:latin typeface="Times New Roman" panose="02020603050405020304" pitchFamily="18" charset="0"/>
              </a:rPr>
              <a:t>TF-IDF</a:t>
            </a:r>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(Term Frequency-Inverse Document Frequency): Convert text data into numerical vectors that reflect the importance of words in a document relative to the entire dataset.</a:t>
            </a:r>
          </a:p>
          <a:p>
            <a:pPr marL="0" indent="0" algn="just" fontAlgn="base">
              <a:buNone/>
            </a:pPr>
            <a:r>
              <a:rPr lang="en-US" b="1" dirty="0">
                <a:solidFill>
                  <a:srgbClr val="000000"/>
                </a:solidFill>
                <a:latin typeface="Times New Roman" panose="02020603050405020304" pitchFamily="18" charset="0"/>
                <a:sym typeface="Times New Roman"/>
              </a:rPr>
              <a:t>One hot encoding</a:t>
            </a:r>
          </a:p>
          <a:p>
            <a:pPr algn="just" rtl="0" fontAlgn="base"/>
            <a:r>
              <a:rPr lang="en-IN" dirty="0">
                <a:solidFill>
                  <a:srgbClr val="000000"/>
                </a:solidFill>
                <a:latin typeface="Times New Roman" panose="02020603050405020304" pitchFamily="18" charset="0"/>
              </a:rPr>
              <a:t>representing categorical variables as binary vectors</a:t>
            </a:r>
            <a:endParaRPr lang="en-US" dirty="0">
              <a:solidFill>
                <a:srgbClr val="000000"/>
              </a:solidFill>
              <a:latin typeface="Times New Roman" panose="02020603050405020304" pitchFamily="18" charset="0"/>
            </a:endParaRPr>
          </a:p>
          <a:p>
            <a:pPr marL="177800" lvl="0" indent="-330200" algn="just" rtl="0">
              <a:lnSpc>
                <a:spcPct val="90000"/>
              </a:lnSpc>
              <a:spcBef>
                <a:spcPts val="800"/>
              </a:spcBef>
              <a:spcAft>
                <a:spcPts val="0"/>
              </a:spcAft>
              <a:buSzPts val="3000"/>
              <a:buChar char="●"/>
            </a:pPr>
            <a:endParaRPr lang="en-US" dirty="0">
              <a:solidFill>
                <a:schemeClr val="dk1"/>
              </a:solidFill>
              <a:latin typeface="Calibri"/>
              <a:ea typeface="Calibri"/>
              <a:cs typeface="Calibri"/>
              <a:sym typeface="Calibri"/>
            </a:endParaRPr>
          </a:p>
          <a:p>
            <a:pPr marL="177800" lvl="0" indent="0" algn="just" rtl="0">
              <a:lnSpc>
                <a:spcPct val="90000"/>
              </a:lnSpc>
              <a:spcBef>
                <a:spcPts val="800"/>
              </a:spcBef>
              <a:spcAft>
                <a:spcPts val="0"/>
              </a:spcAft>
              <a:buNone/>
            </a:pPr>
            <a:endParaRPr dirty="0"/>
          </a:p>
        </p:txBody>
      </p:sp>
      <p:pic>
        <p:nvPicPr>
          <p:cNvPr id="2050" name="Picture 2" descr="Text Vectorization and Word Embedding | Guide to Master NLP (Part 5)">
            <a:extLst>
              <a:ext uri="{FF2B5EF4-FFF2-40B4-BE49-F238E27FC236}">
                <a16:creationId xmlns:a16="http://schemas.microsoft.com/office/drawing/2014/main" id="{B88918B4-47E6-1F85-A2E4-01455963D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336" y="1980067"/>
            <a:ext cx="2771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4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GB" sz="2400" b="1" dirty="0">
                <a:latin typeface="Times New Roman"/>
                <a:ea typeface="Times New Roman"/>
                <a:cs typeface="Times New Roman"/>
                <a:sym typeface="Times New Roman"/>
              </a:rPr>
              <a:t>                               </a:t>
            </a:r>
            <a:r>
              <a:rPr lang="en-GB" sz="2800" b="1" dirty="0">
                <a:latin typeface="Times New Roman"/>
                <a:ea typeface="Times New Roman"/>
                <a:cs typeface="Times New Roman"/>
                <a:sym typeface="Times New Roman"/>
              </a:rPr>
              <a:t> Preprocessing </a:t>
            </a:r>
            <a:endParaRPr sz="2400" b="1" dirty="0">
              <a:latin typeface="Times New Roman"/>
              <a:ea typeface="Times New Roman"/>
              <a:cs typeface="Times New Roman"/>
              <a:sym typeface="Times New Roman"/>
            </a:endParaRPr>
          </a:p>
        </p:txBody>
      </p:sp>
      <p:sp>
        <p:nvSpPr>
          <p:cNvPr id="85" name="Google Shape;85;p18"/>
          <p:cNvSpPr txBox="1">
            <a:spLocks noGrp="1"/>
          </p:cNvSpPr>
          <p:nvPr>
            <p:ph idx="1"/>
          </p:nvPr>
        </p:nvSpPr>
        <p:spPr>
          <a:xfrm>
            <a:off x="971552" y="1917699"/>
            <a:ext cx="3600448" cy="2712358"/>
          </a:xfrm>
          <a:prstGeom prst="rect">
            <a:avLst/>
          </a:prstGeom>
          <a:noFill/>
          <a:ln>
            <a:noFill/>
          </a:ln>
        </p:spPr>
        <p:txBody>
          <a:bodyPr spcFirstLastPara="1" wrap="square" lIns="68575" tIns="34275" rIns="68575" bIns="34275" anchor="t" anchorCtr="0">
            <a:noAutofit/>
          </a:bodyPr>
          <a:lstStyle/>
          <a:p>
            <a:pPr marL="0" lvl="0" indent="0" algn="just" rtl="0">
              <a:lnSpc>
                <a:spcPct val="90000"/>
              </a:lnSpc>
              <a:spcBef>
                <a:spcPts val="800"/>
              </a:spcBef>
              <a:spcAft>
                <a:spcPts val="0"/>
              </a:spcAft>
              <a:buSzPts val="3000"/>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SMOTE algorithm</a:t>
            </a:r>
          </a:p>
          <a:p>
            <a:pPr marL="0" lvl="0" indent="0" algn="just" rtl="0">
              <a:lnSpc>
                <a:spcPct val="90000"/>
              </a:lnSpc>
              <a:spcBef>
                <a:spcPts val="800"/>
              </a:spcBef>
              <a:spcAft>
                <a:spcPts val="0"/>
              </a:spcAft>
              <a:buSzPts val="3000"/>
              <a:buNone/>
            </a:pPr>
            <a:r>
              <a:rPr lang="en-IN" b="0" i="0" dirty="0">
                <a:solidFill>
                  <a:srgbClr val="000000"/>
                </a:solidFill>
                <a:effectLst/>
                <a:latin typeface="Times New Roman" panose="02020603050405020304" pitchFamily="18" charset="0"/>
                <a:cs typeface="Times New Roman" panose="02020603050405020304" pitchFamily="18" charset="0"/>
              </a:rPr>
              <a:t>(Synthetic Minority Over-sampling Technique) is a technique used to address class imbalance in classification problems by oversampling the minority class</a:t>
            </a: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L="177800" lvl="0" indent="0" algn="just" rtl="0">
              <a:lnSpc>
                <a:spcPct val="90000"/>
              </a:lnSpc>
              <a:spcBef>
                <a:spcPts val="800"/>
              </a:spcBef>
              <a:spcAft>
                <a:spcPts val="0"/>
              </a:spcAft>
              <a:buNone/>
            </a:pPr>
            <a:endParaRPr sz="400" dirty="0"/>
          </a:p>
        </p:txBody>
      </p:sp>
      <p:pic>
        <p:nvPicPr>
          <p:cNvPr id="3076" name="Picture 4">
            <a:extLst>
              <a:ext uri="{FF2B5EF4-FFF2-40B4-BE49-F238E27FC236}">
                <a16:creationId xmlns:a16="http://schemas.microsoft.com/office/drawing/2014/main" id="{DC800454-CA48-F942-488F-48FD4CDC4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1" y="2003379"/>
            <a:ext cx="3149146" cy="252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14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150</TotalTime>
  <Words>1442</Words>
  <Application>Microsoft Office PowerPoint</Application>
  <PresentationFormat>On-screen Show (16:9)</PresentationFormat>
  <Paragraphs>472</Paragraphs>
  <Slides>31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Times New Roman</vt:lpstr>
      <vt:lpstr>Segoe UI</vt:lpstr>
      <vt:lpstr>Calibri</vt:lpstr>
      <vt:lpstr>Arial</vt:lpstr>
      <vt:lpstr>Garamond</vt:lpstr>
      <vt:lpstr>Organic</vt:lpstr>
      <vt:lpstr>ML MINI PROJECT Fake reviews detection using Machine Learning Algorithms </vt:lpstr>
      <vt:lpstr>                                                     CONTENTS</vt:lpstr>
      <vt:lpstr>                   Problem statement</vt:lpstr>
      <vt:lpstr>Dataset Description</vt:lpstr>
      <vt:lpstr>                                                 Model Diagram :</vt:lpstr>
      <vt:lpstr> Preprocessing </vt:lpstr>
      <vt:lpstr>Preprocessing </vt:lpstr>
      <vt:lpstr>Preprocessing </vt:lpstr>
      <vt:lpstr>                                Preprocessing </vt:lpstr>
      <vt:lpstr>1. Regression Models </vt:lpstr>
      <vt:lpstr>Logistic regression model</vt:lpstr>
      <vt:lpstr>Lasso Regression</vt:lpstr>
      <vt:lpstr>Ridge regression</vt:lpstr>
      <vt:lpstr>Comparison of all Regression Models:</vt:lpstr>
      <vt:lpstr> 2. Clustering + Classifier Models </vt:lpstr>
      <vt:lpstr>      2. Clustering + Classifier Models </vt:lpstr>
      <vt:lpstr> Clustering + Classifier Models </vt:lpstr>
      <vt:lpstr> Clustering + Classifier Models </vt:lpstr>
      <vt:lpstr>Bayesian Classifiers: Multinomial Naïve Bayes</vt:lpstr>
      <vt:lpstr>Decision Tree Classifier</vt:lpstr>
      <vt:lpstr>Adaboost Classifier</vt:lpstr>
      <vt:lpstr>Comparision of Clustering plus Classifiers and other classifiers: </vt:lpstr>
      <vt:lpstr> 3. Neural Network Models-   K – Means with Convolutional Neural Network  </vt:lpstr>
      <vt:lpstr> K – Means with Convolutional Neural Network Results</vt:lpstr>
      <vt:lpstr>Convolutional Neural Network </vt:lpstr>
      <vt:lpstr>Long Short-Term Memory Recurrent Network</vt:lpstr>
      <vt:lpstr>LSTM Results</vt:lpstr>
      <vt:lpstr>GRU- Gated Recurrent Unit</vt:lpstr>
      <vt:lpstr>GRU- Gated Recurrent Unit</vt:lpstr>
      <vt:lpstr>Neural Network Models-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reviews detection using Machine Learning Algorithms </dc:title>
  <cp:lastModifiedBy>Pratima Chinta</cp:lastModifiedBy>
  <cp:revision>85</cp:revision>
  <dcterms:modified xsi:type="dcterms:W3CDTF">2023-12-14T21:44:59Z</dcterms:modified>
</cp:coreProperties>
</file>