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109" rtl="0" eaLnBrk="1" latinLnBrk="0" hangingPunct="1">
      <a:defRPr sz="1798" kern="1200">
        <a:solidFill>
          <a:schemeClr val="tx1"/>
        </a:solidFill>
        <a:latin typeface="+mn-lt"/>
        <a:ea typeface="+mn-ea"/>
        <a:cs typeface="+mn-cs"/>
      </a:defRPr>
    </a:lvl1pPr>
    <a:lvl2pPr marL="457109" algn="l" defTabSz="457109" rtl="0" eaLnBrk="1" latinLnBrk="0" hangingPunct="1">
      <a:defRPr sz="1798" kern="1200">
        <a:solidFill>
          <a:schemeClr val="tx1"/>
        </a:solidFill>
        <a:latin typeface="+mn-lt"/>
        <a:ea typeface="+mn-ea"/>
        <a:cs typeface="+mn-cs"/>
      </a:defRPr>
    </a:lvl2pPr>
    <a:lvl3pPr marL="914217" algn="l" defTabSz="457109" rtl="0" eaLnBrk="1" latinLnBrk="0" hangingPunct="1">
      <a:defRPr sz="1798" kern="1200">
        <a:solidFill>
          <a:schemeClr val="tx1"/>
        </a:solidFill>
        <a:latin typeface="+mn-lt"/>
        <a:ea typeface="+mn-ea"/>
        <a:cs typeface="+mn-cs"/>
      </a:defRPr>
    </a:lvl3pPr>
    <a:lvl4pPr marL="1371326" algn="l" defTabSz="457109" rtl="0" eaLnBrk="1" latinLnBrk="0" hangingPunct="1">
      <a:defRPr sz="1798" kern="1200">
        <a:solidFill>
          <a:schemeClr val="tx1"/>
        </a:solidFill>
        <a:latin typeface="+mn-lt"/>
        <a:ea typeface="+mn-ea"/>
        <a:cs typeface="+mn-cs"/>
      </a:defRPr>
    </a:lvl4pPr>
    <a:lvl5pPr marL="1828431" algn="l" defTabSz="457109" rtl="0" eaLnBrk="1" latinLnBrk="0" hangingPunct="1">
      <a:defRPr sz="1798" kern="1200">
        <a:solidFill>
          <a:schemeClr val="tx1"/>
        </a:solidFill>
        <a:latin typeface="+mn-lt"/>
        <a:ea typeface="+mn-ea"/>
        <a:cs typeface="+mn-cs"/>
      </a:defRPr>
    </a:lvl5pPr>
    <a:lvl6pPr marL="2285539" algn="l" defTabSz="457109" rtl="0" eaLnBrk="1" latinLnBrk="0" hangingPunct="1">
      <a:defRPr sz="1798" kern="1200">
        <a:solidFill>
          <a:schemeClr val="tx1"/>
        </a:solidFill>
        <a:latin typeface="+mn-lt"/>
        <a:ea typeface="+mn-ea"/>
        <a:cs typeface="+mn-cs"/>
      </a:defRPr>
    </a:lvl6pPr>
    <a:lvl7pPr marL="2742648" algn="l" defTabSz="457109" rtl="0" eaLnBrk="1" latinLnBrk="0" hangingPunct="1">
      <a:defRPr sz="1798" kern="1200">
        <a:solidFill>
          <a:schemeClr val="tx1"/>
        </a:solidFill>
        <a:latin typeface="+mn-lt"/>
        <a:ea typeface="+mn-ea"/>
        <a:cs typeface="+mn-cs"/>
      </a:defRPr>
    </a:lvl7pPr>
    <a:lvl8pPr marL="3199757" algn="l" defTabSz="457109" rtl="0" eaLnBrk="1" latinLnBrk="0" hangingPunct="1">
      <a:defRPr sz="1798" kern="1200">
        <a:solidFill>
          <a:schemeClr val="tx1"/>
        </a:solidFill>
        <a:latin typeface="+mn-lt"/>
        <a:ea typeface="+mn-ea"/>
        <a:cs typeface="+mn-cs"/>
      </a:defRPr>
    </a:lvl8pPr>
    <a:lvl9pPr marL="3656865" algn="l" defTabSz="457109"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710" y="-9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nair" userId="0d5b9a605a3edb34" providerId="LiveId" clId="{FD349CBE-955A-4259-991B-21AFD5DA3520}"/>
    <pc:docChg chg="undo custSel modSld">
      <pc:chgData name="sneha nair" userId="0d5b9a605a3edb34" providerId="LiveId" clId="{FD349CBE-955A-4259-991B-21AFD5DA3520}" dt="2024-01-29T05:44:21.437" v="191" actId="1076"/>
      <pc:docMkLst>
        <pc:docMk/>
      </pc:docMkLst>
      <pc:sldChg chg="modSp mod">
        <pc:chgData name="sneha nair" userId="0d5b9a605a3edb34" providerId="LiveId" clId="{FD349CBE-955A-4259-991B-21AFD5DA3520}" dt="2024-01-29T05:44:21.437" v="191" actId="1076"/>
        <pc:sldMkLst>
          <pc:docMk/>
          <pc:sldMk cId="176529969" sldId="256"/>
        </pc:sldMkLst>
        <pc:spChg chg="mod">
          <ac:chgData name="sneha nair" userId="0d5b9a605a3edb34" providerId="LiveId" clId="{FD349CBE-955A-4259-991B-21AFD5DA3520}" dt="2024-01-29T05:13:06.531" v="46" actId="207"/>
          <ac:spMkLst>
            <pc:docMk/>
            <pc:sldMk cId="176529969" sldId="256"/>
            <ac:spMk id="12" creationId="{8AE2FEDC-5364-28FE-C7BF-317A8432F23D}"/>
          </ac:spMkLst>
        </pc:spChg>
        <pc:spChg chg="mod">
          <ac:chgData name="sneha nair" userId="0d5b9a605a3edb34" providerId="LiveId" clId="{FD349CBE-955A-4259-991B-21AFD5DA3520}" dt="2024-01-29T05:43:58.012" v="190" actId="20577"/>
          <ac:spMkLst>
            <pc:docMk/>
            <pc:sldMk cId="176529969" sldId="256"/>
            <ac:spMk id="13" creationId="{57BFC7A1-FEB0-2566-5658-B39E27198C53}"/>
          </ac:spMkLst>
        </pc:spChg>
        <pc:spChg chg="mod">
          <ac:chgData name="sneha nair" userId="0d5b9a605a3edb34" providerId="LiveId" clId="{FD349CBE-955A-4259-991B-21AFD5DA3520}" dt="2024-01-29T05:44:21.437" v="191" actId="1076"/>
          <ac:spMkLst>
            <pc:docMk/>
            <pc:sldMk cId="176529969" sldId="256"/>
            <ac:spMk id="35" creationId="{109CBD54-0D7C-039F-36E2-FA64C2150F21}"/>
          </ac:spMkLst>
        </pc:spChg>
        <pc:picChg chg="mod">
          <ac:chgData name="sneha nair" userId="0d5b9a605a3edb34" providerId="LiveId" clId="{FD349CBE-955A-4259-991B-21AFD5DA3520}" dt="2024-01-29T05:12:17.178" v="42" actId="1076"/>
          <ac:picMkLst>
            <pc:docMk/>
            <pc:sldMk cId="176529969" sldId="256"/>
            <ac:picMk id="31" creationId="{E23032EB-4276-301A-540B-1A03D39F78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7005157"/>
            <a:ext cx="25733931" cy="14902052"/>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3" y="22481891"/>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D7D74-5D53-477A-99D0-270CDFF394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51073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D7D74-5D53-477A-99D0-270CDFF394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59430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3" y="2278909"/>
            <a:ext cx="6528092" cy="362742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5" y="2278909"/>
            <a:ext cx="19205839" cy="362742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D7D74-5D53-477A-99D0-270CDFF394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21161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D7D74-5D53-477A-99D0-270CDFF394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386575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5" y="10671227"/>
            <a:ext cx="26112372" cy="17805172"/>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5" y="28644847"/>
            <a:ext cx="26112372" cy="9363318"/>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D7D74-5D53-477A-99D0-270CDFF3940B}"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290185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2" y="11394523"/>
            <a:ext cx="12866967" cy="2715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7" y="11394523"/>
            <a:ext cx="12866967" cy="2715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D7D74-5D53-477A-99D0-270CDFF394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338397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6" y="2278912"/>
            <a:ext cx="26112372" cy="8273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9" y="10492871"/>
            <a:ext cx="12807831" cy="5142391"/>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9" y="15635262"/>
            <a:ext cx="12807831" cy="22997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30" y="10492871"/>
            <a:ext cx="12870908" cy="5142391"/>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30" y="15635262"/>
            <a:ext cx="12870908" cy="22997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D7D74-5D53-477A-99D0-270CDFF3940B}"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93959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D7D74-5D53-477A-99D0-270CDFF3940B}"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395841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D7D74-5D53-477A-99D0-270CDFF3940B}"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383669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5" y="2853582"/>
            <a:ext cx="9764544" cy="9987544"/>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11" y="6162962"/>
            <a:ext cx="15326826"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5" y="12841132"/>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D8D7D74-5D53-477A-99D0-270CDFF394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399454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5" y="2853582"/>
            <a:ext cx="9764544" cy="9987544"/>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11" y="6162962"/>
            <a:ext cx="15326826"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5" y="12841132"/>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D8D7D74-5D53-477A-99D0-270CDFF3940B}"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78ACC-C55F-4936-93C8-DF74A6F0B2C7}" type="slidenum">
              <a:rPr lang="en-IN" smtClean="0"/>
              <a:t>‹#›</a:t>
            </a:fld>
            <a:endParaRPr lang="en-IN"/>
          </a:p>
        </p:txBody>
      </p:sp>
    </p:spTree>
    <p:extLst>
      <p:ext uri="{BB962C8B-B14F-4D97-AF65-F5344CB8AC3E}">
        <p14:creationId xmlns:p14="http://schemas.microsoft.com/office/powerpoint/2010/main" val="180451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2" y="2278912"/>
            <a:ext cx="26112372" cy="8273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2" y="11394523"/>
            <a:ext cx="26112372" cy="27158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7"/>
            <a:ext cx="6811923" cy="2278906"/>
          </a:xfrm>
          <a:prstGeom prst="rect">
            <a:avLst/>
          </a:prstGeom>
        </p:spPr>
        <p:txBody>
          <a:bodyPr vert="horz" lIns="91440" tIns="45720" rIns="91440" bIns="45720" rtlCol="0" anchor="ctr"/>
          <a:lstStyle>
            <a:lvl1pPr algn="l">
              <a:defRPr sz="3973">
                <a:solidFill>
                  <a:schemeClr val="tx1">
                    <a:tint val="75000"/>
                  </a:schemeClr>
                </a:solidFill>
              </a:defRPr>
            </a:lvl1pPr>
          </a:lstStyle>
          <a:p>
            <a:fld id="{DD8D7D74-5D53-477A-99D0-270CDFF3940B}" type="datetimeFigureOut">
              <a:rPr lang="en-IN" smtClean="0"/>
              <a:t>29-01-2024</a:t>
            </a:fld>
            <a:endParaRPr lang="en-IN"/>
          </a:p>
        </p:txBody>
      </p:sp>
      <p:sp>
        <p:nvSpPr>
          <p:cNvPr id="5" name="Footer Placeholder 4"/>
          <p:cNvSpPr>
            <a:spLocks noGrp="1"/>
          </p:cNvSpPr>
          <p:nvPr>
            <p:ph type="ftr" sz="quarter" idx="3"/>
          </p:nvPr>
        </p:nvSpPr>
        <p:spPr>
          <a:xfrm>
            <a:off x="10028665" y="39672757"/>
            <a:ext cx="10217885" cy="2278906"/>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39672757"/>
            <a:ext cx="6811923" cy="2278906"/>
          </a:xfrm>
          <a:prstGeom prst="rect">
            <a:avLst/>
          </a:prstGeom>
        </p:spPr>
        <p:txBody>
          <a:bodyPr vert="horz" lIns="91440" tIns="45720" rIns="91440" bIns="45720" rtlCol="0" anchor="ctr"/>
          <a:lstStyle>
            <a:lvl1pPr algn="r">
              <a:defRPr sz="3973">
                <a:solidFill>
                  <a:schemeClr val="tx1">
                    <a:tint val="75000"/>
                  </a:schemeClr>
                </a:solidFill>
              </a:defRPr>
            </a:lvl1pPr>
          </a:lstStyle>
          <a:p>
            <a:fld id="{AC978ACC-C55F-4936-93C8-DF74A6F0B2C7}" type="slidenum">
              <a:rPr lang="en-IN" smtClean="0"/>
              <a:t>‹#›</a:t>
            </a:fld>
            <a:endParaRPr lang="en-IN"/>
          </a:p>
        </p:txBody>
      </p:sp>
    </p:spTree>
    <p:extLst>
      <p:ext uri="{BB962C8B-B14F-4D97-AF65-F5344CB8AC3E}">
        <p14:creationId xmlns:p14="http://schemas.microsoft.com/office/powerpoint/2010/main" val="3266358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ijearst.co.in/" TargetMode="Externa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www.kaggle.com/code/sachinsharma1123/deceptive-reviews-classification-acc-91/input" TargetMode="External"/><Relationship Id="rId9" Type="http://schemas.openxmlformats.org/officeDocument/2006/relationships/image" Target="../media/image7.png"/><Relationship Id="rId14" Type="http://schemas.openxmlformats.org/officeDocument/2006/relationships/hyperlink" Target="http://www.ijrase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652E1B-B9E0-D5B1-7C9F-F222B144AE4F}"/>
              </a:ext>
            </a:extLst>
          </p:cNvPr>
          <p:cNvSpPr>
            <a:spLocks noGrp="1"/>
          </p:cNvSpPr>
          <p:nvPr>
            <p:ph type="title"/>
          </p:nvPr>
        </p:nvSpPr>
        <p:spPr>
          <a:xfrm>
            <a:off x="555624" y="307499"/>
            <a:ext cx="29160789" cy="2710339"/>
          </a:xfrm>
          <a:solidFill>
            <a:schemeClr val="accent4">
              <a:lumMod val="50000"/>
            </a:schemeClr>
          </a:solidFill>
        </p:spPr>
        <p:txBody>
          <a:bodyPr>
            <a:normAutofit/>
          </a:bodyPr>
          <a:lstStyle/>
          <a:p>
            <a:r>
              <a:rPr lang="en-IN" sz="6600" b="1" kern="0" dirty="0">
                <a:solidFill>
                  <a:schemeClr val="bg1"/>
                </a:solidFill>
                <a:latin typeface="Times New Roman" panose="02020603050405020304" pitchFamily="18" charset="0"/>
                <a:ea typeface="Times New Roman" panose="02020603050405020304" pitchFamily="18" charset="0"/>
              </a:rPr>
              <a:t>Fake reviews detection using Machine Learning Algorithms</a:t>
            </a:r>
            <a:br>
              <a:rPr lang="en-IN" sz="6600" kern="0" dirty="0">
                <a:solidFill>
                  <a:schemeClr val="bg1"/>
                </a:solidFill>
                <a:latin typeface="Times New Roman" panose="02020603050405020304" pitchFamily="18" charset="0"/>
                <a:ea typeface="Times New Roman" panose="02020603050405020304" pitchFamily="18" charset="0"/>
              </a:rPr>
            </a:br>
            <a:r>
              <a:rPr lang="en-IN" sz="6600" kern="0" dirty="0">
                <a:solidFill>
                  <a:schemeClr val="bg1"/>
                </a:solidFill>
                <a:latin typeface="Times New Roman" panose="02020603050405020304" pitchFamily="18" charset="0"/>
                <a:ea typeface="Times New Roman" panose="02020603050405020304" pitchFamily="18" charset="0"/>
              </a:rPr>
              <a:t>   </a:t>
            </a:r>
            <a:r>
              <a:rPr lang="en-IN" sz="5400" kern="0" dirty="0">
                <a:solidFill>
                  <a:schemeClr val="bg1"/>
                </a:solidFill>
                <a:latin typeface="Times New Roman" panose="02020603050405020304" pitchFamily="18" charset="0"/>
                <a:ea typeface="Times New Roman" panose="02020603050405020304" pitchFamily="18" charset="0"/>
              </a:rPr>
              <a:t>Sneha Nair, Pratima Chinta Amrita Vishwa Vidyapeetham</a:t>
            </a:r>
            <a:endParaRPr lang="en-IN" sz="5400" dirty="0">
              <a:solidFill>
                <a:schemeClr val="bg1"/>
              </a:solidFill>
            </a:endParaRPr>
          </a:p>
        </p:txBody>
      </p:sp>
      <p:pic>
        <p:nvPicPr>
          <p:cNvPr id="9" name="Picture 8">
            <a:extLst>
              <a:ext uri="{FF2B5EF4-FFF2-40B4-BE49-F238E27FC236}">
                <a16:creationId xmlns:a16="http://schemas.microsoft.com/office/drawing/2014/main" id="{9DDC2292-3095-6566-9392-428D6374195C}"/>
              </a:ext>
            </a:extLst>
          </p:cNvPr>
          <p:cNvPicPr>
            <a:picLocks noChangeAspect="1"/>
          </p:cNvPicPr>
          <p:nvPr/>
        </p:nvPicPr>
        <p:blipFill>
          <a:blip r:embed="rId2"/>
          <a:stretch>
            <a:fillRect/>
          </a:stretch>
        </p:blipFill>
        <p:spPr>
          <a:xfrm>
            <a:off x="22961600" y="747816"/>
            <a:ext cx="6096001" cy="1829704"/>
          </a:xfrm>
          <a:prstGeom prst="rect">
            <a:avLst/>
          </a:prstGeom>
        </p:spPr>
      </p:pic>
      <p:sp>
        <p:nvSpPr>
          <p:cNvPr id="11" name="Rectangle 10">
            <a:extLst>
              <a:ext uri="{FF2B5EF4-FFF2-40B4-BE49-F238E27FC236}">
                <a16:creationId xmlns:a16="http://schemas.microsoft.com/office/drawing/2014/main" id="{D816E44B-79C5-0F0A-3FCD-0F274DB40BCD}"/>
              </a:ext>
            </a:extLst>
          </p:cNvPr>
          <p:cNvSpPr/>
          <p:nvPr/>
        </p:nvSpPr>
        <p:spPr>
          <a:xfrm>
            <a:off x="604836" y="3094939"/>
            <a:ext cx="13861416" cy="8839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[A] GOAL AND CONTRIBUTIONS </a:t>
            </a:r>
          </a:p>
        </p:txBody>
      </p:sp>
      <p:sp>
        <p:nvSpPr>
          <p:cNvPr id="12" name="Rectangle 11">
            <a:extLst>
              <a:ext uri="{FF2B5EF4-FFF2-40B4-BE49-F238E27FC236}">
                <a16:creationId xmlns:a16="http://schemas.microsoft.com/office/drawing/2014/main" id="{8AE2FEDC-5364-28FE-C7BF-317A8432F23D}"/>
              </a:ext>
            </a:extLst>
          </p:cNvPr>
          <p:cNvSpPr/>
          <p:nvPr/>
        </p:nvSpPr>
        <p:spPr>
          <a:xfrm>
            <a:off x="604836" y="4292510"/>
            <a:ext cx="13861416" cy="27103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AutoNum type="arabicPeriod"/>
            </a:pPr>
            <a:r>
              <a:rPr lang="en-US" sz="3200" dirty="0">
                <a:ln w="22225">
                  <a:solidFill>
                    <a:schemeClr val="accent2"/>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Identify the best machine learning/deep learning algorithm for detecting fake hotel reviews. Comparing the performance of individual models and employing ensemble learning to boost accuracy and robustness.</a:t>
            </a:r>
          </a:p>
          <a:p>
            <a:pPr marL="342900" indent="-342900" algn="ctr">
              <a:buAutoNum type="arabicPeriod"/>
            </a:pPr>
            <a:r>
              <a:rPr lang="en-US" sz="3200" dirty="0">
                <a:ln w="22225">
                  <a:solidFill>
                    <a:schemeClr val="accent2"/>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Contribute to building a more trustworthy online marketplace by empowering consumers with reliable information</a:t>
            </a:r>
            <a:endParaRPr lang="en-IN" sz="3200" dirty="0">
              <a:ln w="22225">
                <a:solidFill>
                  <a:schemeClr val="accent2"/>
                </a:solidFill>
                <a:prstDash val="solid"/>
              </a:ln>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7BFC7A1-FEB0-2566-5658-B39E27198C53}"/>
              </a:ext>
            </a:extLst>
          </p:cNvPr>
          <p:cNvSpPr txBox="1"/>
          <p:nvPr/>
        </p:nvSpPr>
        <p:spPr>
          <a:xfrm>
            <a:off x="604836" y="7517241"/>
            <a:ext cx="13861416"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Keywords</a:t>
            </a:r>
            <a:r>
              <a:rPr lang="en-IN" sz="48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Deep learning , Ensemble learning , Opinion spam detection , </a:t>
            </a:r>
          </a:p>
          <a:p>
            <a:r>
              <a:rPr lang="en-IN" sz="3200" dirty="0">
                <a:latin typeface="Times New Roman" panose="02020603050405020304" pitchFamily="18" charset="0"/>
                <a:cs typeface="Times New Roman" panose="02020603050405020304" pitchFamily="18" charset="0"/>
              </a:rPr>
              <a:t>                         Machine learning algorithms</a:t>
            </a:r>
          </a:p>
        </p:txBody>
      </p:sp>
      <p:sp>
        <p:nvSpPr>
          <p:cNvPr id="14" name="Rectangle 13">
            <a:extLst>
              <a:ext uri="{FF2B5EF4-FFF2-40B4-BE49-F238E27FC236}">
                <a16:creationId xmlns:a16="http://schemas.microsoft.com/office/drawing/2014/main" id="{60CE03CF-5029-52C7-FDCE-D15351DB43C6}"/>
              </a:ext>
            </a:extLst>
          </p:cNvPr>
          <p:cNvSpPr/>
          <p:nvPr/>
        </p:nvSpPr>
        <p:spPr>
          <a:xfrm>
            <a:off x="705642" y="9222584"/>
            <a:ext cx="13861416" cy="8026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B] MODEL DIAGRAM </a:t>
            </a:r>
          </a:p>
        </p:txBody>
      </p:sp>
      <p:pic>
        <p:nvPicPr>
          <p:cNvPr id="15" name="Picture 14">
            <a:extLst>
              <a:ext uri="{FF2B5EF4-FFF2-40B4-BE49-F238E27FC236}">
                <a16:creationId xmlns:a16="http://schemas.microsoft.com/office/drawing/2014/main" id="{8B018189-9E5E-0B41-7E45-EFD06729E15D}"/>
              </a:ext>
            </a:extLst>
          </p:cNvPr>
          <p:cNvPicPr>
            <a:picLocks noChangeAspect="1"/>
          </p:cNvPicPr>
          <p:nvPr/>
        </p:nvPicPr>
        <p:blipFill>
          <a:blip r:embed="rId3"/>
          <a:stretch>
            <a:fillRect/>
          </a:stretch>
        </p:blipFill>
        <p:spPr>
          <a:xfrm>
            <a:off x="757236" y="10194117"/>
            <a:ext cx="13861416" cy="4905590"/>
          </a:xfrm>
          <a:prstGeom prst="rect">
            <a:avLst/>
          </a:prstGeom>
        </p:spPr>
      </p:pic>
      <p:sp>
        <p:nvSpPr>
          <p:cNvPr id="18" name="Rectangle 17">
            <a:extLst>
              <a:ext uri="{FF2B5EF4-FFF2-40B4-BE49-F238E27FC236}">
                <a16:creationId xmlns:a16="http://schemas.microsoft.com/office/drawing/2014/main" id="{C1D6C585-EB8C-D982-C9E3-F2FCDE38FB8C}"/>
              </a:ext>
            </a:extLst>
          </p:cNvPr>
          <p:cNvSpPr/>
          <p:nvPr/>
        </p:nvSpPr>
        <p:spPr>
          <a:xfrm>
            <a:off x="654048" y="15355602"/>
            <a:ext cx="13861416" cy="7315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C] DATASET DESCRIPTION </a:t>
            </a:r>
          </a:p>
        </p:txBody>
      </p:sp>
      <p:sp>
        <p:nvSpPr>
          <p:cNvPr id="19" name="TextBox 18">
            <a:extLst>
              <a:ext uri="{FF2B5EF4-FFF2-40B4-BE49-F238E27FC236}">
                <a16:creationId xmlns:a16="http://schemas.microsoft.com/office/drawing/2014/main" id="{81BC95FF-AA42-DFC7-D239-1E4FD7000761}"/>
              </a:ext>
            </a:extLst>
          </p:cNvPr>
          <p:cNvSpPr txBox="1"/>
          <p:nvPr/>
        </p:nvSpPr>
        <p:spPr>
          <a:xfrm>
            <a:off x="757236" y="16295337"/>
            <a:ext cx="13861416" cy="3539430"/>
          </a:xfrm>
          <a:prstGeom prst="rect">
            <a:avLst/>
          </a:prstGeom>
          <a:noFill/>
        </p:spPr>
        <p:txBody>
          <a:bodyPr wrap="square" rtlCol="0">
            <a:spAutoFit/>
          </a:bodyPr>
          <a:lstStyle/>
          <a:p>
            <a:r>
              <a:rPr lang="en-US" sz="3200" b="0" i="0" dirty="0">
                <a:solidFill>
                  <a:srgbClr val="1F1F1F"/>
                </a:solidFill>
                <a:effectLst/>
                <a:latin typeface="Times New Roman" panose="02020603050405020304" pitchFamily="18" charset="0"/>
                <a:cs typeface="Times New Roman" panose="02020603050405020304" pitchFamily="18" charset="0"/>
              </a:rPr>
              <a:t>The dataset includes 1600 hotel reviews (20 per hotel, top 20 in Chicago) sourced from Kaggle, TripAdvisor, etc. Reviews are labeled "genuine" or "fake" based on sentiment (positive/negative) and truthfulness (deceptive/truthful). Each review has columns for source, hotel name, text, and sentiment polarity. Statistics on data size, distribution, and missingness are provided. This dataset is valuable for research on sentiment analysis, hotel reputation, and online fraud detection, acknowledging limitations due to potential biases and sampling methods.</a:t>
            </a:r>
            <a:endParaRPr lang="en-IN" sz="3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5BDBC67-7118-019B-02C2-3327FDD7C746}"/>
              </a:ext>
            </a:extLst>
          </p:cNvPr>
          <p:cNvSpPr txBox="1"/>
          <p:nvPr/>
        </p:nvSpPr>
        <p:spPr>
          <a:xfrm>
            <a:off x="858042" y="19765944"/>
            <a:ext cx="13556616" cy="1446550"/>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Dataset link </a:t>
            </a:r>
            <a:r>
              <a:rPr lang="en-IN" sz="3200" dirty="0">
                <a:latin typeface="Times New Roman" panose="02020603050405020304" pitchFamily="18" charset="0"/>
                <a:cs typeface="Times New Roman" panose="02020603050405020304" pitchFamily="18" charset="0"/>
              </a:rPr>
              <a:t>: </a:t>
            </a:r>
            <a:r>
              <a:rPr lang="en-IN" sz="32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https://www.kaggle.com/code/sachinsharma1123/deceptive-reviews-classification-acc-91/input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4E532DA-821E-7256-2562-9A203D0F690A}"/>
              </a:ext>
            </a:extLst>
          </p:cNvPr>
          <p:cNvSpPr txBox="1"/>
          <p:nvPr/>
        </p:nvSpPr>
        <p:spPr>
          <a:xfrm>
            <a:off x="15137606" y="21122640"/>
            <a:ext cx="720568" cy="3539430"/>
          </a:xfrm>
          <a:prstGeom prst="rect">
            <a:avLst/>
          </a:prstGeom>
          <a:noFill/>
        </p:spPr>
        <p:txBody>
          <a:bodyPr wrap="square" rtlCol="0">
            <a:spAutoFit/>
          </a:bodyPr>
          <a:lstStyle/>
          <a:p>
            <a:endParaRPr lang="en-IN" dirty="0"/>
          </a:p>
        </p:txBody>
      </p:sp>
      <p:sp>
        <p:nvSpPr>
          <p:cNvPr id="29" name="Rectangle 28">
            <a:extLst>
              <a:ext uri="{FF2B5EF4-FFF2-40B4-BE49-F238E27FC236}">
                <a16:creationId xmlns:a16="http://schemas.microsoft.com/office/drawing/2014/main" id="{5DE0ADD7-3094-AAE4-0CEC-659F2E7BA5DB}"/>
              </a:ext>
            </a:extLst>
          </p:cNvPr>
          <p:cNvSpPr/>
          <p:nvPr/>
        </p:nvSpPr>
        <p:spPr>
          <a:xfrm>
            <a:off x="757236" y="21018597"/>
            <a:ext cx="13861416" cy="73152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[D] NOISE REMOVAL( SMOTE)</a:t>
            </a:r>
          </a:p>
        </p:txBody>
      </p:sp>
      <p:sp>
        <p:nvSpPr>
          <p:cNvPr id="30" name="TextBox 29">
            <a:extLst>
              <a:ext uri="{FF2B5EF4-FFF2-40B4-BE49-F238E27FC236}">
                <a16:creationId xmlns:a16="http://schemas.microsoft.com/office/drawing/2014/main" id="{BABFD068-22CC-722D-90C2-64413F20A964}"/>
              </a:ext>
            </a:extLst>
          </p:cNvPr>
          <p:cNvSpPr txBox="1"/>
          <p:nvPr/>
        </p:nvSpPr>
        <p:spPr>
          <a:xfrm>
            <a:off x="654048" y="22042620"/>
            <a:ext cx="13861416" cy="3228000"/>
          </a:xfrm>
          <a:prstGeom prst="rect">
            <a:avLst/>
          </a:prstGeom>
          <a:noFill/>
        </p:spPr>
        <p:txBody>
          <a:bodyPr wrap="square" rtlCol="0">
            <a:spAutoFit/>
          </a:bodyPr>
          <a:lstStyle/>
          <a:p>
            <a:pPr algn="just">
              <a:lnSpc>
                <a:spcPct val="107000"/>
              </a:lnSpc>
              <a:spcAft>
                <a:spcPts val="800"/>
              </a:spcAft>
            </a:pPr>
            <a:r>
              <a:rPr lang="en-IN"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SMOTE (Synthetic Minority Over-sampling Technique) is a technique used to address class imbalance in classification problems by oversampling the minority class. </a:t>
            </a:r>
            <a:r>
              <a:rPr lang="en-IN" sz="3200" kern="100" dirty="0">
                <a:effectLst/>
                <a:latin typeface="Times New Roman" panose="02020603050405020304" pitchFamily="18" charset="0"/>
                <a:ea typeface="Times New Roman" panose="02020603050405020304" pitchFamily="18" charset="0"/>
                <a:cs typeface="Times New Roman" panose="02020603050405020304" pitchFamily="18" charset="0"/>
              </a:rPr>
              <a:t>By generating synthetic samples, SMOTE effectively increases the number of instances in the minority class, making it closer in size to the majority class. This helps prevent the machine learning model from being biased toward the majority class and improves its ability to generalize well to unseen data.</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1" name="Picture 30">
            <a:extLst>
              <a:ext uri="{FF2B5EF4-FFF2-40B4-BE49-F238E27FC236}">
                <a16:creationId xmlns:a16="http://schemas.microsoft.com/office/drawing/2014/main" id="{E23032EB-4276-301A-540B-1A03D39F7880}"/>
              </a:ext>
            </a:extLst>
          </p:cNvPr>
          <p:cNvPicPr>
            <a:picLocks noChangeAspect="1"/>
          </p:cNvPicPr>
          <p:nvPr/>
        </p:nvPicPr>
        <p:blipFill>
          <a:blip r:embed="rId5"/>
          <a:stretch>
            <a:fillRect/>
          </a:stretch>
        </p:blipFill>
        <p:spPr>
          <a:xfrm>
            <a:off x="3393725" y="25194341"/>
            <a:ext cx="8686862" cy="5701387"/>
          </a:xfrm>
          <a:prstGeom prst="rect">
            <a:avLst/>
          </a:prstGeom>
        </p:spPr>
      </p:pic>
      <p:sp>
        <p:nvSpPr>
          <p:cNvPr id="32" name="Rectangle 31">
            <a:extLst>
              <a:ext uri="{FF2B5EF4-FFF2-40B4-BE49-F238E27FC236}">
                <a16:creationId xmlns:a16="http://schemas.microsoft.com/office/drawing/2014/main" id="{C365CA7D-3D90-0161-D176-2AFC3E1766E4}"/>
              </a:ext>
            </a:extLst>
          </p:cNvPr>
          <p:cNvSpPr/>
          <p:nvPr/>
        </p:nvSpPr>
        <p:spPr>
          <a:xfrm>
            <a:off x="757236" y="31480281"/>
            <a:ext cx="13709016" cy="67611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latin typeface="Times New Roman" panose="02020603050405020304" pitchFamily="18" charset="0"/>
                <a:cs typeface="Times New Roman" panose="02020603050405020304" pitchFamily="18" charset="0"/>
              </a:rPr>
              <a:t>[E] ONE HOT ENCODING</a:t>
            </a:r>
          </a:p>
        </p:txBody>
      </p:sp>
      <p:sp>
        <p:nvSpPr>
          <p:cNvPr id="33" name="TextBox 32">
            <a:extLst>
              <a:ext uri="{FF2B5EF4-FFF2-40B4-BE49-F238E27FC236}">
                <a16:creationId xmlns:a16="http://schemas.microsoft.com/office/drawing/2014/main" id="{B669DA38-761F-01D3-08D3-5A9D81A6D11C}"/>
              </a:ext>
            </a:extLst>
          </p:cNvPr>
          <p:cNvSpPr txBox="1"/>
          <p:nvPr/>
        </p:nvSpPr>
        <p:spPr>
          <a:xfrm>
            <a:off x="907254" y="32351693"/>
            <a:ext cx="13659804" cy="3860352"/>
          </a:xfrm>
          <a:prstGeom prst="rect">
            <a:avLst/>
          </a:prstGeom>
          <a:noFill/>
        </p:spPr>
        <p:txBody>
          <a:bodyPr wrap="square" rtlCol="0">
            <a:spAutoFit/>
          </a:bodyPr>
          <a:lstStyle/>
          <a:p>
            <a:pPr algn="just">
              <a:lnSpc>
                <a:spcPct val="107000"/>
              </a:lnSpc>
              <a:spcAft>
                <a:spcPts val="800"/>
              </a:spcAft>
            </a:pP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One-hot encoding is a method for representing categorical variables as binary vectors. Each category is represented by a binary vector, with a 1 in the position corresponding to the category and 0 in all other positions. One Hot Encoder is used to convert categorical labels (</a:t>
            </a:r>
            <a:r>
              <a:rPr lang="en-IN" sz="2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y_train</a:t>
            </a: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y_test</a:t>
            </a: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into one-hot encoded vectors.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fit_transform</a:t>
            </a: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on the training labels to fit the encoder and transform the training labels.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 is used on the test labels to transform them using the categories learned from the training set.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1FE2C373-7A81-1090-658E-4B933A892737}"/>
              </a:ext>
            </a:extLst>
          </p:cNvPr>
          <p:cNvPicPr>
            <a:picLocks noChangeAspect="1"/>
          </p:cNvPicPr>
          <p:nvPr/>
        </p:nvPicPr>
        <p:blipFill>
          <a:blip r:embed="rId6"/>
          <a:stretch>
            <a:fillRect/>
          </a:stretch>
        </p:blipFill>
        <p:spPr>
          <a:xfrm>
            <a:off x="1011632" y="36313777"/>
            <a:ext cx="13352623" cy="6026266"/>
          </a:xfrm>
          <a:prstGeom prst="rect">
            <a:avLst/>
          </a:prstGeom>
        </p:spPr>
      </p:pic>
      <p:sp>
        <p:nvSpPr>
          <p:cNvPr id="35" name="Rectangle 34">
            <a:extLst>
              <a:ext uri="{FF2B5EF4-FFF2-40B4-BE49-F238E27FC236}">
                <a16:creationId xmlns:a16="http://schemas.microsoft.com/office/drawing/2014/main" id="{109CBD54-0D7C-039F-36E2-FA64C2150F21}"/>
              </a:ext>
            </a:extLst>
          </p:cNvPr>
          <p:cNvSpPr/>
          <p:nvPr/>
        </p:nvSpPr>
        <p:spPr>
          <a:xfrm>
            <a:off x="15758160" y="3077826"/>
            <a:ext cx="13858239" cy="75725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[F] HYPER PARAMETERS CNN</a:t>
            </a:r>
          </a:p>
        </p:txBody>
      </p:sp>
      <p:graphicFrame>
        <p:nvGraphicFramePr>
          <p:cNvPr id="37" name="Table 36">
            <a:extLst>
              <a:ext uri="{FF2B5EF4-FFF2-40B4-BE49-F238E27FC236}">
                <a16:creationId xmlns:a16="http://schemas.microsoft.com/office/drawing/2014/main" id="{911575F5-F72D-6EE3-A2E4-6983E4963C3C}"/>
              </a:ext>
            </a:extLst>
          </p:cNvPr>
          <p:cNvGraphicFramePr>
            <a:graphicFrameLocks noGrp="1"/>
          </p:cNvGraphicFramePr>
          <p:nvPr>
            <p:extLst>
              <p:ext uri="{D42A27DB-BD31-4B8C-83A1-F6EECF244321}">
                <p14:modId xmlns:p14="http://schemas.microsoft.com/office/powerpoint/2010/main" val="243963606"/>
              </p:ext>
            </p:extLst>
          </p:nvPr>
        </p:nvGraphicFramePr>
        <p:xfrm>
          <a:off x="15808167" y="4182806"/>
          <a:ext cx="13808235" cy="3657600"/>
        </p:xfrm>
        <a:graphic>
          <a:graphicData uri="http://schemas.openxmlformats.org/drawingml/2006/table">
            <a:tbl>
              <a:tblPr firstRow="1" bandRow="1">
                <a:tableStyleId>{073A0DAA-6AF3-43AB-8588-CEC1D06C72B9}</a:tableStyleId>
              </a:tblPr>
              <a:tblGrid>
                <a:gridCol w="2159609">
                  <a:extLst>
                    <a:ext uri="{9D8B030D-6E8A-4147-A177-3AD203B41FA5}">
                      <a16:colId xmlns:a16="http://schemas.microsoft.com/office/drawing/2014/main" val="2019476887"/>
                    </a:ext>
                  </a:extLst>
                </a:gridCol>
                <a:gridCol w="6259738">
                  <a:extLst>
                    <a:ext uri="{9D8B030D-6E8A-4147-A177-3AD203B41FA5}">
                      <a16:colId xmlns:a16="http://schemas.microsoft.com/office/drawing/2014/main" val="486410087"/>
                    </a:ext>
                  </a:extLst>
                </a:gridCol>
                <a:gridCol w="5388888">
                  <a:extLst>
                    <a:ext uri="{9D8B030D-6E8A-4147-A177-3AD203B41FA5}">
                      <a16:colId xmlns:a16="http://schemas.microsoft.com/office/drawing/2014/main" val="1500394378"/>
                    </a:ext>
                  </a:extLst>
                </a:gridCol>
              </a:tblGrid>
              <a:tr h="433312">
                <a:tc>
                  <a:txBody>
                    <a:bodyPr/>
                    <a:lstStyle/>
                    <a:p>
                      <a:pPr algn="ctr"/>
                      <a:r>
                        <a:rPr lang="en-IN" sz="2400" dirty="0">
                          <a:latin typeface="Times New Roman" panose="02020603050405020304" pitchFamily="18" charset="0"/>
                          <a:cs typeface="Times New Roman" panose="02020603050405020304" pitchFamily="18" charset="0"/>
                        </a:rPr>
                        <a:t>S.NO</a:t>
                      </a:r>
                    </a:p>
                  </a:txBody>
                  <a:tcPr/>
                </a:tc>
                <a:tc>
                  <a:txBody>
                    <a:bodyPr/>
                    <a:lstStyle/>
                    <a:p>
                      <a:pPr algn="ctr"/>
                      <a:r>
                        <a:rPr lang="en-IN" sz="2400" dirty="0"/>
                        <a:t>Hyper Parameters </a:t>
                      </a:r>
                    </a:p>
                  </a:txBody>
                  <a:tcPr/>
                </a:tc>
                <a:tc>
                  <a:txBody>
                    <a:bodyPr/>
                    <a:lstStyle/>
                    <a:p>
                      <a:pPr algn="ctr"/>
                      <a:r>
                        <a:rPr lang="en-IN" sz="2400" dirty="0"/>
                        <a:t>CNN</a:t>
                      </a:r>
                    </a:p>
                  </a:txBody>
                  <a:tcPr/>
                </a:tc>
                <a:extLst>
                  <a:ext uri="{0D108BD9-81ED-4DB2-BD59-A6C34878D82A}">
                    <a16:rowId xmlns:a16="http://schemas.microsoft.com/office/drawing/2014/main" val="4063002657"/>
                  </a:ext>
                </a:extLst>
              </a:tr>
              <a:tr h="433312">
                <a:tc>
                  <a:txBody>
                    <a:bodyPr/>
                    <a:lstStyle/>
                    <a:p>
                      <a:pPr algn="ctr"/>
                      <a:r>
                        <a:rPr lang="en-IN" sz="2400" dirty="0"/>
                        <a:t>1.</a:t>
                      </a:r>
                    </a:p>
                  </a:txBody>
                  <a:tcPr/>
                </a:tc>
                <a:tc>
                  <a:txBody>
                    <a:bodyPr/>
                    <a:lstStyle/>
                    <a:p>
                      <a:pPr algn="ctr"/>
                      <a:r>
                        <a:rPr lang="en-IN" sz="2400" dirty="0"/>
                        <a:t>Learning Rate </a:t>
                      </a:r>
                    </a:p>
                  </a:txBody>
                  <a:tcPr/>
                </a:tc>
                <a:tc>
                  <a:txBody>
                    <a:bodyPr/>
                    <a:lstStyle/>
                    <a:p>
                      <a:pPr algn="ctr"/>
                      <a:r>
                        <a:rPr lang="en-IN" sz="2400" dirty="0"/>
                        <a:t>0.001</a:t>
                      </a:r>
                    </a:p>
                  </a:txBody>
                  <a:tcPr/>
                </a:tc>
                <a:extLst>
                  <a:ext uri="{0D108BD9-81ED-4DB2-BD59-A6C34878D82A}">
                    <a16:rowId xmlns:a16="http://schemas.microsoft.com/office/drawing/2014/main" val="2104815745"/>
                  </a:ext>
                </a:extLst>
              </a:tr>
              <a:tr h="433312">
                <a:tc>
                  <a:txBody>
                    <a:bodyPr/>
                    <a:lstStyle/>
                    <a:p>
                      <a:pPr algn="ctr"/>
                      <a:r>
                        <a:rPr lang="en-IN" sz="2400" dirty="0"/>
                        <a:t>2.</a:t>
                      </a:r>
                    </a:p>
                  </a:txBody>
                  <a:tcPr/>
                </a:tc>
                <a:tc>
                  <a:txBody>
                    <a:bodyPr/>
                    <a:lstStyle/>
                    <a:p>
                      <a:pPr algn="ctr"/>
                      <a:r>
                        <a:rPr lang="en-IN" sz="2400" dirty="0"/>
                        <a:t>Number of Epochs </a:t>
                      </a:r>
                    </a:p>
                  </a:txBody>
                  <a:tcPr/>
                </a:tc>
                <a:tc>
                  <a:txBody>
                    <a:bodyPr/>
                    <a:lstStyle/>
                    <a:p>
                      <a:pPr algn="ctr"/>
                      <a:r>
                        <a:rPr lang="en-IN" sz="2400" dirty="0"/>
                        <a:t>5</a:t>
                      </a:r>
                    </a:p>
                  </a:txBody>
                  <a:tcPr/>
                </a:tc>
                <a:extLst>
                  <a:ext uri="{0D108BD9-81ED-4DB2-BD59-A6C34878D82A}">
                    <a16:rowId xmlns:a16="http://schemas.microsoft.com/office/drawing/2014/main" val="3777851794"/>
                  </a:ext>
                </a:extLst>
              </a:tr>
              <a:tr h="433312">
                <a:tc>
                  <a:txBody>
                    <a:bodyPr/>
                    <a:lstStyle/>
                    <a:p>
                      <a:pPr algn="ctr"/>
                      <a:r>
                        <a:rPr lang="en-IN" sz="2400" dirty="0"/>
                        <a:t>3.</a:t>
                      </a:r>
                    </a:p>
                  </a:txBody>
                  <a:tcPr/>
                </a:tc>
                <a:tc>
                  <a:txBody>
                    <a:bodyPr/>
                    <a:lstStyle/>
                    <a:p>
                      <a:pPr algn="ctr"/>
                      <a:r>
                        <a:rPr lang="en-IN" sz="2400" dirty="0"/>
                        <a:t>Batch size</a:t>
                      </a:r>
                    </a:p>
                  </a:txBody>
                  <a:tcPr/>
                </a:tc>
                <a:tc>
                  <a:txBody>
                    <a:bodyPr/>
                    <a:lstStyle/>
                    <a:p>
                      <a:pPr algn="ctr"/>
                      <a:r>
                        <a:rPr lang="en-IN" sz="2400" dirty="0"/>
                        <a:t>32</a:t>
                      </a:r>
                    </a:p>
                  </a:txBody>
                  <a:tcPr/>
                </a:tc>
                <a:extLst>
                  <a:ext uri="{0D108BD9-81ED-4DB2-BD59-A6C34878D82A}">
                    <a16:rowId xmlns:a16="http://schemas.microsoft.com/office/drawing/2014/main" val="234492169"/>
                  </a:ext>
                </a:extLst>
              </a:tr>
              <a:tr h="433312">
                <a:tc>
                  <a:txBody>
                    <a:bodyPr/>
                    <a:lstStyle/>
                    <a:p>
                      <a:pPr algn="ctr"/>
                      <a:r>
                        <a:rPr lang="en-IN" sz="2400" dirty="0"/>
                        <a:t>4.</a:t>
                      </a:r>
                    </a:p>
                  </a:txBody>
                  <a:tcPr/>
                </a:tc>
                <a:tc>
                  <a:txBody>
                    <a:bodyPr/>
                    <a:lstStyle/>
                    <a:p>
                      <a:pPr algn="ctr"/>
                      <a:r>
                        <a:rPr lang="en-IN" sz="2400" dirty="0"/>
                        <a:t>Number of convolution layers </a:t>
                      </a:r>
                    </a:p>
                  </a:txBody>
                  <a:tcPr/>
                </a:tc>
                <a:tc>
                  <a:txBody>
                    <a:bodyPr/>
                    <a:lstStyle/>
                    <a:p>
                      <a:pPr algn="ctr"/>
                      <a:r>
                        <a:rPr lang="en-IN" sz="2400" dirty="0"/>
                        <a:t>3</a:t>
                      </a:r>
                    </a:p>
                  </a:txBody>
                  <a:tcPr/>
                </a:tc>
                <a:extLst>
                  <a:ext uri="{0D108BD9-81ED-4DB2-BD59-A6C34878D82A}">
                    <a16:rowId xmlns:a16="http://schemas.microsoft.com/office/drawing/2014/main" val="1309702072"/>
                  </a:ext>
                </a:extLst>
              </a:tr>
              <a:tr h="433312">
                <a:tc>
                  <a:txBody>
                    <a:bodyPr/>
                    <a:lstStyle/>
                    <a:p>
                      <a:pPr algn="ctr"/>
                      <a:r>
                        <a:rPr lang="en-IN" sz="2400" dirty="0"/>
                        <a:t>5.</a:t>
                      </a:r>
                    </a:p>
                  </a:txBody>
                  <a:tcPr/>
                </a:tc>
                <a:tc>
                  <a:txBody>
                    <a:bodyPr/>
                    <a:lstStyle/>
                    <a:p>
                      <a:pPr algn="ctr"/>
                      <a:r>
                        <a:rPr lang="en-IN" sz="2400" dirty="0"/>
                        <a:t>Number of </a:t>
                      </a:r>
                      <a:r>
                        <a:rPr lang="en-IN" sz="2400" dirty="0" err="1"/>
                        <a:t>kernals</a:t>
                      </a:r>
                      <a:r>
                        <a:rPr lang="en-IN" sz="2400" dirty="0"/>
                        <a:t> </a:t>
                      </a:r>
                    </a:p>
                  </a:txBody>
                  <a:tcPr/>
                </a:tc>
                <a:tc>
                  <a:txBody>
                    <a:bodyPr/>
                    <a:lstStyle/>
                    <a:p>
                      <a:pPr algn="ctr"/>
                      <a:r>
                        <a:rPr lang="en-IN" sz="2400" dirty="0"/>
                        <a:t>64</a:t>
                      </a:r>
                    </a:p>
                  </a:txBody>
                  <a:tcPr/>
                </a:tc>
                <a:extLst>
                  <a:ext uri="{0D108BD9-81ED-4DB2-BD59-A6C34878D82A}">
                    <a16:rowId xmlns:a16="http://schemas.microsoft.com/office/drawing/2014/main" val="4134014242"/>
                  </a:ext>
                </a:extLst>
              </a:tr>
              <a:tr h="433312">
                <a:tc>
                  <a:txBody>
                    <a:bodyPr/>
                    <a:lstStyle/>
                    <a:p>
                      <a:pPr algn="ctr"/>
                      <a:r>
                        <a:rPr lang="en-IN" sz="2400" dirty="0"/>
                        <a:t>6.</a:t>
                      </a:r>
                    </a:p>
                  </a:txBody>
                  <a:tcPr/>
                </a:tc>
                <a:tc>
                  <a:txBody>
                    <a:bodyPr/>
                    <a:lstStyle/>
                    <a:p>
                      <a:pPr algn="ctr"/>
                      <a:r>
                        <a:rPr lang="en-IN" sz="2400" dirty="0"/>
                        <a:t>Kernal size </a:t>
                      </a:r>
                    </a:p>
                  </a:txBody>
                  <a:tcPr/>
                </a:tc>
                <a:tc>
                  <a:txBody>
                    <a:bodyPr/>
                    <a:lstStyle/>
                    <a:p>
                      <a:pPr algn="ctr"/>
                      <a:r>
                        <a:rPr lang="en-IN" sz="2400" dirty="0"/>
                        <a:t>(3,3)</a:t>
                      </a:r>
                    </a:p>
                  </a:txBody>
                  <a:tcPr/>
                </a:tc>
                <a:extLst>
                  <a:ext uri="{0D108BD9-81ED-4DB2-BD59-A6C34878D82A}">
                    <a16:rowId xmlns:a16="http://schemas.microsoft.com/office/drawing/2014/main" val="517401023"/>
                  </a:ext>
                </a:extLst>
              </a:tr>
              <a:tr h="433312">
                <a:tc>
                  <a:txBody>
                    <a:bodyPr/>
                    <a:lstStyle/>
                    <a:p>
                      <a:pPr algn="ctr"/>
                      <a:r>
                        <a:rPr lang="en-IN" sz="2400" dirty="0"/>
                        <a:t>7.</a:t>
                      </a:r>
                    </a:p>
                  </a:txBody>
                  <a:tcPr/>
                </a:tc>
                <a:tc>
                  <a:txBody>
                    <a:bodyPr/>
                    <a:lstStyle/>
                    <a:p>
                      <a:pPr algn="ctr"/>
                      <a:r>
                        <a:rPr lang="en-IN" sz="2400" dirty="0"/>
                        <a:t>Stride </a:t>
                      </a:r>
                    </a:p>
                  </a:txBody>
                  <a:tcPr/>
                </a:tc>
                <a:tc>
                  <a:txBody>
                    <a:bodyPr/>
                    <a:lstStyle/>
                    <a:p>
                      <a:pPr algn="ctr"/>
                      <a:r>
                        <a:rPr lang="en-IN" sz="2400" dirty="0"/>
                        <a:t>(1,1)</a:t>
                      </a:r>
                    </a:p>
                  </a:txBody>
                  <a:tcPr/>
                </a:tc>
                <a:extLst>
                  <a:ext uri="{0D108BD9-81ED-4DB2-BD59-A6C34878D82A}">
                    <a16:rowId xmlns:a16="http://schemas.microsoft.com/office/drawing/2014/main" val="627091330"/>
                  </a:ext>
                </a:extLst>
              </a:tr>
            </a:tbl>
          </a:graphicData>
        </a:graphic>
      </p:graphicFrame>
      <p:pic>
        <p:nvPicPr>
          <p:cNvPr id="38" name="Picture 37">
            <a:extLst>
              <a:ext uri="{FF2B5EF4-FFF2-40B4-BE49-F238E27FC236}">
                <a16:creationId xmlns:a16="http://schemas.microsoft.com/office/drawing/2014/main" id="{21154AB4-A2E4-C70E-B7B6-2BF310B0FB4C}"/>
              </a:ext>
            </a:extLst>
          </p:cNvPr>
          <p:cNvPicPr>
            <a:picLocks noChangeAspect="1"/>
          </p:cNvPicPr>
          <p:nvPr/>
        </p:nvPicPr>
        <p:blipFill>
          <a:blip r:embed="rId7"/>
          <a:stretch>
            <a:fillRect/>
          </a:stretch>
        </p:blipFill>
        <p:spPr>
          <a:xfrm>
            <a:off x="15808167" y="8025857"/>
            <a:ext cx="6493034" cy="2969129"/>
          </a:xfrm>
          <a:prstGeom prst="rect">
            <a:avLst/>
          </a:prstGeom>
        </p:spPr>
      </p:pic>
      <p:sp>
        <p:nvSpPr>
          <p:cNvPr id="39" name="Rectangle 38">
            <a:extLst>
              <a:ext uri="{FF2B5EF4-FFF2-40B4-BE49-F238E27FC236}">
                <a16:creationId xmlns:a16="http://schemas.microsoft.com/office/drawing/2014/main" id="{AD32D122-1FD3-0406-D899-89978D3D55D4}"/>
              </a:ext>
            </a:extLst>
          </p:cNvPr>
          <p:cNvSpPr/>
          <p:nvPr/>
        </p:nvSpPr>
        <p:spPr>
          <a:xfrm>
            <a:off x="15758160" y="11313921"/>
            <a:ext cx="13808231" cy="620085"/>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latin typeface="Times New Roman" panose="02020603050405020304" pitchFamily="18" charset="0"/>
                <a:cs typeface="Times New Roman" panose="02020603050405020304" pitchFamily="18" charset="0"/>
              </a:rPr>
              <a:t>[g] HYPER PARAMETERS LSTM </a:t>
            </a:r>
          </a:p>
        </p:txBody>
      </p:sp>
      <p:graphicFrame>
        <p:nvGraphicFramePr>
          <p:cNvPr id="40" name="Table 39">
            <a:extLst>
              <a:ext uri="{FF2B5EF4-FFF2-40B4-BE49-F238E27FC236}">
                <a16:creationId xmlns:a16="http://schemas.microsoft.com/office/drawing/2014/main" id="{6D7E74A4-BFFE-5E38-A2FA-F4773337F83A}"/>
              </a:ext>
            </a:extLst>
          </p:cNvPr>
          <p:cNvGraphicFramePr>
            <a:graphicFrameLocks noGrp="1"/>
          </p:cNvGraphicFramePr>
          <p:nvPr>
            <p:extLst>
              <p:ext uri="{D42A27DB-BD31-4B8C-83A1-F6EECF244321}">
                <p14:modId xmlns:p14="http://schemas.microsoft.com/office/powerpoint/2010/main" val="2714755966"/>
              </p:ext>
            </p:extLst>
          </p:nvPr>
        </p:nvGraphicFramePr>
        <p:xfrm>
          <a:off x="15808167" y="12165909"/>
          <a:ext cx="13808231" cy="4492109"/>
        </p:xfrm>
        <a:graphic>
          <a:graphicData uri="http://schemas.openxmlformats.org/drawingml/2006/table">
            <a:tbl>
              <a:tblPr firstRow="1" bandRow="1">
                <a:tableStyleId>{073A0DAA-6AF3-43AB-8588-CEC1D06C72B9}</a:tableStyleId>
              </a:tblPr>
              <a:tblGrid>
                <a:gridCol w="2512562">
                  <a:extLst>
                    <a:ext uri="{9D8B030D-6E8A-4147-A177-3AD203B41FA5}">
                      <a16:colId xmlns:a16="http://schemas.microsoft.com/office/drawing/2014/main" val="1594658227"/>
                    </a:ext>
                  </a:extLst>
                </a:gridCol>
                <a:gridCol w="5146769">
                  <a:extLst>
                    <a:ext uri="{9D8B030D-6E8A-4147-A177-3AD203B41FA5}">
                      <a16:colId xmlns:a16="http://schemas.microsoft.com/office/drawing/2014/main" val="368507630"/>
                    </a:ext>
                  </a:extLst>
                </a:gridCol>
                <a:gridCol w="6148900">
                  <a:extLst>
                    <a:ext uri="{9D8B030D-6E8A-4147-A177-3AD203B41FA5}">
                      <a16:colId xmlns:a16="http://schemas.microsoft.com/office/drawing/2014/main" val="3457143084"/>
                    </a:ext>
                  </a:extLst>
                </a:gridCol>
              </a:tblGrid>
              <a:tr h="890686">
                <a:tc>
                  <a:txBody>
                    <a:bodyPr/>
                    <a:lstStyle/>
                    <a:p>
                      <a:r>
                        <a:rPr lang="en-IN" sz="2400" dirty="0" err="1"/>
                        <a:t>S.No</a:t>
                      </a:r>
                      <a:endParaRPr lang="en-IN" sz="2400" dirty="0"/>
                    </a:p>
                  </a:txBody>
                  <a:tcPr/>
                </a:tc>
                <a:tc>
                  <a:txBody>
                    <a:bodyPr/>
                    <a:lstStyle/>
                    <a:p>
                      <a:r>
                        <a:rPr lang="en-IN" sz="2400" dirty="0"/>
                        <a:t>Hyper parameter</a:t>
                      </a:r>
                    </a:p>
                  </a:txBody>
                  <a:tcPr/>
                </a:tc>
                <a:tc>
                  <a:txBody>
                    <a:bodyPr/>
                    <a:lstStyle/>
                    <a:p>
                      <a:r>
                        <a:rPr lang="en-IN" sz="2400" dirty="0"/>
                        <a:t>LSTM </a:t>
                      </a:r>
                    </a:p>
                  </a:txBody>
                  <a:tcPr/>
                </a:tc>
                <a:extLst>
                  <a:ext uri="{0D108BD9-81ED-4DB2-BD59-A6C34878D82A}">
                    <a16:rowId xmlns:a16="http://schemas.microsoft.com/office/drawing/2014/main" val="3877706186"/>
                  </a:ext>
                </a:extLst>
              </a:tr>
              <a:tr h="392491">
                <a:tc>
                  <a:txBody>
                    <a:bodyPr/>
                    <a:lstStyle/>
                    <a:p>
                      <a:pPr algn="ctr"/>
                      <a:r>
                        <a:rPr lang="en-IN" sz="2400" dirty="0"/>
                        <a:t>    1.</a:t>
                      </a:r>
                    </a:p>
                  </a:txBody>
                  <a:tcPr/>
                </a:tc>
                <a:tc>
                  <a:txBody>
                    <a:bodyPr/>
                    <a:lstStyle/>
                    <a:p>
                      <a:pPr algn="ctr"/>
                      <a:r>
                        <a:rPr lang="en-IN" sz="2400" dirty="0"/>
                        <a:t>Units </a:t>
                      </a:r>
                    </a:p>
                  </a:txBody>
                  <a:tcPr/>
                </a:tc>
                <a:tc>
                  <a:txBody>
                    <a:bodyPr/>
                    <a:lstStyle/>
                    <a:p>
                      <a:pPr algn="ctr"/>
                      <a:r>
                        <a:rPr lang="en-IN" sz="2400" dirty="0"/>
                        <a:t>None </a:t>
                      </a:r>
                    </a:p>
                  </a:txBody>
                  <a:tcPr/>
                </a:tc>
                <a:extLst>
                  <a:ext uri="{0D108BD9-81ED-4DB2-BD59-A6C34878D82A}">
                    <a16:rowId xmlns:a16="http://schemas.microsoft.com/office/drawing/2014/main" val="948134333"/>
                  </a:ext>
                </a:extLst>
              </a:tr>
              <a:tr h="500421">
                <a:tc>
                  <a:txBody>
                    <a:bodyPr/>
                    <a:lstStyle/>
                    <a:p>
                      <a:pPr algn="ctr"/>
                      <a:r>
                        <a:rPr lang="en-IN" sz="2400" dirty="0"/>
                        <a:t>2.</a:t>
                      </a:r>
                    </a:p>
                  </a:txBody>
                  <a:tcPr/>
                </a:tc>
                <a:tc>
                  <a:txBody>
                    <a:bodyPr/>
                    <a:lstStyle/>
                    <a:p>
                      <a:pPr algn="ctr"/>
                      <a:r>
                        <a:rPr lang="en-IN" sz="2400" dirty="0"/>
                        <a:t>Activation function </a:t>
                      </a:r>
                    </a:p>
                  </a:txBody>
                  <a:tcPr/>
                </a:tc>
                <a:tc>
                  <a:txBody>
                    <a:bodyPr/>
                    <a:lstStyle/>
                    <a:p>
                      <a:pPr algn="ctr"/>
                      <a:r>
                        <a:rPr lang="en-IN" sz="2400" dirty="0"/>
                        <a:t>Tanh </a:t>
                      </a:r>
                    </a:p>
                  </a:txBody>
                  <a:tcPr/>
                </a:tc>
                <a:extLst>
                  <a:ext uri="{0D108BD9-81ED-4DB2-BD59-A6C34878D82A}">
                    <a16:rowId xmlns:a16="http://schemas.microsoft.com/office/drawing/2014/main" val="4083605271"/>
                  </a:ext>
                </a:extLst>
              </a:tr>
              <a:tr h="531363">
                <a:tc>
                  <a:txBody>
                    <a:bodyPr/>
                    <a:lstStyle/>
                    <a:p>
                      <a:pPr algn="ctr"/>
                      <a:r>
                        <a:rPr lang="en-IN" sz="2400" dirty="0"/>
                        <a:t>3.</a:t>
                      </a:r>
                    </a:p>
                  </a:txBody>
                  <a:tcPr/>
                </a:tc>
                <a:tc>
                  <a:txBody>
                    <a:bodyPr/>
                    <a:lstStyle/>
                    <a:p>
                      <a:pPr algn="ctr"/>
                      <a:r>
                        <a:rPr lang="en-IN" sz="2400" dirty="0"/>
                        <a:t>Recurrent dropout</a:t>
                      </a:r>
                    </a:p>
                  </a:txBody>
                  <a:tcPr/>
                </a:tc>
                <a:tc>
                  <a:txBody>
                    <a:bodyPr/>
                    <a:lstStyle/>
                    <a:p>
                      <a:pPr algn="ctr"/>
                      <a:r>
                        <a:rPr lang="en-IN" sz="2400" dirty="0"/>
                        <a:t>0.0</a:t>
                      </a:r>
                    </a:p>
                  </a:txBody>
                  <a:tcPr/>
                </a:tc>
                <a:extLst>
                  <a:ext uri="{0D108BD9-81ED-4DB2-BD59-A6C34878D82A}">
                    <a16:rowId xmlns:a16="http://schemas.microsoft.com/office/drawing/2014/main" val="65352331"/>
                  </a:ext>
                </a:extLst>
              </a:tr>
              <a:tr h="390667">
                <a:tc>
                  <a:txBody>
                    <a:bodyPr/>
                    <a:lstStyle/>
                    <a:p>
                      <a:pPr algn="ctr"/>
                      <a:r>
                        <a:rPr lang="en-IN" sz="2400" dirty="0"/>
                        <a:t>4.</a:t>
                      </a:r>
                    </a:p>
                  </a:txBody>
                  <a:tcPr/>
                </a:tc>
                <a:tc>
                  <a:txBody>
                    <a:bodyPr/>
                    <a:lstStyle/>
                    <a:p>
                      <a:pPr algn="ctr"/>
                      <a:r>
                        <a:rPr lang="en-IN" sz="2400" dirty="0"/>
                        <a:t>Kernal initializer </a:t>
                      </a:r>
                    </a:p>
                  </a:txBody>
                  <a:tcPr/>
                </a:tc>
                <a:tc>
                  <a:txBody>
                    <a:bodyPr/>
                    <a:lstStyle/>
                    <a:p>
                      <a:pPr algn="ctr"/>
                      <a:r>
                        <a:rPr lang="en-IN" sz="2400" dirty="0" err="1"/>
                        <a:t>Glorot</a:t>
                      </a:r>
                      <a:r>
                        <a:rPr lang="en-IN" sz="2400" dirty="0"/>
                        <a:t> uniform </a:t>
                      </a:r>
                    </a:p>
                  </a:txBody>
                  <a:tcPr/>
                </a:tc>
                <a:extLst>
                  <a:ext uri="{0D108BD9-81ED-4DB2-BD59-A6C34878D82A}">
                    <a16:rowId xmlns:a16="http://schemas.microsoft.com/office/drawing/2014/main" val="672951380"/>
                  </a:ext>
                </a:extLst>
              </a:tr>
              <a:tr h="461927">
                <a:tc>
                  <a:txBody>
                    <a:bodyPr/>
                    <a:lstStyle/>
                    <a:p>
                      <a:pPr algn="ctr"/>
                      <a:r>
                        <a:rPr lang="en-IN" sz="2400" dirty="0"/>
                        <a:t>5.</a:t>
                      </a:r>
                    </a:p>
                  </a:txBody>
                  <a:tcPr/>
                </a:tc>
                <a:tc>
                  <a:txBody>
                    <a:bodyPr/>
                    <a:lstStyle/>
                    <a:p>
                      <a:pPr algn="ctr"/>
                      <a:r>
                        <a:rPr lang="en-IN" sz="2400" dirty="0"/>
                        <a:t>Bias initializer </a:t>
                      </a:r>
                    </a:p>
                  </a:txBody>
                  <a:tcPr/>
                </a:tc>
                <a:tc>
                  <a:txBody>
                    <a:bodyPr/>
                    <a:lstStyle/>
                    <a:p>
                      <a:pPr algn="ctr"/>
                      <a:r>
                        <a:rPr lang="en-IN" sz="2400" dirty="0"/>
                        <a:t>0</a:t>
                      </a:r>
                    </a:p>
                  </a:txBody>
                  <a:tcPr/>
                </a:tc>
                <a:extLst>
                  <a:ext uri="{0D108BD9-81ED-4DB2-BD59-A6C34878D82A}">
                    <a16:rowId xmlns:a16="http://schemas.microsoft.com/office/drawing/2014/main" val="381215316"/>
                  </a:ext>
                </a:extLst>
              </a:tr>
              <a:tr h="577409">
                <a:tc>
                  <a:txBody>
                    <a:bodyPr/>
                    <a:lstStyle/>
                    <a:p>
                      <a:pPr algn="ctr"/>
                      <a:r>
                        <a:rPr lang="en-IN" sz="2400" dirty="0"/>
                        <a:t>6.</a:t>
                      </a:r>
                    </a:p>
                  </a:txBody>
                  <a:tcPr/>
                </a:tc>
                <a:tc>
                  <a:txBody>
                    <a:bodyPr/>
                    <a:lstStyle/>
                    <a:p>
                      <a:pPr algn="ctr"/>
                      <a:r>
                        <a:rPr lang="en-IN" sz="2400" dirty="0"/>
                        <a:t>State initializer</a:t>
                      </a:r>
                    </a:p>
                  </a:txBody>
                  <a:tcPr/>
                </a:tc>
                <a:tc>
                  <a:txBody>
                    <a:bodyPr/>
                    <a:lstStyle/>
                    <a:p>
                      <a:pPr algn="ctr"/>
                      <a:r>
                        <a:rPr lang="en-IN" sz="2400" dirty="0"/>
                        <a:t>Orthogonal </a:t>
                      </a:r>
                    </a:p>
                  </a:txBody>
                  <a:tcPr/>
                </a:tc>
                <a:extLst>
                  <a:ext uri="{0D108BD9-81ED-4DB2-BD59-A6C34878D82A}">
                    <a16:rowId xmlns:a16="http://schemas.microsoft.com/office/drawing/2014/main" val="4037589757"/>
                  </a:ext>
                </a:extLst>
              </a:tr>
              <a:tr h="615903">
                <a:tc>
                  <a:txBody>
                    <a:bodyPr/>
                    <a:lstStyle/>
                    <a:p>
                      <a:pPr algn="ctr"/>
                      <a:r>
                        <a:rPr lang="en-IN" sz="2400" dirty="0"/>
                        <a:t>7.</a:t>
                      </a:r>
                    </a:p>
                  </a:txBody>
                  <a:tcPr/>
                </a:tc>
                <a:tc>
                  <a:txBody>
                    <a:bodyPr/>
                    <a:lstStyle/>
                    <a:p>
                      <a:pPr algn="ctr"/>
                      <a:r>
                        <a:rPr lang="en-IN" sz="2400" dirty="0"/>
                        <a:t>Kernal </a:t>
                      </a:r>
                      <a:r>
                        <a:rPr lang="en-IN" sz="2400" dirty="0" err="1"/>
                        <a:t>regularizer</a:t>
                      </a:r>
                      <a:r>
                        <a:rPr lang="en-IN" sz="2400" dirty="0"/>
                        <a:t> </a:t>
                      </a:r>
                    </a:p>
                  </a:txBody>
                  <a:tcPr/>
                </a:tc>
                <a:tc>
                  <a:txBody>
                    <a:bodyPr/>
                    <a:lstStyle/>
                    <a:p>
                      <a:pPr algn="ctr"/>
                      <a:r>
                        <a:rPr lang="en-IN" sz="2400" dirty="0"/>
                        <a:t>None </a:t>
                      </a:r>
                    </a:p>
                  </a:txBody>
                  <a:tcPr/>
                </a:tc>
                <a:extLst>
                  <a:ext uri="{0D108BD9-81ED-4DB2-BD59-A6C34878D82A}">
                    <a16:rowId xmlns:a16="http://schemas.microsoft.com/office/drawing/2014/main" val="484553687"/>
                  </a:ext>
                </a:extLst>
              </a:tr>
            </a:tbl>
          </a:graphicData>
        </a:graphic>
      </p:graphicFrame>
      <p:pic>
        <p:nvPicPr>
          <p:cNvPr id="41" name="Picture 40">
            <a:extLst>
              <a:ext uri="{FF2B5EF4-FFF2-40B4-BE49-F238E27FC236}">
                <a16:creationId xmlns:a16="http://schemas.microsoft.com/office/drawing/2014/main" id="{D233D05A-E387-2555-0C56-054C00247E89}"/>
              </a:ext>
            </a:extLst>
          </p:cNvPr>
          <p:cNvPicPr>
            <a:picLocks noChangeAspect="1"/>
          </p:cNvPicPr>
          <p:nvPr/>
        </p:nvPicPr>
        <p:blipFill>
          <a:blip r:embed="rId8"/>
          <a:stretch>
            <a:fillRect/>
          </a:stretch>
        </p:blipFill>
        <p:spPr>
          <a:xfrm>
            <a:off x="15808167" y="17335223"/>
            <a:ext cx="5475448" cy="1807098"/>
          </a:xfrm>
          <a:prstGeom prst="rect">
            <a:avLst/>
          </a:prstGeom>
        </p:spPr>
      </p:pic>
      <p:sp>
        <p:nvSpPr>
          <p:cNvPr id="43" name="Rectangle 42">
            <a:extLst>
              <a:ext uri="{FF2B5EF4-FFF2-40B4-BE49-F238E27FC236}">
                <a16:creationId xmlns:a16="http://schemas.microsoft.com/office/drawing/2014/main" id="{94C20C5C-02B8-1F36-A55E-5200F19E19D3}"/>
              </a:ext>
            </a:extLst>
          </p:cNvPr>
          <p:cNvSpPr/>
          <p:nvPr/>
        </p:nvSpPr>
        <p:spPr>
          <a:xfrm>
            <a:off x="15734344" y="20019068"/>
            <a:ext cx="13759817" cy="627607"/>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Times New Roman" panose="02020603050405020304" pitchFamily="18" charset="0"/>
                <a:cs typeface="Times New Roman" panose="02020603050405020304" pitchFamily="18" charset="0"/>
              </a:rPr>
              <a:t>[H]  HYPER PARAMETERS GRU</a:t>
            </a:r>
          </a:p>
        </p:txBody>
      </p:sp>
      <p:pic>
        <p:nvPicPr>
          <p:cNvPr id="44" name="Picture 43">
            <a:extLst>
              <a:ext uri="{FF2B5EF4-FFF2-40B4-BE49-F238E27FC236}">
                <a16:creationId xmlns:a16="http://schemas.microsoft.com/office/drawing/2014/main" id="{9A6C330A-C4FC-2E82-30AF-4313AB55A9E3}"/>
              </a:ext>
            </a:extLst>
          </p:cNvPr>
          <p:cNvPicPr>
            <a:picLocks noChangeAspect="1"/>
          </p:cNvPicPr>
          <p:nvPr/>
        </p:nvPicPr>
        <p:blipFill>
          <a:blip r:embed="rId9"/>
          <a:stretch>
            <a:fillRect/>
          </a:stretch>
        </p:blipFill>
        <p:spPr>
          <a:xfrm>
            <a:off x="22048200" y="17450640"/>
            <a:ext cx="7189948" cy="1937801"/>
          </a:xfrm>
          <a:prstGeom prst="rect">
            <a:avLst/>
          </a:prstGeom>
        </p:spPr>
      </p:pic>
      <p:pic>
        <p:nvPicPr>
          <p:cNvPr id="45" name="Picture 44">
            <a:extLst>
              <a:ext uri="{FF2B5EF4-FFF2-40B4-BE49-F238E27FC236}">
                <a16:creationId xmlns:a16="http://schemas.microsoft.com/office/drawing/2014/main" id="{90E6D919-AE17-EC56-481A-AA679A7039A1}"/>
              </a:ext>
            </a:extLst>
          </p:cNvPr>
          <p:cNvPicPr>
            <a:picLocks noChangeAspect="1"/>
          </p:cNvPicPr>
          <p:nvPr/>
        </p:nvPicPr>
        <p:blipFill>
          <a:blip r:embed="rId10"/>
          <a:stretch>
            <a:fillRect/>
          </a:stretch>
        </p:blipFill>
        <p:spPr>
          <a:xfrm>
            <a:off x="22961599" y="8159341"/>
            <a:ext cx="6456363" cy="2835645"/>
          </a:xfrm>
          <a:prstGeom prst="rect">
            <a:avLst/>
          </a:prstGeom>
        </p:spPr>
      </p:pic>
      <p:graphicFrame>
        <p:nvGraphicFramePr>
          <p:cNvPr id="47" name="Table 46">
            <a:extLst>
              <a:ext uri="{FF2B5EF4-FFF2-40B4-BE49-F238E27FC236}">
                <a16:creationId xmlns:a16="http://schemas.microsoft.com/office/drawing/2014/main" id="{1C60DBA0-F4D7-11CF-C8BF-3A93454F71EE}"/>
              </a:ext>
            </a:extLst>
          </p:cNvPr>
          <p:cNvGraphicFramePr>
            <a:graphicFrameLocks noGrp="1"/>
          </p:cNvGraphicFramePr>
          <p:nvPr>
            <p:extLst>
              <p:ext uri="{D42A27DB-BD31-4B8C-83A1-F6EECF244321}">
                <p14:modId xmlns:p14="http://schemas.microsoft.com/office/powerpoint/2010/main" val="788593752"/>
              </p:ext>
            </p:extLst>
          </p:nvPr>
        </p:nvGraphicFramePr>
        <p:xfrm>
          <a:off x="15734344" y="20937153"/>
          <a:ext cx="13783632" cy="4494934"/>
        </p:xfrm>
        <a:graphic>
          <a:graphicData uri="http://schemas.openxmlformats.org/drawingml/2006/table">
            <a:tbl>
              <a:tblPr firstRow="1" bandRow="1">
                <a:tableStyleId>{073A0DAA-6AF3-43AB-8588-CEC1D06C72B9}</a:tableStyleId>
              </a:tblPr>
              <a:tblGrid>
                <a:gridCol w="2508086">
                  <a:extLst>
                    <a:ext uri="{9D8B030D-6E8A-4147-A177-3AD203B41FA5}">
                      <a16:colId xmlns:a16="http://schemas.microsoft.com/office/drawing/2014/main" val="1594658227"/>
                    </a:ext>
                  </a:extLst>
                </a:gridCol>
                <a:gridCol w="5137600">
                  <a:extLst>
                    <a:ext uri="{9D8B030D-6E8A-4147-A177-3AD203B41FA5}">
                      <a16:colId xmlns:a16="http://schemas.microsoft.com/office/drawing/2014/main" val="368507630"/>
                    </a:ext>
                  </a:extLst>
                </a:gridCol>
                <a:gridCol w="6137946">
                  <a:extLst>
                    <a:ext uri="{9D8B030D-6E8A-4147-A177-3AD203B41FA5}">
                      <a16:colId xmlns:a16="http://schemas.microsoft.com/office/drawing/2014/main" val="3457143084"/>
                    </a:ext>
                  </a:extLst>
                </a:gridCol>
              </a:tblGrid>
              <a:tr h="890686">
                <a:tc>
                  <a:txBody>
                    <a:bodyPr/>
                    <a:lstStyle/>
                    <a:p>
                      <a:pPr algn="ctr"/>
                      <a:r>
                        <a:rPr lang="en-IN" sz="2400" dirty="0" err="1"/>
                        <a:t>S.No</a:t>
                      </a:r>
                      <a:endParaRPr lang="en-IN" sz="2400" dirty="0"/>
                    </a:p>
                  </a:txBody>
                  <a:tcPr/>
                </a:tc>
                <a:tc>
                  <a:txBody>
                    <a:bodyPr/>
                    <a:lstStyle/>
                    <a:p>
                      <a:pPr algn="ctr"/>
                      <a:r>
                        <a:rPr lang="en-IN" sz="2400" dirty="0"/>
                        <a:t>Hyper parameter</a:t>
                      </a:r>
                    </a:p>
                  </a:txBody>
                  <a:tcPr/>
                </a:tc>
                <a:tc>
                  <a:txBody>
                    <a:bodyPr/>
                    <a:lstStyle/>
                    <a:p>
                      <a:pPr algn="ctr"/>
                      <a:r>
                        <a:rPr lang="en-IN" sz="2400" dirty="0" err="1"/>
                        <a:t>gru</a:t>
                      </a:r>
                      <a:endParaRPr lang="en-IN" sz="2400" dirty="0"/>
                    </a:p>
                  </a:txBody>
                  <a:tcPr/>
                </a:tc>
                <a:extLst>
                  <a:ext uri="{0D108BD9-81ED-4DB2-BD59-A6C34878D82A}">
                    <a16:rowId xmlns:a16="http://schemas.microsoft.com/office/drawing/2014/main" val="3877706186"/>
                  </a:ext>
                </a:extLst>
              </a:tr>
              <a:tr h="392491">
                <a:tc>
                  <a:txBody>
                    <a:bodyPr/>
                    <a:lstStyle/>
                    <a:p>
                      <a:pPr algn="ctr"/>
                      <a:r>
                        <a:rPr lang="en-IN" sz="2400" dirty="0"/>
                        <a:t>    1.</a:t>
                      </a:r>
                    </a:p>
                  </a:txBody>
                  <a:tcPr/>
                </a:tc>
                <a:tc>
                  <a:txBody>
                    <a:bodyPr/>
                    <a:lstStyle/>
                    <a:p>
                      <a:pPr algn="ctr"/>
                      <a:r>
                        <a:rPr lang="en-IN" sz="2400" dirty="0"/>
                        <a:t>Units </a:t>
                      </a:r>
                    </a:p>
                  </a:txBody>
                  <a:tcPr/>
                </a:tc>
                <a:tc>
                  <a:txBody>
                    <a:bodyPr/>
                    <a:lstStyle/>
                    <a:p>
                      <a:pPr algn="ctr"/>
                      <a:r>
                        <a:rPr lang="en-IN" sz="2400" dirty="0"/>
                        <a:t>None </a:t>
                      </a:r>
                    </a:p>
                  </a:txBody>
                  <a:tcPr/>
                </a:tc>
                <a:extLst>
                  <a:ext uri="{0D108BD9-81ED-4DB2-BD59-A6C34878D82A}">
                    <a16:rowId xmlns:a16="http://schemas.microsoft.com/office/drawing/2014/main" val="948134333"/>
                  </a:ext>
                </a:extLst>
              </a:tr>
              <a:tr h="500421">
                <a:tc>
                  <a:txBody>
                    <a:bodyPr/>
                    <a:lstStyle/>
                    <a:p>
                      <a:pPr algn="ctr"/>
                      <a:r>
                        <a:rPr lang="en-IN" sz="2400" dirty="0"/>
                        <a:t>2.</a:t>
                      </a:r>
                    </a:p>
                  </a:txBody>
                  <a:tcPr/>
                </a:tc>
                <a:tc>
                  <a:txBody>
                    <a:bodyPr/>
                    <a:lstStyle/>
                    <a:p>
                      <a:pPr algn="ctr"/>
                      <a:r>
                        <a:rPr lang="en-IN" sz="2400" dirty="0"/>
                        <a:t>Activation function </a:t>
                      </a:r>
                    </a:p>
                  </a:txBody>
                  <a:tcPr/>
                </a:tc>
                <a:tc>
                  <a:txBody>
                    <a:bodyPr/>
                    <a:lstStyle/>
                    <a:p>
                      <a:pPr algn="ctr"/>
                      <a:r>
                        <a:rPr lang="en-IN" sz="2400" dirty="0"/>
                        <a:t>Tanh </a:t>
                      </a:r>
                    </a:p>
                  </a:txBody>
                  <a:tcPr/>
                </a:tc>
                <a:extLst>
                  <a:ext uri="{0D108BD9-81ED-4DB2-BD59-A6C34878D82A}">
                    <a16:rowId xmlns:a16="http://schemas.microsoft.com/office/drawing/2014/main" val="4083605271"/>
                  </a:ext>
                </a:extLst>
              </a:tr>
              <a:tr h="531363">
                <a:tc>
                  <a:txBody>
                    <a:bodyPr/>
                    <a:lstStyle/>
                    <a:p>
                      <a:pPr algn="ctr"/>
                      <a:r>
                        <a:rPr lang="en-IN" sz="2400" dirty="0"/>
                        <a:t>3.</a:t>
                      </a:r>
                    </a:p>
                  </a:txBody>
                  <a:tcPr/>
                </a:tc>
                <a:tc>
                  <a:txBody>
                    <a:bodyPr/>
                    <a:lstStyle/>
                    <a:p>
                      <a:pPr algn="ctr"/>
                      <a:r>
                        <a:rPr lang="en-IN" sz="2400" dirty="0"/>
                        <a:t>Recurrent dropout</a:t>
                      </a:r>
                    </a:p>
                  </a:txBody>
                  <a:tcPr/>
                </a:tc>
                <a:tc>
                  <a:txBody>
                    <a:bodyPr/>
                    <a:lstStyle/>
                    <a:p>
                      <a:pPr algn="ctr"/>
                      <a:r>
                        <a:rPr lang="en-IN" sz="2400" dirty="0"/>
                        <a:t>0.0</a:t>
                      </a:r>
                    </a:p>
                  </a:txBody>
                  <a:tcPr/>
                </a:tc>
                <a:extLst>
                  <a:ext uri="{0D108BD9-81ED-4DB2-BD59-A6C34878D82A}">
                    <a16:rowId xmlns:a16="http://schemas.microsoft.com/office/drawing/2014/main" val="65352331"/>
                  </a:ext>
                </a:extLst>
              </a:tr>
              <a:tr h="390667">
                <a:tc>
                  <a:txBody>
                    <a:bodyPr/>
                    <a:lstStyle/>
                    <a:p>
                      <a:pPr algn="ctr"/>
                      <a:r>
                        <a:rPr lang="en-IN" sz="2400" dirty="0"/>
                        <a:t>4.</a:t>
                      </a:r>
                    </a:p>
                  </a:txBody>
                  <a:tcPr/>
                </a:tc>
                <a:tc>
                  <a:txBody>
                    <a:bodyPr/>
                    <a:lstStyle/>
                    <a:p>
                      <a:pPr algn="ctr"/>
                      <a:r>
                        <a:rPr lang="en-IN" sz="2400" dirty="0"/>
                        <a:t>Kernal initializer </a:t>
                      </a:r>
                    </a:p>
                  </a:txBody>
                  <a:tcPr/>
                </a:tc>
                <a:tc>
                  <a:txBody>
                    <a:bodyPr/>
                    <a:lstStyle/>
                    <a:p>
                      <a:pPr algn="ctr"/>
                      <a:r>
                        <a:rPr lang="en-IN" sz="2400" dirty="0" err="1"/>
                        <a:t>Glorot</a:t>
                      </a:r>
                      <a:r>
                        <a:rPr lang="en-IN" sz="2400" dirty="0"/>
                        <a:t> uniform </a:t>
                      </a:r>
                    </a:p>
                  </a:txBody>
                  <a:tcPr/>
                </a:tc>
                <a:extLst>
                  <a:ext uri="{0D108BD9-81ED-4DB2-BD59-A6C34878D82A}">
                    <a16:rowId xmlns:a16="http://schemas.microsoft.com/office/drawing/2014/main" val="672951380"/>
                  </a:ext>
                </a:extLst>
              </a:tr>
              <a:tr h="464752">
                <a:tc>
                  <a:txBody>
                    <a:bodyPr/>
                    <a:lstStyle/>
                    <a:p>
                      <a:pPr algn="ctr"/>
                      <a:r>
                        <a:rPr lang="en-IN" sz="2400" dirty="0"/>
                        <a:t>5.</a:t>
                      </a:r>
                    </a:p>
                  </a:txBody>
                  <a:tcPr/>
                </a:tc>
                <a:tc>
                  <a:txBody>
                    <a:bodyPr/>
                    <a:lstStyle/>
                    <a:p>
                      <a:pPr algn="ctr"/>
                      <a:r>
                        <a:rPr lang="en-IN" sz="2400" dirty="0"/>
                        <a:t>Bias initializer </a:t>
                      </a:r>
                    </a:p>
                  </a:txBody>
                  <a:tcPr/>
                </a:tc>
                <a:tc>
                  <a:txBody>
                    <a:bodyPr/>
                    <a:lstStyle/>
                    <a:p>
                      <a:pPr algn="ctr"/>
                      <a:r>
                        <a:rPr lang="en-IN" sz="2400" dirty="0"/>
                        <a:t>0</a:t>
                      </a:r>
                    </a:p>
                  </a:txBody>
                  <a:tcPr/>
                </a:tc>
                <a:extLst>
                  <a:ext uri="{0D108BD9-81ED-4DB2-BD59-A6C34878D82A}">
                    <a16:rowId xmlns:a16="http://schemas.microsoft.com/office/drawing/2014/main" val="381215316"/>
                  </a:ext>
                </a:extLst>
              </a:tr>
              <a:tr h="577409">
                <a:tc>
                  <a:txBody>
                    <a:bodyPr/>
                    <a:lstStyle/>
                    <a:p>
                      <a:pPr algn="ctr"/>
                      <a:r>
                        <a:rPr lang="en-IN" sz="2400" dirty="0"/>
                        <a:t>6.</a:t>
                      </a:r>
                    </a:p>
                  </a:txBody>
                  <a:tcPr/>
                </a:tc>
                <a:tc>
                  <a:txBody>
                    <a:bodyPr/>
                    <a:lstStyle/>
                    <a:p>
                      <a:pPr algn="ctr"/>
                      <a:r>
                        <a:rPr lang="en-IN" sz="2400" dirty="0"/>
                        <a:t>State initializer</a:t>
                      </a:r>
                    </a:p>
                  </a:txBody>
                  <a:tcPr/>
                </a:tc>
                <a:tc>
                  <a:txBody>
                    <a:bodyPr/>
                    <a:lstStyle/>
                    <a:p>
                      <a:pPr algn="ctr"/>
                      <a:r>
                        <a:rPr lang="en-IN" sz="2400" dirty="0"/>
                        <a:t>Orthogonal </a:t>
                      </a:r>
                    </a:p>
                  </a:txBody>
                  <a:tcPr/>
                </a:tc>
                <a:extLst>
                  <a:ext uri="{0D108BD9-81ED-4DB2-BD59-A6C34878D82A}">
                    <a16:rowId xmlns:a16="http://schemas.microsoft.com/office/drawing/2014/main" val="4037589757"/>
                  </a:ext>
                </a:extLst>
              </a:tr>
              <a:tr h="615903">
                <a:tc>
                  <a:txBody>
                    <a:bodyPr/>
                    <a:lstStyle/>
                    <a:p>
                      <a:pPr algn="ctr"/>
                      <a:r>
                        <a:rPr lang="en-IN" sz="2400" dirty="0"/>
                        <a:t>7.</a:t>
                      </a:r>
                    </a:p>
                  </a:txBody>
                  <a:tcPr/>
                </a:tc>
                <a:tc>
                  <a:txBody>
                    <a:bodyPr/>
                    <a:lstStyle/>
                    <a:p>
                      <a:pPr algn="ctr"/>
                      <a:r>
                        <a:rPr lang="en-IN" sz="2400" dirty="0"/>
                        <a:t>Kernal </a:t>
                      </a:r>
                      <a:r>
                        <a:rPr lang="en-IN" sz="2400" dirty="0" err="1"/>
                        <a:t>regularizer</a:t>
                      </a:r>
                      <a:r>
                        <a:rPr lang="en-IN" sz="2400" dirty="0"/>
                        <a:t> </a:t>
                      </a:r>
                    </a:p>
                  </a:txBody>
                  <a:tcPr/>
                </a:tc>
                <a:tc>
                  <a:txBody>
                    <a:bodyPr/>
                    <a:lstStyle/>
                    <a:p>
                      <a:pPr algn="ctr"/>
                      <a:r>
                        <a:rPr lang="en-IN" sz="2400" dirty="0"/>
                        <a:t>None </a:t>
                      </a:r>
                    </a:p>
                  </a:txBody>
                  <a:tcPr/>
                </a:tc>
                <a:extLst>
                  <a:ext uri="{0D108BD9-81ED-4DB2-BD59-A6C34878D82A}">
                    <a16:rowId xmlns:a16="http://schemas.microsoft.com/office/drawing/2014/main" val="484553687"/>
                  </a:ext>
                </a:extLst>
              </a:tr>
            </a:tbl>
          </a:graphicData>
        </a:graphic>
      </p:graphicFrame>
      <p:pic>
        <p:nvPicPr>
          <p:cNvPr id="48" name="Picture 47">
            <a:extLst>
              <a:ext uri="{FF2B5EF4-FFF2-40B4-BE49-F238E27FC236}">
                <a16:creationId xmlns:a16="http://schemas.microsoft.com/office/drawing/2014/main" id="{AE410FC6-F32E-5627-1003-E54CCD8415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40142" y="25756411"/>
            <a:ext cx="4572000" cy="3539430"/>
          </a:xfrm>
          <a:prstGeom prst="rect">
            <a:avLst/>
          </a:prstGeom>
        </p:spPr>
      </p:pic>
      <p:pic>
        <p:nvPicPr>
          <p:cNvPr id="49" name="Picture 48">
            <a:extLst>
              <a:ext uri="{FF2B5EF4-FFF2-40B4-BE49-F238E27FC236}">
                <a16:creationId xmlns:a16="http://schemas.microsoft.com/office/drawing/2014/main" id="{110186AF-74A1-E4EE-6F75-94A7528845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819210" y="26109292"/>
            <a:ext cx="8598752" cy="2938276"/>
          </a:xfrm>
          <a:prstGeom prst="rect">
            <a:avLst/>
          </a:prstGeom>
        </p:spPr>
      </p:pic>
      <p:sp>
        <p:nvSpPr>
          <p:cNvPr id="50" name="Rectangle 49">
            <a:extLst>
              <a:ext uri="{FF2B5EF4-FFF2-40B4-BE49-F238E27FC236}">
                <a16:creationId xmlns:a16="http://schemas.microsoft.com/office/drawing/2014/main" id="{6CB647CF-A4F5-14D1-3C4B-A60E786DC36C}"/>
              </a:ext>
            </a:extLst>
          </p:cNvPr>
          <p:cNvSpPr/>
          <p:nvPr/>
        </p:nvSpPr>
        <p:spPr>
          <a:xfrm>
            <a:off x="15858174" y="29799643"/>
            <a:ext cx="13659802" cy="62085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 I ]   </a:t>
            </a:r>
            <a:r>
              <a:rPr lang="en-IN" sz="3200" b="1" dirty="0">
                <a:latin typeface="Times New Roman" panose="02020603050405020304" pitchFamily="18" charset="0"/>
                <a:cs typeface="Times New Roman" panose="02020603050405020304" pitchFamily="18" charset="0"/>
              </a:rPr>
              <a:t>ACCURACY</a:t>
            </a:r>
          </a:p>
        </p:txBody>
      </p:sp>
      <p:graphicFrame>
        <p:nvGraphicFramePr>
          <p:cNvPr id="52" name="Table 51">
            <a:extLst>
              <a:ext uri="{FF2B5EF4-FFF2-40B4-BE49-F238E27FC236}">
                <a16:creationId xmlns:a16="http://schemas.microsoft.com/office/drawing/2014/main" id="{93DB19E5-17B9-4A7B-2900-0E825BB70C0D}"/>
              </a:ext>
            </a:extLst>
          </p:cNvPr>
          <p:cNvGraphicFramePr>
            <a:graphicFrameLocks noGrp="1"/>
          </p:cNvGraphicFramePr>
          <p:nvPr>
            <p:extLst>
              <p:ext uri="{D42A27DB-BD31-4B8C-83A1-F6EECF244321}">
                <p14:modId xmlns:p14="http://schemas.microsoft.com/office/powerpoint/2010/main" val="853096960"/>
              </p:ext>
            </p:extLst>
          </p:nvPr>
        </p:nvGraphicFramePr>
        <p:xfrm>
          <a:off x="15858174" y="30672395"/>
          <a:ext cx="13709809" cy="2474500"/>
        </p:xfrm>
        <a:graphic>
          <a:graphicData uri="http://schemas.openxmlformats.org/drawingml/2006/table">
            <a:tbl>
              <a:tblPr firstRow="1" bandRow="1">
                <a:tableStyleId>{073A0DAA-6AF3-43AB-8588-CEC1D06C72B9}</a:tableStyleId>
              </a:tblPr>
              <a:tblGrid>
                <a:gridCol w="3182659">
                  <a:extLst>
                    <a:ext uri="{9D8B030D-6E8A-4147-A177-3AD203B41FA5}">
                      <a16:colId xmlns:a16="http://schemas.microsoft.com/office/drawing/2014/main" val="3725671995"/>
                    </a:ext>
                  </a:extLst>
                </a:gridCol>
                <a:gridCol w="3149595">
                  <a:extLst>
                    <a:ext uri="{9D8B030D-6E8A-4147-A177-3AD203B41FA5}">
                      <a16:colId xmlns:a16="http://schemas.microsoft.com/office/drawing/2014/main" val="812963313"/>
                    </a:ext>
                  </a:extLst>
                </a:gridCol>
                <a:gridCol w="3641719">
                  <a:extLst>
                    <a:ext uri="{9D8B030D-6E8A-4147-A177-3AD203B41FA5}">
                      <a16:colId xmlns:a16="http://schemas.microsoft.com/office/drawing/2014/main" val="2991930988"/>
                    </a:ext>
                  </a:extLst>
                </a:gridCol>
                <a:gridCol w="3735836">
                  <a:extLst>
                    <a:ext uri="{9D8B030D-6E8A-4147-A177-3AD203B41FA5}">
                      <a16:colId xmlns:a16="http://schemas.microsoft.com/office/drawing/2014/main" val="1598123994"/>
                    </a:ext>
                  </a:extLst>
                </a:gridCol>
              </a:tblGrid>
              <a:tr h="770004">
                <a:tc>
                  <a:txBody>
                    <a:bodyPr/>
                    <a:lstStyle/>
                    <a:p>
                      <a:pPr algn="ctr"/>
                      <a:r>
                        <a:rPr lang="en-IN" sz="2400" dirty="0">
                          <a:latin typeface="Times New Roman" panose="02020603050405020304" pitchFamily="18" charset="0"/>
                          <a:cs typeface="Times New Roman" panose="02020603050405020304" pitchFamily="18" charset="0"/>
                        </a:rPr>
                        <a:t>SR .NO</a:t>
                      </a:r>
                    </a:p>
                  </a:txBody>
                  <a:tcPr/>
                </a:tc>
                <a:tc>
                  <a:txBody>
                    <a:bodyPr/>
                    <a:lstStyle/>
                    <a:p>
                      <a:pPr algn="ctr"/>
                      <a:r>
                        <a:rPr lang="en-IN" sz="2400" dirty="0">
                          <a:latin typeface="Times New Roman" panose="02020603050405020304" pitchFamily="18" charset="0"/>
                          <a:cs typeface="Times New Roman" panose="02020603050405020304" pitchFamily="18" charset="0"/>
                        </a:rPr>
                        <a:t>MODEL </a:t>
                      </a:r>
                    </a:p>
                  </a:txBody>
                  <a:tcPr/>
                </a:tc>
                <a:tc>
                  <a:txBody>
                    <a:bodyPr/>
                    <a:lstStyle/>
                    <a:p>
                      <a:pPr algn="ctr"/>
                      <a:r>
                        <a:rPr lang="en-IN" sz="2400" dirty="0">
                          <a:latin typeface="Times New Roman" panose="02020603050405020304" pitchFamily="18" charset="0"/>
                          <a:cs typeface="Times New Roman" panose="02020603050405020304" pitchFamily="18" charset="0"/>
                        </a:rPr>
                        <a:t>EPOCHS</a:t>
                      </a:r>
                    </a:p>
                  </a:txBody>
                  <a:tcPr/>
                </a:tc>
                <a:tc>
                  <a:txBody>
                    <a:bodyPr/>
                    <a:lstStyle/>
                    <a:p>
                      <a:pPr algn="ctr"/>
                      <a:r>
                        <a:rPr lang="en-IN"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781298049"/>
                  </a:ext>
                </a:extLst>
              </a:tr>
              <a:tr h="480446">
                <a:tc>
                  <a:txBody>
                    <a:bodyPr/>
                    <a:lstStyle/>
                    <a:p>
                      <a:pPr algn="ctr"/>
                      <a:r>
                        <a:rPr lang="en-IN" sz="2400" dirty="0">
                          <a:latin typeface="Times New Roman" panose="02020603050405020304" pitchFamily="18" charset="0"/>
                          <a:cs typeface="Times New Roman" panose="02020603050405020304" pitchFamily="18" charset="0"/>
                        </a:rPr>
                        <a:t>1.</a:t>
                      </a:r>
                    </a:p>
                  </a:txBody>
                  <a:tcPr/>
                </a:tc>
                <a:tc>
                  <a:txBody>
                    <a:bodyPr/>
                    <a:lstStyle/>
                    <a:p>
                      <a:pPr algn="ctr"/>
                      <a:r>
                        <a:rPr lang="en-IN" sz="2400" dirty="0">
                          <a:latin typeface="Times New Roman" panose="02020603050405020304" pitchFamily="18" charset="0"/>
                          <a:cs typeface="Times New Roman" panose="02020603050405020304" pitchFamily="18" charset="0"/>
                        </a:rPr>
                        <a:t>CNN</a:t>
                      </a:r>
                    </a:p>
                  </a:txBody>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tc>
                <a:tc>
                  <a:txBody>
                    <a:bodyPr/>
                    <a:lstStyle/>
                    <a:p>
                      <a:pPr algn="ctr"/>
                      <a:r>
                        <a:rPr lang="en-IN" sz="2400" dirty="0">
                          <a:latin typeface="Times New Roman" panose="02020603050405020304" pitchFamily="18" charset="0"/>
                          <a:cs typeface="Times New Roman" panose="02020603050405020304" pitchFamily="18" charset="0"/>
                        </a:rPr>
                        <a:t>0.80</a:t>
                      </a:r>
                    </a:p>
                  </a:txBody>
                  <a:tcPr/>
                </a:tc>
                <a:extLst>
                  <a:ext uri="{0D108BD9-81ED-4DB2-BD59-A6C34878D82A}">
                    <a16:rowId xmlns:a16="http://schemas.microsoft.com/office/drawing/2014/main" val="3347743401"/>
                  </a:ext>
                </a:extLst>
              </a:tr>
              <a:tr h="458498">
                <a:tc>
                  <a:txBody>
                    <a:bodyPr/>
                    <a:lstStyle/>
                    <a:p>
                      <a:pPr algn="ctr"/>
                      <a:r>
                        <a:rPr lang="en-IN" sz="2400" dirty="0">
                          <a:latin typeface="Times New Roman" panose="02020603050405020304" pitchFamily="18" charset="0"/>
                          <a:cs typeface="Times New Roman" panose="02020603050405020304" pitchFamily="18" charset="0"/>
                        </a:rPr>
                        <a:t>2.</a:t>
                      </a:r>
                    </a:p>
                  </a:txBody>
                  <a:tcPr/>
                </a:tc>
                <a:tc>
                  <a:txBody>
                    <a:bodyPr/>
                    <a:lstStyle/>
                    <a:p>
                      <a:pPr algn="ctr"/>
                      <a:r>
                        <a:rPr lang="en-IN" sz="2400" dirty="0">
                          <a:latin typeface="Times New Roman" panose="02020603050405020304" pitchFamily="18" charset="0"/>
                          <a:cs typeface="Times New Roman" panose="02020603050405020304" pitchFamily="18" charset="0"/>
                        </a:rPr>
                        <a:t>LSTM </a:t>
                      </a:r>
                    </a:p>
                  </a:txBody>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tc>
                <a:tc>
                  <a:txBody>
                    <a:bodyPr/>
                    <a:lstStyle/>
                    <a:p>
                      <a:pPr algn="ctr"/>
                      <a:r>
                        <a:rPr lang="en-IN" sz="2400" dirty="0">
                          <a:latin typeface="Times New Roman" panose="02020603050405020304" pitchFamily="18" charset="0"/>
                          <a:cs typeface="Times New Roman" panose="02020603050405020304" pitchFamily="18" charset="0"/>
                        </a:rPr>
                        <a:t>0.74</a:t>
                      </a:r>
                    </a:p>
                  </a:txBody>
                  <a:tcPr/>
                </a:tc>
                <a:extLst>
                  <a:ext uri="{0D108BD9-81ED-4DB2-BD59-A6C34878D82A}">
                    <a16:rowId xmlns:a16="http://schemas.microsoft.com/office/drawing/2014/main" val="2692761699"/>
                  </a:ext>
                </a:extLst>
              </a:tr>
              <a:tr h="712596">
                <a:tc>
                  <a:txBody>
                    <a:bodyPr/>
                    <a:lstStyle/>
                    <a:p>
                      <a:pPr algn="ctr"/>
                      <a:r>
                        <a:rPr lang="en-IN" sz="2400" dirty="0">
                          <a:latin typeface="Times New Roman" panose="02020603050405020304" pitchFamily="18" charset="0"/>
                          <a:cs typeface="Times New Roman" panose="02020603050405020304" pitchFamily="18" charset="0"/>
                        </a:rPr>
                        <a:t>3.</a:t>
                      </a:r>
                    </a:p>
                  </a:txBody>
                  <a:tcPr/>
                </a:tc>
                <a:tc>
                  <a:txBody>
                    <a:bodyPr/>
                    <a:lstStyle/>
                    <a:p>
                      <a:pPr algn="ctr"/>
                      <a:r>
                        <a:rPr lang="en-IN" sz="2400" dirty="0">
                          <a:latin typeface="Times New Roman" panose="02020603050405020304" pitchFamily="18" charset="0"/>
                          <a:cs typeface="Times New Roman" panose="02020603050405020304" pitchFamily="18" charset="0"/>
                        </a:rPr>
                        <a:t>GRU</a:t>
                      </a:r>
                    </a:p>
                  </a:txBody>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tc>
                <a:tc>
                  <a:txBody>
                    <a:bodyPr/>
                    <a:lstStyle/>
                    <a:p>
                      <a:pPr algn="ctr"/>
                      <a:r>
                        <a:rPr lang="en-IN" sz="2400" dirty="0">
                          <a:latin typeface="Times New Roman" panose="02020603050405020304" pitchFamily="18" charset="0"/>
                          <a:cs typeface="Times New Roman" panose="02020603050405020304" pitchFamily="18" charset="0"/>
                        </a:rPr>
                        <a:t>0.64</a:t>
                      </a:r>
                    </a:p>
                  </a:txBody>
                  <a:tcPr/>
                </a:tc>
                <a:extLst>
                  <a:ext uri="{0D108BD9-81ED-4DB2-BD59-A6C34878D82A}">
                    <a16:rowId xmlns:a16="http://schemas.microsoft.com/office/drawing/2014/main" val="2660398438"/>
                  </a:ext>
                </a:extLst>
              </a:tr>
            </a:tbl>
          </a:graphicData>
        </a:graphic>
      </p:graphicFrame>
      <p:sp>
        <p:nvSpPr>
          <p:cNvPr id="53" name="Rectangle 52">
            <a:extLst>
              <a:ext uri="{FF2B5EF4-FFF2-40B4-BE49-F238E27FC236}">
                <a16:creationId xmlns:a16="http://schemas.microsoft.com/office/drawing/2014/main" id="{B8A3E75E-E972-0885-73C1-57AFEEE6BB1C}"/>
              </a:ext>
            </a:extLst>
          </p:cNvPr>
          <p:cNvSpPr/>
          <p:nvPr/>
        </p:nvSpPr>
        <p:spPr>
          <a:xfrm>
            <a:off x="15808167" y="33806528"/>
            <a:ext cx="13559792" cy="6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4400" b="1" dirty="0">
                <a:latin typeface="Times New Roman" panose="02020603050405020304" pitchFamily="18" charset="0"/>
                <a:cs typeface="Times New Roman" panose="02020603050405020304" pitchFamily="18" charset="0"/>
              </a:rPr>
              <a:t>[J] REFERENCES</a:t>
            </a:r>
          </a:p>
        </p:txBody>
      </p:sp>
      <p:sp>
        <p:nvSpPr>
          <p:cNvPr id="54" name="TextBox 53">
            <a:extLst>
              <a:ext uri="{FF2B5EF4-FFF2-40B4-BE49-F238E27FC236}">
                <a16:creationId xmlns:a16="http://schemas.microsoft.com/office/drawing/2014/main" id="{3C8B39FC-23B8-6B1B-C2A5-E6D0C9EC6508}"/>
              </a:ext>
            </a:extLst>
          </p:cNvPr>
          <p:cNvSpPr txBox="1"/>
          <p:nvPr/>
        </p:nvSpPr>
        <p:spPr>
          <a:xfrm>
            <a:off x="15858174" y="35119603"/>
            <a:ext cx="13509785" cy="7445949"/>
          </a:xfrm>
          <a:prstGeom prst="rect">
            <a:avLst/>
          </a:prstGeom>
          <a:noFill/>
        </p:spPr>
        <p:txBody>
          <a:bodyPr wrap="square" rtlCol="0">
            <a:spAutoFit/>
          </a:bodyPr>
          <a:lstStyle/>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DETECTING FAKE ONLINE REVIEWS USING SUPERVISED AND SEMISUPERVISED LEARNING</a:t>
            </a:r>
          </a:p>
          <a:p>
            <a:pPr marL="457200">
              <a:lnSpc>
                <a:spcPct val="107000"/>
              </a:lnSpc>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 UGC-CARE Approved Group-II Journal </a:t>
            </a:r>
            <a:r>
              <a:rPr lang="en-IN" sz="2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www.ijearst.co.in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IN ADVANCED RESEARCH SCIENCE AND TECHNOLOGY Volume.01, IssueNo.03, April-2022, Pages: 696-703 </a:t>
            </a:r>
          </a:p>
          <a:p>
            <a:pPr marL="457200">
              <a:lnSpc>
                <a:spcPct val="107000"/>
              </a:lnSpc>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Authors: Mr .B .B. K. Prasad1 , B. Naga Siva Likhitha2 , K.Ramesh3</a:t>
            </a:r>
          </a:p>
          <a:p>
            <a:pPr marL="457200">
              <a:lnSpc>
                <a:spcPct val="107000"/>
              </a:lnSpc>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2. International Journal for Research in Applied Science &amp; Engineering Technology</a:t>
            </a:r>
          </a:p>
          <a:p>
            <a:pPr lvl="0">
              <a:lnSpc>
                <a:spcPct val="107000"/>
              </a:lnSpc>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(IJRASET) ISSN: 2321-9653; IC Value: 45.98; SJ Impact Factor: 7.538 Volume 10 Issue</a:t>
            </a:r>
          </a:p>
          <a:p>
            <a:pPr lvl="0">
              <a:lnSpc>
                <a:spcPct val="107000"/>
              </a:lnSpc>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IV Apr 2022- Available at </a:t>
            </a:r>
            <a:r>
              <a:rPr lang="en-IN" sz="2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www.ijraset.com</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SJ Impact Factor 7.538 | ISRA Journal Impact Factor 7.894 | 1973 Research Paper on Fake Online Reviews Detection using Semi-supervised and Supervised learning </a:t>
            </a:r>
          </a:p>
          <a:p>
            <a:pPr marL="457200">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Authors: Ajanta Chettri , Amal George ,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Rengarajan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Feon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Jaison , School of CS and IT, Jain University, Bangalore , Professor, School of CS and IT, Jain University, Bangalore</a:t>
            </a:r>
          </a:p>
        </p:txBody>
      </p:sp>
    </p:spTree>
    <p:extLst>
      <p:ext uri="{BB962C8B-B14F-4D97-AF65-F5344CB8AC3E}">
        <p14:creationId xmlns:p14="http://schemas.microsoft.com/office/powerpoint/2010/main" val="176529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369</TotalTime>
  <Words>763</Words>
  <Application>Microsoft Office PowerPoint</Application>
  <PresentationFormat>Custom</PresentationFormat>
  <Paragraphs>120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Office Theme</vt:lpstr>
      <vt:lpstr>Fake reviews detection using Machine Learning Algorithms    Sneha Nair, Pratima Chinta Amrita Vishwa Vidyapeetham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reviews detection using Machine Learning Algorithms    Sneha Nair, Pratima Chinta Amrita Vishwa Vidyapeetham</dc:title>
  <dc:creator>sneha nair</dc:creator>
  <cp:lastModifiedBy>sneha nair</cp:lastModifiedBy>
  <cp:revision>1</cp:revision>
  <dcterms:created xsi:type="dcterms:W3CDTF">2024-01-28T10:24:41Z</dcterms:created>
  <dcterms:modified xsi:type="dcterms:W3CDTF">2024-01-29T05:44:38Z</dcterms:modified>
</cp:coreProperties>
</file>