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0de8323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a0de8323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a0de8323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a0de8323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a0de8323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a0de8323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a0f6c1d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a0f6c1d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Components in distributed systems are executed concurrently. There may be many different people at different teller machines. Likewise, there are many different users working in a local area network. </a:t>
            </a:r>
            <a:endParaRPr/>
          </a:p>
          <a:p>
            <a:pPr indent="0" lvl="0" marL="0" rtl="0" algn="l">
              <a:spcBef>
                <a:spcPts val="0"/>
              </a:spcBef>
              <a:spcAft>
                <a:spcPts val="0"/>
              </a:spcAft>
              <a:buClr>
                <a:schemeClr val="dk1"/>
              </a:buClr>
              <a:buSzPts val="1100"/>
              <a:buFont typeface="Arial"/>
              <a:buNone/>
            </a:pPr>
            <a:r>
              <a:rPr lang="en"/>
              <a:t>While these components access shared resources, the resources have to be protected against integrity violations that may be introduced through concurrency.</a:t>
            </a:r>
            <a:endParaRPr/>
          </a:p>
          <a:p>
            <a:pPr indent="0" lvl="0" marL="0" rtl="0" algn="l">
              <a:spcBef>
                <a:spcPts val="0"/>
              </a:spcBef>
              <a:spcAft>
                <a:spcPts val="0"/>
              </a:spcAft>
              <a:buClr>
                <a:schemeClr val="dk1"/>
              </a:buClr>
              <a:buSzPts val="1100"/>
              <a:buFont typeface="Arial"/>
              <a:buNone/>
            </a:pPr>
            <a:r>
              <a:rPr lang="en"/>
              <a:t>As an example for a lost update, consider that you withdraw 50 dollars. This requires the bank´s account database to compute:</a:t>
            </a:r>
            <a:endParaRPr/>
          </a:p>
          <a:p>
            <a:pPr indent="0" lvl="0" marL="0" rtl="0" algn="l">
              <a:spcBef>
                <a:spcPts val="0"/>
              </a:spcBef>
              <a:spcAft>
                <a:spcPts val="0"/>
              </a:spcAft>
              <a:buClr>
                <a:schemeClr val="dk1"/>
              </a:buClr>
              <a:buSzPts val="1100"/>
              <a:buFont typeface="Arial"/>
              <a:buNone/>
            </a:pPr>
            <a:r>
              <a:rPr lang="en"/>
              <a:t>	debitbalance = balance-50;     /* Op1 */</a:t>
            </a:r>
            <a:endParaRPr/>
          </a:p>
          <a:p>
            <a:pPr indent="0" lvl="0" marL="0" rtl="0" algn="l">
              <a:spcBef>
                <a:spcPts val="0"/>
              </a:spcBef>
              <a:spcAft>
                <a:spcPts val="0"/>
              </a:spcAft>
              <a:buClr>
                <a:schemeClr val="dk1"/>
              </a:buClr>
              <a:buSzPts val="1100"/>
              <a:buFont typeface="Arial"/>
              <a:buNone/>
            </a:pPr>
            <a:r>
              <a:rPr lang="en"/>
              <a:t> 	balance      = debitbalance;   /* Op2 */</a:t>
            </a:r>
            <a:endParaRPr/>
          </a:p>
          <a:p>
            <a:pPr indent="0" lvl="0" marL="0" rtl="0" algn="l">
              <a:spcBef>
                <a:spcPts val="0"/>
              </a:spcBef>
              <a:spcAft>
                <a:spcPts val="0"/>
              </a:spcAft>
              <a:buClr>
                <a:schemeClr val="dk1"/>
              </a:buClr>
              <a:buSzPts val="1100"/>
              <a:buFont typeface="Arial"/>
              <a:buNone/>
            </a:pPr>
            <a:r>
              <a:rPr lang="en"/>
              <a:t>   If a clerk in the bank credits a check of 100 dollars the following computation has to be done:</a:t>
            </a:r>
            <a:endParaRPr/>
          </a:p>
          <a:p>
            <a:pPr indent="0" lvl="0" marL="0" rtl="0" algn="l">
              <a:spcBef>
                <a:spcPts val="0"/>
              </a:spcBef>
              <a:spcAft>
                <a:spcPts val="0"/>
              </a:spcAft>
              <a:buClr>
                <a:schemeClr val="dk1"/>
              </a:buClr>
              <a:buSzPts val="1100"/>
              <a:buFont typeface="Arial"/>
              <a:buNone/>
            </a:pPr>
            <a:r>
              <a:rPr lang="en"/>
              <a:t>	creditbalance = balance+100;   /* Op3 */</a:t>
            </a:r>
            <a:endParaRPr/>
          </a:p>
          <a:p>
            <a:pPr indent="0" lvl="0" marL="0" rtl="0" algn="l">
              <a:spcBef>
                <a:spcPts val="0"/>
              </a:spcBef>
              <a:spcAft>
                <a:spcPts val="0"/>
              </a:spcAft>
              <a:buClr>
                <a:schemeClr val="dk1"/>
              </a:buClr>
              <a:buSzPts val="1100"/>
              <a:buFont typeface="Arial"/>
              <a:buNone/>
            </a:pPr>
            <a:r>
              <a:rPr lang="en"/>
              <a:t>	balance       = creditbalance; /* Op4 */</a:t>
            </a:r>
            <a:endParaRPr/>
          </a:p>
          <a:p>
            <a:pPr indent="0" lvl="0" marL="0" rtl="0" algn="l">
              <a:spcBef>
                <a:spcPts val="0"/>
              </a:spcBef>
              <a:spcAft>
                <a:spcPts val="0"/>
              </a:spcAft>
              <a:buClr>
                <a:schemeClr val="dk1"/>
              </a:buClr>
              <a:buSzPts val="1100"/>
              <a:buFont typeface="Arial"/>
              <a:buNone/>
            </a:pPr>
            <a:r>
              <a:rPr lang="en"/>
              <a:t>If these two modifications to your account are done concurrently the integrity of the account data may be violated in two ways:</a:t>
            </a:r>
            <a:endParaRPr/>
          </a:p>
          <a:p>
            <a:pPr indent="0" lvl="0" marL="0" rtl="0" algn="l">
              <a:spcBef>
                <a:spcPts val="0"/>
              </a:spcBef>
              <a:spcAft>
                <a:spcPts val="0"/>
              </a:spcAft>
              <a:buClr>
                <a:schemeClr val="dk1"/>
              </a:buClr>
              <a:buSzPts val="1100"/>
              <a:buFont typeface="Arial"/>
              <a:buNone/>
            </a:pPr>
            <a:r>
              <a:rPr lang="en"/>
              <a:t>1.	your debit may not be recorded (bad luck for the bank) if the schedule is (Op1, Op3, Op2, Op4). </a:t>
            </a:r>
            <a:endParaRPr/>
          </a:p>
          <a:p>
            <a:pPr indent="0" lvl="0" marL="0" rtl="0" algn="l">
              <a:spcBef>
                <a:spcPts val="0"/>
              </a:spcBef>
              <a:spcAft>
                <a:spcPts val="0"/>
              </a:spcAft>
              <a:buClr>
                <a:schemeClr val="dk1"/>
              </a:buClr>
              <a:buSzPts val="1100"/>
              <a:buFont typeface="Arial"/>
              <a:buNone/>
            </a:pPr>
            <a:r>
              <a:rPr lang="en"/>
              <a:t>2.	the credit of your check may not be recorded (bad luck for you) if the schedule is (Op3, Op1, Op4, Op2).</a:t>
            </a:r>
            <a:endParaRPr/>
          </a:p>
          <a:p>
            <a:pPr indent="0" lvl="0" marL="0" rtl="0" algn="l">
              <a:spcBef>
                <a:spcPts val="0"/>
              </a:spcBef>
              <a:spcAft>
                <a:spcPts val="0"/>
              </a:spcAft>
              <a:buClr>
                <a:schemeClr val="dk1"/>
              </a:buClr>
              <a:buSzPts val="1100"/>
              <a:buFont typeface="Arial"/>
              <a:buNone/>
            </a:pPr>
            <a:r>
              <a:rPr lang="en"/>
              <a:t>These situations have by all means to be avoided.</a:t>
            </a:r>
            <a:endParaRPr/>
          </a:p>
          <a:p>
            <a:pPr indent="0" lvl="0" marL="0" rtl="0" algn="l">
              <a:spcBef>
                <a:spcPts val="0"/>
              </a:spcBef>
              <a:spcAft>
                <a:spcPts val="0"/>
              </a:spcAft>
              <a:buNone/>
            </a:pPr>
            <a:r>
              <a:rPr lang="en"/>
              <a:t>Concurrency control facilities (such as locking) are needed in almost any concurrent system.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a0f6c1d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a0f6c1d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Hardware, software and networks are not free of failures. They fail either because of software errors, failures in the supporting infrastructure (power-supply or air-conditioning), </a:t>
            </a:r>
            <a:r>
              <a:rPr lang="en"/>
              <a:t>misuse</a:t>
            </a:r>
            <a:r>
              <a:rPr lang="en"/>
              <a:t> of their users or just because of aging hardware. The average life time of hard disks are between two and five years, much less than the average life-time of a distributed system.</a:t>
            </a:r>
            <a:endParaRPr/>
          </a:p>
          <a:p>
            <a:pPr indent="0" lvl="0" marL="0" rtl="0" algn="l">
              <a:spcBef>
                <a:spcPts val="0"/>
              </a:spcBef>
              <a:spcAft>
                <a:spcPts val="0"/>
              </a:spcAft>
              <a:buClr>
                <a:schemeClr val="dk1"/>
              </a:buClr>
              <a:buSzPts val="1100"/>
              <a:buFont typeface="Arial"/>
              <a:buNone/>
            </a:pPr>
            <a:r>
              <a:rPr lang="en"/>
              <a:t>Given that there are many processors in a distributed system, it is much more likely that one of them fails than it is that a centralized system fails.</a:t>
            </a:r>
            <a:endParaRPr/>
          </a:p>
          <a:p>
            <a:pPr indent="0" lvl="0" marL="0" rtl="0" algn="l">
              <a:spcBef>
                <a:spcPts val="0"/>
              </a:spcBef>
              <a:spcAft>
                <a:spcPts val="0"/>
              </a:spcAft>
              <a:buClr>
                <a:schemeClr val="dk1"/>
              </a:buClr>
              <a:buSzPts val="1100"/>
              <a:buFont typeface="Arial"/>
              <a:buNone/>
            </a:pPr>
            <a:r>
              <a:rPr lang="en"/>
              <a:t>Distributed system, therefore, have to be built in a way that they continue to operate, even in the presence of failures of some of its components.</a:t>
            </a:r>
            <a:endParaRPr/>
          </a:p>
          <a:p>
            <a:pPr indent="0" lvl="0" marL="0" rtl="0" algn="l">
              <a:spcBef>
                <a:spcPts val="0"/>
              </a:spcBef>
              <a:spcAft>
                <a:spcPts val="0"/>
              </a:spcAft>
              <a:buClr>
                <a:schemeClr val="dk1"/>
              </a:buClr>
              <a:buSzPts val="1100"/>
              <a:buFont typeface="Arial"/>
              <a:buNone/>
            </a:pPr>
            <a:r>
              <a:rPr lang="en"/>
              <a:t>A distributed system can even achieve a higher reliability than a centralized system if distribution and replication is exploited properly.</a:t>
            </a:r>
            <a:endParaRPr/>
          </a:p>
          <a:p>
            <a:pPr indent="0" lvl="0" marL="0" rtl="0" algn="l">
              <a:spcBef>
                <a:spcPts val="0"/>
              </a:spcBef>
              <a:spcAft>
                <a:spcPts val="0"/>
              </a:spcAft>
              <a:buClr>
                <a:schemeClr val="dk1"/>
              </a:buClr>
              <a:buSzPts val="1100"/>
              <a:buFont typeface="Arial"/>
              <a:buNone/>
            </a:pPr>
            <a:r>
              <a:rPr lang="en"/>
              <a:t>Two different means have to be deployed to achieve fault tolerance: recovery and redundancy.</a:t>
            </a:r>
            <a:endParaRPr/>
          </a:p>
          <a:p>
            <a:pPr indent="0" lvl="0" marL="0" rtl="0" algn="l">
              <a:spcBef>
                <a:spcPts val="0"/>
              </a:spcBef>
              <a:spcAft>
                <a:spcPts val="0"/>
              </a:spcAft>
              <a:buClr>
                <a:schemeClr val="dk1"/>
              </a:buClr>
              <a:buSzPts val="1100"/>
              <a:buFont typeface="Arial"/>
              <a:buNone/>
            </a:pPr>
            <a:r>
              <a:rPr lang="en"/>
              <a:t>Components that are able to recover from failures have been built in a way that they react in a controlled way if they rely on services of components that have failed.</a:t>
            </a:r>
            <a:endParaRPr/>
          </a:p>
          <a:p>
            <a:pPr indent="0" lvl="0" marL="0" rtl="0" algn="l">
              <a:spcBef>
                <a:spcPts val="0"/>
              </a:spcBef>
              <a:spcAft>
                <a:spcPts val="0"/>
              </a:spcAft>
              <a:buNone/>
            </a:pPr>
            <a:r>
              <a:rPr lang="en"/>
              <a:t>Redundant hardware, software and data decreases the time that is needed after a failure to bring a system up again.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a0de8323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a0de8323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a0de8323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a0de8323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400"/>
              </a:spcBef>
              <a:spcAft>
                <a:spcPts val="0"/>
              </a:spcAft>
              <a:buClr>
                <a:schemeClr val="dk1"/>
              </a:buClr>
              <a:buSzPts val="1200"/>
              <a:buChar char="●"/>
            </a:pPr>
            <a:r>
              <a:rPr lang="en" sz="1200">
                <a:solidFill>
                  <a:schemeClr val="dk1"/>
                </a:solidFill>
              </a:rPr>
              <a:t>The complexity of distributed systems should be hidden from their users. They should not have to be aware whether the system they are using is centralized or distributed. Thus, it is transparent for the user that s/he is using a distributed system.</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For the administrators of the system, however, this is not true. For them, it may well be important (e.g. during load balancing) to know which component resides on which machine.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a0de8323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a0de8323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a0de8323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a0de8323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a0de8323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a0de8323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0de832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0de832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a0de8323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a0de8323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a0de8323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a0de8323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a0f6c1df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a0f6c1d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400"/>
              </a:spcBef>
              <a:spcAft>
                <a:spcPts val="0"/>
              </a:spcAft>
              <a:buClr>
                <a:schemeClr val="dk1"/>
              </a:buClr>
              <a:buSzPts val="1200"/>
              <a:buChar char="●"/>
            </a:pPr>
            <a:r>
              <a:rPr lang="en" sz="1200">
                <a:solidFill>
                  <a:schemeClr val="dk1"/>
                </a:solidFill>
              </a:rPr>
              <a:t>Centralized systems often create bottlenecks as soon as a certain number of users are reached.</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Distributed systems can be built in a way that these bottlenecks are avoided.</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Then new processors can be added to accommodate new users. The Internet grows every day by adding new sites.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Other internet sites are not affected by these additions. They do not have to be changed.</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However, components in distributed systems have to be designed in a way that the overall system remains scalable.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Sometimes it is required to relocate components, i.e. to migrate them to new processors. Relocation is required to populate new processors with components and to remove a certain amount of load from existing processors.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Then it is important that no or only very little assumptions are made on the location of components, both within the component itself and also within other components that use the component. Otherwise these components having explicit location information have to be changed whenever a component is relocated.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a0de832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a0de832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a0de8323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a0de8323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a0de8323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a0de8323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a0de8323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a0de8323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a0de8323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a0de8323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a0de8323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a0de8323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400"/>
              </a:spcBef>
              <a:spcAft>
                <a:spcPts val="0"/>
              </a:spcAft>
              <a:buClr>
                <a:schemeClr val="dk1"/>
              </a:buClr>
              <a:buSzPts val="1200"/>
              <a:buChar char="●"/>
            </a:pPr>
            <a:r>
              <a:rPr lang="en" sz="1200">
                <a:solidFill>
                  <a:schemeClr val="dk1"/>
                </a:solidFill>
              </a:rPr>
              <a:t>Systems involve hardware (processors), application and system software (control) and application and system information (data).</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Which of these dimensions have to be distributed for the system to be a distributed system?</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Enslow requires that distribution is transparent and system users are unaware of the fact that the system is composed of multiple processors.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Enslow´s model (1978) is fairly rigid: A system is a fully distributed system if and only if all dimensions are fully decentralized.</a:t>
            </a:r>
            <a:endParaRPr sz="1200">
              <a:solidFill>
                <a:schemeClr val="dk1"/>
              </a:solidFill>
            </a:endParaRPr>
          </a:p>
          <a:p>
            <a:pPr indent="0" lvl="0" marL="469900" rtl="0" algn="just">
              <a:lnSpc>
                <a:spcPct val="115000"/>
              </a:lnSpc>
              <a:spcBef>
                <a:spcPts val="400"/>
              </a:spcBef>
              <a:spcAft>
                <a:spcPts val="0"/>
              </a:spcAft>
              <a:buClr>
                <a:schemeClr val="dk1"/>
              </a:buClr>
              <a:buSzPts val="1100"/>
              <a:buFont typeface="Arial"/>
              <a:buNone/>
            </a:pPr>
            <a:r>
              <a:rPr lang="en" sz="1200">
                <a:solidFill>
                  <a:schemeClr val="dk1"/>
                </a:solidFill>
              </a:rPr>
              <a:t>– Full hardware decentralization includes multiple heterogeneous control units (as opposed to a single control unit with multiple processors and multiple homogeneous control units).</a:t>
            </a:r>
            <a:endParaRPr sz="1200">
              <a:solidFill>
                <a:schemeClr val="dk1"/>
              </a:solidFill>
            </a:endParaRPr>
          </a:p>
          <a:p>
            <a:pPr indent="0" lvl="0" marL="469900" rtl="0" algn="just">
              <a:lnSpc>
                <a:spcPct val="115000"/>
              </a:lnSpc>
              <a:spcBef>
                <a:spcPts val="400"/>
              </a:spcBef>
              <a:spcAft>
                <a:spcPts val="0"/>
              </a:spcAft>
              <a:buClr>
                <a:schemeClr val="dk1"/>
              </a:buClr>
              <a:buSzPts val="1100"/>
              <a:buFont typeface="Arial"/>
              <a:buNone/>
            </a:pPr>
            <a:r>
              <a:rPr lang="en" sz="1200">
                <a:solidFill>
                  <a:schemeClr val="dk1"/>
                </a:solidFill>
              </a:rPr>
              <a:t>– Control must be provided by multiple units cooperating with each other rather than in a master-slave relationship</a:t>
            </a:r>
            <a:endParaRPr sz="1200">
              <a:solidFill>
                <a:schemeClr val="dk1"/>
              </a:solidFill>
            </a:endParaRPr>
          </a:p>
          <a:p>
            <a:pPr indent="0" lvl="0" marL="469900" rtl="0" algn="just">
              <a:lnSpc>
                <a:spcPct val="115000"/>
              </a:lnSpc>
              <a:spcBef>
                <a:spcPts val="400"/>
              </a:spcBef>
              <a:spcAft>
                <a:spcPts val="0"/>
              </a:spcAft>
              <a:buClr>
                <a:schemeClr val="dk1"/>
              </a:buClr>
              <a:buSzPts val="1100"/>
              <a:buFont typeface="Arial"/>
              <a:buNone/>
            </a:pPr>
            <a:r>
              <a:rPr lang="en" sz="1200">
                <a:solidFill>
                  <a:schemeClr val="dk1"/>
                </a:solidFill>
              </a:rPr>
              <a:t>– Data must be partitioned and/or replicated, each part with its own local directory.</a:t>
            </a:r>
            <a:endParaRPr sz="1200">
              <a:solidFill>
                <a:schemeClr val="dk1"/>
              </a:solidFill>
            </a:endParaRPr>
          </a:p>
          <a:p>
            <a:pPr indent="-304800" lvl="0" marL="457200" rtl="0" algn="just">
              <a:lnSpc>
                <a:spcPct val="115000"/>
              </a:lnSpc>
              <a:spcBef>
                <a:spcPts val="400"/>
              </a:spcBef>
              <a:spcAft>
                <a:spcPts val="0"/>
              </a:spcAft>
              <a:buClr>
                <a:schemeClr val="dk1"/>
              </a:buClr>
              <a:buSzPts val="1200"/>
              <a:buChar char="●"/>
            </a:pPr>
            <a:r>
              <a:rPr lang="en" sz="1200">
                <a:solidFill>
                  <a:schemeClr val="dk1"/>
                </a:solidFill>
              </a:rPr>
              <a:t>Enslow´s definition is too restrictive in our opinion. Techniques of distributed system construction should also be employed if only a single dimension is decentralized.</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a0de8323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a0de8323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a0de8323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a0de8323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a0de8323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a0de8323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a0de8323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a0de8323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a0f6c1d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a0f6c1d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a0de8323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a0de8323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a0de8323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a0de8323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a0de8323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a0de8323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a0de8323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a0de832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a0de832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a0de832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0de8323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a0de8323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Distributed Systems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Prepared By: Pratima Gautam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Loosely Coupled Systems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In these systems, the processors do not share memory, and each processor has its own local memory. Loosely coupled systems are referred to as distributed computing systems, or simply </a:t>
            </a:r>
            <a:r>
              <a:rPr b="1" lang="en">
                <a:solidFill>
                  <a:srgbClr val="FF0000"/>
                </a:solidFill>
              </a:rPr>
              <a:t>distributed systems.</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1733225" y="152400"/>
            <a:ext cx="522182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Distributed System</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Concurrency</a:t>
            </a:r>
            <a:endParaRPr/>
          </a:p>
          <a:p>
            <a:pPr indent="-311150" lvl="0" marL="457200" rtl="0" algn="l">
              <a:lnSpc>
                <a:spcPct val="150000"/>
              </a:lnSpc>
              <a:spcBef>
                <a:spcPts val="0"/>
              </a:spcBef>
              <a:spcAft>
                <a:spcPts val="0"/>
              </a:spcAft>
              <a:buSzPts val="1300"/>
              <a:buChar char="-"/>
            </a:pPr>
            <a:r>
              <a:rPr lang="en"/>
              <a:t>No global clock</a:t>
            </a:r>
            <a:endParaRPr/>
          </a:p>
          <a:p>
            <a:pPr indent="-311150" lvl="0" marL="457200" rtl="0" algn="l">
              <a:lnSpc>
                <a:spcPct val="150000"/>
              </a:lnSpc>
              <a:spcBef>
                <a:spcPts val="0"/>
              </a:spcBef>
              <a:spcAft>
                <a:spcPts val="0"/>
              </a:spcAft>
              <a:buSzPts val="1300"/>
              <a:buChar char="-"/>
            </a:pPr>
            <a:r>
              <a:rPr lang="en"/>
              <a:t>Independent failures</a:t>
            </a:r>
            <a:endParaRPr/>
          </a:p>
          <a:p>
            <a:pPr indent="-311150" lvl="0" marL="457200" rtl="0" algn="l">
              <a:lnSpc>
                <a:spcPct val="150000"/>
              </a:lnSpc>
              <a:spcBef>
                <a:spcPts val="0"/>
              </a:spcBef>
              <a:spcAft>
                <a:spcPts val="0"/>
              </a:spcAft>
              <a:buSzPts val="1300"/>
              <a:buChar char="-"/>
            </a:pPr>
            <a:r>
              <a:rPr lang="en"/>
              <a:t>Enhanced </a:t>
            </a:r>
            <a:r>
              <a:rPr lang="en"/>
              <a:t>reliability</a:t>
            </a:r>
            <a:r>
              <a:rPr lang="en"/>
              <a:t> </a:t>
            </a:r>
            <a:endParaRPr/>
          </a:p>
          <a:p>
            <a:pPr indent="-311150" lvl="0" marL="457200" rtl="0" algn="l">
              <a:lnSpc>
                <a:spcPct val="150000"/>
              </a:lnSpc>
              <a:spcBef>
                <a:spcPts val="0"/>
              </a:spcBef>
              <a:spcAft>
                <a:spcPts val="0"/>
              </a:spcAft>
              <a:buSzPts val="1300"/>
              <a:buChar char="-"/>
            </a:pPr>
            <a:r>
              <a:rPr lang="en"/>
              <a:t>Fault tolerant: Distributed systems must maintain availability even at low levels of hardware/software/network reliability.</a:t>
            </a:r>
            <a:endParaRPr/>
          </a:p>
          <a:p>
            <a:pPr indent="-311150" lvl="0" marL="457200" rtl="0" algn="l">
              <a:lnSpc>
                <a:spcPct val="150000"/>
              </a:lnSpc>
              <a:spcBef>
                <a:spcPts val="0"/>
              </a:spcBef>
              <a:spcAft>
                <a:spcPts val="0"/>
              </a:spcAft>
              <a:buSzPts val="1300"/>
              <a:buChar char="-"/>
            </a:pPr>
            <a:r>
              <a:rPr lang="en"/>
              <a:t>Scalable</a:t>
            </a:r>
            <a:endParaRPr/>
          </a:p>
          <a:p>
            <a:pPr indent="-311150" lvl="0" marL="457200" rtl="0" algn="l">
              <a:lnSpc>
                <a:spcPct val="150000"/>
              </a:lnSpc>
              <a:spcBef>
                <a:spcPts val="0"/>
              </a:spcBef>
              <a:spcAft>
                <a:spcPts val="0"/>
              </a:spcAft>
              <a:buSzPts val="1300"/>
              <a:buChar char="-"/>
            </a:pPr>
            <a:r>
              <a:rPr lang="en"/>
              <a:t>Increased Performance / Cost Ratio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Concurrency</a:t>
            </a:r>
            <a:endParaRPr/>
          </a:p>
        </p:txBody>
      </p:sp>
      <p:sp>
        <p:nvSpPr>
          <p:cNvPr id="159" name="Google Shape;159;p25"/>
          <p:cNvSpPr txBox="1"/>
          <p:nvPr>
            <p:ph idx="1" type="body"/>
          </p:nvPr>
        </p:nvSpPr>
        <p:spPr>
          <a:xfrm>
            <a:off x="729450" y="2078875"/>
            <a:ext cx="7688700" cy="2448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Components in distributed systems are executed in concurrent processes.</a:t>
            </a:r>
            <a:endParaRPr/>
          </a:p>
          <a:p>
            <a:pPr indent="0" lvl="0" marL="0" rtl="0" algn="l">
              <a:lnSpc>
                <a:spcPct val="150000"/>
              </a:lnSpc>
              <a:spcBef>
                <a:spcPts val="1200"/>
              </a:spcBef>
              <a:spcAft>
                <a:spcPts val="0"/>
              </a:spcAft>
              <a:buNone/>
            </a:pPr>
            <a:r>
              <a:rPr lang="en"/>
              <a:t>Components access and update shared resources (e.g. variables, databases, device drivers).</a:t>
            </a:r>
            <a:endParaRPr/>
          </a:p>
          <a:p>
            <a:pPr indent="0" lvl="0" marL="0" rtl="0" algn="l">
              <a:lnSpc>
                <a:spcPct val="150000"/>
              </a:lnSpc>
              <a:spcBef>
                <a:spcPts val="1200"/>
              </a:spcBef>
              <a:spcAft>
                <a:spcPts val="0"/>
              </a:spcAft>
              <a:buNone/>
            </a:pPr>
            <a:r>
              <a:rPr lang="en"/>
              <a:t>Integrity of the system may be violated if concurrent updates are not coordinated.</a:t>
            </a:r>
            <a:endParaRPr/>
          </a:p>
          <a:p>
            <a:pPr indent="-311150" lvl="0" marL="457200" rtl="0" algn="l">
              <a:lnSpc>
                <a:spcPct val="150000"/>
              </a:lnSpc>
              <a:spcBef>
                <a:spcPts val="1200"/>
              </a:spcBef>
              <a:spcAft>
                <a:spcPts val="0"/>
              </a:spcAft>
              <a:buSzPts val="1300"/>
              <a:buChar char="●"/>
            </a:pPr>
            <a:r>
              <a:rPr lang="en"/>
              <a:t>Lost updates</a:t>
            </a:r>
            <a:endParaRPr/>
          </a:p>
          <a:p>
            <a:pPr indent="-311150" lvl="0" marL="457200" rtl="0" algn="l">
              <a:lnSpc>
                <a:spcPct val="150000"/>
              </a:lnSpc>
              <a:spcBef>
                <a:spcPts val="0"/>
              </a:spcBef>
              <a:spcAft>
                <a:spcPts val="0"/>
              </a:spcAft>
              <a:buSzPts val="1300"/>
              <a:buChar char="●"/>
            </a:pPr>
            <a:r>
              <a:rPr lang="en"/>
              <a:t>Inconsistent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Handling (Fault Tolerance)</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software and networks fail!</a:t>
            </a:r>
            <a:endParaRPr/>
          </a:p>
          <a:p>
            <a:pPr indent="0" lvl="0" marL="0" rtl="0" algn="l">
              <a:spcBef>
                <a:spcPts val="1200"/>
              </a:spcBef>
              <a:spcAft>
                <a:spcPts val="0"/>
              </a:spcAft>
              <a:buNone/>
            </a:pPr>
            <a:r>
              <a:rPr lang="en"/>
              <a:t>Distributed systems must maintain availability even at low levels of hardware/software/network reliability.</a:t>
            </a:r>
            <a:endParaRPr/>
          </a:p>
          <a:p>
            <a:pPr indent="0" lvl="0" marL="0" rtl="0" algn="l">
              <a:spcBef>
                <a:spcPts val="1200"/>
              </a:spcBef>
              <a:spcAft>
                <a:spcPts val="0"/>
              </a:spcAft>
              <a:buNone/>
            </a:pPr>
            <a:r>
              <a:rPr lang="en"/>
              <a:t>Fault tolerance is achieved by </a:t>
            </a:r>
            <a:endParaRPr/>
          </a:p>
          <a:p>
            <a:pPr indent="-311150" lvl="0" marL="457200" rtl="0" algn="l">
              <a:lnSpc>
                <a:spcPct val="150000"/>
              </a:lnSpc>
              <a:spcBef>
                <a:spcPts val="1200"/>
              </a:spcBef>
              <a:spcAft>
                <a:spcPts val="0"/>
              </a:spcAft>
              <a:buSzPts val="1300"/>
              <a:buChar char="●"/>
            </a:pPr>
            <a:r>
              <a:rPr lang="en"/>
              <a:t>recovery</a:t>
            </a:r>
            <a:endParaRPr/>
          </a:p>
          <a:p>
            <a:pPr indent="-311150" lvl="0" marL="457200" rtl="0" algn="l">
              <a:lnSpc>
                <a:spcPct val="150000"/>
              </a:lnSpc>
              <a:spcBef>
                <a:spcPts val="0"/>
              </a:spcBef>
              <a:spcAft>
                <a:spcPts val="0"/>
              </a:spcAft>
              <a:buSzPts val="1300"/>
              <a:buChar char="●"/>
            </a:pPr>
            <a:r>
              <a:rPr lang="en"/>
              <a:t>redundancy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Issues of Distributed Systems</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Transparency</a:t>
            </a:r>
            <a:endParaRPr/>
          </a:p>
          <a:p>
            <a:pPr indent="-311150" lvl="0" marL="457200" rtl="0" algn="l">
              <a:lnSpc>
                <a:spcPct val="150000"/>
              </a:lnSpc>
              <a:spcBef>
                <a:spcPts val="0"/>
              </a:spcBef>
              <a:spcAft>
                <a:spcPts val="0"/>
              </a:spcAft>
              <a:buSzPts val="1300"/>
              <a:buChar char="●"/>
            </a:pPr>
            <a:r>
              <a:rPr lang="en"/>
              <a:t>Flexibility</a:t>
            </a:r>
            <a:endParaRPr/>
          </a:p>
          <a:p>
            <a:pPr indent="-311150" lvl="0" marL="457200" rtl="0" algn="l">
              <a:lnSpc>
                <a:spcPct val="150000"/>
              </a:lnSpc>
              <a:spcBef>
                <a:spcPts val="0"/>
              </a:spcBef>
              <a:spcAft>
                <a:spcPts val="0"/>
              </a:spcAft>
              <a:buSzPts val="1300"/>
              <a:buChar char="●"/>
            </a:pPr>
            <a:r>
              <a:rPr lang="en"/>
              <a:t>Reliability</a:t>
            </a:r>
            <a:endParaRPr/>
          </a:p>
          <a:p>
            <a:pPr indent="-311150" lvl="0" marL="457200" rtl="0" algn="l">
              <a:lnSpc>
                <a:spcPct val="150000"/>
              </a:lnSpc>
              <a:spcBef>
                <a:spcPts val="0"/>
              </a:spcBef>
              <a:spcAft>
                <a:spcPts val="0"/>
              </a:spcAft>
              <a:buSzPts val="1300"/>
              <a:buChar char="●"/>
            </a:pPr>
            <a:r>
              <a:rPr lang="en"/>
              <a:t>Performance</a:t>
            </a:r>
            <a:endParaRPr/>
          </a:p>
          <a:p>
            <a:pPr indent="-311150" lvl="0" marL="457200" rtl="0" algn="l">
              <a:lnSpc>
                <a:spcPct val="150000"/>
              </a:lnSpc>
              <a:spcBef>
                <a:spcPts val="0"/>
              </a:spcBef>
              <a:spcAft>
                <a:spcPts val="0"/>
              </a:spcAft>
              <a:buSzPts val="1300"/>
              <a:buChar char="●"/>
            </a:pPr>
            <a:r>
              <a:rPr lang="en"/>
              <a:t>Scalability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Transparency</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achieve the single-system image, i.e., how to make a collection of computers appear as a single computer. Complexity of the distributed systems should be hidden from the users.</a:t>
            </a:r>
            <a:endParaRPr/>
          </a:p>
          <a:p>
            <a:pPr indent="0" lvl="0" marL="0" rtl="0" algn="l">
              <a:spcBef>
                <a:spcPts val="1200"/>
              </a:spcBef>
              <a:spcAft>
                <a:spcPts val="0"/>
              </a:spcAft>
              <a:buNone/>
            </a:pPr>
            <a:r>
              <a:rPr lang="en"/>
              <a:t>Hiding all the distribution from the users as well as the application programs can be achieved at two levels: </a:t>
            </a:r>
            <a:endParaRPr/>
          </a:p>
          <a:p>
            <a:pPr indent="-311150" lvl="0" marL="457200" rtl="0" algn="l">
              <a:spcBef>
                <a:spcPts val="1200"/>
              </a:spcBef>
              <a:spcAft>
                <a:spcPts val="0"/>
              </a:spcAft>
              <a:buSzPts val="1300"/>
              <a:buAutoNum type="arabicParenR"/>
            </a:pPr>
            <a:r>
              <a:rPr lang="en"/>
              <a:t>hide the distribution from users</a:t>
            </a:r>
            <a:endParaRPr/>
          </a:p>
          <a:p>
            <a:pPr indent="-311150" lvl="0" marL="457200" rtl="0" algn="l">
              <a:spcBef>
                <a:spcPts val="0"/>
              </a:spcBef>
              <a:spcAft>
                <a:spcPts val="0"/>
              </a:spcAft>
              <a:buSzPts val="1300"/>
              <a:buAutoNum type="arabicParenR"/>
            </a:pPr>
            <a:r>
              <a:rPr lang="en"/>
              <a:t>at a lower level, make the system look transparent to programs. </a:t>
            </a:r>
            <a:endParaRPr/>
          </a:p>
          <a:p>
            <a:pPr indent="0" lvl="0" marL="0" rtl="0" algn="l">
              <a:spcBef>
                <a:spcPts val="1200"/>
              </a:spcBef>
              <a:spcAft>
                <a:spcPts val="1200"/>
              </a:spcAft>
              <a:buNone/>
            </a:pPr>
            <a:r>
              <a:rPr lang="en"/>
              <a:t>1) and 2) requires uniform interfaces such as access to files, communication.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Transparency</a:t>
            </a:r>
            <a:endParaRPr/>
          </a:p>
        </p:txBody>
      </p:sp>
      <p:sp>
        <p:nvSpPr>
          <p:cNvPr id="183" name="Google Shape;183;p29"/>
          <p:cNvSpPr txBox="1"/>
          <p:nvPr>
            <p:ph idx="1" type="body"/>
          </p:nvPr>
        </p:nvSpPr>
        <p:spPr>
          <a:xfrm>
            <a:off x="729450" y="2078875"/>
            <a:ext cx="7688700" cy="27426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Location Transparency: users cannot tell where hardware and software resources such as CPUs, printers, files, data bases are located.</a:t>
            </a:r>
            <a:endParaRPr/>
          </a:p>
          <a:p>
            <a:pPr indent="-304958" lvl="0" marL="457200" rtl="0" algn="l">
              <a:spcBef>
                <a:spcPts val="0"/>
              </a:spcBef>
              <a:spcAft>
                <a:spcPts val="0"/>
              </a:spcAft>
              <a:buSzPct val="100000"/>
              <a:buChar char="●"/>
            </a:pPr>
            <a:r>
              <a:rPr lang="en"/>
              <a:t>Migration Transparency: resources must be free to move from one location to another without their names changed.</a:t>
            </a:r>
            <a:br>
              <a:rPr lang="en"/>
            </a:br>
            <a:r>
              <a:rPr lang="en"/>
              <a:t>E.g., /usr/lee, /central/usr/lee</a:t>
            </a:r>
            <a:endParaRPr/>
          </a:p>
          <a:p>
            <a:pPr indent="-304958" lvl="0" marL="457200" rtl="0" algn="l">
              <a:spcBef>
                <a:spcPts val="0"/>
              </a:spcBef>
              <a:spcAft>
                <a:spcPts val="0"/>
              </a:spcAft>
              <a:buSzPct val="100000"/>
              <a:buChar char="●"/>
            </a:pPr>
            <a:r>
              <a:rPr lang="en"/>
              <a:t>Replication Transparency: OS can make additional copies of files and resources without users noticing.</a:t>
            </a:r>
            <a:endParaRPr/>
          </a:p>
          <a:p>
            <a:pPr indent="-304958" lvl="0" marL="457200" rtl="0" algn="l">
              <a:spcBef>
                <a:spcPts val="0"/>
              </a:spcBef>
              <a:spcAft>
                <a:spcPts val="0"/>
              </a:spcAft>
              <a:buSzPct val="100000"/>
              <a:buChar char="●"/>
            </a:pPr>
            <a:r>
              <a:rPr lang="en"/>
              <a:t>Concurrency Transparency:  The users are not aware of the existence of other users.  Need to allow multiple users to concurrently access the same resource. Lock and unlock for mutual exclusion.</a:t>
            </a:r>
            <a:endParaRPr/>
          </a:p>
          <a:p>
            <a:pPr indent="-304958" lvl="0" marL="457200" rtl="0" algn="l">
              <a:spcBef>
                <a:spcPts val="0"/>
              </a:spcBef>
              <a:spcAft>
                <a:spcPts val="0"/>
              </a:spcAft>
              <a:buSzPct val="100000"/>
              <a:buChar char="●"/>
            </a:pPr>
            <a:r>
              <a:rPr lang="en"/>
              <a:t>Parallelism Transparency:  Automatic use of parallelism without having to program explicitly.  The holy grail for distributed and parallel system designers.</a:t>
            </a:r>
            <a:endParaRPr/>
          </a:p>
          <a:p>
            <a:pPr indent="0" lvl="0" marL="0" rtl="0" algn="l">
              <a:spcBef>
                <a:spcPts val="1200"/>
              </a:spcBef>
              <a:spcAft>
                <a:spcPts val="1200"/>
              </a:spcAft>
              <a:buNone/>
            </a:pPr>
            <a:r>
              <a:rPr lang="en"/>
              <a:t>Users do not always want complete transparency: a fancy printer 1000 miles away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Reliability</a:t>
            </a:r>
            <a:endParaRPr/>
          </a:p>
        </p:txBody>
      </p:sp>
      <p:sp>
        <p:nvSpPr>
          <p:cNvPr id="189" name="Google Shape;18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system should be more reliable than single system.  Example: 3 machines with .95 probability of being up.  1-.05**3 probability of being up.</a:t>
            </a:r>
            <a:endParaRPr/>
          </a:p>
          <a:p>
            <a:pPr indent="-311150" lvl="0" marL="457200" rtl="0" algn="l">
              <a:lnSpc>
                <a:spcPct val="150000"/>
              </a:lnSpc>
              <a:spcBef>
                <a:spcPts val="1200"/>
              </a:spcBef>
              <a:spcAft>
                <a:spcPts val="0"/>
              </a:spcAft>
              <a:buSzPts val="1300"/>
              <a:buChar char="●"/>
            </a:pPr>
            <a:r>
              <a:rPr lang="en"/>
              <a:t>Availability: fraction of time the system is usable.  Redundancy improves it.</a:t>
            </a:r>
            <a:endParaRPr/>
          </a:p>
          <a:p>
            <a:pPr indent="-311150" lvl="0" marL="457200" rtl="0" algn="l">
              <a:lnSpc>
                <a:spcPct val="150000"/>
              </a:lnSpc>
              <a:spcBef>
                <a:spcPts val="0"/>
              </a:spcBef>
              <a:spcAft>
                <a:spcPts val="0"/>
              </a:spcAft>
              <a:buSzPts val="1300"/>
              <a:buChar char="●"/>
            </a:pPr>
            <a:r>
              <a:rPr lang="en"/>
              <a:t>Need to maintain consistency</a:t>
            </a:r>
            <a:endParaRPr/>
          </a:p>
          <a:p>
            <a:pPr indent="-311150" lvl="0" marL="457200" rtl="0" algn="l">
              <a:lnSpc>
                <a:spcPct val="150000"/>
              </a:lnSpc>
              <a:spcBef>
                <a:spcPts val="0"/>
              </a:spcBef>
              <a:spcAft>
                <a:spcPts val="0"/>
              </a:spcAft>
              <a:buSzPts val="1300"/>
              <a:buChar char="●"/>
            </a:pPr>
            <a:r>
              <a:rPr lang="en"/>
              <a:t>Need to be secure</a:t>
            </a:r>
            <a:endParaRPr/>
          </a:p>
          <a:p>
            <a:pPr indent="-311150" lvl="0" marL="457200" rtl="0" algn="l">
              <a:lnSpc>
                <a:spcPct val="150000"/>
              </a:lnSpc>
              <a:spcBef>
                <a:spcPts val="0"/>
              </a:spcBef>
              <a:spcAft>
                <a:spcPts val="0"/>
              </a:spcAft>
              <a:buSzPts val="1300"/>
              <a:buChar char="●"/>
            </a:pPr>
            <a:r>
              <a:rPr lang="en"/>
              <a:t>Fault tolerance: need to mask failures, recover from errors.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Flexibility</a:t>
            </a:r>
            <a:endParaRPr/>
          </a:p>
        </p:txBody>
      </p:sp>
      <p:sp>
        <p:nvSpPr>
          <p:cNvPr id="195" name="Google Shape;19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Make it easier to change</a:t>
            </a:r>
            <a:endParaRPr/>
          </a:p>
          <a:p>
            <a:pPr indent="-311150" lvl="0" marL="457200" rtl="0" algn="l">
              <a:spcBef>
                <a:spcPts val="0"/>
              </a:spcBef>
              <a:spcAft>
                <a:spcPts val="0"/>
              </a:spcAft>
              <a:buSzPts val="1300"/>
              <a:buChar char="●"/>
            </a:pPr>
            <a:r>
              <a:rPr lang="en"/>
              <a:t>Monolithic Kernel: systems calls are trapped and executed by the kernel. All system calls are served by the kernel, e.g.,  UNIX.</a:t>
            </a:r>
            <a:endParaRPr/>
          </a:p>
          <a:p>
            <a:pPr indent="-311150" lvl="0" marL="457200" rtl="0" algn="l">
              <a:spcBef>
                <a:spcPts val="0"/>
              </a:spcBef>
              <a:spcAft>
                <a:spcPts val="0"/>
              </a:spcAft>
              <a:buSzPts val="1300"/>
              <a:buChar char="●"/>
            </a:pPr>
            <a:r>
              <a:rPr lang="en"/>
              <a:t>Microkernel: provides minimal services.</a:t>
            </a:r>
            <a:br>
              <a:rPr lang="en"/>
            </a:br>
            <a:r>
              <a:rPr lang="en"/>
              <a:t>1) IPC </a:t>
            </a:r>
            <a:br>
              <a:rPr lang="en"/>
            </a:br>
            <a:r>
              <a:rPr lang="en"/>
              <a:t>2) some memory management </a:t>
            </a:r>
            <a:br>
              <a:rPr lang="en"/>
            </a:br>
            <a:r>
              <a:rPr lang="en"/>
              <a:t>3) some low-level process management and scheduling </a:t>
            </a:r>
            <a:br>
              <a:rPr lang="en"/>
            </a:br>
            <a:r>
              <a:rPr lang="en"/>
              <a:t>4) low-level i/o</a:t>
            </a:r>
            <a:br>
              <a:rPr lang="en"/>
            </a:br>
            <a:r>
              <a:rPr lang="en"/>
              <a:t>E.g., Mach can support multiple file systems, multiple system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Definition</a:t>
            </a:r>
            <a:endParaRPr/>
          </a:p>
          <a:p>
            <a:pPr indent="-311150" lvl="0" marL="457200" rtl="0" algn="l">
              <a:spcBef>
                <a:spcPts val="0"/>
              </a:spcBef>
              <a:spcAft>
                <a:spcPts val="0"/>
              </a:spcAft>
              <a:buSzPts val="1300"/>
              <a:buChar char="-"/>
            </a:pPr>
            <a:r>
              <a:rPr lang="en"/>
              <a:t>Motivation for Distributed Systems</a:t>
            </a:r>
            <a:endParaRPr/>
          </a:p>
          <a:p>
            <a:pPr indent="-311150" lvl="0" marL="457200" rtl="0" algn="l">
              <a:spcBef>
                <a:spcPts val="0"/>
              </a:spcBef>
              <a:spcAft>
                <a:spcPts val="0"/>
              </a:spcAft>
              <a:buSzPts val="1300"/>
              <a:buChar char="-"/>
            </a:pPr>
            <a:r>
              <a:rPr lang="en"/>
              <a:t>Architectural Categories</a:t>
            </a:r>
            <a:endParaRPr/>
          </a:p>
          <a:p>
            <a:pPr indent="-311150" lvl="0" marL="457200" rtl="0" algn="l">
              <a:spcBef>
                <a:spcPts val="0"/>
              </a:spcBef>
              <a:spcAft>
                <a:spcPts val="0"/>
              </a:spcAft>
              <a:buSzPts val="1300"/>
              <a:buChar char="-"/>
            </a:pPr>
            <a:r>
              <a:rPr lang="en"/>
              <a:t>Characteristics, Issues and Goals</a:t>
            </a:r>
            <a:endParaRPr/>
          </a:p>
          <a:p>
            <a:pPr indent="-311150" lvl="0" marL="457200" rtl="0" algn="l">
              <a:spcBef>
                <a:spcPts val="0"/>
              </a:spcBef>
              <a:spcAft>
                <a:spcPts val="0"/>
              </a:spcAft>
              <a:buSzPts val="1300"/>
              <a:buChar char="-"/>
            </a:pPr>
            <a:r>
              <a:rPr lang="en"/>
              <a:t>Advantages</a:t>
            </a:r>
            <a:endParaRPr/>
          </a:p>
          <a:p>
            <a:pPr indent="-311150" lvl="0" marL="457200" rtl="0" algn="l">
              <a:spcBef>
                <a:spcPts val="0"/>
              </a:spcBef>
              <a:spcAft>
                <a:spcPts val="0"/>
              </a:spcAft>
              <a:buSzPts val="1300"/>
              <a:buChar char="-"/>
            </a:pPr>
            <a:r>
              <a:rPr lang="en"/>
              <a:t>Disadvantages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sp>
        <p:nvSpPr>
          <p:cNvPr id="201" name="Google Shape;20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Without gain on this, why bother with distributed systems. </a:t>
            </a:r>
            <a:endParaRPr/>
          </a:p>
          <a:p>
            <a:pPr indent="0" lvl="0" marL="0" rtl="0" algn="l">
              <a:spcBef>
                <a:spcPts val="1200"/>
              </a:spcBef>
              <a:spcAft>
                <a:spcPts val="0"/>
              </a:spcAft>
              <a:buNone/>
            </a:pPr>
            <a:r>
              <a:rPr lang="en"/>
              <a:t>Performance loss due to communication delays:</a:t>
            </a:r>
            <a:endParaRPr/>
          </a:p>
          <a:p>
            <a:pPr indent="-311150" lvl="0" marL="457200" rtl="0" algn="l">
              <a:lnSpc>
                <a:spcPct val="150000"/>
              </a:lnSpc>
              <a:spcBef>
                <a:spcPts val="1200"/>
              </a:spcBef>
              <a:spcAft>
                <a:spcPts val="0"/>
              </a:spcAft>
              <a:buSzPts val="1300"/>
              <a:buChar char="●"/>
            </a:pPr>
            <a:r>
              <a:rPr lang="en"/>
              <a:t>fine-grain parallelism: high degree of interaction</a:t>
            </a:r>
            <a:endParaRPr/>
          </a:p>
          <a:p>
            <a:pPr indent="-311150" lvl="0" marL="457200" rtl="0" algn="l">
              <a:lnSpc>
                <a:spcPct val="150000"/>
              </a:lnSpc>
              <a:spcBef>
                <a:spcPts val="0"/>
              </a:spcBef>
              <a:spcAft>
                <a:spcPts val="0"/>
              </a:spcAft>
              <a:buSzPts val="1300"/>
              <a:buChar char="●"/>
            </a:pPr>
            <a:r>
              <a:rPr lang="en"/>
              <a:t>coarse-grain parallelism</a:t>
            </a:r>
            <a:endParaRPr/>
          </a:p>
          <a:p>
            <a:pPr indent="0" lvl="0" marL="0" rtl="0" algn="l">
              <a:spcBef>
                <a:spcPts val="1200"/>
              </a:spcBef>
              <a:spcAft>
                <a:spcPts val="1200"/>
              </a:spcAft>
              <a:buNone/>
            </a:pPr>
            <a:r>
              <a:rPr lang="en"/>
              <a:t>Performance loss due to making the system fault tolerant.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a:t>
            </a:r>
            <a:endParaRPr/>
          </a:p>
        </p:txBody>
      </p:sp>
      <p:sp>
        <p:nvSpPr>
          <p:cNvPr id="207" name="Google Shape;207;p33"/>
          <p:cNvSpPr txBox="1"/>
          <p:nvPr>
            <p:ph idx="1" type="body"/>
          </p:nvPr>
        </p:nvSpPr>
        <p:spPr>
          <a:xfrm>
            <a:off x="729450" y="2078875"/>
            <a:ext cx="7688700" cy="2628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Systems grow with time or become obsolete. Techniques that require resources linearly in terms of the size of the system are not scalable.   </a:t>
            </a:r>
            <a:endParaRPr/>
          </a:p>
          <a:p>
            <a:pPr indent="0" lvl="0" marL="457200" rtl="0" algn="l">
              <a:spcBef>
                <a:spcPts val="1200"/>
              </a:spcBef>
              <a:spcAft>
                <a:spcPts val="0"/>
              </a:spcAft>
              <a:buNone/>
            </a:pPr>
            <a:r>
              <a:rPr lang="en"/>
              <a:t>e.g., broadcast based query won't work for large distributed systems.</a:t>
            </a:r>
            <a:endParaRPr/>
          </a:p>
          <a:p>
            <a:pPr indent="-311150" lvl="0" marL="457200" rtl="0" algn="l">
              <a:spcBef>
                <a:spcPts val="1200"/>
              </a:spcBef>
              <a:spcAft>
                <a:spcPts val="0"/>
              </a:spcAft>
              <a:buSzPts val="1300"/>
              <a:buChar char="●"/>
            </a:pPr>
            <a:r>
              <a:rPr lang="en"/>
              <a:t>Examples of bottlenecks</a:t>
            </a:r>
            <a:endParaRPr/>
          </a:p>
          <a:p>
            <a:pPr indent="0" lvl="0" marL="457200" rtl="0" algn="l">
              <a:spcBef>
                <a:spcPts val="1200"/>
              </a:spcBef>
              <a:spcAft>
                <a:spcPts val="0"/>
              </a:spcAft>
              <a:buNone/>
            </a:pPr>
            <a:r>
              <a:rPr lang="en"/>
              <a:t>Centralized components: a single mail server</a:t>
            </a:r>
            <a:endParaRPr/>
          </a:p>
          <a:p>
            <a:pPr indent="0" lvl="0" marL="457200" rtl="0" algn="l">
              <a:spcBef>
                <a:spcPts val="1200"/>
              </a:spcBef>
              <a:spcAft>
                <a:spcPts val="0"/>
              </a:spcAft>
              <a:buNone/>
            </a:pPr>
            <a:r>
              <a:rPr lang="en"/>
              <a:t>Centralized tables: a single URL address book</a:t>
            </a:r>
            <a:endParaRPr/>
          </a:p>
          <a:p>
            <a:pPr indent="0" lvl="0" marL="457200" rtl="0" algn="l">
              <a:spcBef>
                <a:spcPts val="1200"/>
              </a:spcBef>
              <a:spcAft>
                <a:spcPts val="0"/>
              </a:spcAft>
              <a:buNone/>
            </a:pPr>
            <a:r>
              <a:rPr lang="en"/>
              <a:t>Centralized algorithms: routing based on complete information</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Scalability (Continued…)</a:t>
            </a:r>
            <a:endParaRPr/>
          </a:p>
        </p:txBody>
      </p:sp>
      <p:sp>
        <p:nvSpPr>
          <p:cNvPr id="213" name="Google Shape;21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Adaptation of distributed systems to</a:t>
            </a:r>
            <a:endParaRPr/>
          </a:p>
          <a:p>
            <a:pPr indent="-311150" lvl="0" marL="457200" rtl="0" algn="l">
              <a:spcBef>
                <a:spcPts val="1200"/>
              </a:spcBef>
              <a:spcAft>
                <a:spcPts val="0"/>
              </a:spcAft>
              <a:buSzPts val="1300"/>
              <a:buChar char="●"/>
            </a:pPr>
            <a:r>
              <a:rPr lang="en"/>
              <a:t>accommodate more users</a:t>
            </a:r>
            <a:endParaRPr/>
          </a:p>
          <a:p>
            <a:pPr indent="-311150" lvl="0" marL="457200" rtl="0" algn="l">
              <a:spcBef>
                <a:spcPts val="0"/>
              </a:spcBef>
              <a:spcAft>
                <a:spcPts val="0"/>
              </a:spcAft>
              <a:buSzPts val="1300"/>
              <a:buChar char="●"/>
            </a:pPr>
            <a:r>
              <a:rPr lang="en"/>
              <a:t>respond faster (this is the hard one)</a:t>
            </a:r>
            <a:endParaRPr/>
          </a:p>
          <a:p>
            <a:pPr indent="0" lvl="0" marL="0" rtl="0" algn="l">
              <a:spcBef>
                <a:spcPts val="1200"/>
              </a:spcBef>
              <a:spcAft>
                <a:spcPts val="0"/>
              </a:spcAft>
              <a:buNone/>
            </a:pPr>
            <a:r>
              <a:rPr lang="en"/>
              <a:t>Usually done by adding more and/or faster processors.</a:t>
            </a:r>
            <a:endParaRPr/>
          </a:p>
          <a:p>
            <a:pPr indent="0" lvl="0" marL="0" rtl="0" algn="l">
              <a:spcBef>
                <a:spcPts val="1200"/>
              </a:spcBef>
              <a:spcAft>
                <a:spcPts val="0"/>
              </a:spcAft>
              <a:buNone/>
            </a:pPr>
            <a:r>
              <a:rPr lang="en"/>
              <a:t>Components should not need to be changed when scale of a system increases.</a:t>
            </a:r>
            <a:endParaRPr/>
          </a:p>
          <a:p>
            <a:pPr indent="0" lvl="0" marL="0" rtl="0" algn="l">
              <a:spcBef>
                <a:spcPts val="1200"/>
              </a:spcBef>
              <a:spcAft>
                <a:spcPts val="1200"/>
              </a:spcAft>
              <a:buNone/>
            </a:pPr>
            <a:r>
              <a:rPr lang="en"/>
              <a:t>Design components to be scalable!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Distributed Systems</a:t>
            </a:r>
            <a:endParaRPr/>
          </a:p>
        </p:txBody>
      </p:sp>
      <p:sp>
        <p:nvSpPr>
          <p:cNvPr id="219" name="Google Shape;219;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Database Management System</a:t>
            </a:r>
            <a:endParaRPr/>
          </a:p>
          <a:p>
            <a:pPr indent="-311150" lvl="0" marL="457200" rtl="0" algn="l">
              <a:lnSpc>
                <a:spcPct val="150000"/>
              </a:lnSpc>
              <a:spcBef>
                <a:spcPts val="0"/>
              </a:spcBef>
              <a:spcAft>
                <a:spcPts val="0"/>
              </a:spcAft>
              <a:buSzPts val="1300"/>
              <a:buChar char="-"/>
            </a:pPr>
            <a:r>
              <a:rPr lang="en"/>
              <a:t>Automatic Teller Machine Network</a:t>
            </a:r>
            <a:endParaRPr/>
          </a:p>
          <a:p>
            <a:pPr indent="-311150" lvl="0" marL="457200" rtl="0" algn="l">
              <a:lnSpc>
                <a:spcPct val="150000"/>
              </a:lnSpc>
              <a:spcBef>
                <a:spcPts val="0"/>
              </a:spcBef>
              <a:spcAft>
                <a:spcPts val="0"/>
              </a:spcAft>
              <a:buSzPts val="1300"/>
              <a:buChar char="-"/>
            </a:pPr>
            <a:r>
              <a:rPr lang="en"/>
              <a:t>Internet/World-Wide Web</a:t>
            </a:r>
            <a:endParaRPr/>
          </a:p>
          <a:p>
            <a:pPr indent="-311150" lvl="0" marL="457200" rtl="0" algn="l">
              <a:lnSpc>
                <a:spcPct val="150000"/>
              </a:lnSpc>
              <a:spcBef>
                <a:spcPts val="0"/>
              </a:spcBef>
              <a:spcAft>
                <a:spcPts val="0"/>
              </a:spcAft>
              <a:buSzPts val="1300"/>
              <a:buChar char="-"/>
            </a:pPr>
            <a:r>
              <a:rPr lang="en"/>
              <a:t>Mobile and Ubiquitous Computing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Server Implementation Level</a:t>
            </a:r>
            <a:endParaRPr/>
          </a:p>
        </p:txBody>
      </p:sp>
      <p:pic>
        <p:nvPicPr>
          <p:cNvPr id="225" name="Google Shape;225;p36"/>
          <p:cNvPicPr preferRelativeResize="0"/>
          <p:nvPr/>
        </p:nvPicPr>
        <p:blipFill>
          <a:blip r:embed="rId3">
            <a:alphaModFix/>
          </a:blip>
          <a:stretch>
            <a:fillRect/>
          </a:stretch>
        </p:blipFill>
        <p:spPr>
          <a:xfrm>
            <a:off x="864200" y="1853850"/>
            <a:ext cx="5546260" cy="2984851"/>
          </a:xfrm>
          <a:prstGeom prst="rect">
            <a:avLst/>
          </a:prstGeom>
          <a:noFill/>
          <a:ln>
            <a:noFill/>
          </a:ln>
        </p:spPr>
      </p:pic>
      <p:sp>
        <p:nvSpPr>
          <p:cNvPr id="226" name="Google Shape;226;p36"/>
          <p:cNvSpPr txBox="1"/>
          <p:nvPr/>
        </p:nvSpPr>
        <p:spPr>
          <a:xfrm>
            <a:off x="6299275" y="2251850"/>
            <a:ext cx="2763000" cy="168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500"/>
              </a:spcBef>
              <a:spcAft>
                <a:spcPts val="0"/>
              </a:spcAft>
              <a:buNone/>
            </a:pPr>
            <a:r>
              <a:rPr lang="en" sz="1100">
                <a:latin typeface="Lato"/>
                <a:ea typeface="Lato"/>
                <a:cs typeface="Lato"/>
                <a:sym typeface="Lato"/>
              </a:rPr>
              <a:t>Example of an Internet search engine</a:t>
            </a:r>
            <a:endParaRPr sz="1100">
              <a:latin typeface="Lato"/>
              <a:ea typeface="Lato"/>
              <a:cs typeface="Lato"/>
              <a:sym typeface="Lato"/>
            </a:endParaRPr>
          </a:p>
          <a:p>
            <a:pPr indent="-298450" lvl="0" marL="457200" rtl="0" algn="l">
              <a:lnSpc>
                <a:spcPct val="150000"/>
              </a:lnSpc>
              <a:spcBef>
                <a:spcPts val="500"/>
              </a:spcBef>
              <a:spcAft>
                <a:spcPts val="0"/>
              </a:spcAft>
              <a:buSzPts val="1100"/>
              <a:buFont typeface="Lato"/>
              <a:buChar char="-"/>
            </a:pPr>
            <a:r>
              <a:rPr lang="en" sz="1100">
                <a:latin typeface="Lato"/>
                <a:ea typeface="Lato"/>
                <a:cs typeface="Lato"/>
                <a:sym typeface="Lato"/>
              </a:rPr>
              <a:t>UI on client</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Char char="-"/>
            </a:pPr>
            <a:r>
              <a:rPr lang="en" sz="1100">
                <a:latin typeface="Lato"/>
                <a:ea typeface="Lato"/>
                <a:cs typeface="Lato"/>
                <a:sym typeface="Lato"/>
              </a:rPr>
              <a:t>Processing can be on client  or server</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Char char="-"/>
            </a:pPr>
            <a:r>
              <a:rPr lang="en" sz="1100">
                <a:latin typeface="Lato"/>
                <a:ea typeface="Lato"/>
                <a:cs typeface="Lato"/>
                <a:sym typeface="Lato"/>
              </a:rPr>
              <a:t>Data level is server, keeps consistency</a:t>
            </a:r>
            <a:endParaRPr sz="11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Tiered</a:t>
            </a:r>
            <a:r>
              <a:rPr lang="en"/>
              <a:t> Architectures</a:t>
            </a:r>
            <a:endParaRPr/>
          </a:p>
        </p:txBody>
      </p:sp>
      <p:pic>
        <p:nvPicPr>
          <p:cNvPr id="232" name="Google Shape;232;p37"/>
          <p:cNvPicPr preferRelativeResize="0"/>
          <p:nvPr/>
        </p:nvPicPr>
        <p:blipFill>
          <a:blip r:embed="rId3">
            <a:alphaModFix/>
          </a:blip>
          <a:stretch>
            <a:fillRect/>
          </a:stretch>
        </p:blipFill>
        <p:spPr>
          <a:xfrm>
            <a:off x="841275" y="1853850"/>
            <a:ext cx="6099829" cy="2984850"/>
          </a:xfrm>
          <a:prstGeom prst="rect">
            <a:avLst/>
          </a:prstGeom>
          <a:noFill/>
          <a:ln>
            <a:noFill/>
          </a:ln>
        </p:spPr>
      </p:pic>
      <p:sp>
        <p:nvSpPr>
          <p:cNvPr id="233" name="Google Shape;233;p37"/>
          <p:cNvSpPr txBox="1"/>
          <p:nvPr/>
        </p:nvSpPr>
        <p:spPr>
          <a:xfrm>
            <a:off x="6988125" y="4125500"/>
            <a:ext cx="1990200" cy="769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600"/>
              </a:spcBef>
              <a:spcAft>
                <a:spcPts val="0"/>
              </a:spcAft>
              <a:buNone/>
            </a:pPr>
            <a:r>
              <a:rPr b="1" lang="en" sz="1100">
                <a:latin typeface="Lato"/>
                <a:ea typeface="Lato"/>
                <a:cs typeface="Lato"/>
                <a:sym typeface="Lato"/>
              </a:rPr>
              <a:t>Thin client (a) to Fat client (e)</a:t>
            </a:r>
            <a:endParaRPr b="1" sz="1100">
              <a:latin typeface="Lato"/>
              <a:ea typeface="Lato"/>
              <a:cs typeface="Lato"/>
              <a:sym typeface="Lato"/>
            </a:endParaRPr>
          </a:p>
          <a:p>
            <a:pPr indent="0" lvl="0" marL="0" rtl="0" algn="l">
              <a:lnSpc>
                <a:spcPct val="90000"/>
              </a:lnSpc>
              <a:spcBef>
                <a:spcPts val="600"/>
              </a:spcBef>
              <a:spcAft>
                <a:spcPts val="0"/>
              </a:spcAft>
              <a:buNone/>
            </a:pPr>
            <a:r>
              <a:rPr lang="en" sz="1100">
                <a:latin typeface="Lato"/>
                <a:ea typeface="Lato"/>
                <a:cs typeface="Lato"/>
                <a:sym typeface="Lato"/>
              </a:rPr>
              <a:t>(d) and (e) popular for NOS environments</a:t>
            </a:r>
            <a:endParaRPr sz="1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 Tiered</a:t>
            </a:r>
            <a:r>
              <a:rPr lang="en"/>
              <a:t> Architectures: 3 tiers</a:t>
            </a:r>
            <a:endParaRPr/>
          </a:p>
        </p:txBody>
      </p:sp>
      <p:pic>
        <p:nvPicPr>
          <p:cNvPr id="239" name="Google Shape;239;p38"/>
          <p:cNvPicPr preferRelativeResize="0"/>
          <p:nvPr/>
        </p:nvPicPr>
        <p:blipFill>
          <a:blip r:embed="rId3">
            <a:alphaModFix/>
          </a:blip>
          <a:stretch>
            <a:fillRect/>
          </a:stretch>
        </p:blipFill>
        <p:spPr>
          <a:xfrm>
            <a:off x="729450" y="1960325"/>
            <a:ext cx="6393532" cy="2984850"/>
          </a:xfrm>
          <a:prstGeom prst="rect">
            <a:avLst/>
          </a:prstGeom>
          <a:noFill/>
          <a:ln>
            <a:noFill/>
          </a:ln>
        </p:spPr>
      </p:pic>
      <p:sp>
        <p:nvSpPr>
          <p:cNvPr id="240" name="Google Shape;240;p38"/>
          <p:cNvSpPr txBox="1"/>
          <p:nvPr/>
        </p:nvSpPr>
        <p:spPr>
          <a:xfrm>
            <a:off x="7225400" y="2495200"/>
            <a:ext cx="1867500" cy="939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600"/>
              </a:spcBef>
              <a:spcAft>
                <a:spcPts val="0"/>
              </a:spcAft>
              <a:buNone/>
            </a:pPr>
            <a:r>
              <a:rPr b="1" lang="en" sz="1100">
                <a:latin typeface="Lato"/>
                <a:ea typeface="Lato"/>
                <a:cs typeface="Lato"/>
                <a:sym typeface="Lato"/>
              </a:rPr>
              <a:t>Server may act as a client</a:t>
            </a:r>
            <a:endParaRPr b="1" sz="1100">
              <a:latin typeface="Lato"/>
              <a:ea typeface="Lato"/>
              <a:cs typeface="Lato"/>
              <a:sym typeface="Lato"/>
            </a:endParaRPr>
          </a:p>
          <a:p>
            <a:pPr indent="0" lvl="0" marL="0" rtl="0" algn="l">
              <a:lnSpc>
                <a:spcPct val="90000"/>
              </a:lnSpc>
              <a:spcBef>
                <a:spcPts val="600"/>
              </a:spcBef>
              <a:spcAft>
                <a:spcPts val="0"/>
              </a:spcAft>
              <a:buNone/>
            </a:pPr>
            <a:r>
              <a:rPr b="1" lang="en" sz="1100">
                <a:latin typeface="Lato"/>
                <a:ea typeface="Lato"/>
                <a:cs typeface="Lato"/>
                <a:sym typeface="Lato"/>
              </a:rPr>
              <a:t>Example would be transaction monitor across multiple databases</a:t>
            </a:r>
            <a:endParaRPr b="1" sz="11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Modern Architectures: Horizontal</a:t>
            </a:r>
            <a:endParaRPr/>
          </a:p>
        </p:txBody>
      </p:sp>
      <p:pic>
        <p:nvPicPr>
          <p:cNvPr id="246" name="Google Shape;246;p39"/>
          <p:cNvPicPr preferRelativeResize="0"/>
          <p:nvPr/>
        </p:nvPicPr>
        <p:blipFill>
          <a:blip r:embed="rId3">
            <a:alphaModFix/>
          </a:blip>
          <a:stretch>
            <a:fillRect/>
          </a:stretch>
        </p:blipFill>
        <p:spPr>
          <a:xfrm>
            <a:off x="588700" y="1853850"/>
            <a:ext cx="5702400" cy="2984850"/>
          </a:xfrm>
          <a:prstGeom prst="rect">
            <a:avLst/>
          </a:prstGeom>
          <a:noFill/>
          <a:ln>
            <a:noFill/>
          </a:ln>
        </p:spPr>
      </p:pic>
      <p:sp>
        <p:nvSpPr>
          <p:cNvPr id="247" name="Google Shape;247;p39"/>
          <p:cNvSpPr txBox="1"/>
          <p:nvPr/>
        </p:nvSpPr>
        <p:spPr>
          <a:xfrm>
            <a:off x="6337550" y="1992000"/>
            <a:ext cx="2633100" cy="1277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600"/>
              </a:spcBef>
              <a:spcAft>
                <a:spcPts val="0"/>
              </a:spcAft>
              <a:buNone/>
            </a:pPr>
            <a:r>
              <a:rPr lang="en" sz="1100">
                <a:latin typeface="Lato"/>
                <a:ea typeface="Lato"/>
                <a:cs typeface="Lato"/>
                <a:sym typeface="Lato"/>
              </a:rPr>
              <a:t>R</a:t>
            </a:r>
            <a:r>
              <a:rPr lang="en" sz="1100">
                <a:latin typeface="Lato"/>
                <a:ea typeface="Lato"/>
                <a:cs typeface="Lato"/>
                <a:sym typeface="Lato"/>
              </a:rPr>
              <a:t>ather than vertical, distribute servers across nodes</a:t>
            </a:r>
            <a:endParaRPr sz="1100">
              <a:latin typeface="Lato"/>
              <a:ea typeface="Lato"/>
              <a:cs typeface="Lato"/>
              <a:sym typeface="Lato"/>
            </a:endParaRPr>
          </a:p>
          <a:p>
            <a:pPr indent="-298450" lvl="0" marL="457200" rtl="0" algn="l">
              <a:lnSpc>
                <a:spcPct val="90000"/>
              </a:lnSpc>
              <a:spcBef>
                <a:spcPts val="600"/>
              </a:spcBef>
              <a:spcAft>
                <a:spcPts val="0"/>
              </a:spcAft>
              <a:buSzPts val="1100"/>
              <a:buFont typeface="Lato"/>
              <a:buChar char="●"/>
            </a:pPr>
            <a:r>
              <a:rPr lang="en" sz="1100">
                <a:latin typeface="Lato"/>
                <a:ea typeface="Lato"/>
                <a:cs typeface="Lato"/>
                <a:sym typeface="Lato"/>
              </a:rPr>
              <a:t>Example of Web server “farm” for load balancing</a:t>
            </a:r>
            <a:endParaRPr sz="1100">
              <a:latin typeface="Lato"/>
              <a:ea typeface="Lato"/>
              <a:cs typeface="Lato"/>
              <a:sym typeface="Lato"/>
            </a:endParaRPr>
          </a:p>
          <a:p>
            <a:pPr indent="-298450" lvl="0" marL="457200" rtl="0" algn="l">
              <a:lnSpc>
                <a:spcPct val="90000"/>
              </a:lnSpc>
              <a:spcBef>
                <a:spcPts val="0"/>
              </a:spcBef>
              <a:spcAft>
                <a:spcPts val="0"/>
              </a:spcAft>
              <a:buSzPts val="1100"/>
              <a:buFont typeface="Lato"/>
              <a:buChar char="●"/>
            </a:pPr>
            <a:r>
              <a:rPr lang="en" sz="1100">
                <a:latin typeface="Lato"/>
                <a:ea typeface="Lato"/>
                <a:cs typeface="Lato"/>
                <a:sym typeface="Lato"/>
              </a:rPr>
              <a:t>Clients, too (peer-to-peer systems)</a:t>
            </a:r>
            <a:endParaRPr sz="11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1071950" y="152400"/>
            <a:ext cx="5367126" cy="3913850"/>
          </a:xfrm>
          <a:prstGeom prst="rect">
            <a:avLst/>
          </a:prstGeom>
          <a:noFill/>
          <a:ln>
            <a:noFill/>
          </a:ln>
        </p:spPr>
      </p:pic>
      <p:sp>
        <p:nvSpPr>
          <p:cNvPr id="253" name="Google Shape;253;p40"/>
          <p:cNvSpPr txBox="1"/>
          <p:nvPr>
            <p:ph idx="4294967295" type="body"/>
          </p:nvPr>
        </p:nvSpPr>
        <p:spPr>
          <a:xfrm>
            <a:off x="674950" y="4197050"/>
            <a:ext cx="7697400" cy="89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Figure: </a:t>
            </a:r>
            <a:r>
              <a:rPr b="1" lang="en"/>
              <a:t>Distributed System Types</a:t>
            </a:r>
            <a:endParaRPr b="1"/>
          </a:p>
          <a:p>
            <a:pPr indent="0" lvl="0" marL="0" rtl="0" algn="l">
              <a:spcBef>
                <a:spcPts val="1200"/>
              </a:spcBef>
              <a:spcAft>
                <a:spcPts val="1200"/>
              </a:spcAft>
              <a:buNone/>
            </a:pPr>
            <a:r>
              <a:rPr b="1" lang="en"/>
              <a:t>Different dimensions have to be distributed for Hardware (processors), application and system software (control) and application and system information (data)</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Distributed Systems over Centralized Systems</a:t>
            </a:r>
            <a:endParaRPr/>
          </a:p>
        </p:txBody>
      </p:sp>
      <p:sp>
        <p:nvSpPr>
          <p:cNvPr id="259" name="Google Shape;259;p41"/>
          <p:cNvSpPr txBox="1"/>
          <p:nvPr>
            <p:ph idx="1" type="body"/>
          </p:nvPr>
        </p:nvSpPr>
        <p:spPr>
          <a:xfrm>
            <a:off x="729450" y="2216525"/>
            <a:ext cx="7688700" cy="270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Economics:</a:t>
            </a:r>
            <a:r>
              <a:rPr lang="en"/>
              <a:t> a collection of microprocessors offer a better price/performance than mainframes. Low price/performance ratio:  cost effective way to increase computing power.</a:t>
            </a:r>
            <a:endParaRPr/>
          </a:p>
          <a:p>
            <a:pPr indent="0" lvl="0" marL="0" rtl="0" algn="l">
              <a:spcBef>
                <a:spcPts val="1200"/>
              </a:spcBef>
              <a:spcAft>
                <a:spcPts val="0"/>
              </a:spcAft>
              <a:buNone/>
            </a:pPr>
            <a:r>
              <a:rPr b="1" lang="en"/>
              <a:t>Speed:</a:t>
            </a:r>
            <a:r>
              <a:rPr lang="en"/>
              <a:t> a distributed system may have more total computing power than a mainframe.  Ex. 10,000 CPU chips, each running at 50 MIPS. Not possible to build 500,000 MIPS single processor since it would require 0.002 nsec instruction cycle. Enhanced performance through load distributing.</a:t>
            </a:r>
            <a:endParaRPr/>
          </a:p>
          <a:p>
            <a:pPr indent="0" lvl="0" marL="0" rtl="0" algn="l">
              <a:spcBef>
                <a:spcPts val="1200"/>
              </a:spcBef>
              <a:spcAft>
                <a:spcPts val="0"/>
              </a:spcAft>
              <a:buNone/>
            </a:pPr>
            <a:r>
              <a:rPr b="1" lang="en"/>
              <a:t>Inherent distribution: </a:t>
            </a:r>
            <a:r>
              <a:rPr lang="en"/>
              <a:t>Some applications are inherently distributed. Ex. a supermarket chain.</a:t>
            </a:r>
            <a:endParaRPr/>
          </a:p>
          <a:p>
            <a:pPr indent="0" lvl="0" marL="0" rtl="0" algn="l">
              <a:spcBef>
                <a:spcPts val="1200"/>
              </a:spcBef>
              <a:spcAft>
                <a:spcPts val="0"/>
              </a:spcAft>
              <a:buNone/>
            </a:pPr>
            <a:r>
              <a:rPr b="1" lang="en"/>
              <a:t>Reliability:</a:t>
            </a:r>
            <a:r>
              <a:rPr lang="en"/>
              <a:t> If one machine crashes, the system as a whole can still survive. Higher availability and improved reliability.</a:t>
            </a:r>
            <a:endParaRPr/>
          </a:p>
          <a:p>
            <a:pPr indent="0" lvl="0" marL="0" rtl="0" algn="l">
              <a:spcBef>
                <a:spcPts val="1200"/>
              </a:spcBef>
              <a:spcAft>
                <a:spcPts val="0"/>
              </a:spcAft>
              <a:buNone/>
            </a:pPr>
            <a:r>
              <a:rPr b="1" lang="en"/>
              <a:t>Incremental growth: </a:t>
            </a:r>
            <a:r>
              <a:rPr lang="en"/>
              <a:t>Computing power can be added in small increments. Modular expandability</a:t>
            </a:r>
            <a:endParaRPr/>
          </a:p>
          <a:p>
            <a:pPr indent="0" lvl="0" marL="0" rtl="0" algn="l">
              <a:spcBef>
                <a:spcPts val="1200"/>
              </a:spcBef>
              <a:spcAft>
                <a:spcPts val="1200"/>
              </a:spcAft>
              <a:buNone/>
            </a:pPr>
            <a:r>
              <a:rPr b="1" lang="en"/>
              <a:t>Another deriving force:</a:t>
            </a:r>
            <a:r>
              <a:rPr lang="en"/>
              <a:t> the existence of large number of personal computers, the need for people to collaborate and share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Distributed Systems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A distributed system is a collection of the independent computers, interconnected via a network, capable of collaborating on a task.</a:t>
            </a:r>
            <a:endParaRPr/>
          </a:p>
          <a:p>
            <a:pPr indent="-311150" lvl="0" marL="457200" rtl="0" algn="l">
              <a:lnSpc>
                <a:spcPct val="150000"/>
              </a:lnSpc>
              <a:spcBef>
                <a:spcPts val="0"/>
              </a:spcBef>
              <a:spcAft>
                <a:spcPts val="0"/>
              </a:spcAft>
              <a:buSzPts val="1300"/>
              <a:buChar char="-"/>
            </a:pPr>
            <a:r>
              <a:rPr lang="en"/>
              <a:t>A distributed system can be categorized as a collection of </a:t>
            </a:r>
            <a:r>
              <a:rPr b="1" lang="en"/>
              <a:t>multiple </a:t>
            </a:r>
            <a:r>
              <a:rPr b="1" lang="en"/>
              <a:t>autonomous</a:t>
            </a:r>
            <a:r>
              <a:rPr b="1" lang="en"/>
              <a:t> computers (each consisting of CPU’s, local memory, stable storage, I/O paths connecting to the environment, Geographically Distributed)  t</a:t>
            </a:r>
            <a:r>
              <a:rPr lang="en"/>
              <a:t>hat communicate over a communication network.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Distributed Systems over </a:t>
            </a:r>
            <a:r>
              <a:rPr lang="en"/>
              <a:t>I</a:t>
            </a:r>
            <a:r>
              <a:rPr lang="en"/>
              <a:t>ndependent PCs</a:t>
            </a:r>
            <a:endParaRPr/>
          </a:p>
        </p:txBody>
      </p:sp>
      <p:sp>
        <p:nvSpPr>
          <p:cNvPr id="265" name="Google Shape;265;p42"/>
          <p:cNvSpPr txBox="1"/>
          <p:nvPr>
            <p:ph idx="1" type="body"/>
          </p:nvPr>
        </p:nvSpPr>
        <p:spPr>
          <a:xfrm>
            <a:off x="729450" y="2519650"/>
            <a:ext cx="7688700" cy="18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sharing: allow many users to access to a common data base</a:t>
            </a:r>
            <a:endParaRPr/>
          </a:p>
          <a:p>
            <a:pPr indent="0" lvl="0" marL="0" rtl="0" algn="l">
              <a:spcBef>
                <a:spcPts val="1200"/>
              </a:spcBef>
              <a:spcAft>
                <a:spcPts val="0"/>
              </a:spcAft>
              <a:buNone/>
            </a:pPr>
            <a:r>
              <a:rPr lang="en"/>
              <a:t>Resource Sharing: expensive peripherals like color printers</a:t>
            </a:r>
            <a:endParaRPr/>
          </a:p>
          <a:p>
            <a:pPr indent="0" lvl="0" marL="0" rtl="0" algn="l">
              <a:spcBef>
                <a:spcPts val="1200"/>
              </a:spcBef>
              <a:spcAft>
                <a:spcPts val="0"/>
              </a:spcAft>
              <a:buNone/>
            </a:pPr>
            <a:r>
              <a:rPr lang="en"/>
              <a:t>Communication: enhance human-to-human communication, e.g., email, chat</a:t>
            </a:r>
            <a:endParaRPr/>
          </a:p>
          <a:p>
            <a:pPr indent="0" lvl="0" marL="0" rtl="0" algn="l">
              <a:spcBef>
                <a:spcPts val="1200"/>
              </a:spcBef>
              <a:spcAft>
                <a:spcPts val="1200"/>
              </a:spcAft>
              <a:buNone/>
            </a:pPr>
            <a:r>
              <a:rPr lang="en"/>
              <a:t>Flexibility: spread the workload over the available machines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distributed systems</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Software: difficult to develop software for distributed systems</a:t>
            </a:r>
            <a:endParaRPr/>
          </a:p>
          <a:p>
            <a:pPr indent="0" lvl="0" marL="0" rtl="0" algn="l">
              <a:lnSpc>
                <a:spcPct val="150000"/>
              </a:lnSpc>
              <a:spcBef>
                <a:spcPts val="1200"/>
              </a:spcBef>
              <a:spcAft>
                <a:spcPts val="0"/>
              </a:spcAft>
              <a:buNone/>
            </a:pPr>
            <a:r>
              <a:rPr lang="en"/>
              <a:t>Network: saturation, lossy transmissions</a:t>
            </a:r>
            <a:endParaRPr/>
          </a:p>
          <a:p>
            <a:pPr indent="0" lvl="0" marL="0" rtl="0" algn="l">
              <a:lnSpc>
                <a:spcPct val="150000"/>
              </a:lnSpc>
              <a:spcBef>
                <a:spcPts val="1200"/>
              </a:spcBef>
              <a:spcAft>
                <a:spcPts val="1200"/>
              </a:spcAft>
              <a:buNone/>
            </a:pPr>
            <a:r>
              <a:rPr lang="en"/>
              <a:t>Security: easy access also applies to secrete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(Continued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Distributed system is a collection of independent entities that cooperate to solve a problem that cannot be solved individually</a:t>
            </a:r>
            <a:endParaRPr/>
          </a:p>
          <a:p>
            <a:pPr indent="0" lvl="0" marL="0" rtl="0" algn="l">
              <a:spcBef>
                <a:spcPts val="1200"/>
              </a:spcBef>
              <a:spcAft>
                <a:spcPts val="0"/>
              </a:spcAft>
              <a:buNone/>
            </a:pPr>
            <a:r>
              <a:rPr lang="en"/>
              <a:t>So, basically it is nothing but a collection of computers</a:t>
            </a:r>
            <a:endParaRPr/>
          </a:p>
          <a:p>
            <a:pPr indent="0" lvl="0" marL="0" rtl="0" algn="l">
              <a:spcBef>
                <a:spcPts val="1200"/>
              </a:spcBef>
              <a:spcAft>
                <a:spcPts val="0"/>
              </a:spcAft>
              <a:buNone/>
            </a:pPr>
            <a:r>
              <a:rPr lang="en"/>
              <a:t>Distributed Control System (DCS) </a:t>
            </a:r>
            <a:r>
              <a:rPr lang="en">
                <a:solidFill>
                  <a:srgbClr val="FF0000"/>
                </a:solidFill>
              </a:rPr>
              <a:t>do not share a common memory or do not have a common physical clock</a:t>
            </a:r>
            <a:r>
              <a:rPr lang="en"/>
              <a:t>, and the only way they can communicate is through the message passing and for that they require a communication network.</a:t>
            </a:r>
            <a:endParaRPr/>
          </a:p>
          <a:p>
            <a:pPr indent="0" lvl="0" marL="0" rtl="0" algn="l">
              <a:spcBef>
                <a:spcPts val="1200"/>
              </a:spcBef>
              <a:spcAft>
                <a:spcPts val="0"/>
              </a:spcAft>
              <a:buNone/>
            </a:pPr>
            <a:r>
              <a:rPr lang="en"/>
              <a:t>No  physically synchronous global clock within the system so that that the various activities in the distributed environment can be synchronized)</a:t>
            </a:r>
            <a:endParaRPr/>
          </a:p>
          <a:p>
            <a:pPr indent="0" lvl="0" marL="0" rtl="0" algn="l">
              <a:spcBef>
                <a:spcPts val="1200"/>
              </a:spcBef>
              <a:spcAft>
                <a:spcPts val="1200"/>
              </a:spcAft>
              <a:buNone/>
            </a:pPr>
            <a:r>
              <a:rPr lang="en"/>
              <a:t>Access to geographically remote data and resource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System Overview</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u="sng"/>
              <a:t>A distributed system is</a:t>
            </a:r>
            <a:r>
              <a:rPr lang="en"/>
              <a:t> </a:t>
            </a:r>
            <a:r>
              <a:rPr lang="en"/>
              <a:t>a collection of </a:t>
            </a:r>
            <a:r>
              <a:rPr lang="en"/>
              <a:t>independent</a:t>
            </a:r>
            <a:r>
              <a:rPr lang="en"/>
              <a:t> computers that appears to its users as a single coherent </a:t>
            </a:r>
            <a:r>
              <a:rPr lang="en"/>
              <a:t>system</a:t>
            </a:r>
            <a:endParaRPr/>
          </a:p>
          <a:p>
            <a:pPr indent="0" lvl="0" marL="0" rtl="0" algn="l">
              <a:lnSpc>
                <a:spcPct val="150000"/>
              </a:lnSpc>
              <a:spcBef>
                <a:spcPts val="1200"/>
              </a:spcBef>
              <a:spcAft>
                <a:spcPts val="0"/>
              </a:spcAft>
              <a:buNone/>
            </a:pPr>
            <a:r>
              <a:rPr lang="en"/>
              <a:t>Distributed systems connects autonomous processors by communication network</a:t>
            </a:r>
            <a:endParaRPr/>
          </a:p>
          <a:p>
            <a:pPr indent="0" lvl="0" marL="0" rtl="0" algn="l">
              <a:lnSpc>
                <a:spcPct val="150000"/>
              </a:lnSpc>
              <a:spcBef>
                <a:spcPts val="1200"/>
              </a:spcBef>
              <a:spcAft>
                <a:spcPts val="0"/>
              </a:spcAft>
              <a:buNone/>
            </a:pPr>
            <a:r>
              <a:rPr lang="en"/>
              <a:t>The software component that run on each of the computer use the local operating system and network protocol stack</a:t>
            </a:r>
            <a:endParaRPr/>
          </a:p>
          <a:p>
            <a:pPr indent="0" lvl="0" marL="0" rtl="0" algn="l">
              <a:lnSpc>
                <a:spcPct val="150000"/>
              </a:lnSpc>
              <a:spcBef>
                <a:spcPts val="1200"/>
              </a:spcBef>
              <a:spcAft>
                <a:spcPts val="0"/>
              </a:spcAft>
              <a:buNone/>
            </a:pPr>
            <a:r>
              <a:rPr lang="en"/>
              <a:t>The distributed software is termed as </a:t>
            </a:r>
            <a:r>
              <a:rPr lang="en" u="sng"/>
              <a:t>middleware</a:t>
            </a:r>
            <a:endParaRPr u="sng"/>
          </a:p>
          <a:p>
            <a:pPr indent="0" lvl="0" marL="0" rtl="0" algn="l">
              <a:lnSpc>
                <a:spcPct val="150000"/>
              </a:lnSpc>
              <a:spcBef>
                <a:spcPts val="1200"/>
              </a:spcBef>
              <a:spcAft>
                <a:spcPts val="1200"/>
              </a:spcAft>
              <a:buNone/>
            </a:pPr>
            <a:r>
              <a:rPr lang="en"/>
              <a:t>The distributed execution is the execution of the processes across the distributed systems to collectively achieve a common goal.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718775" y="152400"/>
            <a:ext cx="5603424" cy="3346149"/>
          </a:xfrm>
          <a:prstGeom prst="rect">
            <a:avLst/>
          </a:prstGeom>
          <a:noFill/>
          <a:ln>
            <a:noFill/>
          </a:ln>
        </p:spPr>
      </p:pic>
      <p:sp>
        <p:nvSpPr>
          <p:cNvPr id="117" name="Google Shape;117;p18"/>
          <p:cNvSpPr txBox="1"/>
          <p:nvPr/>
        </p:nvSpPr>
        <p:spPr>
          <a:xfrm>
            <a:off x="6084925" y="1455625"/>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Lato"/>
                <a:ea typeface="Lato"/>
                <a:cs typeface="Lato"/>
                <a:sym typeface="Lato"/>
              </a:rPr>
              <a:t>Examples:</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The Web</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Processor Pool</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a:latin typeface="Lato"/>
                <a:ea typeface="Lato"/>
                <a:cs typeface="Lato"/>
                <a:sym typeface="Lato"/>
              </a:rPr>
              <a:t>Airline Reservation</a:t>
            </a:r>
            <a:endParaRPr sz="1100">
              <a:latin typeface="Lato"/>
              <a:ea typeface="Lato"/>
              <a:cs typeface="Lato"/>
              <a:sym typeface="Lato"/>
            </a:endParaRPr>
          </a:p>
        </p:txBody>
      </p:sp>
      <p:sp>
        <p:nvSpPr>
          <p:cNvPr id="118" name="Google Shape;118;p18"/>
          <p:cNvSpPr txBox="1"/>
          <p:nvPr/>
        </p:nvSpPr>
        <p:spPr>
          <a:xfrm>
            <a:off x="956750" y="3498550"/>
            <a:ext cx="7233300" cy="105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latin typeface="Lato"/>
                <a:ea typeface="Lato"/>
                <a:cs typeface="Lato"/>
                <a:sym typeface="Lato"/>
              </a:rPr>
              <a:t>A distributed system organized as middleware.</a:t>
            </a:r>
            <a:endParaRPr sz="1100">
              <a:latin typeface="Lato"/>
              <a:ea typeface="Lato"/>
              <a:cs typeface="Lato"/>
              <a:sym typeface="Lato"/>
            </a:endParaRPr>
          </a:p>
          <a:p>
            <a:pPr indent="0" lvl="0" marL="0" rtl="0" algn="just">
              <a:lnSpc>
                <a:spcPct val="115000"/>
              </a:lnSpc>
              <a:spcBef>
                <a:spcPts val="1200"/>
              </a:spcBef>
              <a:spcAft>
                <a:spcPts val="0"/>
              </a:spcAft>
              <a:buNone/>
            </a:pPr>
            <a:r>
              <a:rPr lang="en" sz="1100">
                <a:latin typeface="Lato"/>
                <a:ea typeface="Lato"/>
                <a:cs typeface="Lato"/>
                <a:sym typeface="Lato"/>
              </a:rPr>
              <a:t>Note that the middleware layer extends over multiple machines.</a:t>
            </a:r>
            <a:endParaRPr sz="1100">
              <a:latin typeface="Lato"/>
              <a:ea typeface="Lato"/>
              <a:cs typeface="Lato"/>
              <a:sym typeface="Lato"/>
            </a:endParaRPr>
          </a:p>
          <a:p>
            <a:pPr indent="0" lvl="0" marL="0" rtl="0" algn="just">
              <a:lnSpc>
                <a:spcPct val="115000"/>
              </a:lnSpc>
              <a:spcBef>
                <a:spcPts val="1200"/>
              </a:spcBef>
              <a:spcAft>
                <a:spcPts val="0"/>
              </a:spcAft>
              <a:buNone/>
            </a:pPr>
            <a:r>
              <a:rPr lang="en" sz="1100">
                <a:latin typeface="Lato"/>
                <a:ea typeface="Lato"/>
                <a:cs typeface="Lato"/>
                <a:sym typeface="Lato"/>
              </a:rPr>
              <a:t>Users can interact with the system in a consistent way, regardless of where the interaction takes place</a:t>
            </a:r>
            <a:endParaRPr sz="1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for Distributed Systems</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Inherently</a:t>
            </a:r>
            <a:r>
              <a:rPr lang="en" u="sng"/>
              <a:t> distributed computation</a:t>
            </a:r>
            <a:r>
              <a:rPr lang="en"/>
              <a:t> that is many application such as money transfer in the banking, or reaching the consensus among the parties that are geographically distant, the computation is </a:t>
            </a:r>
            <a:r>
              <a:rPr lang="en"/>
              <a:t>inherently</a:t>
            </a:r>
            <a:r>
              <a:rPr lang="en"/>
              <a:t> </a:t>
            </a:r>
            <a:r>
              <a:rPr lang="en"/>
              <a:t>distributed.</a:t>
            </a:r>
            <a:endParaRPr/>
          </a:p>
          <a:p>
            <a:pPr indent="0" lvl="0" marL="0" rtl="0" algn="l">
              <a:spcBef>
                <a:spcPts val="1200"/>
              </a:spcBef>
              <a:spcAft>
                <a:spcPts val="0"/>
              </a:spcAft>
              <a:buNone/>
            </a:pPr>
            <a:r>
              <a:rPr lang="en" u="sng"/>
              <a:t>Resource sharing </a:t>
            </a:r>
            <a:r>
              <a:rPr lang="en"/>
              <a:t>the sharing of resources among such as peripherals, and a complete data set and so on and so forth.</a:t>
            </a:r>
            <a:endParaRPr/>
          </a:p>
          <a:p>
            <a:pPr indent="0" lvl="0" marL="0" rtl="0" algn="l">
              <a:spcBef>
                <a:spcPts val="1200"/>
              </a:spcBef>
              <a:spcAft>
                <a:spcPts val="0"/>
              </a:spcAft>
              <a:buNone/>
            </a:pPr>
            <a:r>
              <a:rPr lang="en" u="sng"/>
              <a:t>Access the geographically remote data and resources</a:t>
            </a:r>
            <a:r>
              <a:rPr lang="en"/>
              <a:t>, such as bank database, supercomputer and so on.</a:t>
            </a:r>
            <a:endParaRPr/>
          </a:p>
          <a:p>
            <a:pPr indent="0" lvl="0" marL="0" rtl="0" algn="l">
              <a:spcBef>
                <a:spcPts val="1200"/>
              </a:spcBef>
              <a:spcAft>
                <a:spcPts val="1200"/>
              </a:spcAft>
              <a:buNone/>
            </a:pPr>
            <a:r>
              <a:rPr lang="en" u="sng"/>
              <a:t>Reliability</a:t>
            </a:r>
            <a:r>
              <a:rPr lang="en"/>
              <a:t> enhanced reliability possibility of replicating the resources and execution to enhance the reliability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Categories for Distributed Systems</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Computer </a:t>
            </a:r>
            <a:r>
              <a:rPr lang="en"/>
              <a:t>architectures consisting of interconnected, multiple processors are basically of two types:</a:t>
            </a:r>
            <a:endParaRPr/>
          </a:p>
          <a:p>
            <a:pPr indent="-311150" lvl="0" marL="457200" rtl="0" algn="l">
              <a:lnSpc>
                <a:spcPct val="150000"/>
              </a:lnSpc>
              <a:spcBef>
                <a:spcPts val="1200"/>
              </a:spcBef>
              <a:spcAft>
                <a:spcPts val="0"/>
              </a:spcAft>
              <a:buSzPts val="1300"/>
              <a:buAutoNum type="arabicPeriod"/>
            </a:pPr>
            <a:r>
              <a:rPr lang="en"/>
              <a:t>Tightly Coupled System</a:t>
            </a:r>
            <a:endParaRPr/>
          </a:p>
          <a:p>
            <a:pPr indent="-311150" lvl="0" marL="457200" rtl="0" algn="l">
              <a:lnSpc>
                <a:spcPct val="150000"/>
              </a:lnSpc>
              <a:spcBef>
                <a:spcPts val="0"/>
              </a:spcBef>
              <a:spcAft>
                <a:spcPts val="0"/>
              </a:spcAft>
              <a:buSzPts val="1300"/>
              <a:buAutoNum type="arabicPeriod"/>
            </a:pPr>
            <a:r>
              <a:rPr lang="en"/>
              <a:t>Loosely Coupled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Tightly Coupled Systems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In these systems, there is a single system wide primary memory (address space) that is shared by all the processors. Usually tightly coupled systems are referred to as </a:t>
            </a:r>
            <a:r>
              <a:rPr b="1" lang="en">
                <a:solidFill>
                  <a:srgbClr val="FF0000"/>
                </a:solidFill>
              </a:rPr>
              <a:t>parallel processing systems.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