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1" r:id="rId4"/>
    <p:sldId id="304" r:id="rId5"/>
    <p:sldId id="273" r:id="rId6"/>
    <p:sldId id="274" r:id="rId7"/>
    <p:sldId id="258" r:id="rId8"/>
    <p:sldId id="293" r:id="rId9"/>
    <p:sldId id="260" r:id="rId10"/>
    <p:sldId id="282" r:id="rId11"/>
    <p:sldId id="283" r:id="rId12"/>
    <p:sldId id="284" r:id="rId13"/>
    <p:sldId id="292" r:id="rId14"/>
    <p:sldId id="285" r:id="rId15"/>
    <p:sldId id="286" r:id="rId16"/>
    <p:sldId id="287" r:id="rId17"/>
    <p:sldId id="288" r:id="rId18"/>
    <p:sldId id="294" r:id="rId19"/>
    <p:sldId id="296" r:id="rId20"/>
    <p:sldId id="297" r:id="rId21"/>
    <p:sldId id="266" r:id="rId22"/>
    <p:sldId id="267" r:id="rId23"/>
    <p:sldId id="272" r:id="rId24"/>
    <p:sldId id="261" r:id="rId25"/>
    <p:sldId id="262" r:id="rId26"/>
    <p:sldId id="269" r:id="rId27"/>
    <p:sldId id="270" r:id="rId28"/>
    <p:sldId id="281" r:id="rId29"/>
    <p:sldId id="280" r:id="rId30"/>
    <p:sldId id="268" r:id="rId31"/>
    <p:sldId id="263" r:id="rId32"/>
    <p:sldId id="289" r:id="rId33"/>
    <p:sldId id="290" r:id="rId34"/>
    <p:sldId id="291" r:id="rId35"/>
    <p:sldId id="300" r:id="rId36"/>
    <p:sldId id="298" r:id="rId37"/>
    <p:sldId id="299" r:id="rId38"/>
    <p:sldId id="276" r:id="rId39"/>
    <p:sldId id="303" r:id="rId40"/>
    <p:sldId id="275" r:id="rId41"/>
    <p:sldId id="277" r:id="rId42"/>
    <p:sldId id="278" r:id="rId43"/>
    <p:sldId id="279" r:id="rId44"/>
    <p:sldId id="259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800080"/>
    <a:srgbClr val="AAE5EB"/>
    <a:srgbClr val="FFEEED"/>
    <a:srgbClr val="CCCCCC"/>
    <a:srgbClr val="FFFFFF"/>
    <a:srgbClr val="66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6B22A-D469-9946-8FF8-6B1DCBB4D56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448A-6774-2848-AD1B-31CB2884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YARN is resource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448A-6774-2848-AD1B-31CB28844B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448A-6774-2848-AD1B-31CB28844B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6413-97CB-5C45-8F68-2BED69C633D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03.1528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r>
              <a:rPr lang="en-US" dirty="0"/>
              <a:t> and Spark: Introduction</a:t>
            </a:r>
            <a:br>
              <a:rPr lang="en-US" dirty="0"/>
            </a:br>
            <a:r>
              <a:rPr lang="en-US" dirty="0"/>
              <a:t>and Use Cases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Afzal Godil</a:t>
            </a:r>
          </a:p>
          <a:p>
            <a:r>
              <a:rPr lang="en-US" dirty="0"/>
              <a:t>Information Access Division, ITL, NIST</a:t>
            </a:r>
          </a:p>
        </p:txBody>
      </p:sp>
    </p:spTree>
    <p:extLst>
      <p:ext uri="{BB962C8B-B14F-4D97-AF65-F5344CB8AC3E}">
        <p14:creationId xmlns:p14="http://schemas.microsoft.com/office/powerpoint/2010/main" val="237162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Hadoop</a:t>
            </a:r>
            <a:r>
              <a:rPr lang="en-US" sz="3600" dirty="0"/>
              <a:t>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713"/>
            <a:ext cx="8229600" cy="4895961"/>
          </a:xfrm>
        </p:spPr>
        <p:txBody>
          <a:bodyPr>
            <a:noAutofit/>
          </a:bodyPr>
          <a:lstStyle/>
          <a:p>
            <a:r>
              <a:rPr lang="en-US" sz="2000" dirty="0" err="1"/>
              <a:t>Hadoop</a:t>
            </a:r>
            <a:r>
              <a:rPr lang="en-US" sz="2000" dirty="0"/>
              <a:t> distributed File System (based on Google File System (GFS) paper, 2004)</a:t>
            </a:r>
          </a:p>
          <a:p>
            <a:pPr lvl="1"/>
            <a:r>
              <a:rPr lang="en-US" sz="2000" dirty="0"/>
              <a:t>Serves as the distributed file system for most tools in the </a:t>
            </a:r>
            <a:r>
              <a:rPr lang="en-US" sz="2000" dirty="0" err="1"/>
              <a:t>Hadoop</a:t>
            </a:r>
            <a:r>
              <a:rPr lang="en-US" sz="2000" dirty="0"/>
              <a:t> ecosystem</a:t>
            </a:r>
          </a:p>
          <a:p>
            <a:pPr lvl="1"/>
            <a:r>
              <a:rPr lang="en-US" sz="2000" dirty="0"/>
              <a:t>Scalability for large data sets </a:t>
            </a:r>
          </a:p>
          <a:p>
            <a:pPr lvl="1"/>
            <a:r>
              <a:rPr lang="en-US" sz="2000" dirty="0"/>
              <a:t>Reliability to cope with hardware failures </a:t>
            </a:r>
          </a:p>
          <a:p>
            <a:r>
              <a:rPr lang="en-US" sz="2000" dirty="0"/>
              <a:t>HDFS good for:</a:t>
            </a:r>
          </a:p>
          <a:p>
            <a:pPr lvl="1"/>
            <a:r>
              <a:rPr lang="en-US" sz="2000" dirty="0"/>
              <a:t>Large files</a:t>
            </a:r>
          </a:p>
          <a:p>
            <a:pPr lvl="1"/>
            <a:r>
              <a:rPr lang="en-US" sz="2000" dirty="0"/>
              <a:t>Streaming data</a:t>
            </a:r>
          </a:p>
          <a:p>
            <a:r>
              <a:rPr lang="en-US" sz="2000" dirty="0"/>
              <a:t>Not good for:</a:t>
            </a:r>
          </a:p>
          <a:p>
            <a:pPr lvl="1"/>
            <a:r>
              <a:rPr lang="en-US" sz="2000" dirty="0"/>
              <a:t>Lots of small files</a:t>
            </a:r>
          </a:p>
          <a:p>
            <a:pPr lvl="1"/>
            <a:r>
              <a:rPr lang="en-US" sz="2000" dirty="0"/>
              <a:t>Random access to files</a:t>
            </a:r>
          </a:p>
          <a:p>
            <a:pPr lvl="1"/>
            <a:r>
              <a:rPr lang="en-US" sz="2000" dirty="0"/>
              <a:t>Low latency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8728" y="4825664"/>
            <a:ext cx="41580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Single </a:t>
            </a:r>
            <a:r>
              <a:rPr lang="en-US" dirty="0" err="1">
                <a:solidFill>
                  <a:schemeClr val="tx1"/>
                </a:solidFill>
              </a:rPr>
              <a:t>Hadoop</a:t>
            </a:r>
            <a:r>
              <a:rPr lang="en-US" dirty="0">
                <a:solidFill>
                  <a:schemeClr val="tx1"/>
                </a:solidFill>
              </a:rPr>
              <a:t> cluster with 5000 servers and 250 petabytes of data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029378" y="4588501"/>
            <a:ext cx="314074" cy="28678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 of </a:t>
            </a:r>
            <a:r>
              <a:rPr lang="en-US" sz="3200" dirty="0" err="1"/>
              <a:t>Hadoop</a:t>
            </a:r>
            <a:r>
              <a:rPr lang="en-US" sz="3200" dirty="0"/>
              <a:t> Distributed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Master-Slave design</a:t>
            </a:r>
          </a:p>
          <a:p>
            <a:r>
              <a:rPr lang="en-US" sz="2800" dirty="0"/>
              <a:t>Master Node</a:t>
            </a:r>
          </a:p>
          <a:p>
            <a:pPr lvl="1"/>
            <a:r>
              <a:rPr lang="en-US" dirty="0"/>
              <a:t>Single NameNode for managing metadata</a:t>
            </a:r>
          </a:p>
          <a:p>
            <a:r>
              <a:rPr lang="en-US" sz="2800" dirty="0"/>
              <a:t>Slave Nodes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DataNodes</a:t>
            </a:r>
            <a:r>
              <a:rPr lang="en-US" dirty="0"/>
              <a:t> for storing data</a:t>
            </a:r>
          </a:p>
          <a:p>
            <a:r>
              <a:rPr lang="en-US" sz="2800" dirty="0"/>
              <a:t>Other</a:t>
            </a:r>
          </a:p>
          <a:p>
            <a:pPr lvl="1"/>
            <a:r>
              <a:rPr lang="en-US" dirty="0"/>
              <a:t>Secondary NameNode as a backup</a:t>
            </a:r>
          </a:p>
        </p:txBody>
      </p:sp>
    </p:spTree>
    <p:extLst>
      <p:ext uri="{BB962C8B-B14F-4D97-AF65-F5344CB8AC3E}">
        <p14:creationId xmlns:p14="http://schemas.microsoft.com/office/powerpoint/2010/main" val="355274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HDFS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9165" y="2144032"/>
            <a:ext cx="1242642" cy="867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503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8503" y="4467777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2031" y="4467777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0197" y="4522402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65190" y="3580121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65190" y="4522402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68794" y="3011204"/>
            <a:ext cx="2068793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39165" y="3011204"/>
            <a:ext cx="498423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37587" y="3011204"/>
            <a:ext cx="2423835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7587" y="3011204"/>
            <a:ext cx="744220" cy="568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068794" y="3013386"/>
            <a:ext cx="2118779" cy="1454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7573" y="3013386"/>
            <a:ext cx="2373849" cy="1509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0"/>
          </p:cNvCxnSpPr>
          <p:nvPr/>
        </p:nvCxnSpPr>
        <p:spPr>
          <a:xfrm flipH="1">
            <a:off x="3504802" y="3013386"/>
            <a:ext cx="682770" cy="1454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22031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7573" y="3013386"/>
            <a:ext cx="694234" cy="1509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0197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05738" y="2144032"/>
            <a:ext cx="1242642" cy="8671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 NameNode</a:t>
            </a:r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4881807" y="2577618"/>
            <a:ext cx="9239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nip Same Side Corner Rectangle 43"/>
          <p:cNvSpPr/>
          <p:nvPr/>
        </p:nvSpPr>
        <p:spPr>
          <a:xfrm>
            <a:off x="1085605" y="2194010"/>
            <a:ext cx="1283608" cy="819376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6" name="Straight Connector 45"/>
          <p:cNvCxnSpPr>
            <a:endCxn id="4" idx="1"/>
          </p:cNvCxnSpPr>
          <p:nvPr/>
        </p:nvCxnSpPr>
        <p:spPr>
          <a:xfrm>
            <a:off x="2369213" y="2577618"/>
            <a:ext cx="1269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98873" y="5403466"/>
            <a:ext cx="22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Heartbeat, </a:t>
            </a:r>
            <a:r>
              <a:rPr lang="en-US" dirty="0" err="1"/>
              <a:t>Cmd</a:t>
            </a:r>
            <a:r>
              <a:rPr lang="en-US" dirty="0"/>
              <a:t>, Data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70307" y="5585408"/>
            <a:ext cx="9980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8567" y="1417638"/>
            <a:ext cx="685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NameNode</a:t>
            </a:r>
            <a:r>
              <a:rPr lang="en-US" dirty="0"/>
              <a:t> keeps the metadata, the name, location and directory</a:t>
            </a:r>
          </a:p>
          <a:p>
            <a:r>
              <a:rPr lang="en-US" b="1" dirty="0"/>
              <a:t>DataNode</a:t>
            </a:r>
            <a:r>
              <a:rPr lang="en-US" dirty="0"/>
              <a:t> provide storage for blocks of data</a:t>
            </a:r>
          </a:p>
        </p:txBody>
      </p:sp>
    </p:spTree>
    <p:extLst>
      <p:ext uri="{BB962C8B-B14F-4D97-AF65-F5344CB8AC3E}">
        <p14:creationId xmlns:p14="http://schemas.microsoft.com/office/powerpoint/2010/main" val="36916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77" y="247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HDFS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1000" y="1891391"/>
            <a:ext cx="1024155" cy="471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5155" y="1891391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1098" y="1891391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7041" y="1893572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2984" y="1895753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832977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24577" y="3377457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3" name="Snip Same Side Corner Rectangle 12"/>
          <p:cNvSpPr/>
          <p:nvPr/>
        </p:nvSpPr>
        <p:spPr>
          <a:xfrm>
            <a:off x="2792529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Snip Same Side Corner Rectangle 13"/>
          <p:cNvSpPr/>
          <p:nvPr/>
        </p:nvSpPr>
        <p:spPr>
          <a:xfrm>
            <a:off x="4685991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5347" y="3379638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7" name="Snip Same Side Corner Rectangle 16"/>
          <p:cNvSpPr/>
          <p:nvPr/>
        </p:nvSpPr>
        <p:spPr>
          <a:xfrm>
            <a:off x="832977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52916" y="4301436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9" name="Snip Same Side Corner Rectangle 18"/>
          <p:cNvSpPr/>
          <p:nvPr/>
        </p:nvSpPr>
        <p:spPr>
          <a:xfrm>
            <a:off x="2792529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Snip Same Side Corner Rectangle 19"/>
          <p:cNvSpPr/>
          <p:nvPr/>
        </p:nvSpPr>
        <p:spPr>
          <a:xfrm>
            <a:off x="4685991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72982" y="4644454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2625" y="4644454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23" name="Snip Same Side Corner Rectangle 22"/>
          <p:cNvSpPr/>
          <p:nvPr/>
        </p:nvSpPr>
        <p:spPr>
          <a:xfrm>
            <a:off x="832977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2792529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Snip Same Side Corner Rectangle 25"/>
          <p:cNvSpPr/>
          <p:nvPr/>
        </p:nvSpPr>
        <p:spPr>
          <a:xfrm>
            <a:off x="4685991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85797" y="5894286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97553" y="5898648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11209" y="4635729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29793" y="3379638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33" name="Snip Same Side Corner Rectangle 32"/>
          <p:cNvSpPr/>
          <p:nvPr/>
        </p:nvSpPr>
        <p:spPr>
          <a:xfrm>
            <a:off x="6570437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Snip Same Side Corner Rectangle 33"/>
          <p:cNvSpPr/>
          <p:nvPr/>
        </p:nvSpPr>
        <p:spPr>
          <a:xfrm>
            <a:off x="6563609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Snip Same Side Corner Rectangle 34"/>
          <p:cNvSpPr/>
          <p:nvPr/>
        </p:nvSpPr>
        <p:spPr>
          <a:xfrm>
            <a:off x="6563609" y="5384642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14239" y="3379638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14239" y="4635729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4239" y="5900544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29793" y="5894001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8713" y="1119813"/>
            <a:ext cx="487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happens; if node(s) fail?</a:t>
            </a:r>
          </a:p>
          <a:p>
            <a:r>
              <a:rPr lang="en-US" dirty="0"/>
              <a:t>Replication of Blocks for fault tolerance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792529" y="2389845"/>
            <a:ext cx="481223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98298" y="2403501"/>
            <a:ext cx="75102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921290" y="2417157"/>
            <a:ext cx="28405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29182" y="2366894"/>
            <a:ext cx="500611" cy="27995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HDFS files are divided into blocks</a:t>
            </a:r>
          </a:p>
          <a:p>
            <a:pPr lvl="1"/>
            <a:r>
              <a:rPr lang="en-US" sz="2600" dirty="0"/>
              <a:t>It</a:t>
            </a:r>
            <a:r>
              <a:rPr lang="fr-FR" sz="2600" dirty="0"/>
              <a:t>’</a:t>
            </a:r>
            <a:r>
              <a:rPr lang="en-US" sz="2600" dirty="0"/>
              <a:t>s the basic unit of read/write </a:t>
            </a:r>
          </a:p>
          <a:p>
            <a:pPr lvl="1"/>
            <a:r>
              <a:rPr lang="en-US" sz="2600" dirty="0"/>
              <a:t>Default size is 64MB, could be larger (128MB)</a:t>
            </a:r>
          </a:p>
          <a:p>
            <a:pPr lvl="1"/>
            <a:r>
              <a:rPr lang="en-US" sz="2600" dirty="0"/>
              <a:t>Hence makes HDFS good for storing larger files</a:t>
            </a:r>
          </a:p>
          <a:p>
            <a:r>
              <a:rPr lang="en-US" sz="2600" dirty="0"/>
              <a:t>HDFS blocks are replicated multiple times</a:t>
            </a:r>
          </a:p>
          <a:p>
            <a:pPr lvl="1"/>
            <a:r>
              <a:rPr lang="en-US" sz="2600" dirty="0"/>
              <a:t>One block stored at multiple location, also at different racks (usually 3 times)</a:t>
            </a:r>
          </a:p>
          <a:p>
            <a:pPr lvl="1"/>
            <a:r>
              <a:rPr lang="en-US" sz="2600" dirty="0"/>
              <a:t>This makes HDFS storage fault tolerant and faster to read</a:t>
            </a:r>
          </a:p>
        </p:txBody>
      </p:sp>
    </p:spTree>
    <p:extLst>
      <p:ext uri="{BB962C8B-B14F-4D97-AF65-F5344CB8AC3E}">
        <p14:creationId xmlns:p14="http://schemas.microsoft.com/office/powerpoint/2010/main" val="14338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Few HDFS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Create a directory in HDFS</a:t>
            </a:r>
          </a:p>
          <a:p>
            <a:r>
              <a:rPr lang="en-US" sz="2200" dirty="0" err="1">
                <a:solidFill>
                  <a:srgbClr val="3366FF"/>
                </a:solidFill>
              </a:rPr>
              <a:t>hadoop</a:t>
            </a:r>
            <a:r>
              <a:rPr lang="en-US" sz="2200" dirty="0">
                <a:solidFill>
                  <a:srgbClr val="3366FF"/>
                </a:solidFill>
              </a:rPr>
              <a:t> </a:t>
            </a:r>
            <a:r>
              <a:rPr lang="en-US" sz="2200" dirty="0" err="1">
                <a:solidFill>
                  <a:srgbClr val="3366FF"/>
                </a:solidFill>
              </a:rPr>
              <a:t>fs</a:t>
            </a:r>
            <a:r>
              <a:rPr lang="en-US" sz="2200" dirty="0">
                <a:solidFill>
                  <a:srgbClr val="3366FF"/>
                </a:solidFill>
              </a:rPr>
              <a:t> -</a:t>
            </a:r>
            <a:r>
              <a:rPr lang="en-US" sz="2200" dirty="0" err="1">
                <a:solidFill>
                  <a:srgbClr val="3366FF"/>
                </a:solidFill>
              </a:rPr>
              <a:t>mkdir</a:t>
            </a:r>
            <a:r>
              <a:rPr lang="en-US" sz="2200" dirty="0">
                <a:solidFill>
                  <a:srgbClr val="3366FF"/>
                </a:solidFill>
              </a:rPr>
              <a:t> /user/</a:t>
            </a:r>
            <a:r>
              <a:rPr lang="en-US" sz="2200" dirty="0" err="1">
                <a:solidFill>
                  <a:srgbClr val="3366FF"/>
                </a:solidFill>
              </a:rPr>
              <a:t>godil</a:t>
            </a:r>
            <a:r>
              <a:rPr lang="en-US" sz="2200" dirty="0">
                <a:solidFill>
                  <a:srgbClr val="3366FF"/>
                </a:solidFill>
              </a:rPr>
              <a:t>/dir1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List the content of a directory</a:t>
            </a:r>
          </a:p>
          <a:p>
            <a:r>
              <a:rPr lang="en-US" sz="2200" dirty="0" err="1">
                <a:solidFill>
                  <a:srgbClr val="3366FF"/>
                </a:solidFill>
              </a:rPr>
              <a:t>hadoop</a:t>
            </a:r>
            <a:r>
              <a:rPr lang="en-US" sz="2200" dirty="0">
                <a:solidFill>
                  <a:srgbClr val="3366FF"/>
                </a:solidFill>
              </a:rPr>
              <a:t> </a:t>
            </a:r>
            <a:r>
              <a:rPr lang="en-US" sz="2200" dirty="0" err="1">
                <a:solidFill>
                  <a:srgbClr val="3366FF"/>
                </a:solidFill>
              </a:rPr>
              <a:t>fs</a:t>
            </a:r>
            <a:r>
              <a:rPr lang="en-US" sz="2200" dirty="0">
                <a:solidFill>
                  <a:srgbClr val="3366FF"/>
                </a:solidFill>
              </a:rPr>
              <a:t> -</a:t>
            </a:r>
            <a:r>
              <a:rPr lang="en-US" sz="2200" dirty="0" err="1">
                <a:solidFill>
                  <a:srgbClr val="3366FF"/>
                </a:solidFill>
              </a:rPr>
              <a:t>ls</a:t>
            </a:r>
            <a:r>
              <a:rPr lang="en-US" sz="2200" dirty="0">
                <a:solidFill>
                  <a:srgbClr val="3366FF"/>
                </a:solidFill>
              </a:rPr>
              <a:t> /user/</a:t>
            </a:r>
            <a:r>
              <a:rPr lang="en-US" sz="2200" dirty="0" err="1">
                <a:solidFill>
                  <a:srgbClr val="3366FF"/>
                </a:solidFill>
              </a:rPr>
              <a:t>godil</a:t>
            </a:r>
            <a:endParaRPr lang="en-US" sz="2200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Upload and download a file in HDFS</a:t>
            </a:r>
          </a:p>
          <a:p>
            <a:r>
              <a:rPr lang="en-US" sz="2200" dirty="0" err="1">
                <a:solidFill>
                  <a:srgbClr val="3366FF"/>
                </a:solidFill>
              </a:rPr>
              <a:t>hadoop</a:t>
            </a:r>
            <a:r>
              <a:rPr lang="en-US" sz="2200" dirty="0">
                <a:solidFill>
                  <a:srgbClr val="3366FF"/>
                </a:solidFill>
              </a:rPr>
              <a:t> fs -put /home/</a:t>
            </a:r>
            <a:r>
              <a:rPr lang="en-US" sz="2200" dirty="0" err="1">
                <a:solidFill>
                  <a:srgbClr val="3366FF"/>
                </a:solidFill>
              </a:rPr>
              <a:t>godil</a:t>
            </a:r>
            <a:r>
              <a:rPr lang="en-US" sz="2200" dirty="0">
                <a:solidFill>
                  <a:srgbClr val="3366FF"/>
                </a:solidFill>
              </a:rPr>
              <a:t>/file.txt    /user/</a:t>
            </a:r>
            <a:r>
              <a:rPr lang="en-US" sz="2200" dirty="0" err="1">
                <a:solidFill>
                  <a:srgbClr val="3366FF"/>
                </a:solidFill>
              </a:rPr>
              <a:t>godil</a:t>
            </a:r>
            <a:r>
              <a:rPr lang="en-US" sz="2200" dirty="0">
                <a:solidFill>
                  <a:srgbClr val="3366FF"/>
                </a:solidFill>
              </a:rPr>
              <a:t>/</a:t>
            </a:r>
            <a:r>
              <a:rPr lang="en-US" sz="2200" dirty="0" err="1">
                <a:solidFill>
                  <a:srgbClr val="3366FF"/>
                </a:solidFill>
              </a:rPr>
              <a:t>datadir</a:t>
            </a:r>
            <a:r>
              <a:rPr lang="en-US" sz="2200" dirty="0">
                <a:solidFill>
                  <a:srgbClr val="3366FF"/>
                </a:solidFill>
              </a:rPr>
              <a:t>/</a:t>
            </a:r>
          </a:p>
          <a:p>
            <a:r>
              <a:rPr lang="en-US" sz="2200" dirty="0" err="1">
                <a:solidFill>
                  <a:srgbClr val="3366FF"/>
                </a:solidFill>
              </a:rPr>
              <a:t>hadoop</a:t>
            </a:r>
            <a:r>
              <a:rPr lang="en-US" sz="2200" dirty="0">
                <a:solidFill>
                  <a:srgbClr val="3366FF"/>
                </a:solidFill>
              </a:rPr>
              <a:t> fs -get /user/</a:t>
            </a:r>
            <a:r>
              <a:rPr lang="en-US" sz="2200" dirty="0" err="1">
                <a:solidFill>
                  <a:srgbClr val="3366FF"/>
                </a:solidFill>
              </a:rPr>
              <a:t>godil</a:t>
            </a:r>
            <a:r>
              <a:rPr lang="en-US" sz="2200" dirty="0">
                <a:solidFill>
                  <a:srgbClr val="3366FF"/>
                </a:solidFill>
              </a:rPr>
              <a:t>/</a:t>
            </a:r>
            <a:r>
              <a:rPr lang="en-US" sz="2200" dirty="0" err="1">
                <a:solidFill>
                  <a:srgbClr val="3366FF"/>
                </a:solidFill>
              </a:rPr>
              <a:t>datadir</a:t>
            </a:r>
            <a:r>
              <a:rPr lang="en-US" sz="2200" dirty="0">
                <a:solidFill>
                  <a:srgbClr val="3366FF"/>
                </a:solidFill>
              </a:rPr>
              <a:t>/file.txt   /home/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Look at the content of a file</a:t>
            </a:r>
          </a:p>
          <a:p>
            <a:r>
              <a:rPr lang="en-US" sz="2200" dirty="0" err="1">
                <a:solidFill>
                  <a:srgbClr val="3366FF"/>
                </a:solidFill>
              </a:rPr>
              <a:t>Hadoop</a:t>
            </a:r>
            <a:r>
              <a:rPr lang="en-US" sz="2200" dirty="0">
                <a:solidFill>
                  <a:srgbClr val="3366FF"/>
                </a:solidFill>
              </a:rPr>
              <a:t> </a:t>
            </a:r>
            <a:r>
              <a:rPr lang="en-US" sz="2200" dirty="0" err="1">
                <a:solidFill>
                  <a:srgbClr val="3366FF"/>
                </a:solidFill>
              </a:rPr>
              <a:t>fs</a:t>
            </a:r>
            <a:r>
              <a:rPr lang="en-US" sz="2200" dirty="0">
                <a:solidFill>
                  <a:srgbClr val="3366FF"/>
                </a:solidFill>
              </a:rPr>
              <a:t> -cat /user/</a:t>
            </a:r>
            <a:r>
              <a:rPr lang="en-US" sz="2200" dirty="0" err="1">
                <a:solidFill>
                  <a:srgbClr val="3366FF"/>
                </a:solidFill>
              </a:rPr>
              <a:t>godil</a:t>
            </a:r>
            <a:r>
              <a:rPr lang="en-US" sz="2200" dirty="0">
                <a:solidFill>
                  <a:srgbClr val="3366FF"/>
                </a:solidFill>
              </a:rPr>
              <a:t>/</a:t>
            </a:r>
            <a:r>
              <a:rPr lang="en-US" sz="2200" dirty="0" err="1">
                <a:solidFill>
                  <a:srgbClr val="3366FF"/>
                </a:solidFill>
              </a:rPr>
              <a:t>datadir</a:t>
            </a:r>
            <a:r>
              <a:rPr lang="en-US" sz="2200" dirty="0">
                <a:solidFill>
                  <a:srgbClr val="3366FF"/>
                </a:solidFill>
              </a:rPr>
              <a:t>/</a:t>
            </a:r>
            <a:r>
              <a:rPr lang="en-US" sz="2200" dirty="0" err="1">
                <a:solidFill>
                  <a:srgbClr val="3366FF"/>
                </a:solidFill>
              </a:rPr>
              <a:t>book.txt</a:t>
            </a:r>
            <a:endParaRPr lang="en-US" sz="2200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200" dirty="0"/>
              <a:t>Many more commands, similar to Unix </a:t>
            </a:r>
          </a:p>
          <a:p>
            <a:endParaRPr 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1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HBase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NoSQL</a:t>
            </a:r>
            <a:r>
              <a:rPr lang="en-US" sz="2800" dirty="0"/>
              <a:t> data store build on top of HDFS</a:t>
            </a:r>
          </a:p>
          <a:p>
            <a:r>
              <a:rPr lang="en-US" sz="2800" dirty="0"/>
              <a:t>Based on the Google </a:t>
            </a:r>
            <a:r>
              <a:rPr lang="en-US" sz="2800" dirty="0" err="1"/>
              <a:t>BigTable</a:t>
            </a:r>
            <a:r>
              <a:rPr lang="en-US" sz="2800" dirty="0"/>
              <a:t> paper (2006)</a:t>
            </a:r>
          </a:p>
          <a:p>
            <a:r>
              <a:rPr lang="en-US" sz="2800" dirty="0"/>
              <a:t>Can handle various types of data </a:t>
            </a:r>
          </a:p>
          <a:p>
            <a:r>
              <a:rPr lang="en-US" sz="2800" dirty="0"/>
              <a:t>Stores large amount of data (TB,PB)</a:t>
            </a:r>
          </a:p>
          <a:p>
            <a:r>
              <a:rPr lang="en-US" sz="2800" dirty="0"/>
              <a:t>Column-Oriented data store</a:t>
            </a:r>
          </a:p>
          <a:p>
            <a:r>
              <a:rPr lang="en-US" sz="2800" dirty="0"/>
              <a:t>Big Data with random read and writes</a:t>
            </a:r>
          </a:p>
          <a:p>
            <a:r>
              <a:rPr lang="en-US" sz="2800" dirty="0"/>
              <a:t>Horizontally scalable</a:t>
            </a:r>
          </a:p>
        </p:txBody>
      </p:sp>
    </p:spTree>
    <p:extLst>
      <p:ext uri="{BB962C8B-B14F-4D97-AF65-F5344CB8AC3E}">
        <p14:creationId xmlns:p14="http://schemas.microsoft.com/office/powerpoint/2010/main" val="392618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, not to use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 good as a traditional RDBMs (Relational Database Model) </a:t>
            </a:r>
          </a:p>
          <a:p>
            <a:pPr lvl="1"/>
            <a:r>
              <a:rPr lang="en-US" sz="2400" dirty="0"/>
              <a:t>Transactional applications</a:t>
            </a:r>
          </a:p>
          <a:p>
            <a:pPr lvl="1"/>
            <a:r>
              <a:rPr lang="en-US" sz="2400" dirty="0"/>
              <a:t>Data Analytics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Not efficient for text searching and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3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MapReduce: Simple Programming for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MapReduce is simple programming paradigm for the </a:t>
            </a:r>
            <a:r>
              <a:rPr lang="en-US" sz="2400" dirty="0" err="1"/>
              <a:t>Hadoop</a:t>
            </a:r>
            <a:r>
              <a:rPr lang="en-US" sz="2400" dirty="0"/>
              <a:t> ecosystem</a:t>
            </a:r>
          </a:p>
          <a:p>
            <a:r>
              <a:rPr lang="en-US" sz="2400" dirty="0"/>
              <a:t>Traditional parallel programming requires expertise of different computing/systems concepts</a:t>
            </a:r>
          </a:p>
          <a:p>
            <a:pPr lvl="1"/>
            <a:r>
              <a:rPr lang="en-US" sz="2400" dirty="0"/>
              <a:t>examples: multithreads, synchronization mechanisms (locks, semaphores, and monitors )</a:t>
            </a:r>
          </a:p>
          <a:p>
            <a:pPr lvl="1"/>
            <a:r>
              <a:rPr lang="en-US" sz="2400" dirty="0"/>
              <a:t>incorrect use: can crash your program, get incorrect results, or severely impact performance</a:t>
            </a:r>
          </a:p>
          <a:p>
            <a:pPr lvl="1"/>
            <a:r>
              <a:rPr lang="en-US" sz="2400" dirty="0"/>
              <a:t>Usually not fault tolerant to hardware failure</a:t>
            </a:r>
          </a:p>
          <a:p>
            <a:r>
              <a:rPr lang="en-US" sz="2400" dirty="0"/>
              <a:t>The MapReduce programming model greatly simplifies running code in parallel</a:t>
            </a:r>
          </a:p>
          <a:p>
            <a:pPr lvl="1"/>
            <a:r>
              <a:rPr lang="en-US" sz="2000" dirty="0"/>
              <a:t>you don't have to deal with any of above issues </a:t>
            </a:r>
          </a:p>
          <a:p>
            <a:pPr lvl="1"/>
            <a:r>
              <a:rPr lang="en-US" sz="2000" dirty="0"/>
              <a:t>only need to create, map and reduce functions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20462" y="1086284"/>
            <a:ext cx="54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Google’s MR paper (2004)</a:t>
            </a:r>
          </a:p>
        </p:txBody>
      </p:sp>
    </p:spTree>
    <p:extLst>
      <p:ext uri="{BB962C8B-B14F-4D97-AF65-F5344CB8AC3E}">
        <p14:creationId xmlns:p14="http://schemas.microsoft.com/office/powerpoint/2010/main" val="374713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45011"/>
              </p:ext>
            </p:extLst>
          </p:nvPr>
        </p:nvGraphicFramePr>
        <p:xfrm>
          <a:off x="600838" y="2621698"/>
          <a:ext cx="77835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68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Apply function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Map: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Apply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a function to all the elements of List </a:t>
                      </a:r>
                    </a:p>
                    <a:p>
                      <a:pPr marL="0" indent="0" algn="ctr">
                        <a:buNone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list1=[1,2,3,4,5];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square x = x * x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list2=Map square(list1)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print list2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-&gt; [1,4,9,16,25]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Reduce: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Combine all the elements of list for a summary</a:t>
                      </a:r>
                    </a:p>
                    <a:p>
                      <a:pPr marL="0" indent="0" algn="l"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list1 = [1,2,3,4,5];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A = reduce (+) list1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Print A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-&gt; 15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 Reduce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7879"/>
          </a:xfrm>
        </p:spPr>
        <p:txBody>
          <a:bodyPr>
            <a:normAutofit/>
          </a:bodyPr>
          <a:lstStyle/>
          <a:p>
            <a:r>
              <a:rPr lang="en-US" sz="2400" dirty="0"/>
              <a:t>Map and Reduce are based on functional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0670" y="5609681"/>
            <a:ext cx="887601" cy="675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6181" y="5616509"/>
            <a:ext cx="887601" cy="675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7869" y="5636994"/>
            <a:ext cx="798841" cy="628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87275" y="5636994"/>
            <a:ext cx="962706" cy="628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</a:t>
            </a: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668271" y="5947674"/>
            <a:ext cx="689598" cy="34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156710" y="5951088"/>
            <a:ext cx="73056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849981" y="5951088"/>
            <a:ext cx="596200" cy="34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Growth of big datasets</a:t>
            </a:r>
          </a:p>
          <a:p>
            <a:r>
              <a:rPr lang="en-US" sz="2400" dirty="0"/>
              <a:t>Introduction to Apache </a:t>
            </a:r>
            <a:r>
              <a:rPr lang="en-US" sz="2400" dirty="0" err="1"/>
              <a:t>Hadoop</a:t>
            </a:r>
            <a:r>
              <a:rPr lang="en-US" sz="2400" dirty="0"/>
              <a:t> and Spark for developing applications </a:t>
            </a:r>
          </a:p>
          <a:p>
            <a:r>
              <a:rPr lang="en-US" sz="2400" dirty="0"/>
              <a:t>Components of Hadoop, HDFS, MapReduce and </a:t>
            </a:r>
            <a:r>
              <a:rPr lang="en-US" sz="2400" dirty="0" err="1"/>
              <a:t>HBase</a:t>
            </a:r>
            <a:r>
              <a:rPr lang="en-US" sz="2400" dirty="0"/>
              <a:t> </a:t>
            </a:r>
          </a:p>
          <a:p>
            <a:r>
              <a:rPr lang="en-US" sz="2400" dirty="0"/>
              <a:t>Capabilities of Spark and the differences from a typical MapReduce solution </a:t>
            </a:r>
          </a:p>
          <a:p>
            <a:r>
              <a:rPr lang="en-US" sz="2400" dirty="0"/>
              <a:t>Some Spark use cases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162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97358" y="1659235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72461" y="2048438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MapReduce</a:t>
            </a:r>
            <a:r>
              <a:rPr lang="en-US" sz="3200" dirty="0"/>
              <a:t>  Word Count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841" y="2150860"/>
            <a:ext cx="580354" cy="355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841" y="2860987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7841" y="2505924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7841" y="3216049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7841" y="3571112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358" y="286098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72461" y="325018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Map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65862" y="3497092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90528" y="414002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5631" y="452922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90528" y="534177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165631" y="573097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65862" y="2287422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65862" y="4768213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5862" y="5969963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Straight Arrow Connector 27"/>
          <p:cNvCxnSpPr>
            <a:stCxn id="5" idx="3"/>
            <a:endCxn id="17" idx="1"/>
          </p:cNvCxnSpPr>
          <p:nvPr/>
        </p:nvCxnSpPr>
        <p:spPr>
          <a:xfrm>
            <a:off x="1618195" y="3038519"/>
            <a:ext cx="1647667" cy="63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4" idx="1"/>
          </p:cNvCxnSpPr>
          <p:nvPr/>
        </p:nvCxnSpPr>
        <p:spPr>
          <a:xfrm flipV="1">
            <a:off x="1618195" y="2464954"/>
            <a:ext cx="1647667" cy="21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5" idx="1"/>
          </p:cNvCxnSpPr>
          <p:nvPr/>
        </p:nvCxnSpPr>
        <p:spPr>
          <a:xfrm>
            <a:off x="1618195" y="3393581"/>
            <a:ext cx="1647667" cy="155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26" idx="1"/>
          </p:cNvCxnSpPr>
          <p:nvPr/>
        </p:nvCxnSpPr>
        <p:spPr>
          <a:xfrm>
            <a:off x="1618195" y="3748644"/>
            <a:ext cx="1647667" cy="2398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85251" y="1654588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60354" y="2043791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85251" y="285633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960354" y="324554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08377" y="3484526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8421" y="413537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53524" y="452458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78421" y="533712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53524" y="572633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53755" y="2282775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08377" y="4768213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53755" y="5965316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85829" y="2860986"/>
            <a:ext cx="1051467" cy="16682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Sort</a:t>
            </a: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5537296" y="2505923"/>
            <a:ext cx="516459" cy="1189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3" idx="1"/>
          </p:cNvCxnSpPr>
          <p:nvPr/>
        </p:nvCxnSpPr>
        <p:spPr>
          <a:xfrm>
            <a:off x="5537296" y="3695108"/>
            <a:ext cx="341125" cy="93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0" idx="1"/>
          </p:cNvCxnSpPr>
          <p:nvPr/>
        </p:nvCxnSpPr>
        <p:spPr>
          <a:xfrm flipV="1">
            <a:off x="5537296" y="3347964"/>
            <a:ext cx="347955" cy="34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5" idx="1"/>
          </p:cNvCxnSpPr>
          <p:nvPr/>
        </p:nvCxnSpPr>
        <p:spPr>
          <a:xfrm>
            <a:off x="5537296" y="3695108"/>
            <a:ext cx="341125" cy="213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3"/>
            <a:endCxn id="50" idx="1"/>
          </p:cNvCxnSpPr>
          <p:nvPr/>
        </p:nvCxnSpPr>
        <p:spPr>
          <a:xfrm>
            <a:off x="4101030" y="2150860"/>
            <a:ext cx="384799" cy="154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4094200" y="3695108"/>
            <a:ext cx="391629" cy="213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3"/>
            <a:endCxn id="50" idx="1"/>
          </p:cNvCxnSpPr>
          <p:nvPr/>
        </p:nvCxnSpPr>
        <p:spPr>
          <a:xfrm>
            <a:off x="4101030" y="3352611"/>
            <a:ext cx="384799" cy="342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091493" y="3695108"/>
            <a:ext cx="364574" cy="1024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04923" y="1665756"/>
            <a:ext cx="108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Sam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11753" y="2846717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Sam I am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19520" y="1541624"/>
            <a:ext cx="131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(I,1)</a:t>
            </a:r>
          </a:p>
          <a:p>
            <a:r>
              <a:rPr lang="en-US" dirty="0"/>
              <a:t>(am,1)</a:t>
            </a:r>
          </a:p>
          <a:p>
            <a:r>
              <a:rPr lang="en-US" dirty="0"/>
              <a:t>(Sam,1)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71920" y="4945745"/>
            <a:ext cx="131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(I,1)</a:t>
            </a:r>
          </a:p>
          <a:p>
            <a:r>
              <a:rPr lang="en-US" dirty="0"/>
              <a:t>(am,1)</a:t>
            </a:r>
          </a:p>
          <a:p>
            <a:r>
              <a:rPr lang="en-US" dirty="0"/>
              <a:t>(Sam,1)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091493" y="3695108"/>
            <a:ext cx="551344" cy="136453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05641" y="3571112"/>
            <a:ext cx="1167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(I,2)</a:t>
            </a:r>
          </a:p>
          <a:p>
            <a:r>
              <a:rPr lang="en-US" dirty="0"/>
              <a:t>(am,2)</a:t>
            </a:r>
          </a:p>
          <a:p>
            <a:r>
              <a:rPr lang="en-US" dirty="0"/>
              <a:t>(Sam,2)</a:t>
            </a:r>
          </a:p>
          <a:p>
            <a:r>
              <a:rPr lang="en-US" dirty="0"/>
              <a:t>(…,..)</a:t>
            </a:r>
          </a:p>
          <a:p>
            <a:r>
              <a:rPr lang="en-US" dirty="0"/>
              <a:t>(..,..)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36650" y="4140026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………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04923" y="5337129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………</a:t>
            </a:r>
          </a:p>
        </p:txBody>
      </p:sp>
    </p:spTree>
    <p:extLst>
      <p:ext uri="{BB962C8B-B14F-4D97-AF65-F5344CB8AC3E}">
        <p14:creationId xmlns:p14="http://schemas.microsoft.com/office/powerpoint/2010/main" val="19080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Shortcoming of </a:t>
            </a:r>
            <a:r>
              <a:rPr lang="en-US" sz="3200" dirty="0" err="1"/>
              <a:t>MapReduce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400" dirty="0"/>
              <a:t>Forces your data processing into Map and Reduce</a:t>
            </a:r>
          </a:p>
          <a:p>
            <a:pPr lvl="1"/>
            <a:r>
              <a:rPr lang="en-US" sz="2400" dirty="0"/>
              <a:t>Other workflows missing include join, filter, </a:t>
            </a:r>
            <a:r>
              <a:rPr lang="en-US" sz="2400" dirty="0" err="1"/>
              <a:t>flatMap</a:t>
            </a:r>
            <a:r>
              <a:rPr lang="en-US" sz="2400" dirty="0"/>
              <a:t>, </a:t>
            </a:r>
            <a:r>
              <a:rPr lang="en-US" sz="2400" dirty="0" err="1"/>
              <a:t>groupByKey</a:t>
            </a:r>
            <a:r>
              <a:rPr lang="en-US" sz="2400" dirty="0"/>
              <a:t>, union, intersection, …</a:t>
            </a:r>
          </a:p>
          <a:p>
            <a:r>
              <a:rPr lang="en-US" sz="2400" dirty="0"/>
              <a:t>Based on “Acyclic Data Flow” from Disk to Disk (HDFS)</a:t>
            </a:r>
          </a:p>
          <a:p>
            <a:r>
              <a:rPr lang="en-US" sz="2400" dirty="0"/>
              <a:t>Read and write to Disk before and after Map and Reduce (stateless machine)</a:t>
            </a:r>
          </a:p>
          <a:p>
            <a:pPr lvl="1"/>
            <a:r>
              <a:rPr lang="en-US" sz="2400" dirty="0"/>
              <a:t>Not efficient for iterative tasks, i.e. Machine Learning</a:t>
            </a:r>
          </a:p>
          <a:p>
            <a:r>
              <a:rPr lang="en-US" sz="2400" dirty="0"/>
              <a:t>Only Java natively supported </a:t>
            </a:r>
          </a:p>
          <a:p>
            <a:pPr lvl="1"/>
            <a:r>
              <a:rPr lang="en-US" sz="2400" dirty="0"/>
              <a:t>Support for others languages needed</a:t>
            </a:r>
          </a:p>
          <a:p>
            <a:r>
              <a:rPr lang="en-US" sz="2400" dirty="0"/>
              <a:t>Only for Batch processing</a:t>
            </a:r>
          </a:p>
          <a:p>
            <a:pPr lvl="1"/>
            <a:r>
              <a:rPr lang="en-US" sz="2400" dirty="0"/>
              <a:t>Interactivity,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225381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One Solution is 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000" dirty="0"/>
              <a:t>A new general framework, which solves many of the short comings of MapReduce</a:t>
            </a:r>
          </a:p>
          <a:p>
            <a:r>
              <a:rPr lang="en-US" sz="2000" dirty="0"/>
              <a:t>It capable of leveraging the </a:t>
            </a:r>
            <a:r>
              <a:rPr lang="en-US" sz="2000" dirty="0" err="1"/>
              <a:t>Hadoop</a:t>
            </a:r>
            <a:r>
              <a:rPr lang="en-US" sz="2000" dirty="0"/>
              <a:t> ecosystem, e.g. HDFS, YARN, </a:t>
            </a:r>
            <a:r>
              <a:rPr lang="en-US" sz="2000" dirty="0" err="1"/>
              <a:t>HBase</a:t>
            </a:r>
            <a:r>
              <a:rPr lang="en-US" sz="2000" dirty="0"/>
              <a:t>, S3, …</a:t>
            </a:r>
          </a:p>
          <a:p>
            <a:r>
              <a:rPr lang="en-US" sz="2000" dirty="0"/>
              <a:t>Has many other workflows, i.e. join, filter, </a:t>
            </a:r>
            <a:r>
              <a:rPr lang="en-US" sz="2000" dirty="0" err="1"/>
              <a:t>flatMapdistinct</a:t>
            </a:r>
            <a:r>
              <a:rPr lang="en-US" sz="2000" dirty="0"/>
              <a:t>, </a:t>
            </a:r>
            <a:r>
              <a:rPr lang="en-US" sz="2000" dirty="0" err="1"/>
              <a:t>groupByKey</a:t>
            </a:r>
            <a:r>
              <a:rPr lang="en-US" sz="2000" dirty="0"/>
              <a:t>, </a:t>
            </a:r>
            <a:r>
              <a:rPr lang="en-US" sz="2000" dirty="0" err="1"/>
              <a:t>reduceByKey</a:t>
            </a:r>
            <a:r>
              <a:rPr lang="en-US" sz="2000" dirty="0"/>
              <a:t>, </a:t>
            </a:r>
            <a:r>
              <a:rPr lang="en-US" sz="2000" dirty="0" err="1"/>
              <a:t>sortByKey</a:t>
            </a:r>
            <a:r>
              <a:rPr lang="en-US" sz="2000" dirty="0"/>
              <a:t>, collect, count, first…</a:t>
            </a:r>
          </a:p>
          <a:p>
            <a:pPr lvl="1"/>
            <a:r>
              <a:rPr lang="en-US" sz="2000" dirty="0"/>
              <a:t>(around 30 efficient distributed operations)</a:t>
            </a:r>
          </a:p>
          <a:p>
            <a:r>
              <a:rPr lang="en-US" sz="2000" dirty="0"/>
              <a:t>In-memory caching of data (for iterative, graph, and machine learning algorithms, etc.)</a:t>
            </a:r>
          </a:p>
          <a:p>
            <a:r>
              <a:rPr lang="en-US" sz="2000" dirty="0"/>
              <a:t>Native Scala, Java, Python, and R support</a:t>
            </a:r>
          </a:p>
          <a:p>
            <a:r>
              <a:rPr lang="en-US" sz="2000" dirty="0"/>
              <a:t>Supports interactive shells for exploratory data analysis</a:t>
            </a:r>
          </a:p>
          <a:p>
            <a:r>
              <a:rPr lang="en-US" sz="2000" dirty="0"/>
              <a:t>Spark API is extremely simple to use </a:t>
            </a:r>
          </a:p>
          <a:p>
            <a:r>
              <a:rPr lang="en-US" sz="2000" dirty="0"/>
              <a:t>Developed at </a:t>
            </a:r>
            <a:r>
              <a:rPr lang="en-US" sz="2000" dirty="0" err="1"/>
              <a:t>AMPLab</a:t>
            </a:r>
            <a:r>
              <a:rPr lang="en-US" sz="2000" dirty="0"/>
              <a:t> UC Berkeley, now by </a:t>
            </a:r>
            <a:r>
              <a:rPr lang="en-US" sz="2000" dirty="0" err="1"/>
              <a:t>Databricks.com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52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Spark Uses Memory instead of Disk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9" r="2802" b="4116"/>
          <a:stretch/>
        </p:blipFill>
        <p:spPr>
          <a:xfrm>
            <a:off x="3131208" y="5151693"/>
            <a:ext cx="1212250" cy="408587"/>
          </a:xfrm>
        </p:spPr>
      </p:pic>
      <p:sp>
        <p:nvSpPr>
          <p:cNvPr id="4" name="Can 3"/>
          <p:cNvSpPr/>
          <p:nvPr/>
        </p:nvSpPr>
        <p:spPr>
          <a:xfrm>
            <a:off x="373264" y="4965388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9189" y="5184429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2823" y="5186646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Iteration2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/>
          <a:srcRect l="1109" r="2802" b="4116"/>
          <a:stretch/>
        </p:blipFill>
        <p:spPr>
          <a:xfrm>
            <a:off x="6864073" y="5186646"/>
            <a:ext cx="1212250" cy="40858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771344" y="5364498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446561" y="5364498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4343458" y="5355987"/>
            <a:ext cx="989365" cy="10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6470195" y="5366715"/>
            <a:ext cx="434846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901" y="4562218"/>
            <a:ext cx="124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read</a:t>
            </a:r>
          </a:p>
        </p:txBody>
      </p:sp>
      <p:sp>
        <p:nvSpPr>
          <p:cNvPr id="40" name="Can 39"/>
          <p:cNvSpPr/>
          <p:nvPr/>
        </p:nvSpPr>
        <p:spPr>
          <a:xfrm>
            <a:off x="457200" y="2698627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93125" y="2917668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66732" y="2929053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Iteration2</a:t>
            </a:r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 flipV="1">
            <a:off x="855280" y="3097737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2530497" y="3097737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4"/>
            <a:endCxn id="42" idx="1"/>
          </p:cNvCxnSpPr>
          <p:nvPr/>
        </p:nvCxnSpPr>
        <p:spPr>
          <a:xfrm>
            <a:off x="3729554" y="3089226"/>
            <a:ext cx="737178" cy="19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3"/>
            <a:endCxn id="50" idx="2"/>
          </p:cNvCxnSpPr>
          <p:nvPr/>
        </p:nvCxnSpPr>
        <p:spPr>
          <a:xfrm>
            <a:off x="5604104" y="3109122"/>
            <a:ext cx="882484" cy="3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5280" y="205229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read</a:t>
            </a:r>
          </a:p>
        </p:txBody>
      </p:sp>
      <p:sp>
        <p:nvSpPr>
          <p:cNvPr id="49" name="Can 48"/>
          <p:cNvSpPr/>
          <p:nvPr/>
        </p:nvSpPr>
        <p:spPr>
          <a:xfrm>
            <a:off x="3331474" y="2743305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6486588" y="2795246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84668" y="3152627"/>
            <a:ext cx="866091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40191" y="205229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Write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20939" y="203650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read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04104" y="2208627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</a:t>
            </a:r>
          </a:p>
          <a:p>
            <a:r>
              <a:rPr lang="en-US" dirty="0"/>
              <a:t>Write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0318" y="3883107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Spark: In-Memory Data Sharing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31708" y="1538785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Hadoop</a:t>
            </a:r>
            <a:r>
              <a:rPr lang="en-US" dirty="0"/>
              <a:t>: Use Disk for Data Sharing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974756" y="5330794"/>
            <a:ext cx="927574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7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Sort competition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987050"/>
              </p:ext>
            </p:extLst>
          </p:nvPr>
        </p:nvGraphicFramePr>
        <p:xfrm>
          <a:off x="529179" y="1619061"/>
          <a:ext cx="7004430" cy="40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41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Hadoop MR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>
                          <a:latin typeface="Tahoma" panose="020B0604030504040204" pitchFamily="34" charset="0"/>
                        </a:rPr>
                        <a:t>Record (2013)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Spark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>
                          <a:latin typeface="Tahoma" panose="020B0604030504040204" pitchFamily="34" charset="0"/>
                        </a:rPr>
                        <a:t>Record (2014)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Data Size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102.5 TB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100 TB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Elapsed Time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72 mins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23 mins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Nodes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2100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206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Cores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50400 physical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6592 virtualized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Cluster disk throughput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3150 GB/s</a:t>
                      </a:r>
                      <a:br>
                        <a:rPr lang="en-US" sz="1800" dirty="0">
                          <a:latin typeface="Tahoma" panose="020B0604030504040204" pitchFamily="34" charset="0"/>
                        </a:rPr>
                      </a:br>
                      <a:r>
                        <a:rPr lang="en-US" sz="1800" dirty="0">
                          <a:latin typeface="Tahoma" panose="020B0604030504040204" pitchFamily="34" charset="0"/>
                        </a:rPr>
                        <a:t>(est.)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618 GB/s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Network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dedicated data center, 10Gbps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virtualized (EC2) 10Gbps network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1.42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4.27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rate/node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0.67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20.7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7066" y="6263849"/>
            <a:ext cx="7649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Sort benchmark, Daytona Gray: sort of 100 TB of data (1 trillion records)</a:t>
            </a:r>
          </a:p>
          <a:p>
            <a:r>
              <a:rPr lang="en-US" sz="1400" dirty="0"/>
              <a:t>http://</a:t>
            </a:r>
            <a:r>
              <a:rPr lang="en-US" sz="1400" dirty="0" err="1"/>
              <a:t>databricks.com</a:t>
            </a:r>
            <a:r>
              <a:rPr lang="en-US" sz="1400" dirty="0"/>
              <a:t>/blog/2014/11/05/spark-officially-sets-a-new-record-in-large-scale-</a:t>
            </a:r>
            <a:r>
              <a:rPr lang="en-US" sz="1400" dirty="0" err="1"/>
              <a:t>sorting.html</a:t>
            </a:r>
            <a:endParaRPr lang="en-US" sz="1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1557" y="1857024"/>
            <a:ext cx="155867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Spark, 3x faster with 1/10 the nodes</a:t>
            </a:r>
          </a:p>
        </p:txBody>
      </p:sp>
    </p:spTree>
    <p:extLst>
      <p:ext uri="{BB962C8B-B14F-4D97-AF65-F5344CB8AC3E}">
        <p14:creationId xmlns:p14="http://schemas.microsoft.com/office/powerpoint/2010/main" val="103961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Apache Spark supports data analysis, machine learning, graphs, streaming data, etc. It can read/write from a range of data types and allows development in multiple languages.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8369" y="4618506"/>
            <a:ext cx="5580450" cy="4041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Spark Core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7292" y="3848755"/>
            <a:ext cx="1414356" cy="769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Streaming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1647" y="3848755"/>
            <a:ext cx="1135333" cy="76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6981" y="3848755"/>
            <a:ext cx="1101838" cy="7697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1647" y="3367660"/>
            <a:ext cx="2237172" cy="461851"/>
          </a:xfrm>
          <a:prstGeom prst="rect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Pipelines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8369" y="3848755"/>
            <a:ext cx="1928924" cy="769751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8369" y="3377282"/>
            <a:ext cx="1919302" cy="442607"/>
          </a:xfrm>
          <a:prstGeom prst="rect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7292" y="5184347"/>
            <a:ext cx="19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51739" y="2492069"/>
            <a:ext cx="3252055" cy="4907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Scala</a:t>
            </a:r>
            <a:r>
              <a:rPr lang="en-US" dirty="0">
                <a:solidFill>
                  <a:schemeClr val="tx1"/>
                </a:solidFill>
              </a:rPr>
              <a:t>, Java, Python, R, SQL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21970" y="3047668"/>
            <a:ext cx="567666" cy="33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9257" y="3047668"/>
            <a:ext cx="655801" cy="329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89636" y="3038191"/>
            <a:ext cx="0" cy="46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1212" y="5963596"/>
            <a:ext cx="8345588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/>
              <a:t>Hadoop</a:t>
            </a:r>
            <a:r>
              <a:rPr lang="en-US" sz="1600" dirty="0"/>
              <a:t> HDFS, </a:t>
            </a:r>
            <a:r>
              <a:rPr lang="en-US" sz="1600" dirty="0" err="1"/>
              <a:t>HBase</a:t>
            </a:r>
            <a:r>
              <a:rPr lang="en-US" sz="1600" dirty="0"/>
              <a:t>, Hive, Apache S3, Streaming,  JSON, MySQL, and HPC-style (</a:t>
            </a:r>
            <a:r>
              <a:rPr lang="en-US" sz="1600" dirty="0" err="1"/>
              <a:t>GlusterFS</a:t>
            </a:r>
            <a:r>
              <a:rPr lang="en-US" sz="1600" dirty="0"/>
              <a:t>, </a:t>
            </a:r>
            <a:r>
              <a:rPr lang="en-US" sz="1600" dirty="0" err="1"/>
              <a:t>Lustre</a:t>
            </a:r>
            <a:r>
              <a:rPr lang="en-US" sz="1600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52055" y="5070734"/>
            <a:ext cx="340794" cy="892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42281" y="5070734"/>
            <a:ext cx="577287" cy="892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895429" y="5072584"/>
            <a:ext cx="577288" cy="8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3702" y="5072584"/>
            <a:ext cx="317504" cy="8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9" idx="1"/>
          </p:cNvCxnSpPr>
          <p:nvPr/>
        </p:nvCxnSpPr>
        <p:spPr>
          <a:xfrm>
            <a:off x="3617671" y="3598586"/>
            <a:ext cx="14239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7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Resilient Distributed Datasets (RDDs)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RDDs (Resilient Distributed Datasets) is </a:t>
            </a:r>
            <a:r>
              <a:rPr lang="en-US" sz="2400" dirty="0"/>
              <a:t>Data Containers</a:t>
            </a:r>
          </a:p>
          <a:p>
            <a:r>
              <a:rPr lang="en-US" sz="2800" dirty="0"/>
              <a:t>All the different processing components in Spark share the same abstraction called RDD</a:t>
            </a:r>
          </a:p>
          <a:p>
            <a:r>
              <a:rPr lang="en-US" sz="2800" dirty="0"/>
              <a:t>As applications share the RDD abstraction, you can mix different kind of transformations to create new RDDs </a:t>
            </a:r>
          </a:p>
          <a:p>
            <a:r>
              <a:rPr lang="en-US" sz="2800" dirty="0"/>
              <a:t>Created by parallelizing a collection or reading a file</a:t>
            </a:r>
          </a:p>
          <a:p>
            <a:r>
              <a:rPr lang="en-US" sz="2800" dirty="0"/>
              <a:t>Fault tolerant</a:t>
            </a:r>
          </a:p>
        </p:txBody>
      </p:sp>
    </p:spTree>
    <p:extLst>
      <p:ext uri="{BB962C8B-B14F-4D97-AF65-F5344CB8AC3E}">
        <p14:creationId xmlns:p14="http://schemas.microsoft.com/office/powerpoint/2010/main" val="283843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DataFrames</a:t>
            </a:r>
            <a:r>
              <a:rPr lang="en-US" sz="3600" dirty="0"/>
              <a:t> &amp; </a:t>
            </a:r>
            <a:r>
              <a:rPr lang="en-US" sz="3600" dirty="0" err="1"/>
              <a:t>SparkSQL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9987"/>
          </a:xfrm>
        </p:spPr>
        <p:txBody>
          <a:bodyPr>
            <a:noAutofit/>
          </a:bodyPr>
          <a:lstStyle/>
          <a:p>
            <a:r>
              <a:rPr lang="en-US" sz="2200" dirty="0" err="1"/>
              <a:t>DataFrames</a:t>
            </a:r>
            <a:r>
              <a:rPr lang="en-US" sz="2200" dirty="0"/>
              <a:t> (DFs) is one of the other distributed datasets organized in named columns</a:t>
            </a:r>
          </a:p>
          <a:p>
            <a:r>
              <a:rPr lang="en-US" sz="2200" dirty="0"/>
              <a:t>Similar to a relational database, Python Pandas </a:t>
            </a:r>
            <a:r>
              <a:rPr lang="en-US" sz="2200" dirty="0" err="1"/>
              <a:t>Dataframe</a:t>
            </a:r>
            <a:r>
              <a:rPr lang="en-US" sz="2200" dirty="0"/>
              <a:t> or R’s </a:t>
            </a:r>
            <a:r>
              <a:rPr lang="en-US" sz="2200" dirty="0" err="1"/>
              <a:t>DataTables</a:t>
            </a:r>
            <a:endParaRPr lang="en-US" sz="2200" dirty="0"/>
          </a:p>
          <a:p>
            <a:pPr lvl="1"/>
            <a:r>
              <a:rPr lang="en-US" sz="2200" dirty="0"/>
              <a:t>Immutable once constructed</a:t>
            </a:r>
          </a:p>
          <a:p>
            <a:pPr lvl="1"/>
            <a:r>
              <a:rPr lang="en-US" sz="2200" dirty="0"/>
              <a:t>Track lineage</a:t>
            </a:r>
          </a:p>
          <a:p>
            <a:pPr lvl="1"/>
            <a:r>
              <a:rPr lang="en-US" sz="2200" dirty="0"/>
              <a:t>Enable distributed computations</a:t>
            </a:r>
          </a:p>
          <a:p>
            <a:r>
              <a:rPr lang="en-US" sz="2200" dirty="0"/>
              <a:t>How to construct </a:t>
            </a:r>
            <a:r>
              <a:rPr lang="en-US" sz="2200" dirty="0" err="1"/>
              <a:t>Dataframes</a:t>
            </a:r>
            <a:endParaRPr lang="en-US" sz="2200" dirty="0"/>
          </a:p>
          <a:p>
            <a:pPr lvl="1"/>
            <a:r>
              <a:rPr lang="en-US" sz="2200" dirty="0"/>
              <a:t>Read from file(s)</a:t>
            </a:r>
          </a:p>
          <a:p>
            <a:pPr lvl="1"/>
            <a:r>
              <a:rPr lang="en-US" sz="2200" dirty="0"/>
              <a:t>Transforming an existing DFs(Spark or Pandas)</a:t>
            </a:r>
          </a:p>
          <a:p>
            <a:pPr lvl="1"/>
            <a:r>
              <a:rPr lang="en-US" sz="2200" dirty="0"/>
              <a:t>Parallelizing a python collection list</a:t>
            </a:r>
          </a:p>
          <a:p>
            <a:pPr lvl="1"/>
            <a:r>
              <a:rPr lang="en-US" sz="2200" dirty="0"/>
              <a:t>Apply transformations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3898572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DataFrame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0307" y="1600200"/>
            <a:ext cx="60356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// Create a new DataFrame that contains “students” </a:t>
            </a:r>
          </a:p>
          <a:p>
            <a:r>
              <a:rPr lang="en-US" sz="2000" dirty="0"/>
              <a:t>students = </a:t>
            </a:r>
            <a:r>
              <a:rPr lang="en-US" sz="2000" dirty="0" err="1"/>
              <a:t>users.filter</a:t>
            </a:r>
            <a:r>
              <a:rPr lang="en-US" sz="2000" dirty="0"/>
              <a:t>(</a:t>
            </a:r>
            <a:r>
              <a:rPr lang="en-US" sz="2000" dirty="0" err="1"/>
              <a:t>users.age</a:t>
            </a:r>
            <a:r>
              <a:rPr lang="en-US" sz="2000" dirty="0"/>
              <a:t> &lt; 21)</a:t>
            </a:r>
          </a:p>
          <a:p>
            <a:endParaRPr lang="en-US" sz="20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//Alternatively, using Pandas-like syntax</a:t>
            </a:r>
          </a:p>
          <a:p>
            <a:r>
              <a:rPr lang="en-US" sz="2000" dirty="0"/>
              <a:t>students = users[</a:t>
            </a:r>
            <a:r>
              <a:rPr lang="en-US" sz="2000" dirty="0" err="1"/>
              <a:t>users.age</a:t>
            </a:r>
            <a:r>
              <a:rPr lang="en-US" sz="2000" dirty="0"/>
              <a:t> &lt; 21]</a:t>
            </a:r>
          </a:p>
          <a:p>
            <a:endParaRPr lang="en-US" sz="20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//Count the number of students users by gender</a:t>
            </a:r>
          </a:p>
          <a:p>
            <a:r>
              <a:rPr lang="en-US" sz="2000" dirty="0" err="1"/>
              <a:t>students.groupBy</a:t>
            </a:r>
            <a:r>
              <a:rPr lang="en-US" sz="2000" dirty="0"/>
              <a:t>("gender").count()</a:t>
            </a:r>
          </a:p>
          <a:p>
            <a:endParaRPr lang="en-US" sz="20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// Join young students with another DataFrame called logs</a:t>
            </a:r>
            <a:endParaRPr lang="en-US" sz="2000" dirty="0"/>
          </a:p>
          <a:p>
            <a:r>
              <a:rPr lang="en-US" sz="2000" dirty="0" err="1"/>
              <a:t>students.join</a:t>
            </a:r>
            <a:r>
              <a:rPr lang="en-US" sz="2000" dirty="0"/>
              <a:t>(logs, </a:t>
            </a:r>
            <a:r>
              <a:rPr lang="en-US" sz="2000" dirty="0" err="1"/>
              <a:t>logs.userId</a:t>
            </a:r>
            <a:r>
              <a:rPr lang="en-US" sz="2000" dirty="0"/>
              <a:t> == </a:t>
            </a:r>
            <a:r>
              <a:rPr lang="en-US" sz="2000" dirty="0" err="1"/>
              <a:t>users.userId</a:t>
            </a:r>
            <a:r>
              <a:rPr lang="en-US" sz="2000" dirty="0"/>
              <a:t>,</a:t>
            </a:r>
          </a:p>
          <a:p>
            <a:r>
              <a:rPr lang="en-US" sz="2000" dirty="0"/>
              <a:t>“</a:t>
            </a:r>
            <a:r>
              <a:rPr lang="en-US" sz="2000" dirty="0" err="1"/>
              <a:t>left_outer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5862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RDDs vs. </a:t>
            </a:r>
            <a:r>
              <a:rPr lang="en-US" sz="3200" dirty="0" err="1"/>
              <a:t>DataFrames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RDDs provide a low level interface into Spark</a:t>
            </a:r>
          </a:p>
          <a:p>
            <a:r>
              <a:rPr lang="en-US" sz="2600" dirty="0" err="1"/>
              <a:t>DataFrames</a:t>
            </a:r>
            <a:r>
              <a:rPr lang="en-US" sz="2600" dirty="0"/>
              <a:t> have a schema</a:t>
            </a:r>
          </a:p>
          <a:p>
            <a:r>
              <a:rPr lang="en-US" sz="2600" dirty="0" err="1"/>
              <a:t>DataFrames</a:t>
            </a:r>
            <a:r>
              <a:rPr lang="en-US" sz="2600" dirty="0"/>
              <a:t> are cached and optimized by Spark</a:t>
            </a:r>
          </a:p>
          <a:p>
            <a:r>
              <a:rPr lang="en-US" sz="2600" dirty="0" err="1"/>
              <a:t>DataFrames</a:t>
            </a:r>
            <a:r>
              <a:rPr lang="en-US" sz="2600" dirty="0"/>
              <a:t> are built on top of the RDDs and the core Spark API</a:t>
            </a:r>
          </a:p>
        </p:txBody>
      </p:sp>
      <p:pic>
        <p:nvPicPr>
          <p:cNvPr id="4" name="Picture 3" descr="Screen Shot 2016-07-19 at 2.4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36" y="4137103"/>
            <a:ext cx="4828891" cy="2110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2047" y="6263419"/>
            <a:ext cx="24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performance</a:t>
            </a:r>
          </a:p>
        </p:txBody>
      </p:sp>
    </p:spTree>
    <p:extLst>
      <p:ext uri="{BB962C8B-B14F-4D97-AF65-F5344CB8AC3E}">
        <p14:creationId xmlns:p14="http://schemas.microsoft.com/office/powerpoint/2010/main" val="14433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Big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04"/>
            <a:ext cx="8229600" cy="532351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Internet/Online Data</a:t>
            </a:r>
          </a:p>
          <a:p>
            <a:pPr lvl="1"/>
            <a:r>
              <a:rPr lang="en-US" sz="7200" dirty="0"/>
              <a:t>Clicks</a:t>
            </a:r>
          </a:p>
          <a:p>
            <a:pPr lvl="1"/>
            <a:r>
              <a:rPr lang="en-US" sz="7200" dirty="0"/>
              <a:t>Searches</a:t>
            </a:r>
          </a:p>
          <a:p>
            <a:pPr lvl="1"/>
            <a:r>
              <a:rPr lang="en-US" sz="7200" dirty="0"/>
              <a:t>Server requests</a:t>
            </a:r>
          </a:p>
          <a:p>
            <a:pPr lvl="1"/>
            <a:r>
              <a:rPr lang="en-US" sz="7200" dirty="0"/>
              <a:t>Web logs</a:t>
            </a:r>
          </a:p>
          <a:p>
            <a:pPr lvl="1"/>
            <a:r>
              <a:rPr lang="en-US" sz="7200" dirty="0"/>
              <a:t>Cell phone logs</a:t>
            </a:r>
          </a:p>
          <a:p>
            <a:pPr lvl="1"/>
            <a:r>
              <a:rPr lang="en-US" sz="7200" dirty="0"/>
              <a:t>Mobile GPS locations</a:t>
            </a:r>
          </a:p>
          <a:p>
            <a:pPr lvl="1"/>
            <a:r>
              <a:rPr lang="en-US" sz="7200" dirty="0"/>
              <a:t>User generated content</a:t>
            </a:r>
          </a:p>
          <a:p>
            <a:pPr lvl="1"/>
            <a:r>
              <a:rPr lang="en-US" sz="7200" dirty="0"/>
              <a:t>Entertainment (YouTube, Netflix, Spotify, …)</a:t>
            </a:r>
          </a:p>
          <a:p>
            <a:r>
              <a:rPr lang="en-US" sz="7200" dirty="0"/>
              <a:t>Healthcare and Scientific Computations</a:t>
            </a:r>
          </a:p>
          <a:p>
            <a:pPr lvl="1"/>
            <a:r>
              <a:rPr lang="en-US" sz="7200" dirty="0"/>
              <a:t>Genomics, medical images, healthcare data, billing data</a:t>
            </a:r>
          </a:p>
          <a:p>
            <a:r>
              <a:rPr lang="en-US" sz="7200" dirty="0"/>
              <a:t>Graph data</a:t>
            </a:r>
          </a:p>
          <a:p>
            <a:pPr lvl="1"/>
            <a:r>
              <a:rPr lang="en-US" sz="7200" dirty="0"/>
              <a:t>Telecommunications network</a:t>
            </a:r>
          </a:p>
          <a:p>
            <a:pPr lvl="1"/>
            <a:r>
              <a:rPr lang="en-US" sz="7200" dirty="0"/>
              <a:t>Social networks (Facebook, Twitter, LinkedIn, …)</a:t>
            </a:r>
          </a:p>
          <a:p>
            <a:pPr lvl="1"/>
            <a:r>
              <a:rPr lang="en-US" sz="7200" dirty="0"/>
              <a:t>Computer networks </a:t>
            </a:r>
          </a:p>
          <a:p>
            <a:r>
              <a:rPr lang="en-US" sz="7200" dirty="0"/>
              <a:t>Internet of Things</a:t>
            </a:r>
          </a:p>
          <a:p>
            <a:pPr lvl="1"/>
            <a:r>
              <a:rPr lang="en-US" sz="7200" dirty="0"/>
              <a:t>RFID</a:t>
            </a:r>
          </a:p>
          <a:p>
            <a:pPr lvl="1"/>
            <a:r>
              <a:rPr lang="en-US" sz="7200" dirty="0"/>
              <a:t>Sensors</a:t>
            </a:r>
          </a:p>
          <a:p>
            <a:r>
              <a:rPr lang="en-US" sz="7200" dirty="0"/>
              <a:t>Financial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Spark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95218"/>
              </p:ext>
            </p:extLst>
          </p:nvPr>
        </p:nvGraphicFramePr>
        <p:xfrm>
          <a:off x="451186" y="1524000"/>
          <a:ext cx="8229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dirty="0"/>
                        <a:t>(create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map</a:t>
                      </a:r>
                    </a:p>
                    <a:p>
                      <a:pPr algn="l"/>
                      <a:r>
                        <a:rPr lang="en-US" sz="2400" dirty="0"/>
                        <a:t>filter</a:t>
                      </a:r>
                    </a:p>
                    <a:p>
                      <a:pPr algn="l"/>
                      <a:r>
                        <a:rPr lang="en-US" sz="2400" dirty="0"/>
                        <a:t>sample</a:t>
                      </a:r>
                    </a:p>
                    <a:p>
                      <a:pPr algn="l"/>
                      <a:r>
                        <a:rPr lang="en-US" sz="2400" dirty="0" err="1"/>
                        <a:t>groupByKey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 err="1"/>
                        <a:t>reduceByKey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 err="1"/>
                        <a:t>sortByKey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/>
                        <a:t>intersection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flatMap</a:t>
                      </a:r>
                      <a:endParaRPr lang="en-US" sz="2400" dirty="0"/>
                    </a:p>
                    <a:p>
                      <a:pPr algn="r"/>
                      <a:r>
                        <a:rPr lang="en-US" sz="2400" dirty="0"/>
                        <a:t>union</a:t>
                      </a:r>
                    </a:p>
                    <a:p>
                      <a:pPr algn="r"/>
                      <a:r>
                        <a:rPr lang="en-US" sz="2400" dirty="0"/>
                        <a:t>join</a:t>
                      </a:r>
                    </a:p>
                    <a:p>
                      <a:pPr algn="r"/>
                      <a:r>
                        <a:rPr lang="en-US" sz="2400" dirty="0" err="1"/>
                        <a:t>cogroup</a:t>
                      </a:r>
                      <a:endParaRPr lang="en-US" sz="2400" dirty="0"/>
                    </a:p>
                    <a:p>
                      <a:pPr algn="r"/>
                      <a:r>
                        <a:rPr lang="en-US" sz="2400" dirty="0"/>
                        <a:t>cross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mapValues</a:t>
                      </a:r>
                      <a:endParaRPr lang="en-US" sz="2400" dirty="0"/>
                    </a:p>
                    <a:p>
                      <a:pPr algn="r"/>
                      <a:r>
                        <a:rPr lang="en-US" sz="2400" dirty="0" err="1"/>
                        <a:t>reduceByKey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dirty="0"/>
                        <a:t>(return results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collect                                                         first </a:t>
                      </a:r>
                      <a:r>
                        <a:rPr lang="en-US" sz="2400" baseline="0" dirty="0"/>
                        <a:t>                                               </a:t>
                      </a:r>
                      <a:r>
                        <a:rPr lang="en-US" sz="2400" dirty="0"/>
                        <a:t>Reduce                                                       take</a:t>
                      </a:r>
                    </a:p>
                    <a:p>
                      <a:pPr algn="l"/>
                      <a:r>
                        <a:rPr lang="en-US" sz="2400" dirty="0"/>
                        <a:t>Count                                           </a:t>
                      </a:r>
                      <a:r>
                        <a:rPr lang="en-US" sz="2400" dirty="0" err="1"/>
                        <a:t>takeOrdered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 err="1"/>
                        <a:t>takeSample</a:t>
                      </a:r>
                      <a:r>
                        <a:rPr lang="en-US" sz="2400" dirty="0"/>
                        <a:t>                                  </a:t>
                      </a:r>
                      <a:r>
                        <a:rPr lang="en-US" sz="2400" dirty="0" err="1"/>
                        <a:t>countByKey</a:t>
                      </a:r>
                      <a:r>
                        <a:rPr lang="en-US" sz="2400" dirty="0"/>
                        <a:t>                                               take                                                            save</a:t>
                      </a:r>
                    </a:p>
                    <a:p>
                      <a:pPr algn="l"/>
                      <a:r>
                        <a:rPr lang="en-US" sz="2400" dirty="0" err="1"/>
                        <a:t>lookupKey</a:t>
                      </a:r>
                      <a:r>
                        <a:rPr lang="en-US" sz="2400" dirty="0"/>
                        <a:t>                                            </a:t>
                      </a:r>
                      <a:r>
                        <a:rPr lang="en-US" sz="2400" dirty="0" err="1"/>
                        <a:t>foreach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520" y="142687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3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Directed Acyclic Graphs (DAG)</a:t>
            </a:r>
          </a:p>
        </p:txBody>
      </p:sp>
      <p:sp>
        <p:nvSpPr>
          <p:cNvPr id="4" name="Oval 3"/>
          <p:cNvSpPr/>
          <p:nvPr/>
        </p:nvSpPr>
        <p:spPr>
          <a:xfrm>
            <a:off x="900420" y="2312481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465058" y="1525866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649190" y="3583200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5242142" y="1525866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725404" y="2796585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408068" y="3867519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7223065" y="4543480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/>
          <p:cNvCxnSpPr>
            <a:stCxn id="4" idx="7"/>
            <a:endCxn id="5" idx="2"/>
          </p:cNvCxnSpPr>
          <p:nvPr/>
        </p:nvCxnSpPr>
        <p:spPr>
          <a:xfrm flipV="1">
            <a:off x="1539535" y="1919174"/>
            <a:ext cx="925523" cy="508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>
            <a:off x="2397960" y="4027870"/>
            <a:ext cx="2010108" cy="2329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7" idx="1"/>
          </p:cNvCxnSpPr>
          <p:nvPr/>
        </p:nvCxnSpPr>
        <p:spPr>
          <a:xfrm>
            <a:off x="3104173" y="1641063"/>
            <a:ext cx="22476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8" idx="1"/>
          </p:cNvCxnSpPr>
          <p:nvPr/>
        </p:nvCxnSpPr>
        <p:spPr>
          <a:xfrm>
            <a:off x="5990912" y="1919174"/>
            <a:ext cx="1844147" cy="992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  <a:endCxn id="10" idx="7"/>
          </p:cNvCxnSpPr>
          <p:nvPr/>
        </p:nvCxnSpPr>
        <p:spPr>
          <a:xfrm flipH="1">
            <a:off x="7862180" y="3583200"/>
            <a:ext cx="237609" cy="1075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2951773" y="2297177"/>
            <a:ext cx="1565950" cy="1685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8" idx="2"/>
          </p:cNvCxnSpPr>
          <p:nvPr/>
        </p:nvCxnSpPr>
        <p:spPr>
          <a:xfrm>
            <a:off x="3213828" y="1919174"/>
            <a:ext cx="4511576" cy="1270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  <a:endCxn id="8" idx="3"/>
          </p:cNvCxnSpPr>
          <p:nvPr/>
        </p:nvCxnSpPr>
        <p:spPr>
          <a:xfrm flipV="1">
            <a:off x="5156838" y="3468003"/>
            <a:ext cx="2678221" cy="792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4553" y="5008690"/>
            <a:ext cx="6990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DAGs track dependencies (also known as Lineage 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200" dirty="0"/>
              <a:t>nodes are RDDs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200" dirty="0"/>
              <a:t>arrows are 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405097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Narrow Vs. Wide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009" y="210306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8536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8536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8536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8536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1386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6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6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86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8405" y="3819105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0340" y="390104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42932" y="390104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0" y="424462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42932" y="424462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340" y="453359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42932" y="453359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0340" y="482501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42932" y="482501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1340420" y="399663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40420" y="434022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0420" y="462700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40420" y="492744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26959" y="2123263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8894" y="220519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A,1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1486" y="220519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A,[1,2]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08894" y="254878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21486" y="254878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8894" y="283774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21486" y="283774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08894" y="3129176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1486" y="3129176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2" idx="3"/>
            <a:endCxn id="33" idx="1"/>
          </p:cNvCxnSpPr>
          <p:nvPr/>
        </p:nvCxnSpPr>
        <p:spPr>
          <a:xfrm>
            <a:off x="5518974" y="230079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18974" y="26443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81355" y="383930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3290" y="392124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A,2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75882" y="392124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63290" y="426482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75882" y="426482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63290" y="455379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275882" y="455379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63290" y="484521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75882" y="484521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473370" y="2300793"/>
            <a:ext cx="1848116" cy="17160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9" idx="1"/>
          </p:cNvCxnSpPr>
          <p:nvPr/>
        </p:nvCxnSpPr>
        <p:spPr>
          <a:xfrm flipV="1">
            <a:off x="5473370" y="3224770"/>
            <a:ext cx="1848116" cy="11356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7" idx="1"/>
          </p:cNvCxnSpPr>
          <p:nvPr/>
        </p:nvCxnSpPr>
        <p:spPr>
          <a:xfrm flipV="1">
            <a:off x="5473370" y="2933343"/>
            <a:ext cx="1848116" cy="1713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73370" y="494764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59132" y="1727516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Narrow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83032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Wide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340420" y="5293979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43" name="Straight Arrow Connector 42"/>
          <p:cNvCxnSpPr>
            <a:endCxn id="46" idx="1"/>
          </p:cNvCxnSpPr>
          <p:nvPr/>
        </p:nvCxnSpPr>
        <p:spPr>
          <a:xfrm>
            <a:off x="5518974" y="3217944"/>
            <a:ext cx="1756908" cy="798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8" idx="1"/>
          </p:cNvCxnSpPr>
          <p:nvPr/>
        </p:nvCxnSpPr>
        <p:spPr>
          <a:xfrm>
            <a:off x="5518974" y="2931162"/>
            <a:ext cx="1756908" cy="1429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0" idx="1"/>
          </p:cNvCxnSpPr>
          <p:nvPr/>
        </p:nvCxnSpPr>
        <p:spPr>
          <a:xfrm>
            <a:off x="5473370" y="4364784"/>
            <a:ext cx="1802512" cy="284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473370" y="5296160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groupByKey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4867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95391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an action</a:t>
            </a:r>
          </a:p>
          <a:p>
            <a:pPr lvl="1"/>
            <a:r>
              <a:rPr lang="en-US" dirty="0"/>
              <a:t>The final stage of the workflow</a:t>
            </a:r>
          </a:p>
          <a:p>
            <a:pPr lvl="1"/>
            <a:r>
              <a:rPr lang="en-US" dirty="0"/>
              <a:t>Triggers the execution of the DAG</a:t>
            </a:r>
          </a:p>
          <a:p>
            <a:pPr lvl="1"/>
            <a:r>
              <a:rPr lang="en-US" dirty="0"/>
              <a:t>Returns the results to the driver</a:t>
            </a:r>
          </a:p>
          <a:p>
            <a:pPr lvl="1"/>
            <a:r>
              <a:rPr lang="en-US" dirty="0"/>
              <a:t>Or writes the data to HDFS or to a file</a:t>
            </a:r>
          </a:p>
        </p:txBody>
      </p:sp>
    </p:spTree>
    <p:extLst>
      <p:ext uri="{BB962C8B-B14F-4D97-AF65-F5344CB8AC3E}">
        <p14:creationId xmlns:p14="http://schemas.microsoft.com/office/powerpoint/2010/main" val="3719788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Spark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008" y="2103064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8536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8536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8536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8536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386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86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6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6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28959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28959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28959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28959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81263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81263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81263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81263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45478" y="1802626"/>
            <a:ext cx="1112916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50824" y="1802626"/>
            <a:ext cx="805669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22968" y="1802626"/>
            <a:ext cx="1652303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groupbyKey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3973721" y="2275947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73721" y="2624181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973721" y="2910963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73721" y="3193098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4008" y="3885299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75944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88536" y="396723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5944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88536" y="4310823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5944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8536" y="459978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5944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88536" y="4891212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3" idx="3"/>
            <a:endCxn id="54" idx="1"/>
          </p:cNvCxnSpPr>
          <p:nvPr/>
        </p:nvCxnSpPr>
        <p:spPr>
          <a:xfrm>
            <a:off x="1386024" y="4062829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386024" y="4406416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386024" y="4693198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386024" y="49799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28959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28959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28959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528959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81263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81263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81263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181263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65" idx="1"/>
          </p:cNvCxnSpPr>
          <p:nvPr/>
        </p:nvCxnSpPr>
        <p:spPr>
          <a:xfrm>
            <a:off x="3973721" y="4058182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73721" y="4406416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73721" y="4693198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73721" y="4975333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39039" y="2275947"/>
            <a:ext cx="942224" cy="17868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239039" y="2646846"/>
            <a:ext cx="942224" cy="2687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239039" y="2646846"/>
            <a:ext cx="942224" cy="17549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239039" y="2280594"/>
            <a:ext cx="942224" cy="1782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1" idx="1"/>
          </p:cNvCxnSpPr>
          <p:nvPr/>
        </p:nvCxnSpPr>
        <p:spPr>
          <a:xfrm>
            <a:off x="5239039" y="2910963"/>
            <a:ext cx="942224" cy="17844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5239039" y="3197745"/>
            <a:ext cx="942224" cy="68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72" idx="1"/>
          </p:cNvCxnSpPr>
          <p:nvPr/>
        </p:nvCxnSpPr>
        <p:spPr>
          <a:xfrm>
            <a:off x="5239039" y="4688551"/>
            <a:ext cx="942224" cy="2982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0" idx="1"/>
          </p:cNvCxnSpPr>
          <p:nvPr/>
        </p:nvCxnSpPr>
        <p:spPr>
          <a:xfrm flipV="1">
            <a:off x="5239039" y="4406417"/>
            <a:ext cx="942224" cy="5689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>
            <a:off x="6891342" y="2280594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>
            <a:off x="6891343" y="2280594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6200000" flipH="1">
            <a:off x="5992303" y="3814650"/>
            <a:ext cx="3263845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6511290" y="4442881"/>
            <a:ext cx="2116626" cy="135652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>
            <a:off x="6891344" y="2628542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16200000" flipH="1">
            <a:off x="6740029" y="4562376"/>
            <a:ext cx="1768392" cy="14657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H="1">
            <a:off x="6863896" y="4747777"/>
            <a:ext cx="1525044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72" idx="3"/>
          </p:cNvCxnSpPr>
          <p:nvPr/>
        </p:nvCxnSpPr>
        <p:spPr>
          <a:xfrm>
            <a:off x="6891343" y="4986806"/>
            <a:ext cx="1356521" cy="1097055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424868" y="5783424"/>
            <a:ext cx="2341901" cy="9832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688705" y="5929230"/>
            <a:ext cx="792013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Context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606060" y="5929230"/>
            <a:ext cx="835170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Driver Program</a:t>
            </a:r>
          </a:p>
        </p:txBody>
      </p:sp>
      <p:cxnSp>
        <p:nvCxnSpPr>
          <p:cNvPr id="122" name="Curved Connector 121"/>
          <p:cNvCxnSpPr>
            <a:stCxn id="42" idx="3"/>
          </p:cNvCxnSpPr>
          <p:nvPr/>
        </p:nvCxnSpPr>
        <p:spPr>
          <a:xfrm>
            <a:off x="6891343" y="3204571"/>
            <a:ext cx="987824" cy="257885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107638" y="5326033"/>
            <a:ext cx="1579162" cy="457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758646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RDD API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Word count</a:t>
            </a:r>
          </a:p>
          <a:p>
            <a:endParaRPr lang="en-US" sz="1800" dirty="0"/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text_file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sc.textFile</a:t>
            </a:r>
            <a:r>
              <a:rPr lang="en-US" sz="1800" dirty="0">
                <a:solidFill>
                  <a:srgbClr val="0000FF"/>
                </a:solidFill>
              </a:rPr>
              <a:t>("</a:t>
            </a:r>
            <a:r>
              <a:rPr lang="en-US" sz="1800" dirty="0" err="1">
                <a:solidFill>
                  <a:srgbClr val="0000FF"/>
                </a:solidFill>
              </a:rPr>
              <a:t>hdfs</a:t>
            </a:r>
            <a:r>
              <a:rPr lang="en-US" sz="1800" dirty="0">
                <a:solidFill>
                  <a:srgbClr val="0000FF"/>
                </a:solidFill>
              </a:rPr>
              <a:t>://</a:t>
            </a:r>
            <a:r>
              <a:rPr lang="en-US" sz="1800" dirty="0" err="1">
                <a:solidFill>
                  <a:srgbClr val="0000FF"/>
                </a:solidFill>
              </a:rPr>
              <a:t>usr</a:t>
            </a:r>
            <a:r>
              <a:rPr lang="en-US" sz="1800" dirty="0">
                <a:solidFill>
                  <a:srgbClr val="0000FF"/>
                </a:solidFill>
              </a:rPr>
              <a:t>/</a:t>
            </a:r>
            <a:r>
              <a:rPr lang="en-US" sz="1800" dirty="0" err="1">
                <a:solidFill>
                  <a:srgbClr val="0000FF"/>
                </a:solidFill>
              </a:rPr>
              <a:t>godil</a:t>
            </a:r>
            <a:r>
              <a:rPr lang="en-US" sz="1800" dirty="0">
                <a:solidFill>
                  <a:srgbClr val="0000FF"/>
                </a:solidFill>
              </a:rPr>
              <a:t>/text/</a:t>
            </a:r>
            <a:r>
              <a:rPr lang="en-US" sz="1800" dirty="0" err="1">
                <a:solidFill>
                  <a:srgbClr val="0000FF"/>
                </a:solidFill>
              </a:rPr>
              <a:t>book.txt</a:t>
            </a:r>
            <a:r>
              <a:rPr lang="en-US" sz="1800" dirty="0">
                <a:solidFill>
                  <a:srgbClr val="0000FF"/>
                </a:solidFill>
              </a:rPr>
              <a:t>")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counts = </a:t>
            </a:r>
            <a:r>
              <a:rPr lang="en-US" sz="1800" dirty="0" err="1">
                <a:solidFill>
                  <a:srgbClr val="0000FF"/>
                </a:solidFill>
              </a:rPr>
              <a:t>text_file.flatMap</a:t>
            </a:r>
            <a:r>
              <a:rPr lang="en-US" sz="1800" dirty="0">
                <a:solidFill>
                  <a:srgbClr val="0000FF"/>
                </a:solidFill>
              </a:rPr>
              <a:t>(lambda line: </a:t>
            </a:r>
            <a:r>
              <a:rPr lang="en-US" sz="1800" dirty="0" err="1">
                <a:solidFill>
                  <a:srgbClr val="0000FF"/>
                </a:solidFill>
              </a:rPr>
              <a:t>line.split</a:t>
            </a:r>
            <a:r>
              <a:rPr lang="en-US" sz="1800" dirty="0">
                <a:solidFill>
                  <a:srgbClr val="0000FF"/>
                </a:solidFill>
              </a:rPr>
              <a:t>(" ")) \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   .map(lambda word: (word, 1)) \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 .</a:t>
            </a:r>
            <a:r>
              <a:rPr lang="en-US" sz="1800" dirty="0" err="1">
                <a:solidFill>
                  <a:srgbClr val="0000FF"/>
                </a:solidFill>
              </a:rPr>
              <a:t>reduceByKey</a:t>
            </a:r>
            <a:r>
              <a:rPr lang="en-US" sz="1800" dirty="0">
                <a:solidFill>
                  <a:srgbClr val="0000FF"/>
                </a:solidFill>
              </a:rPr>
              <a:t>(lambda a, b: a + b)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counts.saveAsTextFile</a:t>
            </a:r>
            <a:r>
              <a:rPr lang="en-US" sz="1800" dirty="0">
                <a:solidFill>
                  <a:srgbClr val="0000FF"/>
                </a:solidFill>
              </a:rPr>
              <a:t>("</a:t>
            </a:r>
            <a:r>
              <a:rPr lang="en-US" sz="1800" dirty="0" err="1">
                <a:solidFill>
                  <a:srgbClr val="0000FF"/>
                </a:solidFill>
              </a:rPr>
              <a:t>hdfs</a:t>
            </a:r>
            <a:r>
              <a:rPr lang="en-US" sz="1800" dirty="0">
                <a:solidFill>
                  <a:srgbClr val="0000FF"/>
                </a:solidFill>
              </a:rPr>
              <a:t>://</a:t>
            </a:r>
            <a:r>
              <a:rPr lang="en-US" sz="1800" dirty="0" err="1">
                <a:solidFill>
                  <a:srgbClr val="0000FF"/>
                </a:solidFill>
              </a:rPr>
              <a:t>usr</a:t>
            </a:r>
            <a:r>
              <a:rPr lang="en-US" sz="1800" dirty="0">
                <a:solidFill>
                  <a:srgbClr val="0000FF"/>
                </a:solidFill>
              </a:rPr>
              <a:t>/</a:t>
            </a:r>
            <a:r>
              <a:rPr lang="en-US" sz="1800" dirty="0" err="1">
                <a:solidFill>
                  <a:srgbClr val="0000FF"/>
                </a:solidFill>
              </a:rPr>
              <a:t>godil</a:t>
            </a:r>
            <a:r>
              <a:rPr lang="en-US" sz="1800" dirty="0">
                <a:solidFill>
                  <a:srgbClr val="0000FF"/>
                </a:solidFill>
              </a:rPr>
              <a:t>/output/</a:t>
            </a:r>
            <a:r>
              <a:rPr lang="en-US" sz="1800" dirty="0" err="1">
                <a:solidFill>
                  <a:srgbClr val="0000FF"/>
                </a:solidFill>
              </a:rPr>
              <a:t>wordCount.txt</a:t>
            </a:r>
            <a:r>
              <a:rPr lang="en-US" sz="1800" dirty="0">
                <a:solidFill>
                  <a:srgbClr val="0000FF"/>
                </a:solidFill>
              </a:rPr>
              <a:t>")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r>
              <a:rPr lang="en-US" sz="2300" dirty="0"/>
              <a:t>Logistic Regression</a:t>
            </a:r>
          </a:p>
          <a:p>
            <a:endParaRPr lang="en-US" sz="1800" dirty="0"/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# Every record of this DataFrame contains the label and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# features represented by a vector.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df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sqlContext.createDataFrame</a:t>
            </a:r>
            <a:r>
              <a:rPr lang="en-US" sz="1800" dirty="0">
                <a:solidFill>
                  <a:srgbClr val="0000FF"/>
                </a:solidFill>
              </a:rPr>
              <a:t>(data, ["label", "features"])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# Set parameters for the algorithm.</a:t>
            </a:r>
          </a:p>
          <a:p>
            <a:pPr marL="400050" lvl="1" indent="0">
              <a:buNone/>
            </a:pPr>
            <a:r>
              <a:rPr lang="en-US" sz="1800" dirty="0"/>
              <a:t># Here, we limit the number of iterations to 10.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lr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LogisticRegression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maxIter</a:t>
            </a:r>
            <a:r>
              <a:rPr lang="en-US" sz="1800" dirty="0">
                <a:solidFill>
                  <a:srgbClr val="0000FF"/>
                </a:solidFill>
              </a:rPr>
              <a:t>=10)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# Fit the model to the data.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model = </a:t>
            </a:r>
            <a:r>
              <a:rPr lang="en-US" sz="1800" dirty="0" err="1">
                <a:solidFill>
                  <a:srgbClr val="0000FF"/>
                </a:solidFill>
              </a:rPr>
              <a:t>lr.fit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df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# Given a dataset, predict each point's label, and show the results.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model.transform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df</a:t>
            </a:r>
            <a:r>
              <a:rPr lang="en-US" sz="1800" dirty="0">
                <a:solidFill>
                  <a:srgbClr val="0000FF"/>
                </a:solidFill>
              </a:rPr>
              <a:t>).show()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334" y="6384299"/>
            <a:ext cx="433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from http://</a:t>
            </a:r>
            <a:r>
              <a:rPr lang="en-US" dirty="0" err="1"/>
              <a:t>spark.apache.org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968744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RDD Persistence and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RDD Persistence </a:t>
            </a:r>
          </a:p>
          <a:p>
            <a:pPr lvl="1"/>
            <a:r>
              <a:rPr lang="en-US" sz="2400" dirty="0" err="1"/>
              <a:t>RDD.persist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Storage level: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MEMORY_ONLY, MEMORY_AND_DISK, MEMORY_ONLY_SER, DISK_ONLY,…….</a:t>
            </a:r>
          </a:p>
          <a:p>
            <a:endParaRPr lang="en-US" sz="2400" dirty="0"/>
          </a:p>
          <a:p>
            <a:r>
              <a:rPr lang="en-US" sz="2400" dirty="0"/>
              <a:t>RDD Removal</a:t>
            </a:r>
          </a:p>
          <a:p>
            <a:pPr lvl="1"/>
            <a:r>
              <a:rPr lang="en-US" sz="2400" dirty="0" err="1"/>
              <a:t>RDD.unpersist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638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Broadcast Variables and Accumulators </a:t>
            </a:r>
            <a:br>
              <a:rPr lang="en-US" sz="3200" dirty="0"/>
            </a:br>
            <a:r>
              <a:rPr lang="en-US" sz="3200" dirty="0"/>
              <a:t>(Shared Variables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Broadcast variables allow the programmer to keep a read-only variable cached on each node, rather than sending a copy of it with tasks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>
                <a:solidFill>
                  <a:srgbClr val="0000FF"/>
                </a:solidFill>
              </a:rPr>
              <a:t>&gt;broadcastV1 = </a:t>
            </a:r>
            <a:r>
              <a:rPr lang="en-US" sz="1800" dirty="0" err="1">
                <a:solidFill>
                  <a:srgbClr val="0000FF"/>
                </a:solidFill>
              </a:rPr>
              <a:t>sc.broadcast</a:t>
            </a:r>
            <a:r>
              <a:rPr lang="en-US" sz="1800" dirty="0">
                <a:solidFill>
                  <a:srgbClr val="0000FF"/>
                </a:solidFill>
              </a:rPr>
              <a:t>([1, 2, 3,4,5,6])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&gt;broadcastV1.value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[1,2,3,4,5,6]</a:t>
            </a:r>
          </a:p>
          <a:p>
            <a:r>
              <a:rPr lang="en-US" sz="2400" dirty="0"/>
              <a:t>Accumulators are variables that are only “added” to through an associative operation and can  be efficiently supported in parallel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solidFill>
                  <a:srgbClr val="0000FF"/>
                </a:solidFill>
              </a:rPr>
              <a:t>accum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sc.accumulator</a:t>
            </a:r>
            <a:r>
              <a:rPr lang="en-US" sz="1800" dirty="0">
                <a:solidFill>
                  <a:srgbClr val="0000FF"/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err="1">
                <a:solidFill>
                  <a:srgbClr val="0000FF"/>
                </a:solidFill>
              </a:rPr>
              <a:t>accum.add</a:t>
            </a:r>
            <a:r>
              <a:rPr lang="en-US" sz="1800" dirty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err="1">
                <a:solidFill>
                  <a:srgbClr val="0000FF"/>
                </a:solidFill>
              </a:rPr>
              <a:t>accum.value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37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Spark’s Main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Streaming Data</a:t>
            </a:r>
          </a:p>
          <a:p>
            <a:r>
              <a:rPr lang="en-US" sz="2600" dirty="0"/>
              <a:t>Machine Learning</a:t>
            </a:r>
          </a:p>
          <a:p>
            <a:r>
              <a:rPr lang="en-US" sz="2600" dirty="0"/>
              <a:t>Interactive Analysis</a:t>
            </a:r>
          </a:p>
          <a:p>
            <a:r>
              <a:rPr lang="en-US" sz="2600" dirty="0"/>
              <a:t>Data Warehousing</a:t>
            </a:r>
          </a:p>
          <a:p>
            <a:r>
              <a:rPr lang="en-US" sz="2600" dirty="0"/>
              <a:t>Batch Processing</a:t>
            </a:r>
          </a:p>
          <a:p>
            <a:r>
              <a:rPr lang="en-US" sz="2600" dirty="0"/>
              <a:t>Exploratory Data Analysis</a:t>
            </a:r>
          </a:p>
          <a:p>
            <a:r>
              <a:rPr lang="en-US" sz="2600" dirty="0"/>
              <a:t>Graph Data Analysis</a:t>
            </a:r>
          </a:p>
          <a:p>
            <a:r>
              <a:rPr lang="en-US" sz="2600" dirty="0"/>
              <a:t>Spatial (GIS) Data Analysis</a:t>
            </a:r>
          </a:p>
          <a:p>
            <a:r>
              <a:rPr lang="en-US" sz="2600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1497481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 Spark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Fingerprint Matching </a:t>
            </a:r>
          </a:p>
          <a:p>
            <a:pPr lvl="1"/>
            <a:r>
              <a:rPr lang="en-US" dirty="0"/>
              <a:t>Developed a Spark based fingerprint minutia detection and fingerprint matching code</a:t>
            </a:r>
          </a:p>
          <a:p>
            <a:r>
              <a:rPr lang="en-US" dirty="0"/>
              <a:t>Twitter Sentiment Analysis</a:t>
            </a:r>
          </a:p>
          <a:p>
            <a:pPr lvl="1"/>
            <a:r>
              <a:rPr lang="en-US" dirty="0"/>
              <a:t>Developed a Spark based Sentiment Analysis code for a Twitter dataset</a:t>
            </a:r>
          </a:p>
        </p:txBody>
      </p:sp>
    </p:spTree>
    <p:extLst>
      <p:ext uri="{BB962C8B-B14F-4D97-AF65-F5344CB8AC3E}">
        <p14:creationId xmlns:p14="http://schemas.microsoft.com/office/powerpoint/2010/main" val="22455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Large Hadron Collider produces about 30 petabytes of data per year</a:t>
            </a:r>
          </a:p>
          <a:p>
            <a:r>
              <a:rPr lang="en-US" sz="2400" dirty="0"/>
              <a:t>Facebook’s data is growing at 8 petabytes per month</a:t>
            </a:r>
          </a:p>
          <a:p>
            <a:r>
              <a:rPr lang="en-US" sz="2400" dirty="0"/>
              <a:t>The New York stock exchange generates about 4 terabyte of data per day</a:t>
            </a:r>
          </a:p>
          <a:p>
            <a:r>
              <a:rPr lang="en-US" sz="2400" dirty="0"/>
              <a:t>YouTube had around 80 petabytes of storage in 2012</a:t>
            </a:r>
          </a:p>
          <a:p>
            <a:r>
              <a:rPr lang="en-US" sz="2400" dirty="0"/>
              <a:t>Internet Archive stores around 19 petabytes of data</a:t>
            </a:r>
          </a:p>
        </p:txBody>
      </p:sp>
    </p:spTree>
    <p:extLst>
      <p:ext uri="{BB962C8B-B14F-4D97-AF65-F5344CB8AC3E}">
        <p14:creationId xmlns:p14="http://schemas.microsoft.com/office/powerpoint/2010/main" val="3442728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Spark in the Real World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1208579"/>
            <a:ext cx="8229600" cy="5122428"/>
          </a:xfrm>
        </p:spPr>
        <p:txBody>
          <a:bodyPr>
            <a:noAutofit/>
          </a:bodyPr>
          <a:lstStyle/>
          <a:p>
            <a:r>
              <a:rPr lang="en-US" sz="2000" dirty="0"/>
              <a:t>Uber – the online taxi company gathers terabytes of event data from its mobile users every day. </a:t>
            </a:r>
          </a:p>
          <a:p>
            <a:pPr lvl="1"/>
            <a:r>
              <a:rPr lang="en-US" sz="1900" dirty="0"/>
              <a:t>By using Kafka, Spark Streaming, and HDFS, to build a continuous ETL pipeline</a:t>
            </a:r>
          </a:p>
          <a:p>
            <a:pPr lvl="1"/>
            <a:r>
              <a:rPr lang="en-US" sz="1900" dirty="0"/>
              <a:t>Convert raw unstructured event data into structured data as it is collected</a:t>
            </a:r>
          </a:p>
          <a:p>
            <a:pPr lvl="1"/>
            <a:r>
              <a:rPr lang="en-US" sz="1900" dirty="0"/>
              <a:t>Uses it further for more complex analytics and optimization of operations</a:t>
            </a:r>
          </a:p>
          <a:p>
            <a:endParaRPr lang="en-US" sz="2000" dirty="0"/>
          </a:p>
          <a:p>
            <a:r>
              <a:rPr lang="en-US" sz="2000" dirty="0" err="1"/>
              <a:t>Pinterest</a:t>
            </a:r>
            <a:r>
              <a:rPr lang="en-US" sz="2000" dirty="0"/>
              <a:t> – Uses a Spark ETL pipeline </a:t>
            </a:r>
          </a:p>
          <a:p>
            <a:pPr lvl="1"/>
            <a:r>
              <a:rPr lang="en-US" sz="1900" dirty="0"/>
              <a:t>Leverages Spark Streaming to gain immediate insight into how users all over the world are engaging with Pins—in real time. </a:t>
            </a:r>
          </a:p>
          <a:p>
            <a:pPr lvl="1"/>
            <a:r>
              <a:rPr lang="en-US" sz="1900" dirty="0"/>
              <a:t>Can make more relevant recommendations as people navigate the site</a:t>
            </a:r>
          </a:p>
          <a:p>
            <a:pPr lvl="1"/>
            <a:r>
              <a:rPr lang="en-US" sz="1900" dirty="0"/>
              <a:t>Recommends related Pins </a:t>
            </a:r>
          </a:p>
          <a:p>
            <a:pPr lvl="1"/>
            <a:r>
              <a:rPr lang="en-US" sz="1900" dirty="0"/>
              <a:t>Determine which products to buy, or destinations to visit</a:t>
            </a:r>
          </a:p>
        </p:txBody>
      </p:sp>
    </p:spTree>
    <p:extLst>
      <p:ext uri="{BB962C8B-B14F-4D97-AF65-F5344CB8AC3E}">
        <p14:creationId xmlns:p14="http://schemas.microsoft.com/office/powerpoint/2010/main" val="1666096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Spark in the Real World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1208579"/>
            <a:ext cx="8229600" cy="5122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Here are Few other Real World Use Cases:</a:t>
            </a:r>
          </a:p>
          <a:p>
            <a:endParaRPr lang="en-US" sz="1800" dirty="0"/>
          </a:p>
          <a:p>
            <a:r>
              <a:rPr lang="en-US" sz="1800" dirty="0" err="1"/>
              <a:t>Conviva</a:t>
            </a:r>
            <a:r>
              <a:rPr lang="en-US" sz="1800" dirty="0"/>
              <a:t> – 4 million video feeds per month</a:t>
            </a:r>
          </a:p>
          <a:p>
            <a:pPr lvl="1"/>
            <a:r>
              <a:rPr lang="en-US" sz="1800" dirty="0"/>
              <a:t>This streaming video company is second only to YouTube. </a:t>
            </a:r>
          </a:p>
          <a:p>
            <a:pPr lvl="1"/>
            <a:r>
              <a:rPr lang="en-US" sz="1800" dirty="0"/>
              <a:t>Uses Spark to reduce customer churn by optimizing video streams and managing live video traffic</a:t>
            </a:r>
          </a:p>
          <a:p>
            <a:pPr lvl="1"/>
            <a:r>
              <a:rPr lang="en-US" sz="1800" dirty="0"/>
              <a:t>Maintains a consistently smooth, high quality viewing experience.</a:t>
            </a:r>
          </a:p>
          <a:p>
            <a:endParaRPr lang="en-US" sz="1800" dirty="0"/>
          </a:p>
          <a:p>
            <a:r>
              <a:rPr lang="en-US" sz="1800" dirty="0"/>
              <a:t>Capital One – is using Spark and data science algorithms to understand customers in a better way.</a:t>
            </a:r>
          </a:p>
          <a:p>
            <a:pPr lvl="1"/>
            <a:r>
              <a:rPr lang="en-US" sz="1800" dirty="0"/>
              <a:t>Developing next generation of financial products and services</a:t>
            </a:r>
          </a:p>
          <a:p>
            <a:pPr lvl="1"/>
            <a:r>
              <a:rPr lang="en-US" sz="1800" dirty="0"/>
              <a:t>Find attributes and patterns of increased probability for fraud</a:t>
            </a:r>
          </a:p>
          <a:p>
            <a:endParaRPr lang="en-US" sz="1800" dirty="0"/>
          </a:p>
          <a:p>
            <a:r>
              <a:rPr lang="en-US" sz="1800" dirty="0"/>
              <a:t>Netflix –  leveraging Spark for insights of user viewing habits and then recommends movies to them.</a:t>
            </a:r>
          </a:p>
          <a:p>
            <a:pPr lvl="1"/>
            <a:r>
              <a:rPr lang="en-US" sz="1800" dirty="0"/>
              <a:t>User data is also used for content creation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9741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Spark: when not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Even though Spark is versatile, that doesn’t mean Spark’s in-memory capabilities are the best fit for all use cases:</a:t>
            </a:r>
          </a:p>
          <a:p>
            <a:pPr lvl="1"/>
            <a:r>
              <a:rPr lang="en-US" sz="2600" dirty="0"/>
              <a:t>For many simple use cases Apache MapReduce and Hive might be a more appropriate choice </a:t>
            </a:r>
          </a:p>
          <a:p>
            <a:pPr lvl="1"/>
            <a:r>
              <a:rPr lang="en-US" sz="2600" dirty="0"/>
              <a:t>Spark was not designed as a multi-user environment</a:t>
            </a:r>
          </a:p>
          <a:p>
            <a:pPr lvl="1"/>
            <a:r>
              <a:rPr lang="en-US" sz="2600" dirty="0"/>
              <a:t>Spark users are required to know that memory they have is sufficient for a dataset</a:t>
            </a:r>
          </a:p>
          <a:p>
            <a:pPr lvl="1"/>
            <a:r>
              <a:rPr lang="en-US" sz="2600" dirty="0"/>
              <a:t>Adding more users adds complications, since the users will have to coordinate memory usage to run code</a:t>
            </a:r>
          </a:p>
        </p:txBody>
      </p:sp>
    </p:spTree>
    <p:extLst>
      <p:ext uri="{BB962C8B-B14F-4D97-AF65-F5344CB8AC3E}">
        <p14:creationId xmlns:p14="http://schemas.microsoft.com/office/powerpoint/2010/main" val="27502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HPC and Big Data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Clouds and supercomputers are collections of computers networked together in a datacenter</a:t>
            </a:r>
          </a:p>
          <a:p>
            <a:r>
              <a:rPr lang="en-US" sz="2400" dirty="0"/>
              <a:t>Clouds have different networking, I/O, CPU and cost trade-offs than supercomputers </a:t>
            </a:r>
          </a:p>
          <a:p>
            <a:r>
              <a:rPr lang="en-US" sz="2400" dirty="0"/>
              <a:t>Cloud workloads are data oriented vs. computation oriented and are less closely coupled than supercomputers </a:t>
            </a:r>
          </a:p>
          <a:p>
            <a:r>
              <a:rPr lang="en-US" sz="2400" dirty="0"/>
              <a:t>Principles of parallel computing same on both</a:t>
            </a:r>
          </a:p>
          <a:p>
            <a:r>
              <a:rPr lang="en-US" sz="2400" dirty="0"/>
              <a:t>Apache Hadoop and Spark vs. Open MPI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719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HPC and Big Data K-Means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" b="59"/>
          <a:stretch/>
        </p:blipFill>
        <p:spPr>
          <a:xfrm>
            <a:off x="1149946" y="1501015"/>
            <a:ext cx="7086029" cy="4067860"/>
          </a:xfrm>
        </p:spPr>
      </p:pic>
      <p:sp>
        <p:nvSpPr>
          <p:cNvPr id="5" name="TextBox 4"/>
          <p:cNvSpPr txBox="1"/>
          <p:nvPr/>
        </p:nvSpPr>
        <p:spPr>
          <a:xfrm>
            <a:off x="614493" y="5648048"/>
            <a:ext cx="784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MPI definitely outpaces </a:t>
            </a:r>
            <a:r>
              <a:rPr lang="en-US" sz="1600" dirty="0" err="1"/>
              <a:t>Hadoop</a:t>
            </a:r>
            <a:r>
              <a:rPr lang="en-US" sz="1600" dirty="0"/>
              <a:t>, but can be boosted using a hybrid approach of other technologies that blend HPC and big data, including Spark and HARP. Dr. Geoffrey Fox, Indiana University. (</a:t>
            </a:r>
            <a:r>
              <a:rPr lang="en-US" sz="1600" dirty="0">
                <a:hlinkClick r:id="rId3"/>
              </a:rPr>
              <a:t>http://arxiv.org/pdf/1403.1528.pdf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94246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(HDFS, </a:t>
            </a:r>
            <a:r>
              <a:rPr lang="en-US" sz="2400" dirty="0" err="1"/>
              <a:t>MapReduce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Provides an easy solution for processing of Big Data</a:t>
            </a:r>
          </a:p>
          <a:p>
            <a:pPr lvl="1"/>
            <a:r>
              <a:rPr lang="en-US" sz="2400" dirty="0"/>
              <a:t>Brings a paradigm shift in programming distributed system</a:t>
            </a:r>
          </a:p>
          <a:p>
            <a:r>
              <a:rPr lang="en-US" sz="2400" dirty="0"/>
              <a:t>Spark</a:t>
            </a:r>
          </a:p>
          <a:p>
            <a:pPr lvl="1"/>
            <a:r>
              <a:rPr lang="en-US" sz="2400" dirty="0"/>
              <a:t>Has extended MapReduce for in memory computations </a:t>
            </a:r>
          </a:p>
          <a:p>
            <a:pPr lvl="1"/>
            <a:r>
              <a:rPr lang="en-US" sz="2400" dirty="0"/>
              <a:t>for streaming, interactive, iterative and machine learning tasks</a:t>
            </a:r>
          </a:p>
          <a:p>
            <a:r>
              <a:rPr lang="en-US" sz="2400" dirty="0"/>
              <a:t>Changing the World</a:t>
            </a:r>
          </a:p>
          <a:p>
            <a:pPr lvl="1"/>
            <a:r>
              <a:rPr lang="en-US" sz="2400" dirty="0"/>
              <a:t>Made data processing cheaper and more efficient and scalable</a:t>
            </a:r>
          </a:p>
          <a:p>
            <a:pPr lvl="1"/>
            <a:r>
              <a:rPr lang="en-US" sz="2400" dirty="0"/>
              <a:t>Is the foundation of many other tools and software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35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Cloud and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second trend is pervasiveness of cloud based storage and computational resources</a:t>
            </a:r>
          </a:p>
          <a:p>
            <a:pPr lvl="1"/>
            <a:r>
              <a:rPr lang="en-US" sz="2400" dirty="0"/>
              <a:t>For processing of these big datasets </a:t>
            </a:r>
          </a:p>
          <a:p>
            <a:r>
              <a:rPr lang="en-US" sz="2400" dirty="0"/>
              <a:t>Cloud characteristics</a:t>
            </a:r>
          </a:p>
          <a:p>
            <a:pPr lvl="1"/>
            <a:r>
              <a:rPr lang="en-US" sz="2400" dirty="0"/>
              <a:t>Provide a scalable standard environment</a:t>
            </a:r>
          </a:p>
          <a:p>
            <a:pPr lvl="1"/>
            <a:r>
              <a:rPr lang="en-US" sz="2400" dirty="0"/>
              <a:t>On-demand computing</a:t>
            </a:r>
          </a:p>
          <a:p>
            <a:pPr lvl="1"/>
            <a:r>
              <a:rPr lang="en-US" sz="2400" dirty="0"/>
              <a:t>Pay as you need</a:t>
            </a:r>
          </a:p>
          <a:p>
            <a:pPr lvl="1"/>
            <a:r>
              <a:rPr lang="en-US" sz="2400" dirty="0"/>
              <a:t>Dynamically scalable</a:t>
            </a:r>
          </a:p>
          <a:p>
            <a:pPr lvl="1"/>
            <a:r>
              <a:rPr lang="en-US" sz="2400" dirty="0"/>
              <a:t>Cheaper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Processing and Machine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processing (third trend)</a:t>
            </a:r>
          </a:p>
          <a:p>
            <a:pPr lvl="1"/>
            <a:r>
              <a:rPr lang="en-US" sz="1800" dirty="0"/>
              <a:t>Traditional ETL (extract, transform, load) </a:t>
            </a:r>
          </a:p>
          <a:p>
            <a:pPr lvl="1"/>
            <a:r>
              <a:rPr lang="en-US" sz="1800" dirty="0"/>
              <a:t>Data Stores (</a:t>
            </a:r>
            <a:r>
              <a:rPr lang="en-US" sz="1800" dirty="0" err="1"/>
              <a:t>HBase</a:t>
            </a:r>
            <a:r>
              <a:rPr lang="en-US" sz="1800" dirty="0"/>
              <a:t>, ……..)</a:t>
            </a:r>
          </a:p>
          <a:p>
            <a:pPr lvl="1"/>
            <a:r>
              <a:rPr lang="en-US" sz="1800" dirty="0"/>
              <a:t>Tools for processing of streaming, </a:t>
            </a:r>
          </a:p>
          <a:p>
            <a:pPr marL="457200" lvl="1" indent="0">
              <a:buNone/>
            </a:pPr>
            <a:r>
              <a:rPr lang="en-US" sz="1800" dirty="0"/>
              <a:t>     multimedia &amp; batch data</a:t>
            </a:r>
          </a:p>
          <a:p>
            <a:r>
              <a:rPr lang="en-US" sz="1800" dirty="0"/>
              <a:t>Machine Learning (fourth trend)</a:t>
            </a:r>
          </a:p>
          <a:p>
            <a:pPr lvl="1"/>
            <a:r>
              <a:rPr lang="en-US" sz="1800" dirty="0"/>
              <a:t>Classification</a:t>
            </a:r>
          </a:p>
          <a:p>
            <a:pPr lvl="1"/>
            <a:r>
              <a:rPr lang="en-US" sz="1800" dirty="0"/>
              <a:t>Regression</a:t>
            </a:r>
          </a:p>
          <a:p>
            <a:pPr lvl="1"/>
            <a:r>
              <a:rPr lang="en-US" sz="1800" dirty="0"/>
              <a:t>Clustering</a:t>
            </a:r>
          </a:p>
          <a:p>
            <a:pPr lvl="1"/>
            <a:r>
              <a:rPr lang="en-US" sz="1800" dirty="0"/>
              <a:t>Collaborative filtering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4147919" y="4017850"/>
            <a:ext cx="3004559" cy="910583"/>
          </a:xfrm>
          <a:prstGeom prst="flowChartAlternateProcess">
            <a:avLst/>
          </a:prstGeom>
          <a:solidFill>
            <a:srgbClr val="FF6600">
              <a:alpha val="45000"/>
            </a:srgb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Big Datasets</a:t>
            </a:r>
          </a:p>
        </p:txBody>
      </p:sp>
      <p:sp>
        <p:nvSpPr>
          <p:cNvPr id="5" name="Alternate Process 4"/>
          <p:cNvSpPr/>
          <p:nvPr/>
        </p:nvSpPr>
        <p:spPr>
          <a:xfrm>
            <a:off x="5730762" y="4017850"/>
            <a:ext cx="2863138" cy="910583"/>
          </a:xfrm>
          <a:prstGeom prst="flowChartAlternateProcess">
            <a:avLst/>
          </a:prstGeom>
          <a:solidFill>
            <a:schemeClr val="accent3">
              <a:lumMod val="50000"/>
              <a:alpha val="57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   Machine     </a:t>
            </a:r>
          </a:p>
          <a:p>
            <a:pPr algn="r"/>
            <a:r>
              <a:rPr lang="en-US" dirty="0"/>
              <a:t>Learning    </a:t>
            </a:r>
          </a:p>
        </p:txBody>
      </p:sp>
      <p:sp>
        <p:nvSpPr>
          <p:cNvPr id="6" name="Alternate Process 5"/>
          <p:cNvSpPr/>
          <p:nvPr/>
        </p:nvSpPr>
        <p:spPr>
          <a:xfrm>
            <a:off x="5730762" y="4017851"/>
            <a:ext cx="1421716" cy="2469254"/>
          </a:xfrm>
          <a:prstGeom prst="flowChartAlternateProcess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Distributed Computing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98842" y="5237173"/>
            <a:ext cx="3605026" cy="13314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at the Intersection of these four trends is very exciting and challenging and require new ways to store and process </a:t>
            </a:r>
            <a:r>
              <a:rPr lang="en-US" b="1" dirty="0"/>
              <a:t>Big Data 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4403868" y="4492908"/>
            <a:ext cx="2082449" cy="141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Alternate Process 9"/>
          <p:cNvSpPr/>
          <p:nvPr/>
        </p:nvSpPr>
        <p:spPr>
          <a:xfrm>
            <a:off x="5730762" y="2205490"/>
            <a:ext cx="1421716" cy="2722944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 Processing ETL (extract, transform, load) </a:t>
            </a:r>
          </a:p>
        </p:txBody>
      </p:sp>
    </p:spTree>
    <p:extLst>
      <p:ext uri="{BB962C8B-B14F-4D97-AF65-F5344CB8AC3E}">
        <p14:creationId xmlns:p14="http://schemas.microsoft.com/office/powerpoint/2010/main" val="42049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Hadoop</a:t>
            </a:r>
            <a:r>
              <a:rPr lang="en-US" sz="3600" dirty="0"/>
              <a:t>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Enable Scalability </a:t>
            </a:r>
          </a:p>
          <a:p>
            <a:pPr lvl="1"/>
            <a:r>
              <a:rPr lang="en-US" sz="2400" dirty="0"/>
              <a:t>on commodity hardware</a:t>
            </a:r>
          </a:p>
          <a:p>
            <a:r>
              <a:rPr lang="en-US" sz="2400" dirty="0"/>
              <a:t>Handle Fault Tolerance</a:t>
            </a:r>
          </a:p>
          <a:p>
            <a:r>
              <a:rPr lang="en-US" sz="2400" dirty="0"/>
              <a:t>Can Handle a Variety of Data type</a:t>
            </a:r>
          </a:p>
          <a:p>
            <a:pPr lvl="1"/>
            <a:r>
              <a:rPr lang="en-US" sz="2400" dirty="0"/>
              <a:t>Text, Graph, Streaming Data, Images,…</a:t>
            </a:r>
          </a:p>
          <a:p>
            <a:r>
              <a:rPr lang="en-US" sz="2400" dirty="0"/>
              <a:t>Shared Environment</a:t>
            </a:r>
          </a:p>
          <a:p>
            <a:r>
              <a:rPr lang="en-US" sz="2400" dirty="0"/>
              <a:t>Provides Value</a:t>
            </a:r>
          </a:p>
          <a:p>
            <a:pPr lvl="1"/>
            <a:r>
              <a:rPr lang="en-US" sz="2400" dirty="0"/>
              <a:t>Cost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1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Hadoop</a:t>
            </a:r>
            <a:r>
              <a:rPr lang="en-US" sz="3600" dirty="0"/>
              <a:t> Ecosystem</a:t>
            </a:r>
          </a:p>
        </p:txBody>
      </p:sp>
      <p:pic>
        <p:nvPicPr>
          <p:cNvPr id="4" name="Content Placeholder 3" descr="Screen Shot 2016-07-20 at 10.19.1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1" r="1517" b="5363"/>
          <a:stretch/>
        </p:blipFill>
        <p:spPr>
          <a:xfrm>
            <a:off x="959307" y="3262751"/>
            <a:ext cx="6971082" cy="284842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1382989" y="1349875"/>
            <a:ext cx="696426" cy="348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2989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0785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2988" y="2598004"/>
            <a:ext cx="1784223" cy="3984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88" y="1875637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373" y="2451380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731202" y="1698109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78031" y="2296657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31202" y="2296657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38005" y="1584125"/>
            <a:ext cx="324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Diagram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21306" y="1795799"/>
            <a:ext cx="523542" cy="7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Apache </a:t>
            </a:r>
            <a:r>
              <a:rPr lang="en-US" sz="3600" dirty="0" err="1"/>
              <a:t>Hadoop</a:t>
            </a:r>
            <a:r>
              <a:rPr lang="en-US" sz="3600" dirty="0"/>
              <a:t> Basic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Common</a:t>
            </a:r>
          </a:p>
          <a:p>
            <a:r>
              <a:rPr lang="en-US" sz="2400" dirty="0" err="1"/>
              <a:t>Hadoop</a:t>
            </a:r>
            <a:r>
              <a:rPr lang="en-US" sz="2400" dirty="0"/>
              <a:t> Distributed File System (HDFS)</a:t>
            </a:r>
          </a:p>
          <a:p>
            <a:r>
              <a:rPr lang="en-US" sz="2400" dirty="0" err="1"/>
              <a:t>Hadoop</a:t>
            </a:r>
            <a:r>
              <a:rPr lang="en-US" sz="2400" dirty="0"/>
              <a:t> YARN</a:t>
            </a:r>
          </a:p>
          <a:p>
            <a:r>
              <a:rPr lang="en-US" sz="2400" dirty="0" err="1"/>
              <a:t>Hadoop</a:t>
            </a:r>
            <a:r>
              <a:rPr lang="en-US" sz="2400" dirty="0"/>
              <a:t> </a:t>
            </a:r>
            <a:r>
              <a:rPr lang="en-US" sz="2400" dirty="0" err="1"/>
              <a:t>MapReduce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10500" y="3379923"/>
            <a:ext cx="6931447" cy="29330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50" y="4586768"/>
            <a:ext cx="3423436" cy="492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MapReduce</a:t>
            </a:r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Distributed Processing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6248" y="5638425"/>
            <a:ext cx="6194417" cy="6745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HDFS Distributed File System (Storage)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6248" y="3826629"/>
            <a:ext cx="914039" cy="1811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HBase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Non-relational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0287" y="5109227"/>
            <a:ext cx="5280378" cy="5195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Yarn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Resource Manager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0287" y="3836480"/>
            <a:ext cx="1452843" cy="73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Pig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Scripting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3130" y="3836480"/>
            <a:ext cx="1595356" cy="73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Hive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SQL Like Query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5470729" y="2754446"/>
            <a:ext cx="3473349" cy="529203"/>
          </a:xfrm>
          <a:prstGeom prst="borderCallout1">
            <a:avLst>
              <a:gd name="adj1" fmla="val 99981"/>
              <a:gd name="adj2" fmla="val 85689"/>
              <a:gd name="adj3" fmla="val 104485"/>
              <a:gd name="adj4" fmla="val 855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Other Modules: Zookeeper, Impala, </a:t>
            </a:r>
            <a:r>
              <a:rPr lang="en-US" sz="1700" dirty="0" err="1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Oozie</a:t>
            </a:r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 etc.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46449" y="4563267"/>
            <a:ext cx="2207388" cy="522459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Others 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Distributed Processing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47989" y="3478162"/>
            <a:ext cx="1943011" cy="5686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Spark, Storm, </a:t>
            </a:r>
            <a:r>
              <a:rPr lang="en-US" dirty="0" err="1"/>
              <a:t>Tez</a:t>
            </a:r>
            <a:r>
              <a:rPr lang="en-US" dirty="0"/>
              <a:t>, etc.</a:t>
            </a:r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6450143" y="4033143"/>
            <a:ext cx="158745" cy="530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3"/>
          </p:cNvCxnSpPr>
          <p:nvPr/>
        </p:nvCxnSpPr>
        <p:spPr>
          <a:xfrm flipH="1">
            <a:off x="7560665" y="3283649"/>
            <a:ext cx="894530" cy="2085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9507</TotalTime>
  <Words>2853</Words>
  <Application>Microsoft Office PowerPoint</Application>
  <PresentationFormat>On-screen Show (4:3)</PresentationFormat>
  <Paragraphs>558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Tahoma</vt:lpstr>
      <vt:lpstr>Wingdings</vt:lpstr>
      <vt:lpstr>Office Theme</vt:lpstr>
      <vt:lpstr>Apache Hadoop and Spark: Introduction and Use Cases for Data Analysis</vt:lpstr>
      <vt:lpstr>Outline</vt:lpstr>
      <vt:lpstr>Growth of Big Datasets</vt:lpstr>
      <vt:lpstr>Data</vt:lpstr>
      <vt:lpstr>Cloud and Distributed Computing</vt:lpstr>
      <vt:lpstr>Data Processing and Machine learning Methods</vt:lpstr>
      <vt:lpstr>Hadoop Ecosystem</vt:lpstr>
      <vt:lpstr>Hadoop Ecosystem</vt:lpstr>
      <vt:lpstr>Apache Hadoop Basic Modules</vt:lpstr>
      <vt:lpstr>Hadoop HDFS</vt:lpstr>
      <vt:lpstr>Design of Hadoop Distributed File System (HDFS)</vt:lpstr>
      <vt:lpstr>HDFS Architecture</vt:lpstr>
      <vt:lpstr>HDFS</vt:lpstr>
      <vt:lpstr>HDFS</vt:lpstr>
      <vt:lpstr>Few HDFS Shell commands</vt:lpstr>
      <vt:lpstr>HBase</vt:lpstr>
      <vt:lpstr>HBase, not to use for</vt:lpstr>
      <vt:lpstr>MapReduce: Simple Programming for Big Data</vt:lpstr>
      <vt:lpstr>Map Reduce Paradigm</vt:lpstr>
      <vt:lpstr>MapReduce  Word Count Example</vt:lpstr>
      <vt:lpstr>Shortcoming of MapReduce</vt:lpstr>
      <vt:lpstr> One Solution is Apache Spark</vt:lpstr>
      <vt:lpstr>Spark Uses Memory instead of Disk</vt:lpstr>
      <vt:lpstr>Sort competition</vt:lpstr>
      <vt:lpstr>Apache Spark</vt:lpstr>
      <vt:lpstr>Resilient Distributed Datasets (RDDs)</vt:lpstr>
      <vt:lpstr>DataFrames &amp; SparkSQL</vt:lpstr>
      <vt:lpstr>DataFrame example</vt:lpstr>
      <vt:lpstr>RDDs vs. DataFrames</vt:lpstr>
      <vt:lpstr>Spark Operations</vt:lpstr>
      <vt:lpstr>Directed Acyclic Graphs (DAG)</vt:lpstr>
      <vt:lpstr>Narrow Vs. Wide transformation</vt:lpstr>
      <vt:lpstr>Actions</vt:lpstr>
      <vt:lpstr>Spark Workflow</vt:lpstr>
      <vt:lpstr>Python RDD API Examples</vt:lpstr>
      <vt:lpstr>RDD Persistence and Removal</vt:lpstr>
      <vt:lpstr>Broadcast Variables and Accumulators  (Shared Variables )</vt:lpstr>
      <vt:lpstr>Spark’s Main Use Cases</vt:lpstr>
      <vt:lpstr>My Spark Use Cases</vt:lpstr>
      <vt:lpstr>Spark in the Real World (I)</vt:lpstr>
      <vt:lpstr>Spark in the Real World (II)</vt:lpstr>
      <vt:lpstr>Spark: when not to use</vt:lpstr>
      <vt:lpstr>HPC and Big Data Convergence</vt:lpstr>
      <vt:lpstr>HPC and Big Data K-Means example</vt:lpstr>
      <vt:lpstr>Conclusion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 and Spark: Introduction and Use Cases for Data Analysis</dc:title>
  <dc:creator>Afzal A Godil</dc:creator>
  <cp:lastModifiedBy>Pratima Gautam</cp:lastModifiedBy>
  <cp:revision>165</cp:revision>
  <dcterms:created xsi:type="dcterms:W3CDTF">2016-07-14T15:14:36Z</dcterms:created>
  <dcterms:modified xsi:type="dcterms:W3CDTF">2024-04-03T15:14:16Z</dcterms:modified>
</cp:coreProperties>
</file>