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60" r:id="rId3"/>
    <p:sldId id="298" r:id="rId4"/>
    <p:sldId id="299" r:id="rId5"/>
    <p:sldId id="261" r:id="rId6"/>
    <p:sldId id="300" r:id="rId7"/>
    <p:sldId id="263" r:id="rId8"/>
    <p:sldId id="281" r:id="rId9"/>
    <p:sldId id="285" r:id="rId10"/>
    <p:sldId id="286" r:id="rId11"/>
    <p:sldId id="287" r:id="rId12"/>
    <p:sldId id="288" r:id="rId13"/>
    <p:sldId id="289" r:id="rId14"/>
    <p:sldId id="293" r:id="rId15"/>
    <p:sldId id="265" r:id="rId16"/>
    <p:sldId id="301" r:id="rId17"/>
    <p:sldId id="302" r:id="rId18"/>
    <p:sldId id="303" r:id="rId19"/>
    <p:sldId id="305" r:id="rId20"/>
    <p:sldId id="306" r:id="rId21"/>
    <p:sldId id="307" r:id="rId22"/>
    <p:sldId id="308" r:id="rId23"/>
    <p:sldId id="309" r:id="rId24"/>
    <p:sldId id="310" r:id="rId25"/>
    <p:sldId id="311" r:id="rId26"/>
    <p:sldId id="31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 roundtripDataSignature="AMtx7mjVXt5AJEvq34u4mFbIldCZn4EV9g==" r:id="rId43"/>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up Dhungel"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860" autoAdjust="0"/>
  </p:normalViewPr>
  <p:slideViewPr>
    <p:cSldViewPr snapToGrid="0">
      <p:cViewPr varScale="1">
        <p:scale>
          <a:sx n="98" d="100"/>
          <a:sy n="98" d="100"/>
        </p:scale>
        <p:origin x="10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43" Type="http://customschemas.google.com/relationships/presentationmetadata" Target="metadata"/><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A6CC1-72E0-4FA5-9068-AA747CBAC23E}"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E987D-4553-4E4D-83C5-ABB08A467504}" type="slidenum">
              <a:rPr lang="en-US" smtClean="0"/>
              <a:t>‹#›</a:t>
            </a:fld>
            <a:endParaRPr lang="en-US"/>
          </a:p>
        </p:txBody>
      </p:sp>
    </p:spTree>
    <p:extLst>
      <p:ext uri="{BB962C8B-B14F-4D97-AF65-F5344CB8AC3E}">
        <p14:creationId xmlns:p14="http://schemas.microsoft.com/office/powerpoint/2010/main" val="325130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E987D-4553-4E4D-83C5-ABB08A467504}" type="slidenum">
              <a:rPr lang="en-US" smtClean="0"/>
              <a:t>2</a:t>
            </a:fld>
            <a:endParaRPr lang="en-US"/>
          </a:p>
        </p:txBody>
      </p:sp>
    </p:spTree>
    <p:extLst>
      <p:ext uri="{BB962C8B-B14F-4D97-AF65-F5344CB8AC3E}">
        <p14:creationId xmlns:p14="http://schemas.microsoft.com/office/powerpoint/2010/main" val="389543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REPL is an acronym for </a:t>
            </a:r>
            <a:r>
              <a:rPr lang="en-US" sz="1200" b="1" i="0" kern="1200" dirty="0">
                <a:solidFill>
                  <a:schemeClr val="tx1"/>
                </a:solidFill>
                <a:effectLst/>
                <a:latin typeface="+mn-lt"/>
                <a:ea typeface="+mn-ea"/>
                <a:cs typeface="+mn-cs"/>
              </a:rPr>
              <a:t>Read-Evaluate-Print Loop</a:t>
            </a:r>
            <a:r>
              <a:rPr lang="en-US" sz="1200" b="0" i="0" kern="1200" dirty="0">
                <a:solidFill>
                  <a:schemeClr val="tx1"/>
                </a:solidFill>
                <a:effectLst/>
                <a:latin typeface="+mn-lt"/>
                <a:ea typeface="+mn-ea"/>
                <a:cs typeface="+mn-cs"/>
              </a:rPr>
              <a:t>. It is an interactive shell used by programmers to interact with a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Key Features :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Batch/streaming data</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SQL analytics</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Data science</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Machine learning</a:t>
            </a:r>
            <a:endParaRPr lang="en-US" b="0" dirty="0"/>
          </a:p>
          <a:p>
            <a:endParaRPr lang="en-US" dirty="0"/>
          </a:p>
        </p:txBody>
      </p:sp>
      <p:sp>
        <p:nvSpPr>
          <p:cNvPr id="4" name="Slide Number Placeholder 3"/>
          <p:cNvSpPr>
            <a:spLocks noGrp="1"/>
          </p:cNvSpPr>
          <p:nvPr>
            <p:ph type="sldNum" sz="quarter" idx="10"/>
          </p:nvPr>
        </p:nvSpPr>
        <p:spPr/>
        <p:txBody>
          <a:bodyPr/>
          <a:lstStyle/>
          <a:p>
            <a:fld id="{9C5E987D-4553-4E4D-83C5-ABB08A467504}" type="slidenum">
              <a:rPr lang="en-US" smtClean="0"/>
              <a:t>5</a:t>
            </a:fld>
            <a:endParaRPr lang="en-US"/>
          </a:p>
        </p:txBody>
      </p:sp>
    </p:spTree>
    <p:extLst>
      <p:ext uri="{BB962C8B-B14F-4D97-AF65-F5344CB8AC3E}">
        <p14:creationId xmlns:p14="http://schemas.microsoft.com/office/powerpoint/2010/main" val="101699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E987D-4553-4E4D-83C5-ABB08A467504}" type="slidenum">
              <a:rPr lang="en-US" smtClean="0"/>
              <a:t>11</a:t>
            </a:fld>
            <a:endParaRPr lang="en-US"/>
          </a:p>
        </p:txBody>
      </p:sp>
    </p:spTree>
    <p:extLst>
      <p:ext uri="{BB962C8B-B14F-4D97-AF65-F5344CB8AC3E}">
        <p14:creationId xmlns:p14="http://schemas.microsoft.com/office/powerpoint/2010/main" val="325583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E987D-4553-4E4D-83C5-ABB08A467504}" type="slidenum">
              <a:rPr lang="en-US" smtClean="0"/>
              <a:t>12</a:t>
            </a:fld>
            <a:endParaRPr lang="en-US"/>
          </a:p>
        </p:txBody>
      </p:sp>
    </p:spTree>
    <p:extLst>
      <p:ext uri="{BB962C8B-B14F-4D97-AF65-F5344CB8AC3E}">
        <p14:creationId xmlns:p14="http://schemas.microsoft.com/office/powerpoint/2010/main" val="279814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E987D-4553-4E4D-83C5-ABB08A467504}" type="slidenum">
              <a:rPr lang="en-US" smtClean="0"/>
              <a:t>13</a:t>
            </a:fld>
            <a:endParaRPr lang="en-US"/>
          </a:p>
        </p:txBody>
      </p:sp>
    </p:spTree>
    <p:extLst>
      <p:ext uri="{BB962C8B-B14F-4D97-AF65-F5344CB8AC3E}">
        <p14:creationId xmlns:p14="http://schemas.microsoft.com/office/powerpoint/2010/main" val="26635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E987D-4553-4E4D-83C5-ABB08A467504}" type="slidenum">
              <a:rPr lang="en-US" smtClean="0"/>
              <a:t>14</a:t>
            </a:fld>
            <a:endParaRPr lang="en-US"/>
          </a:p>
        </p:txBody>
      </p:sp>
    </p:spTree>
    <p:extLst>
      <p:ext uri="{BB962C8B-B14F-4D97-AF65-F5344CB8AC3E}">
        <p14:creationId xmlns:p14="http://schemas.microsoft.com/office/powerpoint/2010/main" val="3233935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E987D-4553-4E4D-83C5-ABB08A467504}" type="slidenum">
              <a:rPr lang="en-US" smtClean="0"/>
              <a:t>19</a:t>
            </a:fld>
            <a:endParaRPr lang="en-US"/>
          </a:p>
        </p:txBody>
      </p:sp>
    </p:spTree>
    <p:extLst>
      <p:ext uri="{BB962C8B-B14F-4D97-AF65-F5344CB8AC3E}">
        <p14:creationId xmlns:p14="http://schemas.microsoft.com/office/powerpoint/2010/main" val="3209016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Pinterest is </a:t>
            </a:r>
            <a:r>
              <a:rPr lang="en-US" sz="1200" b="1" i="0" kern="1200" dirty="0">
                <a:solidFill>
                  <a:schemeClr val="tx1"/>
                </a:solidFill>
                <a:effectLst/>
                <a:latin typeface="+mn-lt"/>
                <a:ea typeface="+mn-ea"/>
                <a:cs typeface="+mn-cs"/>
              </a:rPr>
              <a:t>a social curation website for sharing and categorizing images found online</a:t>
            </a:r>
            <a:r>
              <a:rPr lang="en-US" sz="1200" b="0" i="0" kern="1200" dirty="0">
                <a:solidFill>
                  <a:schemeClr val="tx1"/>
                </a:solidFill>
                <a:effectLst/>
                <a:latin typeface="+mn-lt"/>
                <a:ea typeface="+mn-ea"/>
                <a:cs typeface="+mn-cs"/>
              </a:rPr>
              <a:t>. The site is described in its own content as a visual bookmarking site. Pinterest is a portmanteau of the words “pin” and “interest.”</a:t>
            </a:r>
            <a:endParaRPr lang="en-US" dirty="0"/>
          </a:p>
        </p:txBody>
      </p:sp>
      <p:sp>
        <p:nvSpPr>
          <p:cNvPr id="4" name="Slide Number Placeholder 3"/>
          <p:cNvSpPr>
            <a:spLocks noGrp="1"/>
          </p:cNvSpPr>
          <p:nvPr>
            <p:ph type="sldNum" sz="quarter" idx="10"/>
          </p:nvPr>
        </p:nvSpPr>
        <p:spPr/>
        <p:txBody>
          <a:bodyPr/>
          <a:lstStyle/>
          <a:p>
            <a:fld id="{9C5E987D-4553-4E4D-83C5-ABB08A467504}" type="slidenum">
              <a:rPr lang="en-US" smtClean="0"/>
              <a:t>23</a:t>
            </a:fld>
            <a:endParaRPr lang="en-US"/>
          </a:p>
        </p:txBody>
      </p:sp>
    </p:spTree>
    <p:extLst>
      <p:ext uri="{BB962C8B-B14F-4D97-AF65-F5344CB8AC3E}">
        <p14:creationId xmlns:p14="http://schemas.microsoft.com/office/powerpoint/2010/main" val="3161091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E987D-4553-4E4D-83C5-ABB08A467504}" type="slidenum">
              <a:rPr lang="en-US" smtClean="0"/>
              <a:t>24</a:t>
            </a:fld>
            <a:endParaRPr lang="en-US"/>
          </a:p>
        </p:txBody>
      </p:sp>
    </p:spTree>
    <p:extLst>
      <p:ext uri="{BB962C8B-B14F-4D97-AF65-F5344CB8AC3E}">
        <p14:creationId xmlns:p14="http://schemas.microsoft.com/office/powerpoint/2010/main" val="3945658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C756B-AA36-4F90-BCAD-B664DC8FD29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403024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3C756B-AA36-4F90-BCAD-B664DC8FD29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291767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3C756B-AA36-4F90-BCAD-B664DC8FD29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25419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3C756B-AA36-4F90-BCAD-B664DC8FD29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324027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C756B-AA36-4F90-BCAD-B664DC8FD29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153159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3C756B-AA36-4F90-BCAD-B664DC8FD29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107685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3C756B-AA36-4F90-BCAD-B664DC8FD294}"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395098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3C756B-AA36-4F90-BCAD-B664DC8FD294}"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230187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C756B-AA36-4F90-BCAD-B664DC8FD294}"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408131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C756B-AA36-4F90-BCAD-B664DC8FD29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153526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C756B-AA36-4F90-BCAD-B664DC8FD29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D5938-FEF0-4A50-9945-BEC5015843A8}" type="slidenum">
              <a:rPr lang="en-US" smtClean="0"/>
              <a:t>‹#›</a:t>
            </a:fld>
            <a:endParaRPr lang="en-US"/>
          </a:p>
        </p:txBody>
      </p:sp>
    </p:spTree>
    <p:extLst>
      <p:ext uri="{BB962C8B-B14F-4D97-AF65-F5344CB8AC3E}">
        <p14:creationId xmlns:p14="http://schemas.microsoft.com/office/powerpoint/2010/main" val="353166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C756B-AA36-4F90-BCAD-B664DC8FD294}" type="datetimeFigureOut">
              <a:rPr lang="en-US" smtClean="0"/>
              <a:t>3/28/2024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D5938-FEF0-4A50-9945-BEC5015843A8}" type="slidenum">
              <a:rPr lang="en-US" smtClean="0"/>
              <a:t>‹#›</a:t>
            </a:fld>
            <a:endParaRPr lang="en-US"/>
          </a:p>
        </p:txBody>
      </p:sp>
    </p:spTree>
    <p:extLst>
      <p:ext uri="{BB962C8B-B14F-4D97-AF65-F5344CB8AC3E}">
        <p14:creationId xmlns:p14="http://schemas.microsoft.com/office/powerpoint/2010/main" val="115349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park.apache.org/" TargetMode="External"/><Relationship Id="rId2" Type="http://schemas.openxmlformats.org/officeDocument/2006/relationships/hyperlink" Target="https://spark.apache.org/exampl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onotype Sorts" pitchFamily="2" charset="2"/>
              <a:buNone/>
              <a:defRPr/>
            </a:pPr>
            <a:endParaRPr lang="en-US" dirty="0"/>
          </a:p>
          <a:p>
            <a:pPr>
              <a:buFont typeface="Monotype Sorts" pitchFamily="2" charset="2"/>
              <a:buNone/>
              <a:defRPr/>
            </a:pPr>
            <a:endParaRPr lang="en-US" dirty="0"/>
          </a:p>
          <a:p>
            <a:pPr algn="ctr">
              <a:buFont typeface="Monotype Sorts" pitchFamily="2" charset="2"/>
              <a:buNone/>
              <a:defRPr/>
            </a:pPr>
            <a:r>
              <a:rPr lang="en-US" sz="4000" b="1" dirty="0">
                <a:solidFill>
                  <a:srgbClr val="002060"/>
                </a:solidFill>
              </a:rPr>
              <a:t>Spark</a:t>
            </a:r>
          </a:p>
        </p:txBody>
      </p:sp>
      <p:sp>
        <p:nvSpPr>
          <p:cNvPr id="542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6C7DEA64-1079-4A50-B457-838AE997FF55}" type="datetime1">
              <a:rPr lang="en-US" altLang="en-US" sz="1400">
                <a:solidFill>
                  <a:srgbClr val="5C2C90"/>
                </a:solidFill>
              </a:rPr>
              <a:pPr/>
              <a:t>3/28/2024</a:t>
            </a:fld>
            <a:endParaRPr lang="en-US" altLang="en-US" sz="1400">
              <a:solidFill>
                <a:srgbClr val="5C2C90"/>
              </a:solidFill>
            </a:endParaRPr>
          </a:p>
        </p:txBody>
      </p:sp>
      <p:sp>
        <p:nvSpPr>
          <p:cNvPr id="542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F6517E5E-76AE-44BA-9016-EA404A1301FA}" type="slidenum">
              <a:rPr lang="en-US" altLang="en-US" sz="1400">
                <a:solidFill>
                  <a:srgbClr val="5C2C90"/>
                </a:solidFill>
              </a:rPr>
              <a:pPr/>
              <a:t>1</a:t>
            </a:fld>
            <a:endParaRPr lang="en-US" altLang="en-US" sz="1400">
              <a:solidFill>
                <a:srgbClr val="5C2C90"/>
              </a:solidFill>
            </a:endParaRPr>
          </a:p>
        </p:txBody>
      </p:sp>
    </p:spTree>
    <p:extLst>
      <p:ext uri="{BB962C8B-B14F-4D97-AF65-F5344CB8AC3E}">
        <p14:creationId xmlns:p14="http://schemas.microsoft.com/office/powerpoint/2010/main" val="159571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10</a:t>
            </a:fld>
            <a:endParaRPr lang="en-US" altLang="en-US" sz="1400">
              <a:solidFill>
                <a:srgbClr val="5C2C90"/>
              </a:solidFill>
            </a:endParaRPr>
          </a:p>
        </p:txBody>
      </p:sp>
      <p:sp>
        <p:nvSpPr>
          <p:cNvPr id="4" name="TextBox 3"/>
          <p:cNvSpPr txBox="1"/>
          <p:nvPr/>
        </p:nvSpPr>
        <p:spPr>
          <a:xfrm>
            <a:off x="1319514" y="578734"/>
            <a:ext cx="3819645" cy="584775"/>
          </a:xfrm>
          <a:prstGeom prst="rect">
            <a:avLst/>
          </a:prstGeom>
          <a:noFill/>
        </p:spPr>
        <p:txBody>
          <a:bodyPr wrap="square" rtlCol="0">
            <a:spAutoFit/>
          </a:bodyPr>
          <a:lstStyle/>
          <a:p>
            <a:r>
              <a:rPr lang="en-US" sz="3200" dirty="0">
                <a:solidFill>
                  <a:schemeClr val="accent1">
                    <a:lumMod val="75000"/>
                  </a:schemeClr>
                </a:solidFill>
              </a:rPr>
              <a:t>Spark- Scala</a:t>
            </a:r>
          </a:p>
        </p:txBody>
      </p:sp>
      <p:pic>
        <p:nvPicPr>
          <p:cNvPr id="3" name="Content Placeholder 2"/>
          <p:cNvPicPr>
            <a:picLocks noGrp="1" noChangeAspect="1"/>
          </p:cNvPicPr>
          <p:nvPr>
            <p:ph idx="1"/>
          </p:nvPr>
        </p:nvPicPr>
        <p:blipFill>
          <a:blip r:embed="rId2"/>
          <a:stretch>
            <a:fillRect/>
          </a:stretch>
        </p:blipFill>
        <p:spPr>
          <a:xfrm>
            <a:off x="3927138" y="1163510"/>
            <a:ext cx="5958736" cy="4461786"/>
          </a:xfrm>
          <a:prstGeom prst="rect">
            <a:avLst/>
          </a:prstGeom>
        </p:spPr>
      </p:pic>
    </p:spTree>
    <p:extLst>
      <p:ext uri="{BB962C8B-B14F-4D97-AF65-F5344CB8AC3E}">
        <p14:creationId xmlns:p14="http://schemas.microsoft.com/office/powerpoint/2010/main" val="412436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11</a:t>
            </a:fld>
            <a:endParaRPr lang="en-US" altLang="en-US" sz="1400">
              <a:solidFill>
                <a:srgbClr val="5C2C90"/>
              </a:solidFill>
            </a:endParaRPr>
          </a:p>
        </p:txBody>
      </p:sp>
      <p:sp>
        <p:nvSpPr>
          <p:cNvPr id="4" name="TextBox 3"/>
          <p:cNvSpPr txBox="1"/>
          <p:nvPr/>
        </p:nvSpPr>
        <p:spPr>
          <a:xfrm>
            <a:off x="1319514" y="578734"/>
            <a:ext cx="3819645" cy="584775"/>
          </a:xfrm>
          <a:prstGeom prst="rect">
            <a:avLst/>
          </a:prstGeom>
          <a:noFill/>
        </p:spPr>
        <p:txBody>
          <a:bodyPr wrap="square" rtlCol="0">
            <a:spAutoFit/>
          </a:bodyPr>
          <a:lstStyle/>
          <a:p>
            <a:r>
              <a:rPr lang="en-US" sz="3200" dirty="0">
                <a:solidFill>
                  <a:schemeClr val="accent1">
                    <a:lumMod val="75000"/>
                  </a:schemeClr>
                </a:solidFill>
              </a:rPr>
              <a:t>Spark- Java</a:t>
            </a:r>
          </a:p>
        </p:txBody>
      </p:sp>
      <p:pic>
        <p:nvPicPr>
          <p:cNvPr id="3" name="Picture 2"/>
          <p:cNvPicPr>
            <a:picLocks noChangeAspect="1"/>
          </p:cNvPicPr>
          <p:nvPr/>
        </p:nvPicPr>
        <p:blipFill>
          <a:blip r:embed="rId3"/>
          <a:stretch>
            <a:fillRect/>
          </a:stretch>
        </p:blipFill>
        <p:spPr>
          <a:xfrm>
            <a:off x="3673184" y="1333949"/>
            <a:ext cx="6408366" cy="4164026"/>
          </a:xfrm>
          <a:prstGeom prst="rect">
            <a:avLst/>
          </a:prstGeom>
        </p:spPr>
      </p:pic>
    </p:spTree>
    <p:extLst>
      <p:ext uri="{BB962C8B-B14F-4D97-AF65-F5344CB8AC3E}">
        <p14:creationId xmlns:p14="http://schemas.microsoft.com/office/powerpoint/2010/main" val="364046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12</a:t>
            </a:fld>
            <a:endParaRPr lang="en-US" altLang="en-US" sz="1400">
              <a:solidFill>
                <a:srgbClr val="5C2C90"/>
              </a:solidFill>
            </a:endParaRPr>
          </a:p>
        </p:txBody>
      </p:sp>
      <p:sp>
        <p:nvSpPr>
          <p:cNvPr id="4" name="TextBox 3"/>
          <p:cNvSpPr txBox="1"/>
          <p:nvPr/>
        </p:nvSpPr>
        <p:spPr>
          <a:xfrm>
            <a:off x="1319514" y="578734"/>
            <a:ext cx="3819645" cy="584775"/>
          </a:xfrm>
          <a:prstGeom prst="rect">
            <a:avLst/>
          </a:prstGeom>
          <a:noFill/>
        </p:spPr>
        <p:txBody>
          <a:bodyPr wrap="square" rtlCol="0">
            <a:spAutoFit/>
          </a:bodyPr>
          <a:lstStyle/>
          <a:p>
            <a:r>
              <a:rPr lang="en-US" sz="3200" dirty="0">
                <a:solidFill>
                  <a:schemeClr val="accent1">
                    <a:lumMod val="75000"/>
                  </a:schemeClr>
                </a:solidFill>
              </a:rPr>
              <a:t>Spark- R</a:t>
            </a:r>
          </a:p>
        </p:txBody>
      </p:sp>
      <p:pic>
        <p:nvPicPr>
          <p:cNvPr id="2" name="Picture 1"/>
          <p:cNvPicPr>
            <a:picLocks noChangeAspect="1"/>
          </p:cNvPicPr>
          <p:nvPr/>
        </p:nvPicPr>
        <p:blipFill>
          <a:blip r:embed="rId3"/>
          <a:stretch>
            <a:fillRect/>
          </a:stretch>
        </p:blipFill>
        <p:spPr>
          <a:xfrm>
            <a:off x="3229336" y="1257442"/>
            <a:ext cx="6122043" cy="5098908"/>
          </a:xfrm>
          <a:prstGeom prst="rect">
            <a:avLst/>
          </a:prstGeom>
        </p:spPr>
      </p:pic>
    </p:spTree>
    <p:extLst>
      <p:ext uri="{BB962C8B-B14F-4D97-AF65-F5344CB8AC3E}">
        <p14:creationId xmlns:p14="http://schemas.microsoft.com/office/powerpoint/2010/main" val="388319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2663"/>
            <a:ext cx="10515600" cy="4834300"/>
          </a:xfrm>
        </p:spPr>
        <p:txBody>
          <a:bodyPr>
            <a:normAutofit/>
          </a:bodyPr>
          <a:lstStyle/>
          <a:p>
            <a:pPr>
              <a:defRPr/>
            </a:pPr>
            <a:r>
              <a:rPr lang="en-US" sz="2400" dirty="0"/>
              <a:t>In a typical Spark program, one or more </a:t>
            </a:r>
            <a:r>
              <a:rPr lang="en-US" sz="2400" b="1" dirty="0"/>
              <a:t>RDDs</a:t>
            </a:r>
            <a:r>
              <a:rPr lang="en-US" sz="2400" dirty="0"/>
              <a:t> are loaded as input and through a series of transformations are turned into a set of target RDDs, which have an action performed on them (such as computing a result or writing them to persistent storage).</a:t>
            </a:r>
          </a:p>
          <a:p>
            <a:pPr>
              <a:defRPr/>
            </a:pPr>
            <a:r>
              <a:rPr lang="en-US" sz="2400" dirty="0"/>
              <a:t>The term “</a:t>
            </a:r>
            <a:r>
              <a:rPr lang="en-US" sz="2400" b="1" dirty="0"/>
              <a:t>resilient</a:t>
            </a:r>
            <a:r>
              <a:rPr lang="en-US" sz="2400" dirty="0"/>
              <a:t>” in “Resilient Distributed Dataset” refers to the fact that Spark can automatically reconstruct a lost partition by </a:t>
            </a:r>
            <a:r>
              <a:rPr lang="en-US" sz="2400" dirty="0" err="1"/>
              <a:t>recomputing</a:t>
            </a:r>
            <a:r>
              <a:rPr lang="en-US" sz="2400" dirty="0"/>
              <a:t> it from the RDDs that it was computed from.</a:t>
            </a:r>
          </a:p>
          <a:p>
            <a:pPr>
              <a:defRPr/>
            </a:pPr>
            <a:r>
              <a:rPr lang="en-US" sz="2400" dirty="0"/>
              <a:t>Loading an RDD or performing a transformation on one does not trigger any data processing; it merely creates a plan for </a:t>
            </a:r>
            <a:r>
              <a:rPr lang="en-US" sz="2400" b="1" dirty="0"/>
              <a:t>performing a computation</a:t>
            </a:r>
            <a:r>
              <a:rPr lang="en-US" sz="2400" dirty="0"/>
              <a:t>. The computation is only triggered when an action (like </a:t>
            </a:r>
            <a:r>
              <a:rPr lang="en-US" sz="2400" dirty="0" err="1"/>
              <a:t>foreach</a:t>
            </a:r>
            <a:r>
              <a:rPr lang="en-US" sz="2400" dirty="0"/>
              <a:t>()) is performed on an RDD.</a:t>
            </a:r>
          </a:p>
          <a:p>
            <a:pPr>
              <a:defRPr/>
            </a:pPr>
            <a:endParaRPr lang="en-US" sz="2400" dirty="0"/>
          </a:p>
        </p:txBody>
      </p:sp>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13</a:t>
            </a:fld>
            <a:endParaRPr lang="en-US" altLang="en-US" sz="1400">
              <a:solidFill>
                <a:srgbClr val="5C2C90"/>
              </a:solidFill>
            </a:endParaRPr>
          </a:p>
        </p:txBody>
      </p:sp>
    </p:spTree>
    <p:extLst>
      <p:ext uri="{BB962C8B-B14F-4D97-AF65-F5344CB8AC3E}">
        <p14:creationId xmlns:p14="http://schemas.microsoft.com/office/powerpoint/2010/main" val="243554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4872"/>
            <a:ext cx="10515600" cy="5291478"/>
          </a:xfrm>
        </p:spPr>
        <p:txBody>
          <a:bodyPr>
            <a:normAutofit/>
          </a:bodyPr>
          <a:lstStyle/>
          <a:p>
            <a:pPr>
              <a:defRPr/>
            </a:pPr>
            <a:r>
              <a:rPr lang="en-US" sz="2400" dirty="0"/>
              <a:t>As we’ve seen in the example, like MapReduce, Spark has the concept of a job.</a:t>
            </a:r>
          </a:p>
          <a:p>
            <a:pPr>
              <a:defRPr/>
            </a:pPr>
            <a:r>
              <a:rPr lang="en-US" sz="2400" dirty="0"/>
              <a:t> A Spark job is more general than a MapReduce job, though, since it is made up of an arbitrary directed acyclic graph (</a:t>
            </a:r>
            <a:r>
              <a:rPr lang="en-US" sz="2400" b="1" dirty="0"/>
              <a:t>DAG</a:t>
            </a:r>
            <a:r>
              <a:rPr lang="en-US" sz="2400" dirty="0"/>
              <a:t>) of stages, each of which is roughly equivalent to a map or reduce phase in MapReduce.</a:t>
            </a:r>
          </a:p>
          <a:p>
            <a:pPr>
              <a:defRPr/>
            </a:pPr>
            <a:r>
              <a:rPr lang="en-US" sz="2400" dirty="0"/>
              <a:t>Stages are split into tasks by the Spark runtime and are run in parallel on partitions of an </a:t>
            </a:r>
            <a:r>
              <a:rPr lang="en-US" sz="2400" b="1" dirty="0"/>
              <a:t>RDD</a:t>
            </a:r>
            <a:r>
              <a:rPr lang="en-US" sz="2400" dirty="0"/>
              <a:t> spread across the cluster — just like tasks in MapReduce.</a:t>
            </a:r>
          </a:p>
          <a:p>
            <a:pPr>
              <a:defRPr/>
            </a:pPr>
            <a:r>
              <a:rPr lang="en-US" sz="2400" dirty="0"/>
              <a:t>A job always runs in the context of an application (represented by a </a:t>
            </a:r>
            <a:r>
              <a:rPr lang="en-US" sz="2400" dirty="0" err="1"/>
              <a:t>SparkContext</a:t>
            </a:r>
            <a:r>
              <a:rPr lang="en-US" sz="2400" dirty="0"/>
              <a:t> instance) that serves to group RDDs and shared variables. </a:t>
            </a:r>
          </a:p>
          <a:p>
            <a:pPr>
              <a:defRPr/>
            </a:pPr>
            <a:r>
              <a:rPr lang="en-US" sz="2400" dirty="0"/>
              <a:t>An application can run more than one job, in series or in parallel, and provides the mechanism for a job to access an RDD that was cached by a previous job in the same application.</a:t>
            </a:r>
          </a:p>
          <a:p>
            <a:pPr>
              <a:defRPr/>
            </a:pPr>
            <a:r>
              <a:rPr lang="en-US" sz="2400" dirty="0"/>
              <a:t>An interactive Spark session, such as a spark-shell session, is just an instance of an application. </a:t>
            </a:r>
          </a:p>
          <a:p>
            <a:pPr>
              <a:defRPr/>
            </a:pPr>
            <a:endParaRPr lang="en-US" sz="2400" dirty="0"/>
          </a:p>
        </p:txBody>
      </p:sp>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14</a:t>
            </a:fld>
            <a:endParaRPr lang="en-US" altLang="en-US" sz="1400">
              <a:solidFill>
                <a:srgbClr val="5C2C90"/>
              </a:solidFill>
            </a:endParaRPr>
          </a:p>
        </p:txBody>
      </p:sp>
      <p:sp>
        <p:nvSpPr>
          <p:cNvPr id="10" name="TextBox 9"/>
          <p:cNvSpPr txBox="1"/>
          <p:nvPr/>
        </p:nvSpPr>
        <p:spPr>
          <a:xfrm>
            <a:off x="2186650" y="317008"/>
            <a:ext cx="7790726" cy="584775"/>
          </a:xfrm>
          <a:prstGeom prst="rect">
            <a:avLst/>
          </a:prstGeom>
          <a:noFill/>
        </p:spPr>
        <p:txBody>
          <a:bodyPr wrap="square" rtlCol="0">
            <a:spAutoFit/>
          </a:bodyPr>
          <a:lstStyle/>
          <a:p>
            <a:pPr algn="ctr"/>
            <a:r>
              <a:rPr lang="en-US" sz="3200" dirty="0">
                <a:solidFill>
                  <a:schemeClr val="accent1">
                    <a:lumMod val="75000"/>
                  </a:schemeClr>
                </a:solidFill>
              </a:rPr>
              <a:t>Spark Applications, Jobs, Stages, and Tasks</a:t>
            </a:r>
          </a:p>
        </p:txBody>
      </p:sp>
    </p:spTree>
    <p:extLst>
      <p:ext uri="{BB962C8B-B14F-4D97-AF65-F5344CB8AC3E}">
        <p14:creationId xmlns:p14="http://schemas.microsoft.com/office/powerpoint/2010/main" val="4261603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Reference for Examples and latest documents</a:t>
            </a:r>
          </a:p>
          <a:p>
            <a:pPr>
              <a:defRPr/>
            </a:pPr>
            <a:r>
              <a:rPr lang="en-US" dirty="0">
                <a:hlinkClick r:id="rId2"/>
              </a:rPr>
              <a:t>https://spark.apache.org/examples.html</a:t>
            </a:r>
            <a:endParaRPr lang="en-US" dirty="0"/>
          </a:p>
          <a:p>
            <a:pPr>
              <a:defRPr/>
            </a:pPr>
            <a:r>
              <a:rPr lang="en-US" dirty="0">
                <a:hlinkClick r:id="rId3"/>
              </a:rPr>
              <a:t>https://spark.apache.org/</a:t>
            </a: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15</a:t>
            </a:fld>
            <a:endParaRPr lang="en-US" altLang="en-US" sz="1400">
              <a:solidFill>
                <a:srgbClr val="5C2C90"/>
              </a:solidFill>
            </a:endParaRPr>
          </a:p>
        </p:txBody>
      </p:sp>
    </p:spTree>
    <p:extLst>
      <p:ext uri="{BB962C8B-B14F-4D97-AF65-F5344CB8AC3E}">
        <p14:creationId xmlns:p14="http://schemas.microsoft.com/office/powerpoint/2010/main" val="400947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b="1" dirty="0">
                <a:solidFill>
                  <a:srgbClr val="002060"/>
                </a:solidFill>
              </a:rPr>
              <a:t>Resilient Distributed Datasets (RDDs)</a:t>
            </a:r>
          </a:p>
        </p:txBody>
      </p:sp>
      <p:sp>
        <p:nvSpPr>
          <p:cNvPr id="3" name="Content Placeholder 2"/>
          <p:cNvSpPr>
            <a:spLocks noGrp="1"/>
          </p:cNvSpPr>
          <p:nvPr>
            <p:ph idx="1"/>
          </p:nvPr>
        </p:nvSpPr>
        <p:spPr/>
        <p:txBody>
          <a:bodyPr>
            <a:normAutofit fontScale="85000" lnSpcReduction="20000"/>
          </a:bodyPr>
          <a:lstStyle/>
          <a:p>
            <a:pPr>
              <a:defRPr/>
            </a:pPr>
            <a:r>
              <a:rPr lang="en-US" dirty="0"/>
              <a:t>RDDs (Resilient Distributed Datasets) is </a:t>
            </a:r>
            <a:r>
              <a:rPr lang="en-US" sz="2400" dirty="0"/>
              <a:t>Data Containers</a:t>
            </a:r>
          </a:p>
          <a:p>
            <a:pPr>
              <a:defRPr/>
            </a:pPr>
            <a:r>
              <a:rPr lang="en-US" dirty="0"/>
              <a:t>All the different processing components in Spark share the same abstraction called RDD; allows you to write programs that transform these distributed datasets.</a:t>
            </a:r>
          </a:p>
          <a:p>
            <a:pPr>
              <a:defRPr/>
            </a:pPr>
            <a:r>
              <a:rPr lang="en-US" dirty="0"/>
              <a:t>RDDs are immutable distributed collection of elements of your data that can be stored in memory or disk across a cluster of machines. </a:t>
            </a:r>
          </a:p>
          <a:p>
            <a:pPr>
              <a:defRPr/>
            </a:pPr>
            <a:r>
              <a:rPr lang="en-US" dirty="0"/>
              <a:t>The data is partitioned across machines in your cluster that can be operated in parallel with a low-level API that offers transformations and actions.</a:t>
            </a:r>
          </a:p>
          <a:p>
            <a:pPr>
              <a:defRPr/>
            </a:pPr>
            <a:r>
              <a:rPr lang="en-US" dirty="0"/>
              <a:t>As applications share the RDD abstraction, you can mix different kind of transformations to create new RDDs </a:t>
            </a:r>
          </a:p>
          <a:p>
            <a:pPr>
              <a:defRPr/>
            </a:pPr>
            <a:r>
              <a:rPr lang="en-US" dirty="0"/>
              <a:t>Created by parallelizing a collection or reading a file</a:t>
            </a:r>
          </a:p>
          <a:p>
            <a:pPr>
              <a:defRPr/>
            </a:pPr>
            <a:r>
              <a:rPr lang="en-US" dirty="0"/>
              <a:t>Fault tolerant- as they track data lineage information to rebuild lost data automatically on failure.</a:t>
            </a:r>
          </a:p>
        </p:txBody>
      </p:sp>
    </p:spTree>
    <p:extLst>
      <p:ext uri="{BB962C8B-B14F-4D97-AF65-F5344CB8AC3E}">
        <p14:creationId xmlns:p14="http://schemas.microsoft.com/office/powerpoint/2010/main" val="1950436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err="1">
                <a:solidFill>
                  <a:srgbClr val="002060"/>
                </a:solidFill>
              </a:rPr>
              <a:t>DataFrames</a:t>
            </a:r>
            <a:r>
              <a:rPr lang="en-US" sz="4000" b="1" dirty="0">
                <a:solidFill>
                  <a:srgbClr val="002060"/>
                </a:solidFill>
              </a:rPr>
              <a:t> &amp; </a:t>
            </a:r>
            <a:r>
              <a:rPr lang="en-US" sz="4000" b="1" dirty="0" err="1">
                <a:solidFill>
                  <a:srgbClr val="002060"/>
                </a:solidFill>
              </a:rPr>
              <a:t>SparkSQL</a:t>
            </a:r>
            <a:endParaRPr lang="en-US" sz="4000" b="1" dirty="0">
              <a:solidFill>
                <a:srgbClr val="002060"/>
              </a:solidFill>
            </a:endParaRPr>
          </a:p>
        </p:txBody>
      </p:sp>
      <p:sp>
        <p:nvSpPr>
          <p:cNvPr id="3" name="Content Placeholder 2"/>
          <p:cNvSpPr>
            <a:spLocks noGrp="1"/>
          </p:cNvSpPr>
          <p:nvPr>
            <p:ph idx="1"/>
          </p:nvPr>
        </p:nvSpPr>
        <p:spPr>
          <a:xfrm>
            <a:off x="1981200" y="1600201"/>
            <a:ext cx="8229600" cy="4689475"/>
          </a:xfrm>
        </p:spPr>
        <p:txBody>
          <a:bodyPr>
            <a:noAutofit/>
          </a:bodyPr>
          <a:lstStyle/>
          <a:p>
            <a:pPr>
              <a:defRPr/>
            </a:pPr>
            <a:r>
              <a:rPr lang="en-US" dirty="0" err="1"/>
              <a:t>DataFrames</a:t>
            </a:r>
            <a:r>
              <a:rPr lang="en-US" dirty="0"/>
              <a:t> (DFs) is one of the other distributed datasets organized in named columns</a:t>
            </a:r>
          </a:p>
          <a:p>
            <a:pPr>
              <a:defRPr/>
            </a:pPr>
            <a:r>
              <a:rPr lang="en-US" dirty="0"/>
              <a:t>Similar to a relational database, Python Pandas </a:t>
            </a:r>
            <a:r>
              <a:rPr lang="en-US" dirty="0" err="1"/>
              <a:t>Dataframe</a:t>
            </a:r>
            <a:r>
              <a:rPr lang="en-US" dirty="0"/>
              <a:t> or R’s </a:t>
            </a:r>
            <a:r>
              <a:rPr lang="en-US" dirty="0" err="1"/>
              <a:t>DataTables</a:t>
            </a:r>
            <a:endParaRPr lang="en-US" dirty="0"/>
          </a:p>
          <a:p>
            <a:pPr lvl="1">
              <a:defRPr/>
            </a:pPr>
            <a:r>
              <a:rPr lang="en-US" dirty="0"/>
              <a:t>Immutable once constructed</a:t>
            </a:r>
          </a:p>
          <a:p>
            <a:pPr lvl="1">
              <a:defRPr/>
            </a:pPr>
            <a:r>
              <a:rPr lang="en-US" dirty="0"/>
              <a:t>Track lineage</a:t>
            </a:r>
          </a:p>
          <a:p>
            <a:pPr lvl="1">
              <a:defRPr/>
            </a:pPr>
            <a:r>
              <a:rPr lang="en-US" dirty="0"/>
              <a:t>Enable distributed computations</a:t>
            </a:r>
          </a:p>
        </p:txBody>
      </p:sp>
    </p:spTree>
    <p:extLst>
      <p:ext uri="{BB962C8B-B14F-4D97-AF65-F5344CB8AC3E}">
        <p14:creationId xmlns:p14="http://schemas.microsoft.com/office/powerpoint/2010/main" val="1716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How to construct </a:t>
            </a:r>
            <a:r>
              <a:rPr lang="en-US" dirty="0" err="1"/>
              <a:t>Dataframes</a:t>
            </a:r>
            <a:endParaRPr lang="en-US" dirty="0"/>
          </a:p>
          <a:p>
            <a:pPr lvl="1">
              <a:defRPr/>
            </a:pPr>
            <a:r>
              <a:rPr lang="en-US" dirty="0"/>
              <a:t>Read from file(s)</a:t>
            </a:r>
          </a:p>
          <a:p>
            <a:pPr lvl="1">
              <a:defRPr/>
            </a:pPr>
            <a:r>
              <a:rPr lang="en-US" dirty="0"/>
              <a:t>Transforming an existing DFs(Spark or Pandas)</a:t>
            </a:r>
          </a:p>
          <a:p>
            <a:pPr lvl="1">
              <a:defRPr/>
            </a:pPr>
            <a:r>
              <a:rPr lang="en-US" dirty="0"/>
              <a:t>Parallelizing a python collection list</a:t>
            </a:r>
          </a:p>
          <a:p>
            <a:pPr lvl="1">
              <a:defRPr/>
            </a:pPr>
            <a:r>
              <a:rPr lang="en-US" dirty="0"/>
              <a:t>Apply transformations and actions</a:t>
            </a:r>
          </a:p>
          <a:p>
            <a:pPr>
              <a:defRPr/>
            </a:pPr>
            <a:endParaRPr lang="en-US" dirty="0"/>
          </a:p>
        </p:txBody>
      </p:sp>
      <p:sp>
        <p:nvSpPr>
          <p:cNvPr id="624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CD5256D4-D49C-42DD-BDC5-5B5140A9127D}" type="datetime1">
              <a:rPr lang="en-US" altLang="en-US" sz="1400">
                <a:solidFill>
                  <a:srgbClr val="5C2C90"/>
                </a:solidFill>
              </a:rPr>
              <a:pPr/>
              <a:t>3/28/2024</a:t>
            </a:fld>
            <a:endParaRPr lang="en-US" altLang="en-US" sz="1400">
              <a:solidFill>
                <a:srgbClr val="5C2C90"/>
              </a:solidFill>
            </a:endParaRPr>
          </a:p>
        </p:txBody>
      </p:sp>
      <p:sp>
        <p:nvSpPr>
          <p:cNvPr id="624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1E5821E0-D7D0-467D-B3B2-C3855021D83A}" type="slidenum">
              <a:rPr lang="en-US" altLang="en-US" sz="1400">
                <a:solidFill>
                  <a:srgbClr val="5C2C90"/>
                </a:solidFill>
              </a:rPr>
              <a:pPr/>
              <a:t>18</a:t>
            </a:fld>
            <a:endParaRPr lang="en-US" altLang="en-US" sz="1400">
              <a:solidFill>
                <a:srgbClr val="5C2C90"/>
              </a:solidFill>
            </a:endParaRPr>
          </a:p>
        </p:txBody>
      </p:sp>
      <p:sp>
        <p:nvSpPr>
          <p:cNvPr id="6" name="Title 1"/>
          <p:cNvSpPr>
            <a:spLocks noGrp="1"/>
          </p:cNvSpPr>
          <p:nvPr>
            <p:ph type="title"/>
          </p:nvPr>
        </p:nvSpPr>
        <p:spPr>
          <a:xfrm>
            <a:off x="838200" y="365125"/>
            <a:ext cx="10515600" cy="954389"/>
          </a:xfrm>
        </p:spPr>
        <p:txBody>
          <a:bodyPr>
            <a:normAutofit/>
          </a:bodyPr>
          <a:lstStyle/>
          <a:p>
            <a:pPr algn="ctr">
              <a:defRPr/>
            </a:pPr>
            <a:r>
              <a:rPr lang="en-US" sz="4000" b="1" dirty="0" err="1">
                <a:solidFill>
                  <a:srgbClr val="002060"/>
                </a:solidFill>
              </a:rPr>
              <a:t>DataFrames</a:t>
            </a:r>
            <a:endParaRPr lang="en-US" sz="4000" b="1" dirty="0">
              <a:solidFill>
                <a:srgbClr val="002060"/>
              </a:solidFill>
            </a:endParaRPr>
          </a:p>
        </p:txBody>
      </p:sp>
    </p:spTree>
    <p:extLst>
      <p:ext uri="{BB962C8B-B14F-4D97-AF65-F5344CB8AC3E}">
        <p14:creationId xmlns:p14="http://schemas.microsoft.com/office/powerpoint/2010/main" val="35661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a:solidFill>
                  <a:srgbClr val="002060"/>
                </a:solidFill>
              </a:rPr>
              <a:t>RDDs vs. </a:t>
            </a:r>
            <a:r>
              <a:rPr lang="en-US" sz="4000" b="1" dirty="0" err="1">
                <a:solidFill>
                  <a:srgbClr val="002060"/>
                </a:solidFill>
              </a:rPr>
              <a:t>DataFrames</a:t>
            </a:r>
            <a:endParaRPr lang="en-US" sz="4000" b="1" dirty="0">
              <a:solidFill>
                <a:srgbClr val="002060"/>
              </a:solidFill>
            </a:endParaRPr>
          </a:p>
        </p:txBody>
      </p:sp>
      <p:sp>
        <p:nvSpPr>
          <p:cNvPr id="3" name="Content Placeholder 2"/>
          <p:cNvSpPr>
            <a:spLocks noGrp="1"/>
          </p:cNvSpPr>
          <p:nvPr>
            <p:ph idx="1"/>
          </p:nvPr>
        </p:nvSpPr>
        <p:spPr/>
        <p:txBody>
          <a:bodyPr>
            <a:normAutofit/>
          </a:bodyPr>
          <a:lstStyle/>
          <a:p>
            <a:pPr>
              <a:defRPr/>
            </a:pPr>
            <a:r>
              <a:rPr lang="en-US" sz="2600" dirty="0"/>
              <a:t>RDDs provide a low-level interface into Spark</a:t>
            </a:r>
          </a:p>
          <a:p>
            <a:pPr>
              <a:defRPr/>
            </a:pPr>
            <a:r>
              <a:rPr lang="en-US" sz="2600" dirty="0" err="1"/>
              <a:t>DataFrames</a:t>
            </a:r>
            <a:r>
              <a:rPr lang="en-US" sz="2600" dirty="0"/>
              <a:t> have a schema</a:t>
            </a:r>
          </a:p>
          <a:p>
            <a:pPr>
              <a:defRPr/>
            </a:pPr>
            <a:r>
              <a:rPr lang="en-US" sz="2600" dirty="0" err="1"/>
              <a:t>DataFrames</a:t>
            </a:r>
            <a:r>
              <a:rPr lang="en-US" sz="2600" dirty="0"/>
              <a:t> are cached and optimized by Spark</a:t>
            </a:r>
          </a:p>
          <a:p>
            <a:pPr>
              <a:defRPr/>
            </a:pPr>
            <a:r>
              <a:rPr lang="en-US" sz="2600" dirty="0" err="1"/>
              <a:t>DataFrames</a:t>
            </a:r>
            <a:r>
              <a:rPr lang="en-US" sz="2600" dirty="0"/>
              <a:t> are built on top of the RDDs and the core Spark API</a:t>
            </a:r>
          </a:p>
        </p:txBody>
      </p:sp>
      <p:pic>
        <p:nvPicPr>
          <p:cNvPr id="64516" name="Picture 3" descr="Screen Shot 2016-07-19 at 2.41.56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1376" y="4137026"/>
            <a:ext cx="4829175"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Box 4"/>
          <p:cNvSpPr txBox="1">
            <a:spLocks noChangeArrowheads="1"/>
          </p:cNvSpPr>
          <p:nvPr/>
        </p:nvSpPr>
        <p:spPr bwMode="auto">
          <a:xfrm>
            <a:off x="3723971" y="6176963"/>
            <a:ext cx="43791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r>
              <a:rPr lang="en-US" altLang="en-US" dirty="0">
                <a:solidFill>
                  <a:srgbClr val="FF0000"/>
                </a:solidFill>
              </a:rPr>
              <a:t>Example: Performance</a:t>
            </a:r>
          </a:p>
        </p:txBody>
      </p:sp>
    </p:spTree>
    <p:extLst>
      <p:ext uri="{BB962C8B-B14F-4D97-AF65-F5344CB8AC3E}">
        <p14:creationId xmlns:p14="http://schemas.microsoft.com/office/powerpoint/2010/main" val="82190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6420"/>
            <a:ext cx="10515600" cy="5003438"/>
          </a:xfrm>
        </p:spPr>
        <p:txBody>
          <a:bodyPr>
            <a:normAutofit fontScale="92500"/>
          </a:bodyPr>
          <a:lstStyle/>
          <a:p>
            <a:pPr>
              <a:defRPr/>
            </a:pPr>
            <a:r>
              <a:rPr lang="en-US" b="1" dirty="0"/>
              <a:t>Apache Spark </a:t>
            </a:r>
            <a:r>
              <a:rPr lang="en-US" dirty="0"/>
              <a:t>is a cluster computing framework for large-scale data processing. </a:t>
            </a:r>
          </a:p>
          <a:p>
            <a:pPr>
              <a:defRPr/>
            </a:pPr>
            <a:r>
              <a:rPr lang="en-US" dirty="0"/>
              <a:t>Unlike most of the other processing frameworks, Spark does not use MapReduce as an execution engine; instead, it uses its own distributed runtime for executing work on a cluster. </a:t>
            </a:r>
          </a:p>
          <a:p>
            <a:pPr>
              <a:defRPr/>
            </a:pPr>
            <a:r>
              <a:rPr lang="en-US" dirty="0"/>
              <a:t>However, Spark has many parallels with MapReduce, in terms of both API and runtime</a:t>
            </a:r>
          </a:p>
          <a:p>
            <a:pPr>
              <a:defRPr/>
            </a:pPr>
            <a:r>
              <a:rPr lang="en-US" dirty="0"/>
              <a:t>Spark is closely integrated with Hadoop: it can run on YARN and works with Hadoop file formats and storage </a:t>
            </a:r>
            <a:r>
              <a:rPr lang="en-US" dirty="0" err="1"/>
              <a:t>backends</a:t>
            </a:r>
            <a:r>
              <a:rPr lang="en-US" dirty="0"/>
              <a:t> like HDFS.</a:t>
            </a:r>
          </a:p>
          <a:p>
            <a:pPr>
              <a:defRPr/>
            </a:pPr>
            <a:r>
              <a:rPr lang="en-US" dirty="0"/>
              <a:t>Spark is best known for its ability to keep large working datasets in memory between jobs. This capability allows Spark to outperform the equivalent MapReduce workflow, where datasets are always loaded from disk</a:t>
            </a:r>
          </a:p>
          <a:p>
            <a:pPr>
              <a:defRPr/>
            </a:pPr>
            <a:endParaRPr lang="en-US" dirty="0"/>
          </a:p>
        </p:txBody>
      </p:sp>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dirty="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2</a:t>
            </a:fld>
            <a:endParaRPr lang="en-US" altLang="en-US" sz="1400">
              <a:solidFill>
                <a:srgbClr val="5C2C90"/>
              </a:solidFill>
            </a:endParaRPr>
          </a:p>
        </p:txBody>
      </p:sp>
      <p:sp>
        <p:nvSpPr>
          <p:cNvPr id="2" name="TextBox 1"/>
          <p:cNvSpPr txBox="1"/>
          <p:nvPr/>
        </p:nvSpPr>
        <p:spPr>
          <a:xfrm>
            <a:off x="3581400" y="485985"/>
            <a:ext cx="4155311" cy="707886"/>
          </a:xfrm>
          <a:prstGeom prst="rect">
            <a:avLst/>
          </a:prstGeom>
          <a:noFill/>
        </p:spPr>
        <p:txBody>
          <a:bodyPr wrap="square" rtlCol="0">
            <a:spAutoFit/>
          </a:bodyPr>
          <a:lstStyle/>
          <a:p>
            <a:pPr algn="ctr"/>
            <a:r>
              <a:rPr lang="en-US" sz="4000" dirty="0">
                <a:solidFill>
                  <a:schemeClr val="accent1">
                    <a:lumMod val="75000"/>
                  </a:schemeClr>
                </a:solidFill>
              </a:rPr>
              <a:t>Spark</a:t>
            </a:r>
          </a:p>
        </p:txBody>
      </p:sp>
    </p:spTree>
    <p:extLst>
      <p:ext uri="{BB962C8B-B14F-4D97-AF65-F5344CB8AC3E}">
        <p14:creationId xmlns:p14="http://schemas.microsoft.com/office/powerpoint/2010/main" val="1672226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b="1" dirty="0">
                <a:solidFill>
                  <a:srgbClr val="002060"/>
                </a:solidFill>
              </a:rPr>
              <a:t>Spark’s Main Use Cases</a:t>
            </a:r>
          </a:p>
        </p:txBody>
      </p:sp>
      <p:sp>
        <p:nvSpPr>
          <p:cNvPr id="3" name="Content Placeholder 2"/>
          <p:cNvSpPr>
            <a:spLocks noGrp="1"/>
          </p:cNvSpPr>
          <p:nvPr>
            <p:ph idx="1"/>
          </p:nvPr>
        </p:nvSpPr>
        <p:spPr/>
        <p:txBody>
          <a:bodyPr>
            <a:normAutofit/>
          </a:bodyPr>
          <a:lstStyle/>
          <a:p>
            <a:pPr>
              <a:defRPr/>
            </a:pPr>
            <a:r>
              <a:rPr lang="en-US" sz="2600" dirty="0"/>
              <a:t>Streaming Data</a:t>
            </a:r>
          </a:p>
          <a:p>
            <a:pPr>
              <a:defRPr/>
            </a:pPr>
            <a:r>
              <a:rPr lang="en-US" sz="2600" dirty="0"/>
              <a:t>Machine Learning</a:t>
            </a:r>
          </a:p>
          <a:p>
            <a:pPr>
              <a:defRPr/>
            </a:pPr>
            <a:r>
              <a:rPr lang="en-US" sz="2600" dirty="0"/>
              <a:t>Interactive Analysis</a:t>
            </a:r>
          </a:p>
          <a:p>
            <a:pPr>
              <a:defRPr/>
            </a:pPr>
            <a:r>
              <a:rPr lang="en-US" sz="2600" dirty="0"/>
              <a:t>Data Warehousing</a:t>
            </a:r>
          </a:p>
          <a:p>
            <a:pPr>
              <a:defRPr/>
            </a:pPr>
            <a:r>
              <a:rPr lang="en-US" sz="2600" dirty="0"/>
              <a:t>Batch Processing</a:t>
            </a:r>
          </a:p>
          <a:p>
            <a:pPr>
              <a:defRPr/>
            </a:pPr>
            <a:r>
              <a:rPr lang="en-US" sz="2600" dirty="0"/>
              <a:t>Exploratory Data Analysis</a:t>
            </a:r>
          </a:p>
          <a:p>
            <a:pPr>
              <a:defRPr/>
            </a:pPr>
            <a:r>
              <a:rPr lang="en-US" sz="2600" dirty="0"/>
              <a:t>Graph Data Analysis</a:t>
            </a:r>
          </a:p>
          <a:p>
            <a:pPr>
              <a:defRPr/>
            </a:pPr>
            <a:r>
              <a:rPr lang="en-US" sz="2600" dirty="0"/>
              <a:t>Spatial (GIS) Data Analysis</a:t>
            </a:r>
          </a:p>
          <a:p>
            <a:pPr>
              <a:defRPr/>
            </a:pPr>
            <a:r>
              <a:rPr lang="en-US" sz="2600" dirty="0"/>
              <a:t>And many more</a:t>
            </a:r>
          </a:p>
        </p:txBody>
      </p:sp>
    </p:spTree>
    <p:extLst>
      <p:ext uri="{BB962C8B-B14F-4D97-AF65-F5344CB8AC3E}">
        <p14:creationId xmlns:p14="http://schemas.microsoft.com/office/powerpoint/2010/main" val="3701266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a:solidFill>
                  <a:srgbClr val="002060"/>
                </a:solidFill>
              </a:rPr>
              <a:t>My Spark Use Cases</a:t>
            </a:r>
          </a:p>
        </p:txBody>
      </p:sp>
      <p:sp>
        <p:nvSpPr>
          <p:cNvPr id="3" name="Content Placeholder 2"/>
          <p:cNvSpPr>
            <a:spLocks noGrp="1"/>
          </p:cNvSpPr>
          <p:nvPr>
            <p:ph idx="1"/>
          </p:nvPr>
        </p:nvSpPr>
        <p:spPr/>
        <p:txBody>
          <a:bodyPr>
            <a:normAutofit/>
          </a:bodyPr>
          <a:lstStyle/>
          <a:p>
            <a:pPr>
              <a:defRPr/>
            </a:pPr>
            <a:r>
              <a:rPr lang="en-US" dirty="0"/>
              <a:t>Fingerprint Matching </a:t>
            </a:r>
          </a:p>
          <a:p>
            <a:pPr lvl="1">
              <a:defRPr/>
            </a:pPr>
            <a:r>
              <a:rPr lang="en-US" dirty="0"/>
              <a:t>Developed a Spark based fingerprint minutia detection and fingerprint matching code</a:t>
            </a:r>
          </a:p>
          <a:p>
            <a:pPr>
              <a:defRPr/>
            </a:pPr>
            <a:r>
              <a:rPr lang="en-US" dirty="0"/>
              <a:t>Twitter Sentiment Analysis</a:t>
            </a:r>
          </a:p>
          <a:p>
            <a:pPr lvl="1">
              <a:defRPr/>
            </a:pPr>
            <a:r>
              <a:rPr lang="en-US" dirty="0"/>
              <a:t>Developed a Spark based Sentiment Analysis code for a Twitter dataset</a:t>
            </a:r>
          </a:p>
        </p:txBody>
      </p:sp>
    </p:spTree>
    <p:extLst>
      <p:ext uri="{BB962C8B-B14F-4D97-AF65-F5344CB8AC3E}">
        <p14:creationId xmlns:p14="http://schemas.microsoft.com/office/powerpoint/2010/main" val="418898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a:solidFill>
                  <a:srgbClr val="002060"/>
                </a:solidFill>
              </a:rPr>
              <a:t>Spark in the Real World</a:t>
            </a:r>
          </a:p>
        </p:txBody>
      </p:sp>
      <p:sp>
        <p:nvSpPr>
          <p:cNvPr id="3" name="Content Placeholder 2"/>
          <p:cNvSpPr>
            <a:spLocks noGrp="1"/>
          </p:cNvSpPr>
          <p:nvPr>
            <p:ph idx="1"/>
          </p:nvPr>
        </p:nvSpPr>
        <p:spPr>
          <a:xfrm>
            <a:off x="966387" y="1501051"/>
            <a:ext cx="8229600" cy="5122862"/>
          </a:xfrm>
        </p:spPr>
        <p:txBody>
          <a:bodyPr>
            <a:noAutofit/>
          </a:bodyPr>
          <a:lstStyle/>
          <a:p>
            <a:pPr>
              <a:defRPr/>
            </a:pPr>
            <a:r>
              <a:rPr lang="en-US" dirty="0"/>
              <a:t>Uber – the online taxi company gathers terabytes of event data from its mobile users every day. </a:t>
            </a:r>
          </a:p>
          <a:p>
            <a:pPr lvl="1">
              <a:defRPr/>
            </a:pPr>
            <a:r>
              <a:rPr lang="en-US" dirty="0"/>
              <a:t>By using Kafka, Spark Streaming, and HDFS, to build a continuous ETL pipeline</a:t>
            </a:r>
          </a:p>
          <a:p>
            <a:pPr lvl="1">
              <a:defRPr/>
            </a:pPr>
            <a:r>
              <a:rPr lang="en-US" dirty="0"/>
              <a:t>Convert raw unstructured event data into structured data as it is collected</a:t>
            </a:r>
          </a:p>
          <a:p>
            <a:pPr lvl="1">
              <a:defRPr/>
            </a:pPr>
            <a:r>
              <a:rPr lang="en-US" dirty="0"/>
              <a:t>Uses it further for more complex analytics and optimization of operations</a:t>
            </a:r>
          </a:p>
          <a:p>
            <a:pPr>
              <a:defRPr/>
            </a:pPr>
            <a:endParaRPr lang="en-US" sz="2000" dirty="0"/>
          </a:p>
        </p:txBody>
      </p:sp>
    </p:spTree>
    <p:extLst>
      <p:ext uri="{BB962C8B-B14F-4D97-AF65-F5344CB8AC3E}">
        <p14:creationId xmlns:p14="http://schemas.microsoft.com/office/powerpoint/2010/main" val="1432683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err="1"/>
              <a:t>Pinterest</a:t>
            </a:r>
            <a:r>
              <a:rPr lang="en-US" dirty="0"/>
              <a:t> – Uses a Spark ETL pipeline </a:t>
            </a:r>
          </a:p>
          <a:p>
            <a:pPr lvl="1">
              <a:defRPr/>
            </a:pPr>
            <a:r>
              <a:rPr lang="en-US" dirty="0"/>
              <a:t>Leverages Spark Streaming to gain immediate insight into how users all over the world are engaging with Pins—in real time. </a:t>
            </a:r>
          </a:p>
          <a:p>
            <a:pPr lvl="1">
              <a:defRPr/>
            </a:pPr>
            <a:r>
              <a:rPr lang="en-US" dirty="0"/>
              <a:t>Can make more relevant recommendations as people navigate the site</a:t>
            </a:r>
          </a:p>
          <a:p>
            <a:pPr lvl="1">
              <a:defRPr/>
            </a:pPr>
            <a:r>
              <a:rPr lang="en-US" dirty="0"/>
              <a:t>Recommends related Pins </a:t>
            </a:r>
          </a:p>
          <a:p>
            <a:pPr lvl="1">
              <a:defRPr/>
            </a:pPr>
            <a:r>
              <a:rPr lang="en-US" dirty="0"/>
              <a:t>Determine which products to buy, or destinations to visit</a:t>
            </a:r>
          </a:p>
          <a:p>
            <a:pPr>
              <a:defRPr/>
            </a:pPr>
            <a:endParaRPr lang="en-US" dirty="0"/>
          </a:p>
        </p:txBody>
      </p:sp>
      <p:sp>
        <p:nvSpPr>
          <p:cNvPr id="7885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65AC28B-DDEA-4994-871A-2924070FE510}" type="datetime1">
              <a:rPr lang="en-US" altLang="en-US" sz="1400">
                <a:solidFill>
                  <a:srgbClr val="5C2C90"/>
                </a:solidFill>
              </a:rPr>
              <a:pPr/>
              <a:t>3/28/2024</a:t>
            </a:fld>
            <a:endParaRPr lang="en-US" altLang="en-US" sz="1400">
              <a:solidFill>
                <a:srgbClr val="5C2C90"/>
              </a:solidFill>
            </a:endParaRPr>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DF0A512B-DF60-4711-B6AC-430074BC9E76}" type="slidenum">
              <a:rPr lang="en-US" altLang="en-US" sz="1400">
                <a:solidFill>
                  <a:srgbClr val="5C2C90"/>
                </a:solidFill>
              </a:rPr>
              <a:pPr/>
              <a:t>23</a:t>
            </a:fld>
            <a:endParaRPr lang="en-US" altLang="en-US" sz="1400">
              <a:solidFill>
                <a:srgbClr val="5C2C90"/>
              </a:solidFill>
            </a:endParaRPr>
          </a:p>
        </p:txBody>
      </p:sp>
      <p:sp>
        <p:nvSpPr>
          <p:cNvPr id="6" name="Title 1"/>
          <p:cNvSpPr>
            <a:spLocks noGrp="1"/>
          </p:cNvSpPr>
          <p:nvPr>
            <p:ph type="title"/>
          </p:nvPr>
        </p:nvSpPr>
        <p:spPr>
          <a:xfrm>
            <a:off x="838200" y="365126"/>
            <a:ext cx="10515600" cy="1104860"/>
          </a:xfrm>
        </p:spPr>
        <p:txBody>
          <a:bodyPr>
            <a:normAutofit/>
          </a:bodyPr>
          <a:lstStyle/>
          <a:p>
            <a:pPr>
              <a:defRPr/>
            </a:pPr>
            <a:r>
              <a:rPr lang="en-US" sz="4000" b="1" dirty="0">
                <a:solidFill>
                  <a:srgbClr val="002060"/>
                </a:solidFill>
              </a:rPr>
              <a:t>Spark in the Real World</a:t>
            </a:r>
          </a:p>
        </p:txBody>
      </p:sp>
    </p:spTree>
    <p:extLst>
      <p:ext uri="{BB962C8B-B14F-4D97-AF65-F5344CB8AC3E}">
        <p14:creationId xmlns:p14="http://schemas.microsoft.com/office/powerpoint/2010/main" val="2060059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a:solidFill>
                  <a:srgbClr val="002060"/>
                </a:solidFill>
              </a:rPr>
              <a:t>Spark in the Real World</a:t>
            </a:r>
          </a:p>
        </p:txBody>
      </p:sp>
      <p:sp>
        <p:nvSpPr>
          <p:cNvPr id="3" name="Content Placeholder 2"/>
          <p:cNvSpPr>
            <a:spLocks noGrp="1"/>
          </p:cNvSpPr>
          <p:nvPr>
            <p:ph idx="1"/>
          </p:nvPr>
        </p:nvSpPr>
        <p:spPr>
          <a:xfrm>
            <a:off x="2049463" y="1371600"/>
            <a:ext cx="8229600" cy="4959350"/>
          </a:xfrm>
        </p:spPr>
        <p:txBody>
          <a:bodyPr>
            <a:noAutofit/>
          </a:bodyPr>
          <a:lstStyle/>
          <a:p>
            <a:pPr marL="0" indent="0">
              <a:buNone/>
              <a:defRPr/>
            </a:pPr>
            <a:r>
              <a:rPr lang="en-US" sz="2400" dirty="0"/>
              <a:t>Here are Few other Real World Use Cases:</a:t>
            </a:r>
          </a:p>
          <a:p>
            <a:pPr>
              <a:defRPr/>
            </a:pPr>
            <a:endParaRPr lang="en-US" sz="2400" dirty="0"/>
          </a:p>
          <a:p>
            <a:pPr>
              <a:defRPr/>
            </a:pPr>
            <a:r>
              <a:rPr lang="en-US" sz="2400" dirty="0" err="1"/>
              <a:t>Conviva</a:t>
            </a:r>
            <a:r>
              <a:rPr lang="en-US" sz="2400" dirty="0"/>
              <a:t> – 4 million video feeds per month</a:t>
            </a:r>
          </a:p>
          <a:p>
            <a:pPr lvl="1">
              <a:defRPr/>
            </a:pPr>
            <a:r>
              <a:rPr lang="en-US" dirty="0"/>
              <a:t>This streaming video company is second only to YouTube. </a:t>
            </a:r>
          </a:p>
          <a:p>
            <a:pPr lvl="1">
              <a:defRPr/>
            </a:pPr>
            <a:r>
              <a:rPr lang="en-US" dirty="0"/>
              <a:t>Uses Spark to reduce customer churn by optimizing video streams and managing live video traffic</a:t>
            </a:r>
          </a:p>
          <a:p>
            <a:pPr lvl="1">
              <a:defRPr/>
            </a:pPr>
            <a:r>
              <a:rPr lang="en-US" dirty="0"/>
              <a:t>Maintains a consistently smooth, high quality viewing experience.</a:t>
            </a:r>
          </a:p>
          <a:p>
            <a:pPr>
              <a:defRPr/>
            </a:pPr>
            <a:endParaRPr lang="en-US" sz="1800" dirty="0"/>
          </a:p>
          <a:p>
            <a:pPr lvl="1">
              <a:defRPr/>
            </a:pPr>
            <a:endParaRPr lang="en-US" sz="1600" dirty="0"/>
          </a:p>
        </p:txBody>
      </p:sp>
    </p:spTree>
    <p:extLst>
      <p:ext uri="{BB962C8B-B14F-4D97-AF65-F5344CB8AC3E}">
        <p14:creationId xmlns:p14="http://schemas.microsoft.com/office/powerpoint/2010/main" val="1355594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400" dirty="0"/>
              <a:t>Capital One – is using Spark and data science algorithms to understand customers in a better way.</a:t>
            </a:r>
          </a:p>
          <a:p>
            <a:pPr lvl="1">
              <a:defRPr/>
            </a:pPr>
            <a:r>
              <a:rPr lang="en-US" dirty="0"/>
              <a:t>Developing next generation of financial products and services</a:t>
            </a:r>
          </a:p>
          <a:p>
            <a:pPr lvl="1">
              <a:defRPr/>
            </a:pPr>
            <a:r>
              <a:rPr lang="en-US" dirty="0"/>
              <a:t>Find attributes and patterns of increased probability for fraud</a:t>
            </a:r>
          </a:p>
          <a:p>
            <a:pPr>
              <a:defRPr/>
            </a:pPr>
            <a:r>
              <a:rPr lang="en-US" sz="2400" dirty="0"/>
              <a:t>Netflix –  leveraging Spark for insights of user viewing habits and then recommends movies to them.</a:t>
            </a:r>
          </a:p>
          <a:p>
            <a:pPr lvl="1">
              <a:defRPr/>
            </a:pPr>
            <a:r>
              <a:rPr lang="en-US" dirty="0"/>
              <a:t>User data is also used for content creation </a:t>
            </a:r>
          </a:p>
          <a:p>
            <a:pPr>
              <a:defRPr/>
            </a:pPr>
            <a:endParaRPr lang="en-US" dirty="0"/>
          </a:p>
        </p:txBody>
      </p:sp>
      <p:sp>
        <p:nvSpPr>
          <p:cNvPr id="809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8236D84A-45F3-4861-A166-84840E61B826}" type="datetime1">
              <a:rPr lang="en-US" altLang="en-US" sz="1400">
                <a:solidFill>
                  <a:srgbClr val="5C2C90"/>
                </a:solidFill>
              </a:rPr>
              <a:pPr/>
              <a:t>3/28/2024</a:t>
            </a:fld>
            <a:endParaRPr lang="en-US" altLang="en-US" sz="1400">
              <a:solidFill>
                <a:srgbClr val="5C2C90"/>
              </a:solidFill>
            </a:endParaRPr>
          </a:p>
        </p:txBody>
      </p:sp>
      <p:sp>
        <p:nvSpPr>
          <p:cNvPr id="809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F4B1CE96-598D-4779-9067-9D8B9E4F4BDC}" type="slidenum">
              <a:rPr lang="en-US" altLang="en-US" sz="1400">
                <a:solidFill>
                  <a:srgbClr val="5C2C90"/>
                </a:solidFill>
              </a:rPr>
              <a:pPr/>
              <a:t>25</a:t>
            </a:fld>
            <a:endParaRPr lang="en-US" altLang="en-US" sz="1400">
              <a:solidFill>
                <a:srgbClr val="5C2C90"/>
              </a:solidFill>
            </a:endParaRPr>
          </a:p>
        </p:txBody>
      </p:sp>
      <p:sp>
        <p:nvSpPr>
          <p:cNvPr id="6" name="Title 1"/>
          <p:cNvSpPr>
            <a:spLocks noGrp="1"/>
          </p:cNvSpPr>
          <p:nvPr>
            <p:ph type="title"/>
          </p:nvPr>
        </p:nvSpPr>
        <p:spPr>
          <a:xfrm>
            <a:off x="838200" y="365126"/>
            <a:ext cx="10515600" cy="1104860"/>
          </a:xfrm>
        </p:spPr>
        <p:txBody>
          <a:bodyPr>
            <a:normAutofit/>
          </a:bodyPr>
          <a:lstStyle/>
          <a:p>
            <a:pPr>
              <a:defRPr/>
            </a:pPr>
            <a:r>
              <a:rPr lang="en-US" sz="4000" b="1" dirty="0">
                <a:solidFill>
                  <a:srgbClr val="002060"/>
                </a:solidFill>
              </a:rPr>
              <a:t>Spark in the Real World</a:t>
            </a:r>
          </a:p>
        </p:txBody>
      </p:sp>
    </p:spTree>
    <p:extLst>
      <p:ext uri="{BB962C8B-B14F-4D97-AF65-F5344CB8AC3E}">
        <p14:creationId xmlns:p14="http://schemas.microsoft.com/office/powerpoint/2010/main" val="3074399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a:solidFill>
                  <a:srgbClr val="002060"/>
                </a:solidFill>
              </a:rPr>
              <a:t>Spark: when not to use</a:t>
            </a:r>
          </a:p>
        </p:txBody>
      </p:sp>
      <p:sp>
        <p:nvSpPr>
          <p:cNvPr id="3" name="Content Placeholder 2"/>
          <p:cNvSpPr>
            <a:spLocks noGrp="1"/>
          </p:cNvSpPr>
          <p:nvPr>
            <p:ph idx="1"/>
          </p:nvPr>
        </p:nvSpPr>
        <p:spPr/>
        <p:txBody>
          <a:bodyPr>
            <a:normAutofit/>
          </a:bodyPr>
          <a:lstStyle/>
          <a:p>
            <a:pPr>
              <a:defRPr/>
            </a:pPr>
            <a:r>
              <a:rPr lang="en-US" sz="2600" dirty="0"/>
              <a:t>Even though Spark is versatile, that doesn’t mean Spark’s in-memory capabilities are the best fit for all use cases:</a:t>
            </a:r>
          </a:p>
          <a:p>
            <a:pPr lvl="1">
              <a:defRPr/>
            </a:pPr>
            <a:r>
              <a:rPr lang="en-US" sz="2600" dirty="0"/>
              <a:t>For many simple use cases Apache MapReduce and Hive might be a more appropriate choice </a:t>
            </a:r>
          </a:p>
          <a:p>
            <a:pPr lvl="1">
              <a:defRPr/>
            </a:pPr>
            <a:r>
              <a:rPr lang="en-US" sz="2600" dirty="0"/>
              <a:t>Spark was not designed as a multi-user environment</a:t>
            </a:r>
          </a:p>
          <a:p>
            <a:pPr lvl="1">
              <a:defRPr/>
            </a:pPr>
            <a:r>
              <a:rPr lang="en-US" sz="2600" dirty="0"/>
              <a:t>Spark users are required to know that memory they have is sufficient for a dataset</a:t>
            </a:r>
          </a:p>
          <a:p>
            <a:pPr lvl="1">
              <a:defRPr/>
            </a:pPr>
            <a:r>
              <a:rPr lang="en-US" sz="2600" dirty="0"/>
              <a:t>Adding more users adds complications, since the users will have to coordinate memory usage to run code</a:t>
            </a:r>
          </a:p>
        </p:txBody>
      </p:sp>
    </p:spTree>
    <p:extLst>
      <p:ext uri="{BB962C8B-B14F-4D97-AF65-F5344CB8AC3E}">
        <p14:creationId xmlns:p14="http://schemas.microsoft.com/office/powerpoint/2010/main" val="288242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417639"/>
            <a:ext cx="8229600" cy="4708525"/>
          </a:xfrm>
        </p:spPr>
        <p:txBody>
          <a:bodyPr>
            <a:noAutofit/>
          </a:bodyPr>
          <a:lstStyle/>
          <a:p>
            <a:pPr>
              <a:defRPr/>
            </a:pPr>
            <a:r>
              <a:rPr lang="en-US" dirty="0"/>
              <a:t>A new general framework, which solves many of the short comings of MapReduce</a:t>
            </a:r>
          </a:p>
          <a:p>
            <a:pPr>
              <a:defRPr/>
            </a:pPr>
            <a:r>
              <a:rPr lang="en-US" dirty="0"/>
              <a:t>It is capable of leveraging the </a:t>
            </a:r>
            <a:r>
              <a:rPr lang="en-US" dirty="0" err="1"/>
              <a:t>Hadoop</a:t>
            </a:r>
            <a:r>
              <a:rPr lang="en-US" dirty="0"/>
              <a:t> ecosystem, e.g. HDFS, YARN, </a:t>
            </a:r>
            <a:r>
              <a:rPr lang="en-US" dirty="0" err="1"/>
              <a:t>HBase</a:t>
            </a:r>
            <a:r>
              <a:rPr lang="en-US" dirty="0"/>
              <a:t>, S3, …</a:t>
            </a:r>
          </a:p>
          <a:p>
            <a:pPr>
              <a:defRPr/>
            </a:pPr>
            <a:r>
              <a:rPr lang="en-US" dirty="0"/>
              <a:t>Has many other workflows, i.e. join, filter, </a:t>
            </a:r>
            <a:r>
              <a:rPr lang="en-US" dirty="0" err="1"/>
              <a:t>flatMapdistinct</a:t>
            </a:r>
            <a:r>
              <a:rPr lang="en-US" dirty="0"/>
              <a:t>, </a:t>
            </a:r>
            <a:r>
              <a:rPr lang="en-US" dirty="0" err="1"/>
              <a:t>groupByKey</a:t>
            </a:r>
            <a:r>
              <a:rPr lang="en-US" dirty="0"/>
              <a:t>, </a:t>
            </a:r>
            <a:r>
              <a:rPr lang="en-US" dirty="0" err="1"/>
              <a:t>reduceByKey</a:t>
            </a:r>
            <a:r>
              <a:rPr lang="en-US" dirty="0"/>
              <a:t>, </a:t>
            </a:r>
            <a:r>
              <a:rPr lang="en-US" dirty="0" err="1"/>
              <a:t>sortByKey</a:t>
            </a:r>
            <a:r>
              <a:rPr lang="en-US" dirty="0"/>
              <a:t>, collect, count, first…</a:t>
            </a:r>
          </a:p>
          <a:p>
            <a:pPr lvl="1">
              <a:defRPr/>
            </a:pPr>
            <a:r>
              <a:rPr lang="en-US" dirty="0"/>
              <a:t>(around 30 efficient distributed operations)</a:t>
            </a:r>
          </a:p>
        </p:txBody>
      </p:sp>
      <p:sp>
        <p:nvSpPr>
          <p:cNvPr id="5" name="TextBox 4"/>
          <p:cNvSpPr txBox="1"/>
          <p:nvPr/>
        </p:nvSpPr>
        <p:spPr>
          <a:xfrm>
            <a:off x="3581400" y="485985"/>
            <a:ext cx="4155311" cy="707886"/>
          </a:xfrm>
          <a:prstGeom prst="rect">
            <a:avLst/>
          </a:prstGeom>
          <a:noFill/>
        </p:spPr>
        <p:txBody>
          <a:bodyPr wrap="square" rtlCol="0">
            <a:spAutoFit/>
          </a:bodyPr>
          <a:lstStyle/>
          <a:p>
            <a:pPr algn="ctr"/>
            <a:r>
              <a:rPr lang="en-US" sz="4000" dirty="0">
                <a:solidFill>
                  <a:schemeClr val="accent1">
                    <a:lumMod val="75000"/>
                  </a:schemeClr>
                </a:solidFill>
              </a:rPr>
              <a:t>Spark</a:t>
            </a:r>
          </a:p>
        </p:txBody>
      </p:sp>
    </p:spTree>
    <p:extLst>
      <p:ext uri="{BB962C8B-B14F-4D97-AF65-F5344CB8AC3E}">
        <p14:creationId xmlns:p14="http://schemas.microsoft.com/office/powerpoint/2010/main" val="404756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In-memory caching of data (for iterative, graph, and machine learning algorithms, etc.)</a:t>
            </a:r>
          </a:p>
          <a:p>
            <a:pPr>
              <a:defRPr/>
            </a:pPr>
            <a:r>
              <a:rPr lang="en-US" dirty="0"/>
              <a:t>Native </a:t>
            </a:r>
            <a:r>
              <a:rPr lang="en-US" dirty="0" err="1"/>
              <a:t>Scala</a:t>
            </a:r>
            <a:r>
              <a:rPr lang="en-US" dirty="0"/>
              <a:t>, Java, Python, and R support</a:t>
            </a:r>
          </a:p>
          <a:p>
            <a:pPr>
              <a:defRPr/>
            </a:pPr>
            <a:r>
              <a:rPr lang="en-US" dirty="0"/>
              <a:t>Supports interactive shells for exploratory data analysis</a:t>
            </a:r>
          </a:p>
          <a:p>
            <a:pPr>
              <a:defRPr/>
            </a:pPr>
            <a:r>
              <a:rPr lang="en-US" dirty="0"/>
              <a:t>Spark API is extremely simple to use </a:t>
            </a:r>
          </a:p>
          <a:p>
            <a:pPr>
              <a:defRPr/>
            </a:pPr>
            <a:r>
              <a:rPr lang="en-US" dirty="0"/>
              <a:t>Developed at </a:t>
            </a:r>
            <a:r>
              <a:rPr lang="en-US" dirty="0" err="1"/>
              <a:t>AMPLab</a:t>
            </a:r>
            <a:r>
              <a:rPr lang="en-US" dirty="0"/>
              <a:t> UC Berkeley, now by Databricks.com</a:t>
            </a:r>
          </a:p>
          <a:p>
            <a:pPr>
              <a:defRPr/>
            </a:pPr>
            <a:endParaRPr lang="en-US" dirty="0"/>
          </a:p>
        </p:txBody>
      </p:sp>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4</a:t>
            </a:fld>
            <a:endParaRPr lang="en-US" altLang="en-US" sz="1400">
              <a:solidFill>
                <a:srgbClr val="5C2C90"/>
              </a:solidFill>
            </a:endParaRPr>
          </a:p>
        </p:txBody>
      </p:sp>
      <p:sp>
        <p:nvSpPr>
          <p:cNvPr id="5" name="TextBox 4"/>
          <p:cNvSpPr txBox="1"/>
          <p:nvPr/>
        </p:nvSpPr>
        <p:spPr>
          <a:xfrm>
            <a:off x="3581400" y="485985"/>
            <a:ext cx="4155311" cy="707886"/>
          </a:xfrm>
          <a:prstGeom prst="rect">
            <a:avLst/>
          </a:prstGeom>
          <a:noFill/>
        </p:spPr>
        <p:txBody>
          <a:bodyPr wrap="square" rtlCol="0">
            <a:spAutoFit/>
          </a:bodyPr>
          <a:lstStyle/>
          <a:p>
            <a:pPr algn="ctr"/>
            <a:r>
              <a:rPr lang="en-US" sz="4000" dirty="0">
                <a:solidFill>
                  <a:schemeClr val="accent1">
                    <a:lumMod val="75000"/>
                  </a:schemeClr>
                </a:solidFill>
              </a:rPr>
              <a:t>Spark</a:t>
            </a:r>
          </a:p>
        </p:txBody>
      </p:sp>
    </p:spTree>
    <p:extLst>
      <p:ext uri="{BB962C8B-B14F-4D97-AF65-F5344CB8AC3E}">
        <p14:creationId xmlns:p14="http://schemas.microsoft.com/office/powerpoint/2010/main" val="183962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2825"/>
            <a:ext cx="10515600" cy="5274138"/>
          </a:xfrm>
        </p:spPr>
        <p:txBody>
          <a:bodyPr>
            <a:normAutofit fontScale="92500" lnSpcReduction="10000"/>
          </a:bodyPr>
          <a:lstStyle/>
          <a:p>
            <a:pPr>
              <a:defRPr/>
            </a:pPr>
            <a:r>
              <a:rPr lang="en-US" dirty="0"/>
              <a:t>Two styles of application that benefit greatly from Spark’s processing model are </a:t>
            </a:r>
            <a:r>
              <a:rPr lang="en-US" b="1" dirty="0"/>
              <a:t>iterative algorithms </a:t>
            </a:r>
            <a:r>
              <a:rPr lang="en-US" dirty="0"/>
              <a:t>and </a:t>
            </a:r>
            <a:r>
              <a:rPr lang="en-US" b="1" dirty="0"/>
              <a:t>interactive analysis</a:t>
            </a:r>
          </a:p>
          <a:p>
            <a:pPr>
              <a:defRPr/>
            </a:pPr>
            <a:r>
              <a:rPr lang="en-US" dirty="0"/>
              <a:t>Unlike MapReduce, Spark’s DAG engine can process arbitrary pipelines of operators and translate them into a single job for the user. </a:t>
            </a:r>
          </a:p>
          <a:p>
            <a:pPr>
              <a:defRPr/>
            </a:pPr>
            <a:r>
              <a:rPr lang="en-US" dirty="0"/>
              <a:t>Spark’s user experience is also second to none, with a rich set of APIs for performing many common data processing tasks, such as joins.</a:t>
            </a:r>
          </a:p>
          <a:p>
            <a:pPr>
              <a:defRPr/>
            </a:pPr>
            <a:r>
              <a:rPr lang="en-US" dirty="0"/>
              <a:t>At the time of writing, Spark provides APIs in three languages: </a:t>
            </a:r>
            <a:r>
              <a:rPr lang="en-US" b="1" dirty="0"/>
              <a:t>Scala, Java, and Python.</a:t>
            </a:r>
          </a:p>
          <a:p>
            <a:pPr>
              <a:defRPr/>
            </a:pPr>
            <a:r>
              <a:rPr lang="en-US" dirty="0"/>
              <a:t>Spark also comes with a </a:t>
            </a:r>
            <a:r>
              <a:rPr lang="en-US" b="1" dirty="0"/>
              <a:t>REPL</a:t>
            </a:r>
            <a:r>
              <a:rPr lang="en-US" dirty="0"/>
              <a:t> (read — </a:t>
            </a:r>
            <a:r>
              <a:rPr lang="en-US" dirty="0" err="1"/>
              <a:t>eval</a:t>
            </a:r>
            <a:r>
              <a:rPr lang="en-US" dirty="0"/>
              <a:t> — print loop) for both Scala and Python, which makes it quick and easy to explore datasets.</a:t>
            </a:r>
          </a:p>
          <a:p>
            <a:pPr>
              <a:defRPr/>
            </a:pPr>
            <a:r>
              <a:rPr lang="en-US" dirty="0"/>
              <a:t>Spark is proving to be a good platform on which to build analytics tools, too, and to this end the Apache Spark project includes modules for machine learning (</a:t>
            </a:r>
            <a:r>
              <a:rPr lang="en-US" b="1" dirty="0" err="1"/>
              <a:t>MLlib</a:t>
            </a:r>
            <a:r>
              <a:rPr lang="en-US" dirty="0"/>
              <a:t>), graph processing (</a:t>
            </a:r>
            <a:r>
              <a:rPr lang="en-US" b="1" dirty="0" err="1"/>
              <a:t>GraphX</a:t>
            </a:r>
            <a:r>
              <a:rPr lang="en-US" dirty="0"/>
              <a:t>), stream processing (</a:t>
            </a:r>
            <a:r>
              <a:rPr lang="en-US" b="1" dirty="0"/>
              <a:t>Spark Streaming</a:t>
            </a:r>
            <a:r>
              <a:rPr lang="en-US" dirty="0"/>
              <a:t>), and SQL (</a:t>
            </a:r>
            <a:r>
              <a:rPr lang="en-US" b="1" dirty="0"/>
              <a:t>Spark SQL</a:t>
            </a:r>
            <a:r>
              <a:rPr lang="en-US" dirty="0"/>
              <a:t>) </a:t>
            </a:r>
            <a:r>
              <a:rPr lang="en-US" b="1" dirty="0"/>
              <a:t>– Key Features</a:t>
            </a:r>
          </a:p>
          <a:p>
            <a:pPr>
              <a:defRPr/>
            </a:pPr>
            <a:endParaRPr lang="en-US" b="1" dirty="0"/>
          </a:p>
        </p:txBody>
      </p:sp>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5</a:t>
            </a:fld>
            <a:endParaRPr lang="en-US" altLang="en-US" sz="1400">
              <a:solidFill>
                <a:srgbClr val="5C2C90"/>
              </a:solidFill>
            </a:endParaRPr>
          </a:p>
        </p:txBody>
      </p:sp>
      <p:sp>
        <p:nvSpPr>
          <p:cNvPr id="5" name="TextBox 4"/>
          <p:cNvSpPr txBox="1"/>
          <p:nvPr/>
        </p:nvSpPr>
        <p:spPr>
          <a:xfrm>
            <a:off x="3581400" y="194939"/>
            <a:ext cx="4155311" cy="707886"/>
          </a:xfrm>
          <a:prstGeom prst="rect">
            <a:avLst/>
          </a:prstGeom>
          <a:noFill/>
        </p:spPr>
        <p:txBody>
          <a:bodyPr wrap="square" rtlCol="0">
            <a:spAutoFit/>
          </a:bodyPr>
          <a:lstStyle/>
          <a:p>
            <a:pPr algn="ctr"/>
            <a:r>
              <a:rPr lang="en-US" sz="4000" dirty="0">
                <a:solidFill>
                  <a:schemeClr val="accent1">
                    <a:lumMod val="75000"/>
                  </a:schemeClr>
                </a:solidFill>
              </a:rPr>
              <a:t>Advantages</a:t>
            </a:r>
          </a:p>
        </p:txBody>
      </p:sp>
    </p:spTree>
    <p:extLst>
      <p:ext uri="{BB962C8B-B14F-4D97-AF65-F5344CB8AC3E}">
        <p14:creationId xmlns:p14="http://schemas.microsoft.com/office/powerpoint/2010/main" val="378595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7"/>
          </a:xfrm>
        </p:spPr>
        <p:txBody>
          <a:bodyPr>
            <a:normAutofit/>
          </a:bodyPr>
          <a:lstStyle/>
          <a:p>
            <a:pPr algn="ctr">
              <a:defRPr/>
            </a:pPr>
            <a:r>
              <a:rPr lang="en-US" sz="3600" b="1" dirty="0">
                <a:solidFill>
                  <a:srgbClr val="002060"/>
                </a:solidFill>
              </a:rPr>
              <a:t>Apache Spark</a:t>
            </a:r>
          </a:p>
        </p:txBody>
      </p:sp>
      <p:sp>
        <p:nvSpPr>
          <p:cNvPr id="3" name="Content Placeholder 2"/>
          <p:cNvSpPr>
            <a:spLocks noGrp="1"/>
          </p:cNvSpPr>
          <p:nvPr>
            <p:ph idx="1"/>
          </p:nvPr>
        </p:nvSpPr>
        <p:spPr>
          <a:xfrm>
            <a:off x="1981200" y="1335088"/>
            <a:ext cx="8229600" cy="4525962"/>
          </a:xfrm>
        </p:spPr>
        <p:txBody>
          <a:bodyPr>
            <a:normAutofit/>
          </a:bodyPr>
          <a:lstStyle/>
          <a:p>
            <a:pPr marL="0" indent="0">
              <a:buNone/>
              <a:defRPr/>
            </a:pPr>
            <a:r>
              <a:rPr lang="en-US" sz="2400" dirty="0"/>
              <a:t>Apache Spark supports data analysis, machine learning, graphs, streaming data, etc. It can read/write from a range of data types and allows development in multiple languages.</a:t>
            </a:r>
          </a:p>
        </p:txBody>
      </p:sp>
      <p:sp>
        <p:nvSpPr>
          <p:cNvPr id="4" name="Rectangle 3"/>
          <p:cNvSpPr/>
          <p:nvPr/>
        </p:nvSpPr>
        <p:spPr>
          <a:xfrm>
            <a:off x="3222626" y="4618038"/>
            <a:ext cx="5580063" cy="404812"/>
          </a:xfrm>
          <a:prstGeom prst="rect">
            <a:avLst/>
          </a:prstGeom>
          <a:solidFill>
            <a:schemeClr val="accent1">
              <a:lumMod val="75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chemeClr val="bg1"/>
                </a:solidFill>
              </a:rPr>
              <a:t>Spark Core</a:t>
            </a:r>
          </a:p>
        </p:txBody>
      </p:sp>
      <p:sp>
        <p:nvSpPr>
          <p:cNvPr id="5" name="Rectangle 4"/>
          <p:cNvSpPr/>
          <p:nvPr/>
        </p:nvSpPr>
        <p:spPr>
          <a:xfrm>
            <a:off x="5151438" y="3848100"/>
            <a:ext cx="1414462" cy="769938"/>
          </a:xfrm>
          <a:prstGeom prst="rect">
            <a:avLst/>
          </a:prstGeom>
          <a:solidFill>
            <a:schemeClr val="tx2">
              <a:lumMod val="20000"/>
              <a:lumOff val="80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Spark Streaming</a:t>
            </a:r>
          </a:p>
        </p:txBody>
      </p:sp>
      <p:sp>
        <p:nvSpPr>
          <p:cNvPr id="6" name="Rectangle 5"/>
          <p:cNvSpPr/>
          <p:nvPr/>
        </p:nvSpPr>
        <p:spPr>
          <a:xfrm>
            <a:off x="6565901" y="3848100"/>
            <a:ext cx="1135063" cy="769938"/>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chemeClr val="tx1"/>
                </a:solidFill>
              </a:rPr>
              <a:t>MLlib</a:t>
            </a:r>
            <a:endParaRPr lang="en-US" dirty="0">
              <a:solidFill>
                <a:schemeClr val="tx1"/>
              </a:solidFill>
            </a:endParaRPr>
          </a:p>
        </p:txBody>
      </p:sp>
      <p:sp>
        <p:nvSpPr>
          <p:cNvPr id="8" name="Rectangle 7"/>
          <p:cNvSpPr/>
          <p:nvPr/>
        </p:nvSpPr>
        <p:spPr>
          <a:xfrm>
            <a:off x="7700964" y="3848100"/>
            <a:ext cx="1101725" cy="769938"/>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chemeClr val="tx1"/>
                </a:solidFill>
              </a:rPr>
              <a:t>GraphX</a:t>
            </a:r>
            <a:endParaRPr lang="en-US" dirty="0">
              <a:solidFill>
                <a:schemeClr val="tx1"/>
              </a:solidFill>
            </a:endParaRPr>
          </a:p>
        </p:txBody>
      </p:sp>
      <p:sp>
        <p:nvSpPr>
          <p:cNvPr id="9" name="Rectangle 8"/>
          <p:cNvSpPr/>
          <p:nvPr/>
        </p:nvSpPr>
        <p:spPr>
          <a:xfrm>
            <a:off x="6565900" y="3367088"/>
            <a:ext cx="2236788" cy="461962"/>
          </a:xfrm>
          <a:prstGeom prst="rect">
            <a:avLst/>
          </a:prstGeom>
          <a:solidFill>
            <a:srgbClr val="66FFCC"/>
          </a:solidFill>
          <a:ln>
            <a:solidFill>
              <a:srgbClr val="66FFCC"/>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ML Pipelines</a:t>
            </a:r>
          </a:p>
        </p:txBody>
      </p:sp>
      <p:sp>
        <p:nvSpPr>
          <p:cNvPr id="10" name="Rectangle 9"/>
          <p:cNvSpPr/>
          <p:nvPr/>
        </p:nvSpPr>
        <p:spPr>
          <a:xfrm>
            <a:off x="3222626" y="3848100"/>
            <a:ext cx="1928813" cy="769938"/>
          </a:xfrm>
          <a:prstGeom prst="rect">
            <a:avLst/>
          </a:prstGeom>
          <a:solidFill>
            <a:srgbClr val="CCCCCC"/>
          </a:solidFill>
          <a:ln>
            <a:solidFill>
              <a:srgbClr val="CCCCCC"/>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Spark SQL</a:t>
            </a:r>
          </a:p>
        </p:txBody>
      </p:sp>
      <p:sp>
        <p:nvSpPr>
          <p:cNvPr id="12" name="Rectangle 11"/>
          <p:cNvSpPr/>
          <p:nvPr/>
        </p:nvSpPr>
        <p:spPr>
          <a:xfrm>
            <a:off x="3222625" y="3376613"/>
            <a:ext cx="1919288" cy="442912"/>
          </a:xfrm>
          <a:prstGeom prst="rect">
            <a:avLst/>
          </a:prstGeom>
          <a:solidFill>
            <a:srgbClr val="66FFCC"/>
          </a:solidFill>
          <a:ln>
            <a:solidFill>
              <a:srgbClr val="66FFCC"/>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chemeClr val="tx1"/>
                </a:solidFill>
              </a:rPr>
              <a:t>DataFrames</a:t>
            </a:r>
            <a:endParaRPr lang="en-US" dirty="0">
              <a:solidFill>
                <a:schemeClr val="tx1"/>
              </a:solidFill>
            </a:endParaRPr>
          </a:p>
        </p:txBody>
      </p:sp>
      <p:sp>
        <p:nvSpPr>
          <p:cNvPr id="59403" name="TextBox 13"/>
          <p:cNvSpPr txBox="1">
            <a:spLocks noChangeArrowheads="1"/>
          </p:cNvSpPr>
          <p:nvPr/>
        </p:nvSpPr>
        <p:spPr bwMode="auto">
          <a:xfrm>
            <a:off x="5151439" y="5184775"/>
            <a:ext cx="19335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r>
              <a:rPr lang="en-US" altLang="en-US"/>
              <a:t>Data Sources</a:t>
            </a:r>
          </a:p>
        </p:txBody>
      </p:sp>
      <p:sp>
        <p:nvSpPr>
          <p:cNvPr id="15" name="Rectangle 14"/>
          <p:cNvSpPr/>
          <p:nvPr/>
        </p:nvSpPr>
        <p:spPr>
          <a:xfrm>
            <a:off x="4275139" y="2492375"/>
            <a:ext cx="3252787" cy="490538"/>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err="1">
                <a:solidFill>
                  <a:schemeClr val="tx1"/>
                </a:solidFill>
              </a:rPr>
              <a:t>Scala</a:t>
            </a:r>
            <a:r>
              <a:rPr lang="en-US" dirty="0">
                <a:solidFill>
                  <a:schemeClr val="tx1"/>
                </a:solidFill>
              </a:rPr>
              <a:t>, Java, Python, R, SQL</a:t>
            </a:r>
          </a:p>
        </p:txBody>
      </p:sp>
      <p:cxnSp>
        <p:nvCxnSpPr>
          <p:cNvPr id="18" name="Straight Arrow Connector 17"/>
          <p:cNvCxnSpPr/>
          <p:nvPr/>
        </p:nvCxnSpPr>
        <p:spPr>
          <a:xfrm flipH="1">
            <a:off x="5246689" y="3048000"/>
            <a:ext cx="566737" cy="3381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5822950" y="3048001"/>
            <a:ext cx="655638" cy="3286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5813425" y="3038475"/>
            <a:ext cx="0" cy="4635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1865314" y="5964239"/>
            <a:ext cx="8345487" cy="338137"/>
          </a:xfrm>
          <a:prstGeom prst="rect">
            <a:avLst/>
          </a:prstGeom>
        </p:spPr>
        <p:style>
          <a:lnRef idx="1">
            <a:schemeClr val="accent5"/>
          </a:lnRef>
          <a:fillRef idx="2">
            <a:schemeClr val="accent5"/>
          </a:fillRef>
          <a:effectRef idx="1">
            <a:schemeClr val="accent5"/>
          </a:effectRef>
          <a:fontRef idx="minor">
            <a:schemeClr val="dk1"/>
          </a:fontRef>
        </p:style>
        <p:txBody>
          <a:bodyPr anchor="ctr">
            <a:spAutoFit/>
          </a:bodyPr>
          <a:lstStyle/>
          <a:p>
            <a:pPr algn="ctr">
              <a:defRPr/>
            </a:pPr>
            <a:r>
              <a:rPr lang="en-US" sz="1600" dirty="0" err="1"/>
              <a:t>Hadoop</a:t>
            </a:r>
            <a:r>
              <a:rPr lang="en-US" sz="1600" dirty="0"/>
              <a:t> HDFS, </a:t>
            </a:r>
            <a:r>
              <a:rPr lang="en-US" sz="1600" dirty="0" err="1"/>
              <a:t>HBase</a:t>
            </a:r>
            <a:r>
              <a:rPr lang="en-US" sz="1600" dirty="0"/>
              <a:t>, Hive, Apache S3, Streaming,  JSON, MySQL, and HPC-style (</a:t>
            </a:r>
            <a:r>
              <a:rPr lang="en-US" sz="1600" dirty="0" err="1"/>
              <a:t>GlusterFS</a:t>
            </a:r>
            <a:r>
              <a:rPr lang="en-US" sz="1600" dirty="0"/>
              <a:t>, </a:t>
            </a:r>
            <a:r>
              <a:rPr lang="en-US" sz="1600" dirty="0" err="1"/>
              <a:t>Lustre</a:t>
            </a:r>
            <a:r>
              <a:rPr lang="en-US" sz="1600" dirty="0"/>
              <a:t>)</a:t>
            </a:r>
          </a:p>
        </p:txBody>
      </p:sp>
      <p:cxnSp>
        <p:nvCxnSpPr>
          <p:cNvPr id="27" name="Straight Arrow Connector 26"/>
          <p:cNvCxnSpPr/>
          <p:nvPr/>
        </p:nvCxnSpPr>
        <p:spPr>
          <a:xfrm flipH="1">
            <a:off x="4776789" y="5070476"/>
            <a:ext cx="339725" cy="89376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7566025" y="5070476"/>
            <a:ext cx="577850" cy="89376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H="1">
            <a:off x="3419475" y="5072064"/>
            <a:ext cx="577850" cy="892175"/>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6767513" y="5072064"/>
            <a:ext cx="317500" cy="892175"/>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2" idx="3"/>
            <a:endCxn id="9" idx="1"/>
          </p:cNvCxnSpPr>
          <p:nvPr/>
        </p:nvCxnSpPr>
        <p:spPr>
          <a:xfrm>
            <a:off x="5141914" y="3598863"/>
            <a:ext cx="1423987"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1067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739483" y="1493136"/>
            <a:ext cx="10205062" cy="3213720"/>
          </a:xfrm>
          <a:prstGeom prst="rect">
            <a:avLst/>
          </a:prstGeom>
        </p:spPr>
      </p:pic>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7</a:t>
            </a:fld>
            <a:endParaRPr lang="en-US" altLang="en-US" sz="1400">
              <a:solidFill>
                <a:srgbClr val="5C2C90"/>
              </a:solidFill>
            </a:endParaRPr>
          </a:p>
        </p:txBody>
      </p:sp>
      <p:sp>
        <p:nvSpPr>
          <p:cNvPr id="6" name="TextBox 5"/>
          <p:cNvSpPr txBox="1"/>
          <p:nvPr/>
        </p:nvSpPr>
        <p:spPr>
          <a:xfrm>
            <a:off x="1319514" y="578734"/>
            <a:ext cx="7778187" cy="584775"/>
          </a:xfrm>
          <a:prstGeom prst="rect">
            <a:avLst/>
          </a:prstGeom>
          <a:noFill/>
        </p:spPr>
        <p:txBody>
          <a:bodyPr wrap="square" rtlCol="0">
            <a:spAutoFit/>
          </a:bodyPr>
          <a:lstStyle/>
          <a:p>
            <a:pPr algn="ctr"/>
            <a:r>
              <a:rPr lang="en-US" sz="3200" dirty="0">
                <a:solidFill>
                  <a:schemeClr val="accent1">
                    <a:lumMod val="75000"/>
                  </a:schemeClr>
                </a:solidFill>
              </a:rPr>
              <a:t>Spark- Installation</a:t>
            </a:r>
          </a:p>
        </p:txBody>
      </p:sp>
    </p:spTree>
    <p:extLst>
      <p:ext uri="{BB962C8B-B14F-4D97-AF65-F5344CB8AC3E}">
        <p14:creationId xmlns:p14="http://schemas.microsoft.com/office/powerpoint/2010/main" val="307795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930415" y="1189453"/>
            <a:ext cx="3132300" cy="949561"/>
          </a:xfrm>
          <a:prstGeom prst="rect">
            <a:avLst/>
          </a:prstGeom>
        </p:spPr>
      </p:pic>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8</a:t>
            </a:fld>
            <a:endParaRPr lang="en-US" altLang="en-US" sz="1400">
              <a:solidFill>
                <a:srgbClr val="5C2C90"/>
              </a:solidFill>
            </a:endParaRPr>
          </a:p>
        </p:txBody>
      </p:sp>
      <p:sp>
        <p:nvSpPr>
          <p:cNvPr id="4" name="TextBox 3"/>
          <p:cNvSpPr txBox="1"/>
          <p:nvPr/>
        </p:nvSpPr>
        <p:spPr>
          <a:xfrm>
            <a:off x="1319514" y="578734"/>
            <a:ext cx="3819645" cy="584775"/>
          </a:xfrm>
          <a:prstGeom prst="rect">
            <a:avLst/>
          </a:prstGeom>
          <a:noFill/>
        </p:spPr>
        <p:txBody>
          <a:bodyPr wrap="square" rtlCol="0">
            <a:spAutoFit/>
          </a:bodyPr>
          <a:lstStyle/>
          <a:p>
            <a:r>
              <a:rPr lang="en-US" sz="3200" dirty="0">
                <a:solidFill>
                  <a:schemeClr val="accent1">
                    <a:lumMod val="75000"/>
                  </a:schemeClr>
                </a:solidFill>
              </a:rPr>
              <a:t>Spark- Python</a:t>
            </a:r>
          </a:p>
        </p:txBody>
      </p:sp>
      <p:pic>
        <p:nvPicPr>
          <p:cNvPr id="5" name="Picture 4"/>
          <p:cNvPicPr>
            <a:picLocks noChangeAspect="1"/>
          </p:cNvPicPr>
          <p:nvPr/>
        </p:nvPicPr>
        <p:blipFill>
          <a:blip r:embed="rId3"/>
          <a:stretch>
            <a:fillRect/>
          </a:stretch>
        </p:blipFill>
        <p:spPr>
          <a:xfrm>
            <a:off x="6478655" y="3778711"/>
            <a:ext cx="5713345" cy="963811"/>
          </a:xfrm>
          <a:prstGeom prst="rect">
            <a:avLst/>
          </a:prstGeom>
        </p:spPr>
      </p:pic>
      <p:pic>
        <p:nvPicPr>
          <p:cNvPr id="6" name="Picture 5"/>
          <p:cNvPicPr>
            <a:picLocks noChangeAspect="1"/>
          </p:cNvPicPr>
          <p:nvPr/>
        </p:nvPicPr>
        <p:blipFill>
          <a:blip r:embed="rId4"/>
          <a:stretch>
            <a:fillRect/>
          </a:stretch>
        </p:blipFill>
        <p:spPr>
          <a:xfrm>
            <a:off x="1034585" y="2830915"/>
            <a:ext cx="5435665" cy="3284048"/>
          </a:xfrm>
          <a:prstGeom prst="rect">
            <a:avLst/>
          </a:prstGeom>
        </p:spPr>
      </p:pic>
      <p:pic>
        <p:nvPicPr>
          <p:cNvPr id="7" name="Picture 6"/>
          <p:cNvPicPr>
            <a:picLocks noChangeAspect="1"/>
          </p:cNvPicPr>
          <p:nvPr/>
        </p:nvPicPr>
        <p:blipFill>
          <a:blip r:embed="rId5"/>
          <a:stretch>
            <a:fillRect/>
          </a:stretch>
        </p:blipFill>
        <p:spPr>
          <a:xfrm>
            <a:off x="4560426" y="948067"/>
            <a:ext cx="7525196" cy="1783558"/>
          </a:xfrm>
          <a:prstGeom prst="rect">
            <a:avLst/>
          </a:prstGeom>
        </p:spPr>
      </p:pic>
    </p:spTree>
    <p:extLst>
      <p:ext uri="{BB962C8B-B14F-4D97-AF65-F5344CB8AC3E}">
        <p14:creationId xmlns:p14="http://schemas.microsoft.com/office/powerpoint/2010/main" val="99968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0A579C94-A957-450A-8DF0-7970279996F4}" type="datetime1">
              <a:rPr lang="en-US" altLang="en-US" sz="1400">
                <a:solidFill>
                  <a:srgbClr val="5C2C90"/>
                </a:solidFill>
              </a:rPr>
              <a:pPr/>
              <a:t>3/28/2024</a:t>
            </a:fld>
            <a:endParaRPr lang="en-US" altLang="en-US" sz="1400">
              <a:solidFill>
                <a:srgbClr val="5C2C90"/>
              </a:solidFill>
            </a:endParaRPr>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FF"/>
                </a:solidFill>
                <a:latin typeface="Arial" panose="020B0604020202020204" pitchFamily="34" charset="0"/>
              </a:defRPr>
            </a:lvl1pPr>
            <a:lvl2pPr marL="742950" indent="-285750">
              <a:defRPr sz="3200">
                <a:solidFill>
                  <a:srgbClr val="FFFFFF"/>
                </a:solidFill>
                <a:latin typeface="Arial" panose="020B0604020202020204" pitchFamily="34" charset="0"/>
              </a:defRPr>
            </a:lvl2pPr>
            <a:lvl3pPr marL="1143000" indent="-228600">
              <a:defRPr sz="3200">
                <a:solidFill>
                  <a:srgbClr val="FFFFFF"/>
                </a:solidFill>
                <a:latin typeface="Arial" panose="020B0604020202020204" pitchFamily="34" charset="0"/>
              </a:defRPr>
            </a:lvl3pPr>
            <a:lvl4pPr marL="1600200" indent="-228600">
              <a:defRPr sz="3200">
                <a:solidFill>
                  <a:srgbClr val="FFFFFF"/>
                </a:solidFill>
                <a:latin typeface="Arial" panose="020B0604020202020204" pitchFamily="34" charset="0"/>
              </a:defRPr>
            </a:lvl4pPr>
            <a:lvl5pPr marL="2057400" indent="-228600">
              <a:defRPr sz="3200">
                <a:solidFill>
                  <a:srgbClr val="FFFFFF"/>
                </a:solidFill>
                <a:latin typeface="Arial" panose="020B0604020202020204" pitchFamily="34" charset="0"/>
              </a:defRPr>
            </a:lvl5pPr>
            <a:lvl6pPr marL="2514600" indent="-228600" eaLnBrk="0" fontAlgn="base" hangingPunct="0">
              <a:spcBef>
                <a:spcPct val="0"/>
              </a:spcBef>
              <a:spcAft>
                <a:spcPct val="0"/>
              </a:spcAft>
              <a:defRPr sz="3200">
                <a:solidFill>
                  <a:srgbClr val="FFFFFF"/>
                </a:solidFill>
                <a:latin typeface="Arial" panose="020B0604020202020204" pitchFamily="34" charset="0"/>
              </a:defRPr>
            </a:lvl6pPr>
            <a:lvl7pPr marL="2971800" indent="-228600" eaLnBrk="0" fontAlgn="base" hangingPunct="0">
              <a:spcBef>
                <a:spcPct val="0"/>
              </a:spcBef>
              <a:spcAft>
                <a:spcPct val="0"/>
              </a:spcAft>
              <a:defRPr sz="3200">
                <a:solidFill>
                  <a:srgbClr val="FFFFFF"/>
                </a:solidFill>
                <a:latin typeface="Arial" panose="020B0604020202020204" pitchFamily="34" charset="0"/>
              </a:defRPr>
            </a:lvl7pPr>
            <a:lvl8pPr marL="3429000" indent="-228600" eaLnBrk="0" fontAlgn="base" hangingPunct="0">
              <a:spcBef>
                <a:spcPct val="0"/>
              </a:spcBef>
              <a:spcAft>
                <a:spcPct val="0"/>
              </a:spcAft>
              <a:defRPr sz="3200">
                <a:solidFill>
                  <a:srgbClr val="FFFFFF"/>
                </a:solidFill>
                <a:latin typeface="Arial" panose="020B0604020202020204" pitchFamily="34" charset="0"/>
              </a:defRPr>
            </a:lvl8pPr>
            <a:lvl9pPr marL="3886200" indent="-228600" eaLnBrk="0" fontAlgn="base" hangingPunct="0">
              <a:spcBef>
                <a:spcPct val="0"/>
              </a:spcBef>
              <a:spcAft>
                <a:spcPct val="0"/>
              </a:spcAft>
              <a:defRPr sz="3200">
                <a:solidFill>
                  <a:srgbClr val="FFFFFF"/>
                </a:solidFill>
                <a:latin typeface="Arial" panose="020B0604020202020204" pitchFamily="34" charset="0"/>
              </a:defRPr>
            </a:lvl9pPr>
          </a:lstStyle>
          <a:p>
            <a:fld id="{E3416D6F-8C24-4A26-BEF4-FFCB6B692E16}" type="slidenum">
              <a:rPr lang="en-US" altLang="en-US" sz="1400">
                <a:solidFill>
                  <a:srgbClr val="5C2C90"/>
                </a:solidFill>
              </a:rPr>
              <a:pPr/>
              <a:t>9</a:t>
            </a:fld>
            <a:endParaRPr lang="en-US" altLang="en-US" sz="1400">
              <a:solidFill>
                <a:srgbClr val="5C2C90"/>
              </a:solidFill>
            </a:endParaRPr>
          </a:p>
        </p:txBody>
      </p:sp>
      <p:sp>
        <p:nvSpPr>
          <p:cNvPr id="4" name="TextBox 3"/>
          <p:cNvSpPr txBox="1"/>
          <p:nvPr/>
        </p:nvSpPr>
        <p:spPr>
          <a:xfrm>
            <a:off x="1319514" y="578734"/>
            <a:ext cx="3819645" cy="584775"/>
          </a:xfrm>
          <a:prstGeom prst="rect">
            <a:avLst/>
          </a:prstGeom>
          <a:noFill/>
        </p:spPr>
        <p:txBody>
          <a:bodyPr wrap="square" rtlCol="0">
            <a:spAutoFit/>
          </a:bodyPr>
          <a:lstStyle/>
          <a:p>
            <a:r>
              <a:rPr lang="en-US" sz="3200" dirty="0">
                <a:solidFill>
                  <a:schemeClr val="accent1">
                    <a:lumMod val="75000"/>
                  </a:schemeClr>
                </a:solidFill>
              </a:rPr>
              <a:t>Spark- SQL</a:t>
            </a:r>
          </a:p>
        </p:txBody>
      </p:sp>
      <p:pic>
        <p:nvPicPr>
          <p:cNvPr id="8" name="Content Placeholder 7"/>
          <p:cNvPicPr>
            <a:picLocks noGrp="1" noChangeAspect="1"/>
          </p:cNvPicPr>
          <p:nvPr>
            <p:ph idx="1"/>
          </p:nvPr>
        </p:nvPicPr>
        <p:blipFill>
          <a:blip r:embed="rId2"/>
          <a:stretch>
            <a:fillRect/>
          </a:stretch>
        </p:blipFill>
        <p:spPr>
          <a:xfrm>
            <a:off x="4802142" y="1144947"/>
            <a:ext cx="4064065" cy="5211403"/>
          </a:xfrm>
          <a:prstGeom prst="rect">
            <a:avLst/>
          </a:prstGeom>
        </p:spPr>
      </p:pic>
    </p:spTree>
    <p:extLst>
      <p:ext uri="{BB962C8B-B14F-4D97-AF65-F5344CB8AC3E}">
        <p14:creationId xmlns:p14="http://schemas.microsoft.com/office/powerpoint/2010/main" val="784938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4402</TotalTime>
  <Words>1589</Words>
  <Application>Microsoft Office PowerPoint</Application>
  <PresentationFormat>Widescreen</PresentationFormat>
  <Paragraphs>181</Paragraphs>
  <Slides>26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Monotype Sorts</vt:lpstr>
      <vt:lpstr>Office Theme</vt:lpstr>
      <vt:lpstr>PowerPoint Presentation</vt:lpstr>
      <vt:lpstr>PowerPoint Presentation</vt:lpstr>
      <vt:lpstr>PowerPoint Presentation</vt:lpstr>
      <vt:lpstr>PowerPoint Presentation</vt:lpstr>
      <vt:lpstr>PowerPoint Presentation</vt:lpstr>
      <vt:lpstr>Apache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Resilient Distributed Datasets (RDDs)</vt:lpstr>
      <vt:lpstr>DataFrames &amp; SparkSQL</vt:lpstr>
      <vt:lpstr>DataFrames</vt:lpstr>
      <vt:lpstr>RDDs vs. DataFrames</vt:lpstr>
      <vt:lpstr>Spark’s Main Use Cases</vt:lpstr>
      <vt:lpstr>My Spark Use Cases</vt:lpstr>
      <vt:lpstr>Spark in the Real World</vt:lpstr>
      <vt:lpstr>Spark in the Real World</vt:lpstr>
      <vt:lpstr>Spark in the Real World</vt:lpstr>
      <vt:lpstr>Spark in the Real World</vt:lpstr>
      <vt:lpstr>Spark: when not to use</vt:lpstr>
    </vt:vector>
  </TitlesOfParts>
  <Company>CyberSpace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Reduce</dc:title>
  <dc:creator>Anup Dhungel</dc:creator>
  <cp:lastModifiedBy>Pratima Gautam</cp:lastModifiedBy>
  <cp:revision>74</cp:revision>
  <dcterms:created xsi:type="dcterms:W3CDTF">2022-04-13T10:40:25Z</dcterms:created>
  <dcterms:modified xsi:type="dcterms:W3CDTF">2024-03-28T14:41:09Z</dcterms:modified>
</cp:coreProperties>
</file>