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66" r:id="rId4"/>
  </p:sldMasterIdLst>
  <p:notesMasterIdLst>
    <p:notesMasterId r:id="rId19"/>
  </p:notesMasterIdLst>
  <p:handoutMasterIdLst>
    <p:handoutMasterId r:id="rId20"/>
  </p:handoutMasterIdLst>
  <p:sldIdLst>
    <p:sldId id="256" r:id="rId5"/>
    <p:sldId id="278" r:id="rId6"/>
    <p:sldId id="277" r:id="rId7"/>
    <p:sldId id="261" r:id="rId8"/>
    <p:sldId id="293" r:id="rId9"/>
    <p:sldId id="266" r:id="rId10"/>
    <p:sldId id="296" r:id="rId11"/>
    <p:sldId id="294" r:id="rId12"/>
    <p:sldId id="295" r:id="rId13"/>
    <p:sldId id="262" r:id="rId14"/>
    <p:sldId id="297" r:id="rId15"/>
    <p:sldId id="298" r:id="rId16"/>
    <p:sldId id="264"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7" autoAdjust="0"/>
    <p:restoredTop sz="80131" autoAdjust="0"/>
  </p:normalViewPr>
  <p:slideViewPr>
    <p:cSldViewPr snapToGrid="0">
      <p:cViewPr varScale="1">
        <p:scale>
          <a:sx n="66" d="100"/>
          <a:sy n="66" d="100"/>
        </p:scale>
        <p:origin x="1411" y="4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4/19/2024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4/19/2024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highlight>
                  <a:srgbClr val="212121"/>
                </a:highlight>
                <a:latin typeface="Söhne"/>
              </a:rPr>
              <a:t>This dataset is a collection of key metrics that track the number of individuals visiting a website each day, providing us with valuable insights into the website's performance and user engagement over time.</a:t>
            </a:r>
          </a:p>
          <a:p>
            <a:endParaRPr lang="en-US" b="0" i="0" dirty="0">
              <a:solidFill>
                <a:srgbClr val="ECECEC"/>
              </a:solidFill>
              <a:effectLst/>
              <a:highlight>
                <a:srgbClr val="212121"/>
              </a:highlight>
              <a:latin typeface="Söhne"/>
            </a:endParaRPr>
          </a:p>
          <a:p>
            <a:pPr algn="l">
              <a:buFont typeface="Arial" panose="020B0604020202020204" pitchFamily="34" charset="0"/>
              <a:buChar char="•"/>
            </a:pPr>
            <a:r>
              <a:rPr lang="en-US" b="1" i="0" dirty="0">
                <a:solidFill>
                  <a:srgbClr val="ECECEC"/>
                </a:solidFill>
                <a:effectLst/>
                <a:highlight>
                  <a:srgbClr val="212121"/>
                </a:highlight>
                <a:latin typeface="Söhne"/>
              </a:rPr>
              <a:t>Date</a:t>
            </a:r>
            <a:r>
              <a:rPr lang="en-US" b="0" i="0" dirty="0">
                <a:solidFill>
                  <a:srgbClr val="ECECEC"/>
                </a:solidFill>
                <a:effectLst/>
                <a:highlight>
                  <a:srgbClr val="212121"/>
                </a:highlight>
                <a:latin typeface="Söhne"/>
              </a:rPr>
              <a:t>: Each record corresponds to a specific day, allowing us to observe patterns over time.</a:t>
            </a:r>
          </a:p>
          <a:p>
            <a:pPr algn="l">
              <a:buFont typeface="Arial" panose="020B0604020202020204" pitchFamily="34" charset="0"/>
              <a:buChar char="•"/>
            </a:pPr>
            <a:r>
              <a:rPr lang="en-US" b="1" i="0" dirty="0">
                <a:solidFill>
                  <a:srgbClr val="ECECEC"/>
                </a:solidFill>
                <a:effectLst/>
                <a:highlight>
                  <a:srgbClr val="212121"/>
                </a:highlight>
                <a:latin typeface="Söhne"/>
              </a:rPr>
              <a:t>Page Loads</a:t>
            </a:r>
            <a:r>
              <a:rPr lang="en-US" b="0" i="0" dirty="0">
                <a:solidFill>
                  <a:srgbClr val="ECECEC"/>
                </a:solidFill>
                <a:effectLst/>
                <a:highlight>
                  <a:srgbClr val="212121"/>
                </a:highlight>
                <a:latin typeface="Söhne"/>
              </a:rPr>
              <a:t>: This measures the total number of page views, giving us an idea of overall website activity.</a:t>
            </a:r>
          </a:p>
          <a:p>
            <a:pPr algn="l">
              <a:buFont typeface="Arial" panose="020B0604020202020204" pitchFamily="34" charset="0"/>
              <a:buChar char="•"/>
            </a:pPr>
            <a:r>
              <a:rPr lang="en-US" b="1" i="0" dirty="0">
                <a:solidFill>
                  <a:srgbClr val="ECECEC"/>
                </a:solidFill>
                <a:effectLst/>
                <a:highlight>
                  <a:srgbClr val="212121"/>
                </a:highlight>
                <a:latin typeface="Söhne"/>
              </a:rPr>
              <a:t>Unique Visits</a:t>
            </a:r>
            <a:r>
              <a:rPr lang="en-US" b="0" i="0" dirty="0">
                <a:solidFill>
                  <a:srgbClr val="ECECEC"/>
                </a:solidFill>
                <a:effectLst/>
                <a:highlight>
                  <a:srgbClr val="212121"/>
                </a:highlight>
                <a:latin typeface="Söhne"/>
              </a:rPr>
              <a:t>: Here, we focus on individual users, which helps us understand our daily reach.</a:t>
            </a:r>
          </a:p>
          <a:p>
            <a:pPr algn="l">
              <a:buFont typeface="Arial" panose="020B0604020202020204" pitchFamily="34" charset="0"/>
              <a:buChar char="•"/>
            </a:pPr>
            <a:r>
              <a:rPr lang="en-US" b="1" i="0" dirty="0">
                <a:solidFill>
                  <a:srgbClr val="ECECEC"/>
                </a:solidFill>
                <a:effectLst/>
                <a:highlight>
                  <a:srgbClr val="212121"/>
                </a:highlight>
                <a:latin typeface="Söhne"/>
              </a:rPr>
              <a:t>First-Time Visits vs. Returning Visits</a:t>
            </a:r>
            <a:r>
              <a:rPr lang="en-US" b="0" i="0" dirty="0">
                <a:solidFill>
                  <a:srgbClr val="ECECEC"/>
                </a:solidFill>
                <a:effectLst/>
                <a:highlight>
                  <a:srgbClr val="212121"/>
                </a:highlight>
                <a:latin typeface="Söhne"/>
              </a:rPr>
              <a:t>: These metrics help us distinguish between new and repeat users, offering insights into user retention and the appeal of the website to first-time visitors.</a:t>
            </a:r>
          </a:p>
          <a:p>
            <a:endParaRPr lang="en-CA" dirty="0"/>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1870333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ECECEC"/>
                </a:solidFill>
                <a:effectLst/>
                <a:highlight>
                  <a:srgbClr val="212121"/>
                </a:highlight>
                <a:latin typeface="Söhne"/>
              </a:rPr>
              <a:t>Simplifies forecasts by considering only exponentially decreasing weights to past observations</a:t>
            </a:r>
            <a:r>
              <a:rPr lang="en-US" b="0" i="0" dirty="0">
                <a:solidFill>
                  <a:srgbClr val="ECECEC"/>
                </a:solidFill>
                <a:effectLst/>
                <a:highlight>
                  <a:srgbClr val="212121"/>
                </a:highlight>
                <a:latin typeface="Söhne"/>
              </a:rPr>
              <a:t>:</a:t>
            </a:r>
          </a:p>
          <a:p>
            <a:pPr marL="742950" lvl="1" indent="-285750" algn="l">
              <a:buFont typeface="+mj-lt"/>
              <a:buAutoNum type="arabicPeriod"/>
            </a:pPr>
            <a:r>
              <a:rPr lang="en-US" b="0" i="0" dirty="0">
                <a:solidFill>
                  <a:srgbClr val="ECECEC"/>
                </a:solidFill>
                <a:effectLst/>
                <a:highlight>
                  <a:srgbClr val="212121"/>
                </a:highlight>
                <a:latin typeface="Söhne"/>
              </a:rPr>
              <a:t>Simple Exponential Smoothing (SES) assigns exponentially decreasing weights to past observations, giving more importance to more recent observations. It does not consider trend or seasonality, making it simpler than models like ARIMA or Holt-Winters that can account for these components.</a:t>
            </a:r>
          </a:p>
          <a:p>
            <a:pPr algn="l">
              <a:buFont typeface="+mj-lt"/>
              <a:buAutoNum type="arabicPeriod"/>
            </a:pPr>
            <a:r>
              <a:rPr lang="en-US" b="1" i="0" dirty="0">
                <a:solidFill>
                  <a:srgbClr val="ECECEC"/>
                </a:solidFill>
                <a:effectLst/>
                <a:highlight>
                  <a:srgbClr val="212121"/>
                </a:highlight>
                <a:latin typeface="Söhne"/>
              </a:rPr>
              <a:t>Shows Moderate Accuracy for simple data patterns</a:t>
            </a:r>
            <a:r>
              <a:rPr lang="en-US" b="0" i="0" dirty="0">
                <a:solidFill>
                  <a:srgbClr val="ECECEC"/>
                </a:solidFill>
                <a:effectLst/>
                <a:highlight>
                  <a:srgbClr val="212121"/>
                </a:highlight>
                <a:latin typeface="Söhne"/>
              </a:rPr>
              <a:t>:</a:t>
            </a:r>
          </a:p>
          <a:p>
            <a:pPr marL="742950" lvl="1" indent="-285750" algn="l">
              <a:buFont typeface="+mj-lt"/>
              <a:buAutoNum type="arabicPeriod"/>
            </a:pPr>
            <a:r>
              <a:rPr lang="en-US" b="0" i="0" dirty="0">
                <a:solidFill>
                  <a:srgbClr val="ECECEC"/>
                </a:solidFill>
                <a:effectLst/>
                <a:highlight>
                  <a:srgbClr val="212121"/>
                </a:highlight>
                <a:latin typeface="Söhne"/>
              </a:rPr>
              <a:t>Based on the RMSE value provided, we can say that the SES model has moderate accuracy. However, the term "moderate" is relative; whether this level of accuracy is acceptable depends on the context of the data and the specific requirements for the forecasting task. Given that the RMSE is 861.56, the model's forecasts are, on average, 861.56 units away from the actual observed values. Whether this is moderate or not would depend on the scale and variance of your data.</a:t>
            </a:r>
          </a:p>
          <a:p>
            <a:pPr algn="l">
              <a:buFont typeface="+mj-lt"/>
              <a:buAutoNum type="arabicPeriod"/>
            </a:pPr>
            <a:r>
              <a:rPr lang="en-US" b="1" i="0" dirty="0">
                <a:solidFill>
                  <a:srgbClr val="ECECEC"/>
                </a:solidFill>
                <a:effectLst/>
                <a:highlight>
                  <a:srgbClr val="212121"/>
                </a:highlight>
                <a:latin typeface="Söhne"/>
              </a:rPr>
              <a:t>Have lower metrics like MAE, RMSE</a:t>
            </a:r>
            <a:r>
              <a:rPr lang="en-US" b="0" i="0" dirty="0">
                <a:solidFill>
                  <a:srgbClr val="ECECEC"/>
                </a:solidFill>
                <a:effectLst/>
                <a:highlight>
                  <a:srgbClr val="212121"/>
                </a:highlight>
                <a:latin typeface="Söhne"/>
              </a:rPr>
              <a:t>:</a:t>
            </a:r>
          </a:p>
          <a:p>
            <a:pPr marL="742950" lvl="1" indent="-285750" algn="l">
              <a:buFont typeface="+mj-lt"/>
              <a:buAutoNum type="arabicPeriod"/>
            </a:pPr>
            <a:r>
              <a:rPr lang="en-US" b="0" i="0" dirty="0">
                <a:solidFill>
                  <a:srgbClr val="ECECEC"/>
                </a:solidFill>
                <a:effectLst/>
                <a:highlight>
                  <a:srgbClr val="212121"/>
                </a:highlight>
                <a:latin typeface="Söhne"/>
              </a:rPr>
              <a:t>The statement should clarify that "lower" refers to the quality of the forecast. Lower values of MAE and RMSE indicate better forecast accuracy. The RMSE provided is 861.56, which, without additional context, we cannot definitively label as "low" or "high." It is a measure of the average magnitude of the forecast errors. To determine if this is indeed low, one would need to compare it against the range of the data, the RMSE of other models, or industry benchmarks for similar forecasting tasks.</a:t>
            </a:r>
          </a:p>
          <a:p>
            <a:endParaRPr lang="en-CA" dirty="0"/>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3562441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ECECEC"/>
                </a:solidFill>
                <a:effectLst/>
                <a:highlight>
                  <a:srgbClr val="212121"/>
                </a:highlight>
                <a:latin typeface="Söhne"/>
              </a:rPr>
              <a:t>Incorporates seasonality, trend, and level components, making it more sophisticated</a:t>
            </a:r>
            <a:r>
              <a:rPr lang="en-US" b="0" i="0" dirty="0">
                <a:solidFill>
                  <a:srgbClr val="ECECEC"/>
                </a:solidFill>
                <a:effectLst/>
                <a:highlight>
                  <a:srgbClr val="212121"/>
                </a:highlight>
                <a:latin typeface="Söhne"/>
              </a:rPr>
              <a:t>:</a:t>
            </a:r>
          </a:p>
          <a:p>
            <a:pPr marL="457200" lvl="1" indent="0" algn="l">
              <a:buFont typeface="+mj-lt"/>
              <a:buNone/>
            </a:pPr>
            <a:r>
              <a:rPr lang="en-US" b="0" i="0" dirty="0">
                <a:solidFill>
                  <a:srgbClr val="ECECEC"/>
                </a:solidFill>
                <a:effectLst/>
                <a:highlight>
                  <a:srgbClr val="212121"/>
                </a:highlight>
                <a:latin typeface="Söhne"/>
              </a:rPr>
              <a:t>The Holt-Winters model accounts for level, trend, and seasonal components in the data, which can make it a strong model for time-series forecasting where these components are present.</a:t>
            </a:r>
          </a:p>
          <a:p>
            <a:pPr algn="l">
              <a:buFont typeface="+mj-lt"/>
              <a:buAutoNum type="arabicPeriod"/>
            </a:pPr>
            <a:r>
              <a:rPr lang="en-US" b="1" i="0" dirty="0">
                <a:solidFill>
                  <a:srgbClr val="ECECEC"/>
                </a:solidFill>
                <a:effectLst/>
                <a:highlight>
                  <a:srgbClr val="212121"/>
                </a:highlight>
                <a:latin typeface="Söhne"/>
              </a:rPr>
              <a:t>Having higher error metrics indicating better accuracy in capturing complex data</a:t>
            </a:r>
            <a:r>
              <a:rPr lang="en-US" b="0" i="0" dirty="0">
                <a:solidFill>
                  <a:srgbClr val="ECECEC"/>
                </a:solidFill>
                <a:effectLst/>
                <a:highlight>
                  <a:srgbClr val="212121"/>
                </a:highlight>
                <a:latin typeface="Söhne"/>
              </a:rPr>
              <a:t>:</a:t>
            </a:r>
          </a:p>
          <a:p>
            <a:pPr marL="742950" lvl="1" indent="-285750" algn="l">
              <a:buFont typeface="+mj-lt"/>
              <a:buAutoNum type="arabicPeriod"/>
            </a:pPr>
            <a:r>
              <a:rPr lang="en-US" b="0" i="0" dirty="0">
                <a:solidFill>
                  <a:srgbClr val="ECECEC"/>
                </a:solidFill>
                <a:effectLst/>
                <a:highlight>
                  <a:srgbClr val="212121"/>
                </a:highlight>
                <a:latin typeface="Söhne"/>
              </a:rPr>
              <a:t>This point is incorrect. Higher error metrics, such as a higher RMSE, indicate lower accuracy. You want lower RMSE values for better model performance. In the context of your image, an RMSE of 1852.63 suggests the model's predictions are, on average, 1852.63 units away from the actual values. This value needs to be considered relative to the scale of your data to determine if it indicates good predictive accuracy.</a:t>
            </a:r>
          </a:p>
          <a:p>
            <a:pPr algn="l"/>
            <a:r>
              <a:rPr lang="en-US" b="0" i="0" dirty="0">
                <a:solidFill>
                  <a:srgbClr val="ECECEC"/>
                </a:solidFill>
                <a:effectLst/>
                <a:highlight>
                  <a:srgbClr val="212121"/>
                </a:highlight>
                <a:latin typeface="Söhne"/>
              </a:rPr>
              <a:t>Based on the image, the Holt-Winters model has provided a forecast that follows the general trend of the test data but may not capture all the nuances, especially considering the RMSE provided. If we compare this to LSTM models, which are capable of capturing more complex patterns due to their ability to learn from sequences of data, an LSTM might potentially achieve a lower RMSE if it can better capture the underlying patterns in the time series.</a:t>
            </a:r>
          </a:p>
          <a:p>
            <a:endParaRPr lang="en-CA" dirty="0"/>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1806525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800" b="0" i="0" u="none" strike="noStrike" baseline="0" dirty="0">
                <a:solidFill>
                  <a:srgbClr val="000000"/>
                </a:solidFill>
                <a:latin typeface="Calibri" panose="020F0502020204030204" pitchFamily="34" charset="0"/>
              </a:rPr>
              <a:t>Prepare Dataset for LSTM</a:t>
            </a:r>
            <a:endParaRPr lang="en-US" dirty="0"/>
          </a:p>
          <a:p>
            <a:pPr algn="l">
              <a:buFont typeface="Arial" panose="020B0604020202020204" pitchFamily="34" charset="0"/>
              <a:buNone/>
            </a:pPr>
            <a:r>
              <a:rPr lang="en-US" b="1" i="0" dirty="0">
                <a:solidFill>
                  <a:srgbClr val="ECECEC"/>
                </a:solidFill>
                <a:effectLst/>
                <a:highlight>
                  <a:srgbClr val="212121"/>
                </a:highlight>
                <a:latin typeface="Söhne"/>
              </a:rPr>
              <a:t>From Time Series to Supervised Learning</a:t>
            </a:r>
            <a:r>
              <a:rPr lang="en-US" b="0" i="0" dirty="0">
                <a:solidFill>
                  <a:srgbClr val="ECECEC"/>
                </a:solidFill>
                <a:effectLst/>
                <a:highlight>
                  <a:srgbClr val="212121"/>
                </a:highlight>
                <a:latin typeface="Söhne"/>
              </a:rPr>
              <a:t>: Time series data must be transformed into a supervised learning format, which is essentially a 2D structure with samples and features.</a:t>
            </a:r>
          </a:p>
          <a:p>
            <a:pPr algn="l">
              <a:buFont typeface="Arial" panose="020B0604020202020204" pitchFamily="34" charset="0"/>
              <a:buChar char="•"/>
            </a:pPr>
            <a:r>
              <a:rPr lang="en-US" b="1" i="0" dirty="0">
                <a:solidFill>
                  <a:srgbClr val="ECECEC"/>
                </a:solidFill>
                <a:effectLst/>
                <a:highlight>
                  <a:srgbClr val="212121"/>
                </a:highlight>
                <a:latin typeface="Söhne"/>
              </a:rPr>
              <a:t>3D Data Structure for LSTM</a:t>
            </a:r>
            <a:r>
              <a:rPr lang="en-US" b="0" i="0" dirty="0">
                <a:solidFill>
                  <a:srgbClr val="ECECEC"/>
                </a:solidFill>
                <a:effectLst/>
                <a:highlight>
                  <a:srgbClr val="212121"/>
                </a:highlight>
                <a:latin typeface="Söhne"/>
              </a:rPr>
              <a:t>: LSTMs require the input data to be in a three-dimensional format comprising:</a:t>
            </a:r>
          </a:p>
          <a:p>
            <a:pPr marL="742950" lvl="1" indent="-285750" algn="l">
              <a:buFont typeface="Arial" panose="020B0604020202020204" pitchFamily="34" charset="0"/>
              <a:buChar char="•"/>
            </a:pPr>
            <a:r>
              <a:rPr lang="en-US" b="1" i="0" dirty="0">
                <a:solidFill>
                  <a:srgbClr val="ECECEC"/>
                </a:solidFill>
                <a:effectLst/>
                <a:highlight>
                  <a:srgbClr val="212121"/>
                </a:highlight>
                <a:latin typeface="Söhne"/>
              </a:rPr>
              <a:t>Samples</a:t>
            </a:r>
            <a:r>
              <a:rPr lang="en-US" b="0" i="0" dirty="0">
                <a:solidFill>
                  <a:srgbClr val="ECECEC"/>
                </a:solidFill>
                <a:effectLst/>
                <a:highlight>
                  <a:srgbClr val="212121"/>
                </a:highlight>
                <a:latin typeface="Söhne"/>
              </a:rPr>
              <a:t>: Each sequence is one sample.</a:t>
            </a:r>
          </a:p>
          <a:p>
            <a:pPr marL="742950" lvl="1" indent="-285750" algn="l">
              <a:buFont typeface="Arial" panose="020B0604020202020204" pitchFamily="34" charset="0"/>
              <a:buChar char="•"/>
            </a:pPr>
            <a:r>
              <a:rPr lang="en-US" b="1" i="0" dirty="0">
                <a:solidFill>
                  <a:srgbClr val="ECECEC"/>
                </a:solidFill>
                <a:effectLst/>
                <a:highlight>
                  <a:srgbClr val="212121"/>
                </a:highlight>
                <a:latin typeface="Söhne"/>
              </a:rPr>
              <a:t>Time Steps</a:t>
            </a:r>
            <a:r>
              <a:rPr lang="en-US" b="0" i="0" dirty="0">
                <a:solidFill>
                  <a:srgbClr val="ECECEC"/>
                </a:solidFill>
                <a:effectLst/>
                <a:highlight>
                  <a:srgbClr val="212121"/>
                </a:highlight>
                <a:latin typeface="Söhne"/>
              </a:rPr>
              <a:t>: Each time step is one point of observation in the sample.</a:t>
            </a:r>
          </a:p>
          <a:p>
            <a:pPr marL="742950" lvl="1" indent="-285750" algn="l">
              <a:buFont typeface="Arial" panose="020B0604020202020204" pitchFamily="34" charset="0"/>
              <a:buChar char="•"/>
            </a:pPr>
            <a:r>
              <a:rPr lang="en-US" b="1" i="0" dirty="0">
                <a:solidFill>
                  <a:srgbClr val="ECECEC"/>
                </a:solidFill>
                <a:effectLst/>
                <a:highlight>
                  <a:srgbClr val="212121"/>
                </a:highlight>
                <a:latin typeface="Söhne"/>
              </a:rPr>
              <a:t>Features</a:t>
            </a:r>
            <a:r>
              <a:rPr lang="en-US" b="0" i="0" dirty="0">
                <a:solidFill>
                  <a:srgbClr val="ECECEC"/>
                </a:solidFill>
                <a:effectLst/>
                <a:highlight>
                  <a:srgbClr val="212121"/>
                </a:highlight>
                <a:latin typeface="Söhne"/>
              </a:rPr>
              <a:t>: Each feature is one observation at a time step.</a:t>
            </a:r>
          </a:p>
          <a:p>
            <a:endParaRPr lang="en-US" dirty="0"/>
          </a:p>
          <a:p>
            <a:r>
              <a:rPr lang="en-US" dirty="0"/>
              <a:t>The graph displays a time series analysis where the blue line represents the actual historical sales data, characterized by a clear seasonal pattern. The green dots represent actual data points designated for testing the model's predictions, which appear to align well with the historical data. The red crosses represent the predicted sales, which follow the overall trend and seasonality but with some deviations, especially at the peaks and troughs of the sales pattern. The model seems to capture the general cycle of the sales data, but there is room for improvement in prediction accuracy.</a:t>
            </a:r>
          </a:p>
          <a:p>
            <a:endParaRPr lang="en-US" dirty="0"/>
          </a:p>
          <a:p>
            <a:endParaRPr lang="en-US" dirty="0"/>
          </a:p>
          <a:p>
            <a:r>
              <a:rPr lang="en-US" b="0" i="0" dirty="0">
                <a:solidFill>
                  <a:srgbClr val="ECECEC"/>
                </a:solidFill>
                <a:effectLst/>
                <a:highlight>
                  <a:srgbClr val="212121"/>
                </a:highlight>
                <a:latin typeface="Söhne"/>
              </a:rPr>
              <a:t>RMSprop adjusts the learning rate for each weight in the neural network individually. It does this by keeping a moving average of the squares of the gradients for each weight. At each step, RMSprop divides the learning rate by the square root of this moving average. This normalization step is meant to even out the rate at which weights are updated, particularly in cases where the gradient can be very small or large, and stabilizes the training process.</a:t>
            </a:r>
            <a:endParaRPr lang="en-US" dirty="0"/>
          </a:p>
          <a:p>
            <a:endParaRPr lang="en-US" dirty="0"/>
          </a:p>
          <a:p>
            <a:endParaRPr lang="en-US" dirty="0"/>
          </a:p>
          <a:p>
            <a:endParaRPr lang="en-CA" dirty="0"/>
          </a:p>
        </p:txBody>
      </p:sp>
      <p:sp>
        <p:nvSpPr>
          <p:cNvPr id="4" name="Slide Number Placeholder 3"/>
          <p:cNvSpPr>
            <a:spLocks noGrp="1"/>
          </p:cNvSpPr>
          <p:nvPr>
            <p:ph type="sldNum" sz="quarter" idx="5"/>
          </p:nvPr>
        </p:nvSpPr>
        <p:spPr/>
        <p:txBody>
          <a:bodyPr/>
          <a:lstStyle/>
          <a:p>
            <a:fld id="{D4B9A9E5-4F7F-4A7D-9DE1-899232329269}" type="slidenum">
              <a:rPr lang="en-US" smtClean="0"/>
              <a:t>10</a:t>
            </a:fld>
            <a:endParaRPr lang="en-US" dirty="0"/>
          </a:p>
        </p:txBody>
      </p:sp>
    </p:spTree>
    <p:extLst>
      <p:ext uri="{BB962C8B-B14F-4D97-AF65-F5344CB8AC3E}">
        <p14:creationId xmlns:p14="http://schemas.microsoft.com/office/powerpoint/2010/main" val="1475644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B9A9E5-4F7F-4A7D-9DE1-899232329269}" type="slidenum">
              <a:rPr lang="en-US" smtClean="0"/>
              <a:t>11</a:t>
            </a:fld>
            <a:endParaRPr lang="en-US" dirty="0"/>
          </a:p>
        </p:txBody>
      </p:sp>
    </p:spTree>
    <p:extLst>
      <p:ext uri="{BB962C8B-B14F-4D97-AF65-F5344CB8AC3E}">
        <p14:creationId xmlns:p14="http://schemas.microsoft.com/office/powerpoint/2010/main" val="129275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ECECEC"/>
                </a:solidFill>
                <a:effectLst/>
                <a:highlight>
                  <a:srgbClr val="212121"/>
                </a:highlight>
                <a:latin typeface="Söhne"/>
              </a:rPr>
              <a:t>Linear Regression Line</a:t>
            </a:r>
            <a:r>
              <a:rPr lang="en-US" b="0" i="0" dirty="0">
                <a:solidFill>
                  <a:srgbClr val="ECECEC"/>
                </a:solidFill>
                <a:effectLst/>
                <a:highlight>
                  <a:srgbClr val="212121"/>
                </a:highlight>
                <a:latin typeface="Söhne"/>
              </a:rPr>
              <a:t>: The red line across the scatter plot is the result of a linear regression analysis. It represents the best fit straight line through the data points that minimizes the sum of squared differences between the observed values (actual unique visits) and the values predicted by the linear equation (predicted unique visits based on the regression line).</a:t>
            </a:r>
          </a:p>
          <a:p>
            <a:pPr algn="l">
              <a:buFont typeface="+mj-lt"/>
              <a:buAutoNum type="arabicPeriod"/>
            </a:pPr>
            <a:r>
              <a:rPr lang="en-US" b="1" i="0" dirty="0">
                <a:solidFill>
                  <a:srgbClr val="ECECEC"/>
                </a:solidFill>
                <a:effectLst/>
                <a:highlight>
                  <a:srgbClr val="212121"/>
                </a:highlight>
                <a:latin typeface="Söhne"/>
              </a:rPr>
              <a:t>Interpretation</a:t>
            </a:r>
            <a:r>
              <a:rPr lang="en-US" b="0" i="0" dirty="0">
                <a:solidFill>
                  <a:srgbClr val="ECECEC"/>
                </a:solidFill>
                <a:effectLst/>
                <a:highlight>
                  <a:srgbClr val="212121"/>
                </a:highlight>
                <a:latin typeface="Söhne"/>
              </a:rPr>
              <a:t>: The linear regression line provides a simplified model of the trend in the data. Ideally, this line would show whether there's a general increase or decrease in website visits over time. However, the line in the graph appears to be relatively horizontal, suggesting that, according to the linear regression model, there isn't a strong trend of increasing or decreasing visits.</a:t>
            </a:r>
          </a:p>
          <a:p>
            <a:endParaRPr lang="en-CA" dirty="0"/>
          </a:p>
        </p:txBody>
      </p:sp>
      <p:sp>
        <p:nvSpPr>
          <p:cNvPr id="4" name="Slide Number Placeholder 3"/>
          <p:cNvSpPr>
            <a:spLocks noGrp="1"/>
          </p:cNvSpPr>
          <p:nvPr>
            <p:ph type="sldNum" sz="quarter" idx="5"/>
          </p:nvPr>
        </p:nvSpPr>
        <p:spPr/>
        <p:txBody>
          <a:bodyPr/>
          <a:lstStyle/>
          <a:p>
            <a:fld id="{D4B9A9E5-4F7F-4A7D-9DE1-899232329269}" type="slidenum">
              <a:rPr lang="en-US" smtClean="0"/>
              <a:t>12</a:t>
            </a:fld>
            <a:endParaRPr lang="en-US" dirty="0"/>
          </a:p>
        </p:txBody>
      </p:sp>
    </p:spTree>
    <p:extLst>
      <p:ext uri="{BB962C8B-B14F-4D97-AF65-F5344CB8AC3E}">
        <p14:creationId xmlns:p14="http://schemas.microsoft.com/office/powerpoint/2010/main" val="2004161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ECECEC"/>
                </a:solidFill>
                <a:effectLst/>
                <a:highlight>
                  <a:srgbClr val="212121"/>
                </a:highlight>
                <a:latin typeface="Söhne"/>
              </a:rPr>
              <a:t>LSTM (Long Short-Term Memory) Networks</a:t>
            </a:r>
            <a:r>
              <a:rPr lang="en-US" b="0" i="0" dirty="0">
                <a:solidFill>
                  <a:srgbClr val="ECECEC"/>
                </a:solidFill>
                <a:effectLst/>
                <a:highlight>
                  <a:srgbClr val="212121"/>
                </a:highlight>
                <a:latin typeface="Söhne"/>
              </a:rPr>
              <a:t> have the lowest MAE, MSE, and RMSE scores, which indicates the highest level of accuracy among the methods listed. This suggests that LSTM is highly effective at modeling the complexities and patterns in your dataset, likely because of its ability to capture temporal dependencies and long-term relationships in time-series data.</a:t>
            </a:r>
          </a:p>
          <a:p>
            <a:pPr algn="l">
              <a:buFont typeface="Arial" panose="020B0604020202020204" pitchFamily="34" charset="0"/>
              <a:buChar char="•"/>
            </a:pPr>
            <a:r>
              <a:rPr lang="en-US" b="1" i="0" dirty="0">
                <a:solidFill>
                  <a:srgbClr val="ECECEC"/>
                </a:solidFill>
                <a:effectLst/>
                <a:highlight>
                  <a:srgbClr val="212121"/>
                </a:highlight>
                <a:latin typeface="Söhne"/>
              </a:rPr>
              <a:t>SARIMA (Seasonal ARIMA)</a:t>
            </a:r>
            <a:r>
              <a:rPr lang="en-US" b="0" i="0" dirty="0">
                <a:solidFill>
                  <a:srgbClr val="ECECEC"/>
                </a:solidFill>
                <a:effectLst/>
                <a:highlight>
                  <a:srgbClr val="212121"/>
                </a:highlight>
                <a:latin typeface="Söhne"/>
              </a:rPr>
              <a:t> also shows relatively low error metrics and is the second-best performing model after LSTM. It handles both non-seasonal and seasonal components and is known to work well with data having trends and seasonal patterns, which are typical in website traffic.</a:t>
            </a:r>
          </a:p>
          <a:p>
            <a:pPr algn="l">
              <a:buFont typeface="Arial" panose="020B0604020202020204" pitchFamily="34" charset="0"/>
              <a:buChar char="•"/>
            </a:pPr>
            <a:r>
              <a:rPr lang="en-US" b="1" i="0" dirty="0">
                <a:solidFill>
                  <a:srgbClr val="ECECEC"/>
                </a:solidFill>
                <a:effectLst/>
                <a:highlight>
                  <a:srgbClr val="212121"/>
                </a:highlight>
                <a:latin typeface="Söhne"/>
              </a:rPr>
              <a:t>ARIMA (</a:t>
            </a:r>
            <a:r>
              <a:rPr lang="en-US" b="1" i="0" dirty="0" err="1">
                <a:solidFill>
                  <a:srgbClr val="ECECEC"/>
                </a:solidFill>
                <a:effectLst/>
                <a:highlight>
                  <a:srgbClr val="212121"/>
                </a:highlight>
                <a:latin typeface="Söhne"/>
              </a:rPr>
              <a:t>AutoRegressive</a:t>
            </a:r>
            <a:r>
              <a:rPr lang="en-US" b="1" i="0" dirty="0">
                <a:solidFill>
                  <a:srgbClr val="ECECEC"/>
                </a:solidFill>
                <a:effectLst/>
                <a:highlight>
                  <a:srgbClr val="212121"/>
                </a:highlight>
                <a:latin typeface="Söhne"/>
              </a:rPr>
              <a:t> Integrated Moving Average)</a:t>
            </a:r>
            <a:r>
              <a:rPr lang="en-US" b="0" i="0" dirty="0">
                <a:solidFill>
                  <a:srgbClr val="ECECEC"/>
                </a:solidFill>
                <a:effectLst/>
                <a:highlight>
                  <a:srgbClr val="212121"/>
                </a:highlight>
                <a:latin typeface="Söhne"/>
              </a:rPr>
              <a:t> has a slightly higher error metric than SARIMA but still outperforms the simpler methods like Moving Averages and Exponential Smoothing, indicating it is a good fit for data with trends and non-seasonal patterns.</a:t>
            </a:r>
          </a:p>
          <a:p>
            <a:pPr algn="l">
              <a:buFont typeface="Arial" panose="020B0604020202020204" pitchFamily="34" charset="0"/>
              <a:buChar char="•"/>
            </a:pPr>
            <a:r>
              <a:rPr lang="en-US" b="1" i="0" dirty="0">
                <a:solidFill>
                  <a:srgbClr val="ECECEC"/>
                </a:solidFill>
                <a:effectLst/>
                <a:highlight>
                  <a:srgbClr val="212121"/>
                </a:highlight>
                <a:latin typeface="Söhne"/>
              </a:rPr>
              <a:t>Single, Double, and Triple Exponential Smoothing Methods</a:t>
            </a:r>
            <a:r>
              <a:rPr lang="en-US" b="0" i="0" dirty="0">
                <a:solidFill>
                  <a:srgbClr val="ECECEC"/>
                </a:solidFill>
                <a:effectLst/>
                <a:highlight>
                  <a:srgbClr val="212121"/>
                </a:highlight>
                <a:latin typeface="Söhne"/>
              </a:rPr>
              <a:t> have higher error metrics compared to ARIMA and SARIMA, with Triple Exponential Smoothing (also known as Holt-Winters) having a particularly high RMSE. This suggests that these methods, while they incorporate smoothing, are not as effective as the more complex SARIMA and LSTM models at capturing the data patterns.</a:t>
            </a:r>
          </a:p>
          <a:p>
            <a:pPr algn="l">
              <a:buFont typeface="Arial" panose="020B0604020202020204" pitchFamily="34" charset="0"/>
              <a:buChar char="•"/>
            </a:pPr>
            <a:r>
              <a:rPr lang="en-US" b="1" i="0" dirty="0">
                <a:solidFill>
                  <a:srgbClr val="ECECEC"/>
                </a:solidFill>
                <a:effectLst/>
                <a:highlight>
                  <a:srgbClr val="212121"/>
                </a:highlight>
                <a:latin typeface="Söhne"/>
              </a:rPr>
              <a:t>Moving Average Methods</a:t>
            </a:r>
            <a:r>
              <a:rPr lang="en-US" b="0" i="0" dirty="0">
                <a:solidFill>
                  <a:srgbClr val="ECECEC"/>
                </a:solidFill>
                <a:effectLst/>
                <a:highlight>
                  <a:srgbClr val="212121"/>
                </a:highlight>
                <a:latin typeface="Söhne"/>
              </a:rPr>
              <a:t> (5 days and 10 days) have lower performance than the more advanced models but still could be useful for very short-term forecasting and when computational simplicity is needed.</a:t>
            </a:r>
          </a:p>
          <a:p>
            <a:pPr algn="l">
              <a:buFont typeface="Arial" panose="020B0604020202020204" pitchFamily="34" charset="0"/>
              <a:buChar char="•"/>
            </a:pPr>
            <a:r>
              <a:rPr lang="en-US" b="1" i="0" dirty="0">
                <a:solidFill>
                  <a:srgbClr val="ECECEC"/>
                </a:solidFill>
                <a:effectLst/>
                <a:highlight>
                  <a:srgbClr val="212121"/>
                </a:highlight>
                <a:latin typeface="Söhne"/>
              </a:rPr>
              <a:t>Linear Regression</a:t>
            </a:r>
            <a:r>
              <a:rPr lang="en-US" b="0" i="0" dirty="0">
                <a:solidFill>
                  <a:srgbClr val="ECECEC"/>
                </a:solidFill>
                <a:effectLst/>
                <a:highlight>
                  <a:srgbClr val="212121"/>
                </a:highlight>
                <a:latin typeface="Söhne"/>
              </a:rPr>
              <a:t> has the highest error metrics, which implies that it is the least suitable model for this dataset. This could be because linear regression does not take into account the sequential nature and time dependencies of the data.</a:t>
            </a:r>
          </a:p>
          <a:p>
            <a:pPr algn="l"/>
            <a:r>
              <a:rPr lang="en-US" b="0" i="0" dirty="0">
                <a:solidFill>
                  <a:srgbClr val="ECECEC"/>
                </a:solidFill>
                <a:effectLst/>
                <a:highlight>
                  <a:srgbClr val="212121"/>
                </a:highlight>
                <a:latin typeface="Söhne"/>
              </a:rPr>
              <a:t>Considering all the metrics, </a:t>
            </a:r>
            <a:r>
              <a:rPr lang="en-US" b="1" i="0" dirty="0">
                <a:solidFill>
                  <a:srgbClr val="ECECEC"/>
                </a:solidFill>
                <a:effectLst/>
                <a:highlight>
                  <a:srgbClr val="212121"/>
                </a:highlight>
                <a:latin typeface="Söhne"/>
              </a:rPr>
              <a:t>LSTM</a:t>
            </a:r>
            <a:r>
              <a:rPr lang="en-US" b="0" i="0" dirty="0">
                <a:solidFill>
                  <a:srgbClr val="ECECEC"/>
                </a:solidFill>
                <a:effectLst/>
                <a:highlight>
                  <a:srgbClr val="212121"/>
                </a:highlight>
                <a:latin typeface="Söhne"/>
              </a:rPr>
              <a:t> is the most accurate model for forecasting in this dataset, given its lowest MAE, MSE, and RMSE. This suggests that the LSTM model is able to understand and learn from the sequential nature of the data, which includes patterns over time that simpler models cannot capture.</a:t>
            </a:r>
          </a:p>
          <a:p>
            <a:endParaRPr lang="en-CA" dirty="0"/>
          </a:p>
        </p:txBody>
      </p:sp>
      <p:sp>
        <p:nvSpPr>
          <p:cNvPr id="4" name="Slide Number Placeholder 3"/>
          <p:cNvSpPr>
            <a:spLocks noGrp="1"/>
          </p:cNvSpPr>
          <p:nvPr>
            <p:ph type="sldNum" sz="quarter" idx="5"/>
          </p:nvPr>
        </p:nvSpPr>
        <p:spPr/>
        <p:txBody>
          <a:bodyPr/>
          <a:lstStyle/>
          <a:p>
            <a:fld id="{D4B9A9E5-4F7F-4A7D-9DE1-899232329269}" type="slidenum">
              <a:rPr lang="en-US" smtClean="0"/>
              <a:t>13</a:t>
            </a:fld>
            <a:endParaRPr lang="en-US" dirty="0"/>
          </a:p>
        </p:txBody>
      </p:sp>
    </p:spTree>
    <p:extLst>
      <p:ext uri="{BB962C8B-B14F-4D97-AF65-F5344CB8AC3E}">
        <p14:creationId xmlns:p14="http://schemas.microsoft.com/office/powerpoint/2010/main" val="18550281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hart and tabl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solidFill>
                  <a:schemeClr val="tx1">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lumMod val="75000"/>
                    <a:lumOff val="25000"/>
                  </a:schemeClr>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290034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701"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090218"/>
            <a:ext cx="5028708" cy="1466823"/>
          </a:xfrm>
        </p:spPr>
        <p:txBody>
          <a:bodyPr/>
          <a:lstStyle/>
          <a:p>
            <a:pPr marL="407035" marR="404495" algn="just">
              <a:lnSpc>
                <a:spcPct val="98000"/>
              </a:lnSpc>
              <a:spcBef>
                <a:spcPts val="520"/>
              </a:spcBef>
            </a:pPr>
            <a:r>
              <a:rPr lang="en-US" sz="2800" b="1">
                <a:effectLst/>
                <a:latin typeface="Verdana" panose="020B0604030504040204" pitchFamily="34" charset="0"/>
                <a:ea typeface="Verdana" panose="020B0604030504040204" pitchFamily="34" charset="0"/>
                <a:cs typeface="Verdana" panose="020B0604030504040204" pitchFamily="34" charset="0"/>
              </a:rPr>
              <a:t>website traffic history dataset</a:t>
            </a:r>
            <a:endParaRPr lang="en-IN" sz="2800" b="1" dirty="0">
              <a:effectLst/>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2282485" y="285261"/>
            <a:ext cx="8421688" cy="1325563"/>
          </a:xfrm>
        </p:spPr>
        <p:txBody>
          <a:bodyPr/>
          <a:lstStyle/>
          <a:p>
            <a:r>
              <a:rPr lang="en-US" b="1" dirty="0"/>
              <a:t>LONG SHORT-TERM MEMORY</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464005" y="1435362"/>
            <a:ext cx="11305680" cy="1325563"/>
          </a:xfrm>
        </p:spPr>
        <p:txBody>
          <a:bodyPr vert="horz" lIns="91440" tIns="45720" rIns="91440" bIns="45720" rtlCol="0" anchor="t">
            <a:normAutofit/>
          </a:bodyPr>
          <a:lstStyle/>
          <a:p>
            <a:pPr algn="just"/>
            <a:r>
              <a:rPr lang="en-US" sz="1700" dirty="0"/>
              <a:t>Our approach utilizes an LSTM model with a </a:t>
            </a:r>
            <a:r>
              <a:rPr lang="en-US" sz="1700" b="1" dirty="0"/>
              <a:t>04-step input sequence</a:t>
            </a:r>
            <a:r>
              <a:rPr lang="en-US" sz="1700" dirty="0"/>
              <a:t>. The core of our methodology lies in the LSTM architecture. Our model consists of LSTM layers followed by a dense layer reflecting web traffic data, to predict the unique visits for the following day. </a:t>
            </a:r>
          </a:p>
        </p:txBody>
      </p:sp>
      <p:sp>
        <p:nvSpPr>
          <p:cNvPr id="28" name="TextBox 27">
            <a:extLst>
              <a:ext uri="{FF2B5EF4-FFF2-40B4-BE49-F238E27FC236}">
                <a16:creationId xmlns:a16="http://schemas.microsoft.com/office/drawing/2014/main" id="{F3161F30-AC05-5921-5020-8AC293CF61B3}"/>
              </a:ext>
            </a:extLst>
          </p:cNvPr>
          <p:cNvSpPr txBox="1"/>
          <p:nvPr/>
        </p:nvSpPr>
        <p:spPr>
          <a:xfrm>
            <a:off x="464004" y="2241279"/>
            <a:ext cx="5631996" cy="1200329"/>
          </a:xfrm>
          <a:prstGeom prst="rect">
            <a:avLst/>
          </a:prstGeom>
          <a:noFill/>
        </p:spPr>
        <p:txBody>
          <a:bodyPr wrap="square">
            <a:spAutoFit/>
          </a:bodyPr>
          <a:lstStyle/>
          <a:p>
            <a:r>
              <a:rPr lang="en-US" dirty="0">
                <a:solidFill>
                  <a:schemeClr val="accent1">
                    <a:lumMod val="50000"/>
                  </a:schemeClr>
                </a:solidFill>
              </a:rPr>
              <a:t>Error Metrics:</a:t>
            </a:r>
          </a:p>
          <a:p>
            <a:r>
              <a:rPr lang="en-US" dirty="0">
                <a:solidFill>
                  <a:schemeClr val="accent1">
                    <a:lumMod val="50000"/>
                  </a:schemeClr>
                </a:solidFill>
              </a:rPr>
              <a:t>MAE: 254.17</a:t>
            </a:r>
          </a:p>
          <a:p>
            <a:r>
              <a:rPr lang="en-US" dirty="0">
                <a:solidFill>
                  <a:schemeClr val="accent1">
                    <a:lumMod val="50000"/>
                  </a:schemeClr>
                </a:solidFill>
              </a:rPr>
              <a:t>RMSE : 353.02</a:t>
            </a:r>
          </a:p>
          <a:p>
            <a:endParaRPr lang="en-IN" dirty="0"/>
          </a:p>
        </p:txBody>
      </p:sp>
      <p:pic>
        <p:nvPicPr>
          <p:cNvPr id="6" name="Picture 5">
            <a:extLst>
              <a:ext uri="{FF2B5EF4-FFF2-40B4-BE49-F238E27FC236}">
                <a16:creationId xmlns:a16="http://schemas.microsoft.com/office/drawing/2014/main" id="{7249524B-9771-927A-EDFB-7A4250F40033}"/>
              </a:ext>
            </a:extLst>
          </p:cNvPr>
          <p:cNvPicPr>
            <a:picLocks noChangeAspect="1"/>
          </p:cNvPicPr>
          <p:nvPr/>
        </p:nvPicPr>
        <p:blipFill>
          <a:blip r:embed="rId3"/>
          <a:stretch>
            <a:fillRect/>
          </a:stretch>
        </p:blipFill>
        <p:spPr>
          <a:xfrm>
            <a:off x="2282485" y="2760925"/>
            <a:ext cx="8562496" cy="3661570"/>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2351311" y="727712"/>
            <a:ext cx="8421688" cy="530817"/>
          </a:xfrm>
        </p:spPr>
        <p:txBody>
          <a:bodyPr/>
          <a:lstStyle/>
          <a:p>
            <a:r>
              <a:rPr lang="en-US" b="1" dirty="0"/>
              <a:t>Linear regression</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228155" y="1479630"/>
            <a:ext cx="9881419" cy="5742038"/>
          </a:xfrm>
        </p:spPr>
        <p:txBody>
          <a:bodyPr vert="horz" lIns="91440" tIns="45720" rIns="91440" bIns="45720" rtlCol="0" anchor="t">
            <a:noAutofit/>
          </a:bodyPr>
          <a:lstStyle/>
          <a:p>
            <a:pPr algn="just"/>
            <a:r>
              <a:rPr lang="en-US" sz="1600" dirty="0">
                <a:latin typeface="+mn-lt"/>
              </a:rPr>
              <a:t>Linear regression is a statistical method used for modeling the relationship between a dependent variable and one or more independent variables by fitting a linear equation to observed data. Linear Regression is chosen due to its suitability for predicting a continuous dependent variable (Unique Visits) based on an independent time variable (Days).</a:t>
            </a:r>
          </a:p>
          <a:p>
            <a:pPr algn="just"/>
            <a:r>
              <a:rPr lang="en-US" sz="1600" dirty="0">
                <a:latin typeface="+mn-lt"/>
              </a:rPr>
              <a:t>Steps taken: </a:t>
            </a:r>
          </a:p>
          <a:p>
            <a:pPr marL="285750" indent="-285750" algn="just">
              <a:buFont typeface="Arial" panose="020B0604020202020204" pitchFamily="34" charset="0"/>
              <a:buChar char="•"/>
            </a:pPr>
            <a:r>
              <a:rPr lang="en-US" sz="1600" dirty="0">
                <a:latin typeface="+mn-lt"/>
              </a:rPr>
              <a:t>To evaluate the model’s performance accurately by training with a subset of data and testing with a separate set. The dataset is </a:t>
            </a:r>
            <a:r>
              <a:rPr lang="en-US" sz="1600" dirty="0" err="1">
                <a:latin typeface="+mn-lt"/>
              </a:rPr>
              <a:t>splitted</a:t>
            </a:r>
            <a:r>
              <a:rPr lang="en-US" sz="1600" dirty="0">
                <a:latin typeface="+mn-lt"/>
              </a:rPr>
              <a:t> into 80% training data and 20% testing data using a fixed random seed (</a:t>
            </a:r>
            <a:r>
              <a:rPr lang="en-US" sz="1600" dirty="0" err="1">
                <a:latin typeface="+mn-lt"/>
              </a:rPr>
              <a:t>random_state</a:t>
            </a:r>
            <a:r>
              <a:rPr lang="en-US" sz="1600" dirty="0">
                <a:latin typeface="+mn-lt"/>
              </a:rPr>
              <a:t>=42) to ensure reproducibility.</a:t>
            </a:r>
          </a:p>
          <a:p>
            <a:pPr marL="285750" indent="-285750" algn="just">
              <a:buFont typeface="Arial" panose="020B0604020202020204" pitchFamily="34" charset="0"/>
              <a:buChar char="•"/>
            </a:pPr>
            <a:r>
              <a:rPr lang="en-US" sz="1600" dirty="0">
                <a:latin typeface="+mn-lt"/>
              </a:rPr>
              <a:t>The model is trained using the 'Days' as the predictor and 'Unique Visits' as the response variable.</a:t>
            </a:r>
          </a:p>
          <a:p>
            <a:pPr marL="285750" indent="-285750" algn="just">
              <a:buFont typeface="Arial" panose="020B0604020202020204" pitchFamily="34" charset="0"/>
              <a:buChar char="•"/>
            </a:pPr>
            <a:r>
              <a:rPr lang="en-US" sz="1600" dirty="0">
                <a:latin typeface="+mn-lt"/>
              </a:rPr>
              <a:t>Interpretation: Coefficients represent the change in the number of unique visits for each additional day. The intercept indicates the predicted number of visits at day zero.</a:t>
            </a:r>
          </a:p>
          <a:p>
            <a:pPr marL="285750" indent="-285750" algn="just">
              <a:buFont typeface="Arial" panose="020B0604020202020204" pitchFamily="34" charset="0"/>
              <a:buChar char="•"/>
            </a:pPr>
            <a:r>
              <a:rPr lang="en-US" sz="1600" dirty="0">
                <a:latin typeface="+mn-lt"/>
              </a:rPr>
              <a:t>Evaluating Model Performance: Mean Squared Error (MSE):</a:t>
            </a:r>
            <a:r>
              <a:rPr lang="en-US" sz="1600" dirty="0">
                <a:solidFill>
                  <a:schemeClr val="accent1">
                    <a:lumMod val="50000"/>
                  </a:schemeClr>
                </a:solidFill>
                <a:latin typeface="+mn-lt"/>
              </a:rPr>
              <a:t>979424.136689424</a:t>
            </a:r>
          </a:p>
          <a:p>
            <a:pPr marL="285750" indent="-285750" algn="just">
              <a:buFont typeface="Arial" panose="020B0604020202020204" pitchFamily="34" charset="0"/>
              <a:buChar char="•"/>
            </a:pPr>
            <a:r>
              <a:rPr lang="en-US" sz="1600" dirty="0">
                <a:latin typeface="+mn-lt"/>
              </a:rPr>
              <a:t>Coefficient of Determination (R²): </a:t>
            </a:r>
            <a:r>
              <a:rPr lang="en-US" sz="1600" dirty="0">
                <a:solidFill>
                  <a:schemeClr val="accent1">
                    <a:lumMod val="50000"/>
                  </a:schemeClr>
                </a:solidFill>
                <a:latin typeface="+mn-lt"/>
              </a:rPr>
              <a:t>-0.0010010885434541539</a:t>
            </a:r>
          </a:p>
        </p:txBody>
      </p:sp>
    </p:spTree>
    <p:extLst>
      <p:ext uri="{BB962C8B-B14F-4D97-AF65-F5344CB8AC3E}">
        <p14:creationId xmlns:p14="http://schemas.microsoft.com/office/powerpoint/2010/main" val="3258258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2105505" y="302279"/>
            <a:ext cx="8421688" cy="530817"/>
          </a:xfrm>
        </p:spPr>
        <p:txBody>
          <a:bodyPr/>
          <a:lstStyle/>
          <a:p>
            <a:r>
              <a:rPr lang="en-US" b="1" dirty="0"/>
              <a:t>Linear regression</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228155" y="1115962"/>
            <a:ext cx="9881419" cy="5742038"/>
          </a:xfrm>
        </p:spPr>
        <p:txBody>
          <a:bodyPr vert="horz" lIns="91440" tIns="45720" rIns="91440" bIns="45720" rtlCol="0" anchor="t">
            <a:noAutofit/>
          </a:bodyPr>
          <a:lstStyle/>
          <a:p>
            <a:pPr algn="just"/>
            <a:r>
              <a:rPr lang="en-US" sz="1600" dirty="0">
                <a:solidFill>
                  <a:schemeClr val="tx1"/>
                </a:solidFill>
                <a:latin typeface="+mn-lt"/>
              </a:rPr>
              <a:t>The goal of the linear regression algorithm is to get the best fit line. The best fit line is a line that has the least error which means the error between predicted values and actual values should be minimum.</a:t>
            </a:r>
          </a:p>
          <a:p>
            <a:pPr algn="just"/>
            <a:r>
              <a:rPr lang="en-US" sz="1600" dirty="0">
                <a:solidFill>
                  <a:schemeClr val="tx1"/>
                </a:solidFill>
                <a:latin typeface="+mn-lt"/>
              </a:rPr>
              <a:t>In simple terms, the best fit line is a line that fits the given scatter plot in the best way.</a:t>
            </a:r>
          </a:p>
        </p:txBody>
      </p:sp>
      <p:pic>
        <p:nvPicPr>
          <p:cNvPr id="5" name="Picture 4">
            <a:extLst>
              <a:ext uri="{FF2B5EF4-FFF2-40B4-BE49-F238E27FC236}">
                <a16:creationId xmlns:a16="http://schemas.microsoft.com/office/drawing/2014/main" id="{2C8A803A-ED48-DFC7-DE76-A3B6A049F802}"/>
              </a:ext>
            </a:extLst>
          </p:cNvPr>
          <p:cNvPicPr>
            <a:picLocks noChangeAspect="1"/>
          </p:cNvPicPr>
          <p:nvPr/>
        </p:nvPicPr>
        <p:blipFill>
          <a:blip r:embed="rId3"/>
          <a:stretch>
            <a:fillRect/>
          </a:stretch>
        </p:blipFill>
        <p:spPr>
          <a:xfrm>
            <a:off x="925110" y="2467897"/>
            <a:ext cx="9690573" cy="3982064"/>
          </a:xfrm>
          <a:prstGeom prst="rect">
            <a:avLst/>
          </a:prstGeom>
        </p:spPr>
      </p:pic>
    </p:spTree>
    <p:extLst>
      <p:ext uri="{BB962C8B-B14F-4D97-AF65-F5344CB8AC3E}">
        <p14:creationId xmlns:p14="http://schemas.microsoft.com/office/powerpoint/2010/main" val="4019846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3092450" y="201281"/>
            <a:ext cx="5111750" cy="442732"/>
          </a:xfrm>
        </p:spPr>
        <p:txBody>
          <a:bodyPr>
            <a:normAutofit fontScale="90000"/>
          </a:bodyPr>
          <a:lstStyle/>
          <a:p>
            <a:pPr algn="ctr"/>
            <a:r>
              <a:rPr lang="en-US" b="1" dirty="0"/>
              <a:t>CONCLUSION</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73898" y="770525"/>
            <a:ext cx="5390738" cy="5316949"/>
          </a:xfrm>
        </p:spPr>
        <p:txBody>
          <a:bodyPr vert="horz" lIns="91440" tIns="45720" rIns="91440" bIns="45720" rtlCol="0" anchor="t">
            <a:noAutofit/>
          </a:bodyPr>
          <a:lstStyle/>
          <a:p>
            <a:pPr marL="285750" indent="-285750" algn="just">
              <a:buFont typeface="Arial" panose="020B0604020202020204" pitchFamily="34" charset="0"/>
              <a:buChar char="•"/>
            </a:pPr>
            <a:r>
              <a:rPr lang="en-US" sz="1800" b="1" dirty="0"/>
              <a:t>LSTM models stands out in forecasting because it can understand and use patterns over time in the data.</a:t>
            </a:r>
          </a:p>
          <a:p>
            <a:pPr marL="285750" indent="-285750" algn="just">
              <a:buFont typeface="Arial" panose="020B0604020202020204" pitchFamily="34" charset="0"/>
              <a:buChar char="•"/>
            </a:pPr>
            <a:endParaRPr lang="en-US" sz="1800" b="1" dirty="0"/>
          </a:p>
          <a:p>
            <a:pPr algn="just"/>
            <a:r>
              <a:rPr lang="en-CA" sz="1600" dirty="0"/>
              <a:t>LSTM is highly effective at modeling the complexities and patterns in your dataset, likely because of its ability to capture temporal dependencies and long-term relationships in time-series data.</a:t>
            </a:r>
          </a:p>
          <a:p>
            <a:pPr algn="just"/>
            <a:r>
              <a:rPr lang="en-CA" sz="1600" dirty="0"/>
              <a:t>The time series data has long-term temporal dependencies that simpler time series models may not capture effectively. LSTMs are designed to remember information for long periods, which is crucial in such scenarios.</a:t>
            </a:r>
          </a:p>
          <a:p>
            <a:pPr algn="just"/>
            <a:endParaRPr lang="en-US" sz="1600" dirty="0"/>
          </a:p>
          <a:p>
            <a:pPr marL="285750" indent="-285750" algn="just">
              <a:buFont typeface="Arial" panose="020B0604020202020204" pitchFamily="34" charset="0"/>
              <a:buChar char="•"/>
            </a:pPr>
            <a:r>
              <a:rPr lang="en-US" sz="1800" b="1" dirty="0"/>
              <a:t>Linear Regression falls short as it doesn't handle time-based dependencies well and the r2 score is negative so, this model is not best fit for our dataset.</a:t>
            </a:r>
          </a:p>
        </p:txBody>
      </p:sp>
      <p:graphicFrame>
        <p:nvGraphicFramePr>
          <p:cNvPr id="9" name="Table 8">
            <a:extLst>
              <a:ext uri="{FF2B5EF4-FFF2-40B4-BE49-F238E27FC236}">
                <a16:creationId xmlns:a16="http://schemas.microsoft.com/office/drawing/2014/main" id="{10F4DC88-7B42-43D0-9B73-3A76994433DF}"/>
              </a:ext>
            </a:extLst>
          </p:cNvPr>
          <p:cNvGraphicFramePr>
            <a:graphicFrameLocks noGrp="1"/>
          </p:cNvGraphicFramePr>
          <p:nvPr>
            <p:extLst>
              <p:ext uri="{D42A27DB-BD31-4B8C-83A1-F6EECF244321}">
                <p14:modId xmlns:p14="http://schemas.microsoft.com/office/powerpoint/2010/main" val="1449081306"/>
              </p:ext>
            </p:extLst>
          </p:nvPr>
        </p:nvGraphicFramePr>
        <p:xfrm>
          <a:off x="5657234" y="1529254"/>
          <a:ext cx="6268270" cy="3958305"/>
        </p:xfrm>
        <a:graphic>
          <a:graphicData uri="http://schemas.openxmlformats.org/drawingml/2006/table">
            <a:tbl>
              <a:tblPr firstRow="1" firstCol="1" bandRow="1"/>
              <a:tblGrid>
                <a:gridCol w="1791370">
                  <a:extLst>
                    <a:ext uri="{9D8B030D-6E8A-4147-A177-3AD203B41FA5}">
                      <a16:colId xmlns:a16="http://schemas.microsoft.com/office/drawing/2014/main" val="2710225592"/>
                    </a:ext>
                  </a:extLst>
                </a:gridCol>
                <a:gridCol w="1217382">
                  <a:extLst>
                    <a:ext uri="{9D8B030D-6E8A-4147-A177-3AD203B41FA5}">
                      <a16:colId xmlns:a16="http://schemas.microsoft.com/office/drawing/2014/main" val="2188027704"/>
                    </a:ext>
                  </a:extLst>
                </a:gridCol>
                <a:gridCol w="1629759">
                  <a:extLst>
                    <a:ext uri="{9D8B030D-6E8A-4147-A177-3AD203B41FA5}">
                      <a16:colId xmlns:a16="http://schemas.microsoft.com/office/drawing/2014/main" val="279630950"/>
                    </a:ext>
                  </a:extLst>
                </a:gridCol>
                <a:gridCol w="1629759">
                  <a:extLst>
                    <a:ext uri="{9D8B030D-6E8A-4147-A177-3AD203B41FA5}">
                      <a16:colId xmlns:a16="http://schemas.microsoft.com/office/drawing/2014/main" val="3905613823"/>
                    </a:ext>
                  </a:extLst>
                </a:gridCol>
              </a:tblGrid>
              <a:tr h="281897">
                <a:tc gridSpan="4">
                  <a:txBody>
                    <a:bodyPr/>
                    <a:lstStyle/>
                    <a:p>
                      <a:pPr algn="ctr">
                        <a:lnSpc>
                          <a:spcPct val="107000"/>
                        </a:lnSpc>
                        <a:spcAft>
                          <a:spcPts val="800"/>
                        </a:spcAft>
                      </a:pPr>
                      <a:r>
                        <a:rPr lang="en-US" sz="1400" b="1" dirty="0">
                          <a:effectLst/>
                          <a:latin typeface="Tenorite" panose="00000500000000000000" pitchFamily="2" charset="0"/>
                          <a:ea typeface="Aptos" panose="020B0004020202020204" pitchFamily="34" charset="0"/>
                          <a:cs typeface="Times New Roman" panose="02020603050405020304" pitchFamily="18" charset="0"/>
                        </a:rPr>
                        <a:t>The Average prediction Accuracy from various Methods</a:t>
                      </a:r>
                      <a:endParaRPr lang="en-IN" sz="1400" dirty="0">
                        <a:effectLst/>
                        <a:latin typeface="Tenorite" panose="00000500000000000000" pitchFamily="2"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40348505"/>
                  </a:ext>
                </a:extLst>
              </a:tr>
              <a:tr h="281897">
                <a:tc>
                  <a:txBody>
                    <a:bodyPr/>
                    <a:lstStyle/>
                    <a:p>
                      <a:pPr algn="ctr">
                        <a:lnSpc>
                          <a:spcPct val="107000"/>
                        </a:lnSpc>
                        <a:spcAft>
                          <a:spcPts val="800"/>
                        </a:spcAft>
                      </a:pPr>
                      <a:r>
                        <a:rPr lang="en-US" sz="1100" b="1" dirty="0">
                          <a:effectLst/>
                          <a:latin typeface="Tenorite" panose="00000500000000000000" pitchFamily="2" charset="0"/>
                          <a:ea typeface="Aptos" panose="020B0004020202020204" pitchFamily="34" charset="0"/>
                          <a:cs typeface="Times New Roman" panose="02020603050405020304" pitchFamily="18" charset="0"/>
                        </a:rPr>
                        <a:t>Method</a:t>
                      </a:r>
                      <a:endParaRPr lang="en-IN" sz="1100" dirty="0">
                        <a:effectLst/>
                        <a:latin typeface="Tenorite" panose="00000500000000000000" pitchFamily="2"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lnSpc>
                          <a:spcPct val="107000"/>
                        </a:lnSpc>
                        <a:spcAft>
                          <a:spcPts val="800"/>
                        </a:spcAft>
                      </a:pPr>
                      <a:r>
                        <a:rPr lang="en-US" sz="1100" b="1" dirty="0">
                          <a:effectLst/>
                          <a:latin typeface="Tenorite" panose="00000500000000000000" pitchFamily="2" charset="0"/>
                          <a:ea typeface="Aptos" panose="020B0004020202020204" pitchFamily="34" charset="0"/>
                          <a:cs typeface="Times New Roman" panose="02020603050405020304" pitchFamily="18" charset="0"/>
                        </a:rPr>
                        <a:t>MAE</a:t>
                      </a:r>
                      <a:endParaRPr lang="en-IN" sz="1100" dirty="0">
                        <a:effectLst/>
                        <a:latin typeface="Tenorite" panose="00000500000000000000" pitchFamily="2"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lnSpc>
                          <a:spcPct val="107000"/>
                        </a:lnSpc>
                        <a:spcAft>
                          <a:spcPts val="800"/>
                        </a:spcAft>
                      </a:pPr>
                      <a:r>
                        <a:rPr lang="en-US" sz="1100" b="1" dirty="0">
                          <a:effectLst/>
                          <a:latin typeface="Tenorite" panose="00000500000000000000" pitchFamily="2" charset="0"/>
                          <a:ea typeface="Aptos" panose="020B0004020202020204" pitchFamily="34" charset="0"/>
                          <a:cs typeface="Times New Roman" panose="02020603050405020304" pitchFamily="18" charset="0"/>
                        </a:rPr>
                        <a:t>MSE</a:t>
                      </a:r>
                      <a:endParaRPr lang="en-IN" sz="1100" dirty="0">
                        <a:effectLst/>
                        <a:latin typeface="Tenorite" panose="00000500000000000000" pitchFamily="2"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lnSpc>
                          <a:spcPct val="107000"/>
                        </a:lnSpc>
                        <a:spcAft>
                          <a:spcPts val="800"/>
                        </a:spcAft>
                      </a:pPr>
                      <a:r>
                        <a:rPr lang="en-US" sz="1100" b="1" dirty="0">
                          <a:effectLst/>
                          <a:latin typeface="Tenorite" panose="00000500000000000000" pitchFamily="2" charset="0"/>
                          <a:ea typeface="Aptos" panose="020B0004020202020204" pitchFamily="34" charset="0"/>
                          <a:cs typeface="Times New Roman" panose="02020603050405020304" pitchFamily="18" charset="0"/>
                        </a:rPr>
                        <a:t>RMSE</a:t>
                      </a:r>
                      <a:endParaRPr lang="en-IN" sz="1100" dirty="0">
                        <a:effectLst/>
                        <a:latin typeface="Tenorite" panose="00000500000000000000" pitchFamily="2"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905977468"/>
                  </a:ext>
                </a:extLst>
              </a:tr>
              <a:tr h="518253">
                <a:tc>
                  <a:txBody>
                    <a:bodyPr/>
                    <a:lstStyle/>
                    <a:p>
                      <a:pPr algn="ctr">
                        <a:lnSpc>
                          <a:spcPct val="107000"/>
                        </a:lnSpc>
                        <a:spcAft>
                          <a:spcPts val="800"/>
                        </a:spcAft>
                      </a:pPr>
                      <a:r>
                        <a:rPr lang="en-US" sz="1100" b="1" dirty="0">
                          <a:effectLst/>
                          <a:latin typeface="Tenorite" panose="00000500000000000000" pitchFamily="2" charset="0"/>
                          <a:ea typeface="Aptos" panose="020B0004020202020204" pitchFamily="34" charset="0"/>
                          <a:cs typeface="Times New Roman" panose="02020603050405020304" pitchFamily="18" charset="0"/>
                        </a:rPr>
                        <a:t>Moving Average 5 days</a:t>
                      </a:r>
                      <a:endParaRPr lang="en-IN" sz="1100" dirty="0">
                        <a:effectLst/>
                        <a:latin typeface="Tenorite" panose="00000500000000000000" pitchFamily="2"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r>
                        <a:rPr lang="en-US" sz="1100" dirty="0">
                          <a:effectLst/>
                          <a:latin typeface="Tenorite" panose="00000500000000000000" pitchFamily="2" charset="0"/>
                          <a:ea typeface="Aptos" panose="020B0004020202020204" pitchFamily="34" charset="0"/>
                          <a:cs typeface="Times New Roman" panose="02020603050405020304" pitchFamily="18" charset="0"/>
                        </a:rPr>
                        <a:t>649.703</a:t>
                      </a:r>
                      <a:endParaRPr lang="en-IN" sz="1100" dirty="0">
                        <a:effectLst/>
                        <a:latin typeface="Tenorite" panose="00000500000000000000" pitchFamily="2"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CA" sz="1100" dirty="0">
                          <a:effectLst/>
                        </a:rPr>
                        <a:t>561,242</a:t>
                      </a:r>
                    </a:p>
                    <a:p>
                      <a:pPr algn="ctr">
                        <a:lnSpc>
                          <a:spcPct val="107000"/>
                        </a:lnSpc>
                        <a:spcAft>
                          <a:spcPts val="800"/>
                        </a:spcAft>
                      </a:pPr>
                      <a:r>
                        <a:rPr lang="en-US" sz="1100" dirty="0">
                          <a:effectLst/>
                          <a:latin typeface="Tenorite" panose="00000500000000000000" pitchFamily="2" charset="0"/>
                          <a:ea typeface="Aptos" panose="020B0004020202020204" pitchFamily="34" charset="0"/>
                          <a:cs typeface="Times New Roman" panose="02020603050405020304" pitchFamily="18" charset="0"/>
                        </a:rPr>
                        <a:t> </a:t>
                      </a:r>
                      <a:endParaRPr lang="en-IN" sz="1100" dirty="0">
                        <a:effectLst/>
                        <a:latin typeface="Tenorite" panose="00000500000000000000" pitchFamily="2"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r>
                        <a:rPr lang="en-US" sz="1100" dirty="0">
                          <a:effectLst/>
                          <a:latin typeface="Tenorite" panose="00000500000000000000" pitchFamily="2" charset="0"/>
                          <a:ea typeface="Times New Roman" panose="02020603050405020304" pitchFamily="18" charset="0"/>
                          <a:cs typeface="Times New Roman" panose="02020603050405020304" pitchFamily="18" charset="0"/>
                        </a:rPr>
                        <a:t>749.16</a:t>
                      </a:r>
                      <a:endParaRPr lang="en-IN" sz="1100" dirty="0">
                        <a:effectLst/>
                        <a:latin typeface="Tenorite" panose="00000500000000000000" pitchFamily="2"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0410630"/>
                  </a:ext>
                </a:extLst>
              </a:tr>
              <a:tr h="566597">
                <a:tc>
                  <a:txBody>
                    <a:bodyPr/>
                    <a:lstStyle/>
                    <a:p>
                      <a:pPr algn="ctr">
                        <a:lnSpc>
                          <a:spcPct val="107000"/>
                        </a:lnSpc>
                        <a:spcAft>
                          <a:spcPts val="800"/>
                        </a:spcAft>
                      </a:pPr>
                      <a:r>
                        <a:rPr lang="en-US" sz="1100" b="1" dirty="0">
                          <a:effectLst/>
                          <a:latin typeface="Tenorite" panose="00000500000000000000" pitchFamily="2" charset="0"/>
                          <a:ea typeface="Aptos" panose="020B0004020202020204" pitchFamily="34" charset="0"/>
                          <a:cs typeface="Times New Roman" panose="02020603050405020304" pitchFamily="18" charset="0"/>
                        </a:rPr>
                        <a:t>Moving Average 10 days</a:t>
                      </a:r>
                      <a:endParaRPr lang="en-IN" sz="1100" dirty="0">
                        <a:effectLst/>
                        <a:latin typeface="Tenorite" panose="00000500000000000000" pitchFamily="2"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r>
                        <a:rPr lang="en-US" sz="1100" dirty="0">
                          <a:effectLst/>
                          <a:latin typeface="Tenorite" panose="00000500000000000000" pitchFamily="2" charset="0"/>
                          <a:ea typeface="Aptos" panose="020B0004020202020204" pitchFamily="34" charset="0"/>
                          <a:cs typeface="Times New Roman" panose="02020603050405020304" pitchFamily="18" charset="0"/>
                        </a:rPr>
                        <a:t>556.15</a:t>
                      </a:r>
                      <a:endParaRPr lang="en-IN" sz="1100" dirty="0">
                        <a:effectLst/>
                        <a:latin typeface="Tenorite" panose="00000500000000000000" pitchFamily="2"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CA" sz="1100" dirty="0">
                          <a:effectLst/>
                        </a:rPr>
                        <a:t>429,647</a:t>
                      </a:r>
                    </a:p>
                    <a:p>
                      <a:pPr algn="ctr">
                        <a:lnSpc>
                          <a:spcPct val="107000"/>
                        </a:lnSpc>
                        <a:spcAft>
                          <a:spcPts val="800"/>
                        </a:spcAft>
                      </a:pPr>
                      <a:r>
                        <a:rPr lang="en-US" sz="1100" dirty="0">
                          <a:effectLst/>
                          <a:latin typeface="Tenorite" panose="00000500000000000000" pitchFamily="2" charset="0"/>
                          <a:ea typeface="Aptos" panose="020B0004020202020204" pitchFamily="34" charset="0"/>
                          <a:cs typeface="Times New Roman" panose="02020603050405020304" pitchFamily="18" charset="0"/>
                        </a:rPr>
                        <a:t> </a:t>
                      </a:r>
                      <a:endParaRPr lang="en-IN" sz="1100" dirty="0">
                        <a:effectLst/>
                        <a:latin typeface="Tenorite" panose="00000500000000000000" pitchFamily="2"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r>
                        <a:rPr lang="en-US" sz="1100" dirty="0">
                          <a:effectLst/>
                          <a:latin typeface="Tenorite" panose="00000500000000000000" pitchFamily="2" charset="0"/>
                          <a:ea typeface="Times New Roman" panose="02020603050405020304" pitchFamily="18" charset="0"/>
                          <a:cs typeface="Times New Roman" panose="02020603050405020304" pitchFamily="18" charset="0"/>
                        </a:rPr>
                        <a:t>655.47</a:t>
                      </a:r>
                      <a:endParaRPr lang="en-IN" sz="1100" dirty="0">
                        <a:effectLst/>
                        <a:latin typeface="Tenorite" panose="00000500000000000000" pitchFamily="2"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4263055"/>
                  </a:ext>
                </a:extLst>
              </a:tr>
              <a:tr h="281897">
                <a:tc>
                  <a:txBody>
                    <a:bodyPr/>
                    <a:lstStyle/>
                    <a:p>
                      <a:pPr algn="ctr">
                        <a:lnSpc>
                          <a:spcPct val="107000"/>
                        </a:lnSpc>
                        <a:spcAft>
                          <a:spcPts val="800"/>
                        </a:spcAft>
                      </a:pPr>
                      <a:r>
                        <a:rPr lang="en-US" sz="1100" b="1" dirty="0">
                          <a:effectLst/>
                          <a:latin typeface="Tenorite" panose="00000500000000000000" pitchFamily="2" charset="0"/>
                          <a:ea typeface="Aptos" panose="020B0004020202020204" pitchFamily="34" charset="0"/>
                          <a:cs typeface="Times New Roman" panose="02020603050405020304" pitchFamily="18" charset="0"/>
                        </a:rPr>
                        <a:t>Single Exponential</a:t>
                      </a:r>
                      <a:endParaRPr lang="en-IN" sz="1100" dirty="0">
                        <a:effectLst/>
                        <a:latin typeface="Tenorite" panose="00000500000000000000" pitchFamily="2"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743.72</a:t>
                      </a:r>
                      <a:endParaRPr lang="ru-RU" sz="1200" dirty="0">
                        <a:solidFill>
                          <a:schemeClr val="tx1">
                            <a:lumMod val="75000"/>
                            <a:lumOff val="25000"/>
                          </a:schemeClr>
                        </a:solidFill>
                      </a:endParaRPr>
                    </a:p>
                  </a:txBody>
                  <a:tcPr marL="95186" marR="95186" marT="47593" marB="475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 831,176.70</a:t>
                      </a:r>
                      <a:endParaRPr lang="ru-RU" sz="1200" dirty="0">
                        <a:solidFill>
                          <a:schemeClr val="tx1">
                            <a:lumMod val="75000"/>
                            <a:lumOff val="25000"/>
                          </a:schemeClr>
                        </a:solidFill>
                      </a:endParaRPr>
                    </a:p>
                  </a:txBody>
                  <a:tcPr marL="95186" marR="95186" marT="47593" marB="475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911.69</a:t>
                      </a:r>
                    </a:p>
                  </a:txBody>
                  <a:tcPr marL="95186" marR="95186" marT="47593" marB="475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347201"/>
                  </a:ext>
                </a:extLst>
              </a:tr>
              <a:tr h="281897">
                <a:tc>
                  <a:txBody>
                    <a:bodyPr/>
                    <a:lstStyle/>
                    <a:p>
                      <a:pPr algn="ctr">
                        <a:lnSpc>
                          <a:spcPct val="107000"/>
                        </a:lnSpc>
                        <a:spcAft>
                          <a:spcPts val="800"/>
                        </a:spcAft>
                      </a:pPr>
                      <a:r>
                        <a:rPr lang="en-US" sz="1100" b="1">
                          <a:effectLst/>
                          <a:latin typeface="Tenorite" panose="00000500000000000000" pitchFamily="2" charset="0"/>
                          <a:ea typeface="Aptos" panose="020B0004020202020204" pitchFamily="34" charset="0"/>
                          <a:cs typeface="Times New Roman" panose="02020603050405020304" pitchFamily="18" charset="0"/>
                        </a:rPr>
                        <a:t>Double Exponential</a:t>
                      </a:r>
                      <a:endParaRPr lang="en-IN" sz="1100">
                        <a:effectLst/>
                        <a:latin typeface="Tenorite" panose="00000500000000000000" pitchFamily="2"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r>
                        <a:rPr lang="en-US" sz="1100" dirty="0">
                          <a:effectLst/>
                          <a:latin typeface="Tenorite" panose="00000500000000000000" pitchFamily="2" charset="0"/>
                          <a:ea typeface="Aptos" panose="020B0004020202020204" pitchFamily="34" charset="0"/>
                          <a:cs typeface="Times New Roman" panose="02020603050405020304" pitchFamily="18" charset="0"/>
                        </a:rPr>
                        <a:t>6,526.27</a:t>
                      </a:r>
                      <a:endParaRPr lang="en-IN" sz="1100" dirty="0">
                        <a:effectLst/>
                        <a:latin typeface="Tenorite" panose="00000500000000000000" pitchFamily="2"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r>
                        <a:rPr lang="en-US" sz="1100" dirty="0">
                          <a:effectLst/>
                          <a:latin typeface="Tenorite" panose="00000500000000000000" pitchFamily="2" charset="0"/>
                          <a:ea typeface="Aptos" panose="020B0004020202020204" pitchFamily="34" charset="0"/>
                          <a:cs typeface="Times New Roman" panose="02020603050405020304" pitchFamily="18" charset="0"/>
                        </a:rPr>
                        <a:t>60,213,379.21</a:t>
                      </a:r>
                      <a:endParaRPr lang="en-IN" sz="1100" dirty="0">
                        <a:effectLst/>
                        <a:latin typeface="Tenorite" panose="00000500000000000000" pitchFamily="2"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r>
                        <a:rPr lang="en-US" sz="1100" dirty="0">
                          <a:effectLst/>
                          <a:latin typeface="Tenorite" panose="00000500000000000000" pitchFamily="2" charset="0"/>
                          <a:ea typeface="Aptos" panose="020B0004020202020204" pitchFamily="34" charset="0"/>
                          <a:cs typeface="Times New Roman" panose="02020603050405020304" pitchFamily="18" charset="0"/>
                        </a:rPr>
                        <a:t>7,759.73</a:t>
                      </a:r>
                      <a:endParaRPr lang="en-IN" sz="1100" dirty="0">
                        <a:effectLst/>
                        <a:latin typeface="Tenorite" panose="00000500000000000000" pitchFamily="2"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41926840"/>
                  </a:ext>
                </a:extLst>
              </a:tr>
              <a:tr h="281897">
                <a:tc>
                  <a:txBody>
                    <a:bodyPr/>
                    <a:lstStyle/>
                    <a:p>
                      <a:pPr algn="ctr">
                        <a:lnSpc>
                          <a:spcPct val="107000"/>
                        </a:lnSpc>
                        <a:spcAft>
                          <a:spcPts val="800"/>
                        </a:spcAft>
                      </a:pPr>
                      <a:r>
                        <a:rPr lang="en-US" sz="1100" b="1" dirty="0">
                          <a:effectLst/>
                          <a:latin typeface="Tenorite" panose="00000500000000000000" pitchFamily="2" charset="0"/>
                          <a:ea typeface="Aptos" panose="020B0004020202020204" pitchFamily="34" charset="0"/>
                          <a:cs typeface="Times New Roman" panose="02020603050405020304" pitchFamily="18" charset="0"/>
                        </a:rPr>
                        <a:t>Triple Exponential</a:t>
                      </a:r>
                      <a:endParaRPr lang="en-IN" sz="1100" dirty="0">
                        <a:effectLst/>
                        <a:latin typeface="Tenorite" panose="00000500000000000000" pitchFamily="2"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ru-RU" sz="1200" dirty="0">
                          <a:solidFill>
                            <a:schemeClr val="tx1">
                              <a:lumMod val="75000"/>
                              <a:lumOff val="25000"/>
                            </a:schemeClr>
                          </a:solidFill>
                        </a:rPr>
                        <a:t>1,442.58</a:t>
                      </a:r>
                    </a:p>
                  </a:txBody>
                  <a:tcPr marL="95186" marR="95186" marT="47593" marB="475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dirty="0">
                          <a:solidFill>
                            <a:schemeClr val="tx1">
                              <a:lumMod val="75000"/>
                              <a:lumOff val="25000"/>
                            </a:schemeClr>
                          </a:solidFill>
                        </a:rPr>
                        <a:t>3,432,239.30</a:t>
                      </a:r>
                      <a:endParaRPr lang="ru-RU" sz="1200" dirty="0">
                        <a:solidFill>
                          <a:schemeClr val="tx1">
                            <a:lumMod val="75000"/>
                            <a:lumOff val="25000"/>
                          </a:schemeClr>
                        </a:solidFill>
                      </a:endParaRPr>
                    </a:p>
                  </a:txBody>
                  <a:tcPr marL="95186" marR="95186" marT="47593" marB="475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1,852.63</a:t>
                      </a:r>
                      <a:endParaRPr lang="ru-RU" sz="1200" dirty="0">
                        <a:solidFill>
                          <a:schemeClr val="tx1">
                            <a:lumMod val="75000"/>
                            <a:lumOff val="25000"/>
                          </a:schemeClr>
                        </a:solidFill>
                      </a:endParaRPr>
                    </a:p>
                  </a:txBody>
                  <a:tcPr marL="95186" marR="95186" marT="47593" marB="475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343205695"/>
                  </a:ext>
                </a:extLst>
              </a:tr>
              <a:tr h="281897">
                <a:tc>
                  <a:txBody>
                    <a:bodyPr/>
                    <a:lstStyle/>
                    <a:p>
                      <a:pPr algn="ctr">
                        <a:lnSpc>
                          <a:spcPct val="107000"/>
                        </a:lnSpc>
                        <a:spcAft>
                          <a:spcPts val="800"/>
                        </a:spcAft>
                      </a:pPr>
                      <a:r>
                        <a:rPr lang="en-US" sz="1100" b="1">
                          <a:effectLst/>
                          <a:latin typeface="Tenorite" panose="00000500000000000000" pitchFamily="2" charset="0"/>
                          <a:ea typeface="Aptos" panose="020B0004020202020204" pitchFamily="34" charset="0"/>
                          <a:cs typeface="Times New Roman" panose="02020603050405020304" pitchFamily="18" charset="0"/>
                        </a:rPr>
                        <a:t>ARIMA</a:t>
                      </a:r>
                      <a:endParaRPr lang="en-IN" sz="1100">
                        <a:effectLst/>
                        <a:latin typeface="Tenorite" panose="00000500000000000000" pitchFamily="2"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r>
                        <a:rPr lang="en-IN" sz="1100" dirty="0">
                          <a:effectLst/>
                          <a:latin typeface="Tenorite" panose="00000500000000000000" pitchFamily="2" charset="0"/>
                          <a:ea typeface="Times New Roman" panose="02020603050405020304" pitchFamily="18" charset="0"/>
                          <a:cs typeface="Times New Roman" panose="02020603050405020304" pitchFamily="18" charset="0"/>
                        </a:rPr>
                        <a:t>389.69</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r>
                        <a:rPr lang="en-IN" sz="1100" dirty="0">
                          <a:effectLst/>
                          <a:latin typeface="Tenorite" panose="00000500000000000000" pitchFamily="2" charset="0"/>
                          <a:ea typeface="Times New Roman" panose="02020603050405020304" pitchFamily="18" charset="0"/>
                          <a:cs typeface="Times New Roman" panose="02020603050405020304" pitchFamily="18" charset="0"/>
                        </a:rPr>
                        <a:t>228669.55</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r>
                        <a:rPr lang="en-US" sz="1100" dirty="0">
                          <a:effectLst/>
                          <a:latin typeface="Tenorite" panose="00000500000000000000" pitchFamily="2" charset="0"/>
                          <a:ea typeface="Aptos" panose="020B0004020202020204" pitchFamily="34" charset="0"/>
                          <a:cs typeface="Times New Roman" panose="02020603050405020304" pitchFamily="18" charset="0"/>
                        </a:rPr>
                        <a:t>478.19</a:t>
                      </a:r>
                      <a:endParaRPr lang="en-IN" sz="1100" dirty="0">
                        <a:effectLst/>
                        <a:latin typeface="Tenorite" panose="00000500000000000000" pitchFamily="2"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7955101"/>
                  </a:ext>
                </a:extLst>
              </a:tr>
              <a:tr h="281897">
                <a:tc>
                  <a:txBody>
                    <a:bodyPr/>
                    <a:lstStyle/>
                    <a:p>
                      <a:pPr algn="ctr">
                        <a:lnSpc>
                          <a:spcPct val="107000"/>
                        </a:lnSpc>
                        <a:spcAft>
                          <a:spcPts val="800"/>
                        </a:spcAft>
                      </a:pPr>
                      <a:r>
                        <a:rPr lang="en-US" sz="1100" b="1">
                          <a:effectLst/>
                          <a:latin typeface="Tenorite" panose="00000500000000000000" pitchFamily="2" charset="0"/>
                          <a:ea typeface="Aptos" panose="020B0004020202020204" pitchFamily="34" charset="0"/>
                          <a:cs typeface="Times New Roman" panose="02020603050405020304" pitchFamily="18" charset="0"/>
                        </a:rPr>
                        <a:t>SARIMA</a:t>
                      </a:r>
                      <a:endParaRPr lang="en-IN" sz="1100">
                        <a:effectLst/>
                        <a:latin typeface="Tenorite" panose="00000500000000000000" pitchFamily="2"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r>
                        <a:rPr lang="en-IN" sz="1100" dirty="0">
                          <a:effectLst/>
                          <a:latin typeface="Tenorite" panose="00000500000000000000" pitchFamily="2" charset="0"/>
                          <a:ea typeface="Times New Roman" panose="02020603050405020304" pitchFamily="18" charset="0"/>
                          <a:cs typeface="Times New Roman" panose="02020603050405020304" pitchFamily="18" charset="0"/>
                        </a:rPr>
                        <a:t>313.24</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r>
                        <a:rPr lang="en-US" sz="1100" dirty="0">
                          <a:effectLst/>
                          <a:latin typeface="Tenorite" panose="00000500000000000000" pitchFamily="2" charset="0"/>
                          <a:ea typeface="Aptos" panose="020B0004020202020204" pitchFamily="34" charset="0"/>
                          <a:cs typeface="Times New Roman" panose="02020603050405020304" pitchFamily="18" charset="0"/>
                        </a:rPr>
                        <a:t>164365.01</a:t>
                      </a:r>
                      <a:endParaRPr lang="en-IN" sz="1100" dirty="0">
                        <a:effectLst/>
                        <a:latin typeface="Tenorite" panose="00000500000000000000" pitchFamily="2"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r>
                        <a:rPr lang="en-US" sz="1100" dirty="0">
                          <a:effectLst/>
                          <a:latin typeface="Tenorite" panose="00000500000000000000" pitchFamily="2" charset="0"/>
                          <a:ea typeface="Aptos" panose="020B0004020202020204" pitchFamily="34" charset="0"/>
                          <a:cs typeface="Times New Roman" panose="02020603050405020304" pitchFamily="18" charset="0"/>
                        </a:rPr>
                        <a:t> 405.41</a:t>
                      </a:r>
                      <a:endParaRPr lang="en-IN" sz="1100" dirty="0">
                        <a:effectLst/>
                        <a:latin typeface="Tenorite" panose="00000500000000000000" pitchFamily="2"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5927477"/>
                  </a:ext>
                </a:extLst>
              </a:tr>
              <a:tr h="149039">
                <a:tc>
                  <a:txBody>
                    <a:bodyPr/>
                    <a:lstStyle/>
                    <a:p>
                      <a:pPr algn="ctr">
                        <a:lnSpc>
                          <a:spcPct val="107000"/>
                        </a:lnSpc>
                        <a:spcAft>
                          <a:spcPts val="800"/>
                        </a:spcAft>
                      </a:pPr>
                      <a:r>
                        <a:rPr lang="en-US" sz="1100" b="1" dirty="0">
                          <a:effectLst/>
                          <a:latin typeface="Tenorite" panose="00000500000000000000" pitchFamily="2" charset="0"/>
                          <a:ea typeface="Aptos" panose="020B0004020202020204" pitchFamily="34" charset="0"/>
                          <a:cs typeface="Times New Roman" panose="02020603050405020304" pitchFamily="18" charset="0"/>
                        </a:rPr>
                        <a:t>LSTM</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0000"/>
                      </a:schemeClr>
                    </a:solidFill>
                  </a:tcPr>
                </a:tc>
                <a:tc>
                  <a:txBody>
                    <a:bodyPr/>
                    <a:lstStyle/>
                    <a:p>
                      <a:pPr algn="ctr">
                        <a:lnSpc>
                          <a:spcPct val="107000"/>
                        </a:lnSpc>
                        <a:spcAft>
                          <a:spcPts val="800"/>
                        </a:spcAft>
                      </a:pPr>
                      <a:r>
                        <a:rPr lang="en-IN" sz="1100" dirty="0">
                          <a:effectLst/>
                          <a:latin typeface="Tenorite" panose="00000500000000000000" pitchFamily="2" charset="0"/>
                          <a:ea typeface="Times New Roman" panose="02020603050405020304" pitchFamily="18" charset="0"/>
                          <a:cs typeface="Times New Roman" panose="02020603050405020304" pitchFamily="18" charset="0"/>
                        </a:rPr>
                        <a:t> 254.17</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0000"/>
                      </a:schemeClr>
                    </a:solidFill>
                  </a:tcPr>
                </a:tc>
                <a:tc>
                  <a:txBody>
                    <a:bodyPr/>
                    <a:lstStyle/>
                    <a:p>
                      <a:pPr algn="ctr">
                        <a:lnSpc>
                          <a:spcPct val="107000"/>
                        </a:lnSpc>
                        <a:spcAft>
                          <a:spcPts val="800"/>
                        </a:spcAft>
                      </a:pPr>
                      <a:endParaRPr lang="en-IN" sz="1100" dirty="0">
                        <a:effectLst/>
                        <a:latin typeface="Tenorite" panose="00000500000000000000" pitchFamily="2"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0000"/>
                      </a:schemeClr>
                    </a:solidFill>
                  </a:tcPr>
                </a:tc>
                <a:tc>
                  <a:txBody>
                    <a:bodyPr/>
                    <a:lstStyle/>
                    <a:p>
                      <a:pPr algn="ctr">
                        <a:lnSpc>
                          <a:spcPct val="107000"/>
                        </a:lnSpc>
                        <a:spcAft>
                          <a:spcPts val="800"/>
                        </a:spcAft>
                      </a:pPr>
                      <a:r>
                        <a:rPr lang="en-IN" sz="1100" dirty="0">
                          <a:effectLst/>
                          <a:latin typeface="Tenorite" panose="00000500000000000000" pitchFamily="2" charset="0"/>
                          <a:ea typeface="Times New Roman" panose="02020603050405020304" pitchFamily="18" charset="0"/>
                          <a:cs typeface="Times New Roman" panose="02020603050405020304" pitchFamily="18" charset="0"/>
                        </a:rPr>
                        <a:t>353.02</a:t>
                      </a:r>
                    </a:p>
                    <a:p>
                      <a:pPr algn="ctr">
                        <a:lnSpc>
                          <a:spcPct val="107000"/>
                        </a:lnSpc>
                        <a:spcAft>
                          <a:spcPts val="800"/>
                        </a:spcAft>
                      </a:pPr>
                      <a:endParaRPr lang="en-IN" sz="1100" dirty="0">
                        <a:effectLst/>
                        <a:latin typeface="Tenorite" panose="00000500000000000000" pitchFamily="2"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0000"/>
                      </a:schemeClr>
                    </a:solidFill>
                  </a:tcPr>
                </a:tc>
                <a:extLst>
                  <a:ext uri="{0D108BD9-81ED-4DB2-BD59-A6C34878D82A}">
                    <a16:rowId xmlns:a16="http://schemas.microsoft.com/office/drawing/2014/main" val="828413403"/>
                  </a:ext>
                </a:extLst>
              </a:tr>
              <a:tr h="281897">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US" sz="1100" b="1" dirty="0">
                          <a:effectLst/>
                          <a:latin typeface="Tenorite" panose="00000500000000000000" pitchFamily="2" charset="0"/>
                          <a:ea typeface="Times New Roman" panose="02020603050405020304" pitchFamily="18" charset="0"/>
                          <a:cs typeface="Times New Roman" panose="02020603050405020304" pitchFamily="18" charset="0"/>
                        </a:rPr>
                        <a:t>Linear Regression </a:t>
                      </a:r>
                      <a:endParaRPr lang="en-IN" sz="1100" dirty="0">
                        <a:effectLst/>
                        <a:latin typeface="Tenorite" panose="00000500000000000000" pitchFamily="2" charset="0"/>
                        <a:ea typeface="Times New Roman" panose="02020603050405020304" pitchFamily="18" charset="0"/>
                        <a:cs typeface="Times New Roman" panose="02020603050405020304" pitchFamily="18" charset="0"/>
                      </a:endParaRPr>
                    </a:p>
                    <a:p>
                      <a:pPr algn="ctr">
                        <a:lnSpc>
                          <a:spcPct val="107000"/>
                        </a:lnSpc>
                        <a:spcAft>
                          <a:spcPts val="800"/>
                        </a:spcAft>
                      </a:pPr>
                      <a:endParaRPr lang="en-IN" sz="1100" dirty="0">
                        <a:effectLst/>
                        <a:latin typeface="Tenorite" panose="00000500000000000000" pitchFamily="2"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endParaRPr lang="en-IN" sz="1100" dirty="0">
                        <a:effectLst/>
                        <a:latin typeface="Tenorite" panose="00000500000000000000" pitchFamily="2"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IN" sz="1100" dirty="0">
                          <a:effectLst/>
                          <a:latin typeface="Tenorite" panose="00000500000000000000" pitchFamily="2" charset="0"/>
                          <a:ea typeface="Times New Roman" panose="02020603050405020304" pitchFamily="18" charset="0"/>
                          <a:cs typeface="Times New Roman" panose="02020603050405020304" pitchFamily="18" charset="0"/>
                        </a:rPr>
                        <a:t>979424.136</a:t>
                      </a:r>
                    </a:p>
                    <a:p>
                      <a:pPr algn="ctr">
                        <a:lnSpc>
                          <a:spcPct val="107000"/>
                        </a:lnSpc>
                        <a:spcAft>
                          <a:spcPts val="800"/>
                        </a:spcAft>
                      </a:pPr>
                      <a:endParaRPr lang="en-IN" sz="1100" dirty="0">
                        <a:effectLst/>
                        <a:latin typeface="Tenorite" panose="00000500000000000000" pitchFamily="2"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r>
                        <a:rPr lang="en-IN" sz="1100" dirty="0">
                          <a:effectLst/>
                          <a:latin typeface="Tenorite" panose="00000500000000000000" pitchFamily="2" charset="0"/>
                          <a:ea typeface="Times New Roman" panose="02020603050405020304" pitchFamily="18" charset="0"/>
                          <a:cs typeface="Times New Roman" panose="02020603050405020304" pitchFamily="18" charset="0"/>
                        </a:rPr>
                        <a:t>989.65</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5596420"/>
                  </a:ext>
                </a:extLst>
              </a:tr>
            </a:tbl>
          </a:graphicData>
        </a:graphic>
      </p:graphicFrame>
    </p:spTree>
    <p:extLst>
      <p:ext uri="{BB962C8B-B14F-4D97-AF65-F5344CB8AC3E}">
        <p14:creationId xmlns:p14="http://schemas.microsoft.com/office/powerpoint/2010/main" val="1346372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791075" y="2253911"/>
            <a:ext cx="4179570" cy="1524735"/>
          </a:xfrm>
        </p:spPr>
        <p:txBody>
          <a:bodyPr/>
          <a:lstStyle/>
          <a:p>
            <a:r>
              <a:rPr lang="en-US" sz="4800" dirty="0"/>
              <a:t>THANK YOU</a:t>
            </a: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lstStyle/>
          <a:p>
            <a:r>
              <a:rPr lang="en-US" b="1" dirty="0"/>
              <a:t>GROUP 7</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r>
              <a:rPr lang="en-US" noProof="1"/>
              <a:t>Divyajot Singh MANKAN</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pPr lvl="0"/>
            <a:r>
              <a:rPr lang="en-CA" dirty="0"/>
              <a:t>Shubham Kharbanda</a:t>
            </a:r>
            <a:endParaRPr lang="en-US" dirty="0"/>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5919680" y="4073992"/>
            <a:ext cx="5433204" cy="365125"/>
          </a:xfrm>
        </p:spPr>
        <p:txBody>
          <a:bodyPr vert="horz" lIns="91440" tIns="45720" rIns="91440" bIns="45720" rtlCol="0" anchor="t">
            <a:normAutofit lnSpcReduction="10000"/>
          </a:bodyPr>
          <a:lstStyle/>
          <a:p>
            <a:pPr lvl="0"/>
            <a:r>
              <a:rPr lang="en-CA" dirty="0"/>
              <a:t>Karan </a:t>
            </a:r>
            <a:r>
              <a:rPr lang="en-CA" dirty="0" err="1"/>
              <a:t>Tejraj</a:t>
            </a:r>
            <a:r>
              <a:rPr lang="en-CA" dirty="0"/>
              <a:t> </a:t>
            </a:r>
            <a:r>
              <a:rPr lang="en-CA" dirty="0" err="1"/>
              <a:t>Kotian</a:t>
            </a:r>
            <a:r>
              <a:rPr lang="en-CA" dirty="0"/>
              <a:t> </a:t>
            </a:r>
            <a:endParaRPr lang="en-US" dirty="0"/>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US" smtClean="0"/>
              <a:pPr/>
              <a:t>2</a:t>
            </a:fld>
            <a:endParaRPr lang="en-US" dirty="0"/>
          </a:p>
        </p:txBody>
      </p:sp>
      <p:sp>
        <p:nvSpPr>
          <p:cNvPr id="15" name="Text Placeholder 7">
            <a:extLst>
              <a:ext uri="{FF2B5EF4-FFF2-40B4-BE49-F238E27FC236}">
                <a16:creationId xmlns:a16="http://schemas.microsoft.com/office/drawing/2014/main" id="{109C58E8-8EB5-5393-5A88-DBB1D14935A4}"/>
              </a:ext>
            </a:extLst>
          </p:cNvPr>
          <p:cNvSpPr txBox="1">
            <a:spLocks/>
          </p:cNvSpPr>
          <p:nvPr/>
        </p:nvSpPr>
        <p:spPr>
          <a:xfrm>
            <a:off x="5919680" y="2981864"/>
            <a:ext cx="5433204" cy="36512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CA" dirty="0" err="1"/>
              <a:t>Pratinav</a:t>
            </a:r>
            <a:r>
              <a:rPr lang="en-CA" dirty="0"/>
              <a:t> </a:t>
            </a:r>
            <a:r>
              <a:rPr lang="en-CA" dirty="0" err="1"/>
              <a:t>Jinwal</a:t>
            </a:r>
            <a:endParaRPr lang="en-US" dirty="0"/>
          </a:p>
        </p:txBody>
      </p:sp>
      <p:sp>
        <p:nvSpPr>
          <p:cNvPr id="16" name="Text Placeholder 7">
            <a:extLst>
              <a:ext uri="{FF2B5EF4-FFF2-40B4-BE49-F238E27FC236}">
                <a16:creationId xmlns:a16="http://schemas.microsoft.com/office/drawing/2014/main" id="{27890E13-EFE2-583A-E827-18029B2DADD3}"/>
              </a:ext>
            </a:extLst>
          </p:cNvPr>
          <p:cNvSpPr txBox="1">
            <a:spLocks/>
          </p:cNvSpPr>
          <p:nvPr/>
        </p:nvSpPr>
        <p:spPr>
          <a:xfrm>
            <a:off x="5918936" y="4527927"/>
            <a:ext cx="5433204" cy="36512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noProof="1"/>
              <a:t>IQBALDEEP SINGH BHULLAR</a:t>
            </a:r>
          </a:p>
        </p:txBody>
      </p:sp>
    </p:spTree>
    <p:extLst>
      <p:ext uri="{BB962C8B-B14F-4D97-AF65-F5344CB8AC3E}">
        <p14:creationId xmlns:p14="http://schemas.microsoft.com/office/powerpoint/2010/main" val="2069393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838200" y="365125"/>
            <a:ext cx="10515600" cy="1325563"/>
          </a:xfrm>
        </p:spPr>
        <p:txBody>
          <a:bodyPr anchor="ctr">
            <a:normAutofit/>
          </a:bodyPr>
          <a:lstStyle/>
          <a:p>
            <a:r>
              <a:rPr lang="en-US" b="1"/>
              <a:t>INTRODUCTION</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19B51A1E-902D-48AF-9020-955120F399B6}" type="slidenum">
              <a:rPr lang="en-US" smtClean="0"/>
              <a:pPr>
                <a:spcAft>
                  <a:spcPts val="600"/>
                </a:spcAft>
              </a:pPr>
              <a:t>3</a:t>
            </a:fld>
            <a:endParaRPr lang="en-US"/>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sz="quarter" idx="16"/>
          </p:nvPr>
        </p:nvSpPr>
        <p:spPr>
          <a:xfrm>
            <a:off x="838199" y="2136775"/>
            <a:ext cx="10515599" cy="3697288"/>
          </a:xfrm>
        </p:spPr>
        <p:txBody>
          <a:bodyPr>
            <a:normAutofit/>
          </a:bodyPr>
          <a:lstStyle/>
          <a:p>
            <a:r>
              <a:rPr lang="en-US" b="1" dirty="0"/>
              <a:t>Aim</a:t>
            </a:r>
            <a:r>
              <a:rPr lang="en-US" dirty="0"/>
              <a:t>: To apply five forecasting techniques to predict future website traffic based on historical data. This involves analyzing daily visitor statistics to forecast unique visits.</a:t>
            </a:r>
          </a:p>
          <a:p>
            <a:r>
              <a:rPr lang="en-US" b="1" dirty="0"/>
              <a:t>Dataset: </a:t>
            </a:r>
            <a:r>
              <a:rPr lang="en-US" dirty="0"/>
              <a:t>Spans from September 14, 2014, to August 19, 2020, or nearly 6 years of website visitor statistics.</a:t>
            </a:r>
          </a:p>
        </p:txBody>
      </p:sp>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2093137" y="5600572"/>
            <a:ext cx="4082142" cy="585788"/>
          </a:xfrm>
        </p:spPr>
        <p:txBody>
          <a:bodyPr>
            <a:normAutofit/>
          </a:bodyPr>
          <a:lstStyle/>
          <a:p>
            <a:r>
              <a:rPr lang="en-US" sz="1600" b="1" dirty="0"/>
              <a:t>Linear regression </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0" y="1633536"/>
            <a:ext cx="2751016" cy="401010"/>
          </a:xfrm>
        </p:spPr>
        <p:txBody>
          <a:bodyPr vert="horz" lIns="91440" tIns="45720" rIns="91440" bIns="45720" rtlCol="0" anchor="ctr">
            <a:noAutofit/>
          </a:bodyPr>
          <a:lstStyle/>
          <a:p>
            <a:r>
              <a:rPr lang="en-US" b="1" dirty="0"/>
              <a:t>MOVING AVERAGE METHOD</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445477" y="2557463"/>
            <a:ext cx="2688492" cy="514350"/>
          </a:xfrm>
        </p:spPr>
        <p:txBody>
          <a:bodyPr/>
          <a:lstStyle/>
          <a:p>
            <a:r>
              <a:rPr lang="en-US" b="1" dirty="0"/>
              <a:t>Exponential Smoothing Method</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40677" y="3633788"/>
            <a:ext cx="3321887" cy="514350"/>
          </a:xfrm>
        </p:spPr>
        <p:txBody>
          <a:bodyPr/>
          <a:lstStyle/>
          <a:p>
            <a:r>
              <a:rPr lang="en-US" b="1" dirty="0"/>
              <a:t>LONG SHORT-TERM MEMORY</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297354" y="4710114"/>
            <a:ext cx="2749410" cy="514350"/>
          </a:xfrm>
        </p:spPr>
        <p:txBody>
          <a:bodyPr/>
          <a:lstStyle/>
          <a:p>
            <a:r>
              <a:rPr lang="en-US" b="1" dirty="0"/>
              <a:t>ARIMA / SArima</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normAutofit/>
          </a:bodyPr>
          <a:lstStyle/>
          <a:p>
            <a:r>
              <a:rPr lang="en-US" dirty="0"/>
              <a:t> Utilizes Simple Moving Average (SMA) techniques to identify unique visits over time.</a:t>
            </a:r>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a:lstStyle/>
          <a:p>
            <a:r>
              <a:rPr lang="en-US" dirty="0"/>
              <a:t>It is particularly suitable for capturing short-term trends and smoothing out noise in the data..</a:t>
            </a:r>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Useful for modeling and forecasting time series data due to its ability to learn and remember long-term dependencies within the data.</a:t>
            </a:r>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701300"/>
          </a:xfrm>
        </p:spPr>
        <p:txBody>
          <a:bodyPr/>
          <a:lstStyle/>
          <a:p>
            <a:r>
              <a:rPr lang="en-US" dirty="0"/>
              <a:t>ARIMA (Autoregressive Integrated Moving Average)</a:t>
            </a:r>
            <a:br>
              <a:rPr lang="en-US" dirty="0"/>
            </a:br>
            <a:r>
              <a:rPr lang="en-US" dirty="0"/>
              <a:t>SARIMA (Seasonal Autoregressive Integrated Moving Average)</a:t>
            </a:r>
          </a:p>
          <a:p>
            <a:endParaRPr lang="en-US" dirty="0"/>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4</a:t>
            </a:fld>
            <a:endParaRPr lang="en-US" dirty="0"/>
          </a:p>
        </p:txBody>
      </p:sp>
      <p:cxnSp>
        <p:nvCxnSpPr>
          <p:cNvPr id="12" name="Straight Connector 11">
            <a:extLst>
              <a:ext uri="{FF2B5EF4-FFF2-40B4-BE49-F238E27FC236}">
                <a16:creationId xmlns:a16="http://schemas.microsoft.com/office/drawing/2014/main" id="{D340D47C-5129-7B35-3FCC-2317728F5B8A}"/>
              </a:ext>
            </a:extLst>
          </p:cNvPr>
          <p:cNvCxnSpPr/>
          <p:nvPr/>
        </p:nvCxnSpPr>
        <p:spPr>
          <a:xfrm>
            <a:off x="4670323" y="5871856"/>
            <a:ext cx="1327355" cy="0"/>
          </a:xfrm>
          <a:prstGeom prst="line">
            <a:avLst/>
          </a:prstGeom>
          <a:ln>
            <a:solidFill>
              <a:schemeClr val="accent1">
                <a:lumMod val="75000"/>
              </a:schemeClr>
            </a:solidFill>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D4A625A9-73C4-9D3B-7876-38EDD17C0AF1}"/>
              </a:ext>
            </a:extLst>
          </p:cNvPr>
          <p:cNvSpPr txBox="1"/>
          <p:nvPr/>
        </p:nvSpPr>
        <p:spPr>
          <a:xfrm>
            <a:off x="6257066" y="5605890"/>
            <a:ext cx="5096733" cy="523220"/>
          </a:xfrm>
          <a:prstGeom prst="rect">
            <a:avLst/>
          </a:prstGeom>
          <a:noFill/>
        </p:spPr>
        <p:txBody>
          <a:bodyPr wrap="square" rtlCol="0">
            <a:spAutoFit/>
          </a:bodyPr>
          <a:lstStyle/>
          <a:p>
            <a:r>
              <a:rPr lang="en-US" sz="1400" dirty="0"/>
              <a:t>Used to predict the value of a variable based on the value of another variable.</a:t>
            </a:r>
            <a:endParaRPr lang="en-CA" sz="1400" dirty="0"/>
          </a:p>
        </p:txBody>
      </p:sp>
      <p:sp>
        <p:nvSpPr>
          <p:cNvPr id="15" name="TextBox 14">
            <a:extLst>
              <a:ext uri="{FF2B5EF4-FFF2-40B4-BE49-F238E27FC236}">
                <a16:creationId xmlns:a16="http://schemas.microsoft.com/office/drawing/2014/main" id="{4ADEC10C-023F-6315-E9F3-3E8BAD7164DC}"/>
              </a:ext>
            </a:extLst>
          </p:cNvPr>
          <p:cNvSpPr txBox="1"/>
          <p:nvPr/>
        </p:nvSpPr>
        <p:spPr>
          <a:xfrm>
            <a:off x="3873910" y="671640"/>
            <a:ext cx="3713277" cy="461665"/>
          </a:xfrm>
          <a:prstGeom prst="rect">
            <a:avLst/>
          </a:prstGeom>
          <a:noFill/>
        </p:spPr>
        <p:txBody>
          <a:bodyPr wrap="square" rtlCol="0">
            <a:spAutoFit/>
          </a:bodyPr>
          <a:lstStyle/>
          <a:p>
            <a:pPr algn="ctr"/>
            <a:r>
              <a:rPr lang="en-CA" sz="2400" dirty="0"/>
              <a:t>TECHNIQUES USED</a:t>
            </a:r>
          </a:p>
        </p:txBody>
      </p:sp>
    </p:spTree>
    <p:extLst>
      <p:ext uri="{BB962C8B-B14F-4D97-AF65-F5344CB8AC3E}">
        <p14:creationId xmlns:p14="http://schemas.microsoft.com/office/powerpoint/2010/main" val="1738561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468068" y="121558"/>
            <a:ext cx="10515600" cy="1325563"/>
          </a:xfrm>
        </p:spPr>
        <p:txBody>
          <a:bodyPr lIns="0"/>
          <a:lstStyle/>
          <a:p>
            <a:r>
              <a:rPr lang="en-US" b="1" dirty="0"/>
              <a:t>MOVING AVERAGE METHOD </a:t>
            </a:r>
          </a:p>
        </p:txBody>
      </p:sp>
      <p:sp>
        <p:nvSpPr>
          <p:cNvPr id="75" name="Text Placeholder 74">
            <a:extLst>
              <a:ext uri="{FF2B5EF4-FFF2-40B4-BE49-F238E27FC236}">
                <a16:creationId xmlns:a16="http://schemas.microsoft.com/office/drawing/2014/main" id="{5425916A-A2C0-45C3-9A48-E48DEB97F631}"/>
              </a:ext>
            </a:extLst>
          </p:cNvPr>
          <p:cNvSpPr>
            <a:spLocks noGrp="1"/>
          </p:cNvSpPr>
          <p:nvPr>
            <p:ph type="body" sz="quarter" idx="16"/>
          </p:nvPr>
        </p:nvSpPr>
        <p:spPr>
          <a:xfrm>
            <a:off x="468068" y="1048883"/>
            <a:ext cx="7008203" cy="496888"/>
          </a:xfrm>
        </p:spPr>
        <p:txBody>
          <a:bodyPr/>
          <a:lstStyle/>
          <a:p>
            <a:r>
              <a:rPr lang="en-US" dirty="0"/>
              <a:t>Analyzed 5-period and 10-period SMA</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5</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781355D-8B68-340E-0AFC-32ED9B5F8878}"/>
              </a:ext>
            </a:extLst>
          </p:cNvPr>
          <p:cNvSpPr txBox="1"/>
          <p:nvPr/>
        </p:nvSpPr>
        <p:spPr>
          <a:xfrm>
            <a:off x="530942" y="1411254"/>
            <a:ext cx="11378055" cy="1384995"/>
          </a:xfrm>
          <a:prstGeom prst="rect">
            <a:avLst/>
          </a:prstGeom>
          <a:noFill/>
        </p:spPr>
        <p:txBody>
          <a:bodyPr wrap="square">
            <a:spAutoFit/>
          </a:bodyPr>
          <a:lstStyle/>
          <a:p>
            <a:endParaRPr lang="en-US" sz="1400" dirty="0"/>
          </a:p>
          <a:p>
            <a:pPr algn="just"/>
            <a:r>
              <a:rPr lang="en-US" sz="1400" dirty="0">
                <a:cs typeface="Times New Roman" panose="02020603050405020304" pitchFamily="18" charset="0"/>
              </a:rPr>
              <a:t>MAE: The Mean Absolute Error shows a decrease as we move from a 5-day to a 10-day MA for both forecasting categories. This suggests that the forecasts become closer to the actual values, on average, with a longer moving average period.</a:t>
            </a:r>
          </a:p>
          <a:p>
            <a:pPr algn="just"/>
            <a:r>
              <a:rPr lang="en-US" sz="1400" dirty="0">
                <a:cs typeface="Times New Roman" panose="02020603050405020304" pitchFamily="18" charset="0"/>
              </a:rPr>
              <a:t>MSE and RMSE: Both Mean Squared Error and Root Mean Squared Error exhibit significant decreases when the period of the moving average is extended. This reduction in MSE and RMSE indicates not only that the average error magnitude is lower but also that large errors become less frequent, as MSE is particularly sensitive to larger errors due to its squaring of differences.</a:t>
            </a:r>
            <a:endParaRPr lang="en-IN" sz="1400" dirty="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6903D816-0D38-FF30-8518-BA04CC078448}"/>
              </a:ext>
            </a:extLst>
          </p:cNvPr>
          <p:cNvGraphicFramePr>
            <a:graphicFrameLocks noGrp="1"/>
          </p:cNvGraphicFramePr>
          <p:nvPr>
            <p:extLst>
              <p:ext uri="{D42A27DB-BD31-4B8C-83A1-F6EECF244321}">
                <p14:modId xmlns:p14="http://schemas.microsoft.com/office/powerpoint/2010/main" val="3932295566"/>
              </p:ext>
            </p:extLst>
          </p:nvPr>
        </p:nvGraphicFramePr>
        <p:xfrm>
          <a:off x="2386833" y="3023481"/>
          <a:ext cx="6678069" cy="3515431"/>
        </p:xfrm>
        <a:graphic>
          <a:graphicData uri="http://schemas.openxmlformats.org/drawingml/2006/table">
            <a:tbl>
              <a:tblPr firstRow="1" bandRow="1">
                <a:tableStyleId>{616DA210-FB5B-4158-B5E0-FEB733F419BA}</a:tableStyleId>
              </a:tblPr>
              <a:tblGrid>
                <a:gridCol w="2226023">
                  <a:extLst>
                    <a:ext uri="{9D8B030D-6E8A-4147-A177-3AD203B41FA5}">
                      <a16:colId xmlns:a16="http://schemas.microsoft.com/office/drawing/2014/main" val="1315437239"/>
                    </a:ext>
                  </a:extLst>
                </a:gridCol>
                <a:gridCol w="2226023">
                  <a:extLst>
                    <a:ext uri="{9D8B030D-6E8A-4147-A177-3AD203B41FA5}">
                      <a16:colId xmlns:a16="http://schemas.microsoft.com/office/drawing/2014/main" val="2903889909"/>
                    </a:ext>
                  </a:extLst>
                </a:gridCol>
                <a:gridCol w="2226023">
                  <a:extLst>
                    <a:ext uri="{9D8B030D-6E8A-4147-A177-3AD203B41FA5}">
                      <a16:colId xmlns:a16="http://schemas.microsoft.com/office/drawing/2014/main" val="121197425"/>
                    </a:ext>
                  </a:extLst>
                </a:gridCol>
              </a:tblGrid>
              <a:tr h="830920">
                <a:tc>
                  <a:txBody>
                    <a:bodyPr/>
                    <a:lstStyle/>
                    <a:p>
                      <a:r>
                        <a:rPr lang="en-CA" sz="1800" b="1" i="0" kern="1200" dirty="0">
                          <a:solidFill>
                            <a:schemeClr val="tx1"/>
                          </a:solidFill>
                          <a:effectLst/>
                          <a:latin typeface="+mn-lt"/>
                          <a:ea typeface="+mn-ea"/>
                          <a:cs typeface="+mn-cs"/>
                        </a:rPr>
                        <a:t>Metric</a:t>
                      </a:r>
                      <a:endParaRPr lang="en-CA" dirty="0"/>
                    </a:p>
                  </a:txBody>
                  <a:tcPr/>
                </a:tc>
                <a:tc>
                  <a:txBody>
                    <a:bodyPr/>
                    <a:lstStyle/>
                    <a:p>
                      <a:r>
                        <a:rPr lang="en-CA" sz="1800" b="1" i="0" kern="1200" dirty="0">
                          <a:solidFill>
                            <a:schemeClr val="tx1"/>
                          </a:solidFill>
                          <a:effectLst/>
                          <a:latin typeface="+mn-lt"/>
                          <a:ea typeface="+mn-ea"/>
                          <a:cs typeface="+mn-cs"/>
                        </a:rPr>
                        <a:t>Unique Visits (5-day MA)</a:t>
                      </a:r>
                      <a:endParaRPr lang="en-CA" dirty="0"/>
                    </a:p>
                  </a:txBody>
                  <a:tcPr/>
                </a:tc>
                <a:tc>
                  <a:txBody>
                    <a:bodyPr/>
                    <a:lstStyle/>
                    <a:p>
                      <a:r>
                        <a:rPr lang="en-CA" sz="1800" b="1" i="0" kern="1200" dirty="0">
                          <a:solidFill>
                            <a:schemeClr val="tx1"/>
                          </a:solidFill>
                          <a:effectLst/>
                          <a:latin typeface="+mn-lt"/>
                          <a:ea typeface="+mn-ea"/>
                          <a:cs typeface="+mn-cs"/>
                        </a:rPr>
                        <a:t>Unique Visits (10-day MA)</a:t>
                      </a:r>
                      <a:endParaRPr lang="en-CA" dirty="0"/>
                    </a:p>
                  </a:txBody>
                  <a:tcPr/>
                </a:tc>
                <a:extLst>
                  <a:ext uri="{0D108BD9-81ED-4DB2-BD59-A6C34878D82A}">
                    <a16:rowId xmlns:a16="http://schemas.microsoft.com/office/drawing/2014/main" val="959994903"/>
                  </a:ext>
                </a:extLst>
              </a:tr>
              <a:tr h="830920">
                <a:tc>
                  <a:txBody>
                    <a:bodyPr/>
                    <a:lstStyle/>
                    <a:p>
                      <a:pPr fontAlgn="base"/>
                      <a:r>
                        <a:rPr lang="en-CA" dirty="0">
                          <a:effectLst/>
                        </a:rPr>
                        <a:t>MAE (Mean Absolute Error)</a:t>
                      </a:r>
                    </a:p>
                  </a:txBody>
                  <a:tcPr anchor="ctr"/>
                </a:tc>
                <a:tc>
                  <a:txBody>
                    <a:bodyPr/>
                    <a:lstStyle/>
                    <a:p>
                      <a:pPr fontAlgn="base"/>
                      <a:r>
                        <a:rPr lang="en-CA">
                          <a:effectLst/>
                        </a:rPr>
                        <a:t>649.7</a:t>
                      </a:r>
                    </a:p>
                  </a:txBody>
                  <a:tcPr anchor="ctr"/>
                </a:tc>
                <a:tc>
                  <a:txBody>
                    <a:bodyPr/>
                    <a:lstStyle/>
                    <a:p>
                      <a:pPr fontAlgn="base"/>
                      <a:r>
                        <a:rPr lang="en-CA" dirty="0">
                          <a:effectLst/>
                        </a:rPr>
                        <a:t>556.6</a:t>
                      </a:r>
                    </a:p>
                  </a:txBody>
                  <a:tcPr anchor="ctr"/>
                </a:tc>
                <a:extLst>
                  <a:ext uri="{0D108BD9-81ED-4DB2-BD59-A6C34878D82A}">
                    <a16:rowId xmlns:a16="http://schemas.microsoft.com/office/drawing/2014/main" val="3541437920"/>
                  </a:ext>
                </a:extLst>
              </a:tr>
              <a:tr h="830920">
                <a:tc>
                  <a:txBody>
                    <a:bodyPr/>
                    <a:lstStyle/>
                    <a:p>
                      <a:pPr fontAlgn="base"/>
                      <a:r>
                        <a:rPr lang="en-CA" dirty="0">
                          <a:effectLst/>
                        </a:rPr>
                        <a:t>MSE (Mean Squared Error)</a:t>
                      </a:r>
                    </a:p>
                  </a:txBody>
                  <a:tcPr anchor="ctr"/>
                </a:tc>
                <a:tc>
                  <a:txBody>
                    <a:bodyPr/>
                    <a:lstStyle/>
                    <a:p>
                      <a:pPr fontAlgn="base"/>
                      <a:r>
                        <a:rPr lang="en-CA" dirty="0">
                          <a:effectLst/>
                        </a:rPr>
                        <a:t>561,242</a:t>
                      </a:r>
                    </a:p>
                  </a:txBody>
                  <a:tcPr anchor="ctr"/>
                </a:tc>
                <a:tc>
                  <a:txBody>
                    <a:bodyPr/>
                    <a:lstStyle/>
                    <a:p>
                      <a:pPr fontAlgn="base"/>
                      <a:r>
                        <a:rPr lang="en-CA" dirty="0">
                          <a:effectLst/>
                        </a:rPr>
                        <a:t>429,647</a:t>
                      </a:r>
                    </a:p>
                  </a:txBody>
                  <a:tcPr anchor="ctr"/>
                </a:tc>
                <a:extLst>
                  <a:ext uri="{0D108BD9-81ED-4DB2-BD59-A6C34878D82A}">
                    <a16:rowId xmlns:a16="http://schemas.microsoft.com/office/drawing/2014/main" val="1350853117"/>
                  </a:ext>
                </a:extLst>
              </a:tr>
              <a:tr h="1022671">
                <a:tc>
                  <a:txBody>
                    <a:bodyPr/>
                    <a:lstStyle/>
                    <a:p>
                      <a:pPr fontAlgn="base"/>
                      <a:r>
                        <a:rPr lang="en-US" dirty="0">
                          <a:effectLst/>
                        </a:rPr>
                        <a:t>RMSE (Root Mean Squared Error)</a:t>
                      </a:r>
                    </a:p>
                  </a:txBody>
                  <a:tcPr anchor="ctr"/>
                </a:tc>
                <a:tc>
                  <a:txBody>
                    <a:bodyPr/>
                    <a:lstStyle/>
                    <a:p>
                      <a:pPr fontAlgn="base"/>
                      <a:r>
                        <a:rPr lang="en-CA" dirty="0">
                          <a:effectLst/>
                        </a:rPr>
                        <a:t>749.2</a:t>
                      </a:r>
                    </a:p>
                  </a:txBody>
                  <a:tcPr anchor="ctr"/>
                </a:tc>
                <a:tc>
                  <a:txBody>
                    <a:bodyPr/>
                    <a:lstStyle/>
                    <a:p>
                      <a:pPr fontAlgn="base"/>
                      <a:r>
                        <a:rPr lang="en-CA" dirty="0">
                          <a:effectLst/>
                        </a:rPr>
                        <a:t>655.5</a:t>
                      </a:r>
                    </a:p>
                  </a:txBody>
                  <a:tcPr anchor="ctr"/>
                </a:tc>
                <a:extLst>
                  <a:ext uri="{0D108BD9-81ED-4DB2-BD59-A6C34878D82A}">
                    <a16:rowId xmlns:a16="http://schemas.microsoft.com/office/drawing/2014/main" val="3493237896"/>
                  </a:ext>
                </a:extLst>
              </a:tr>
            </a:tbl>
          </a:graphicData>
        </a:graphic>
      </p:graphicFrame>
    </p:spTree>
    <p:extLst>
      <p:ext uri="{BB962C8B-B14F-4D97-AF65-F5344CB8AC3E}">
        <p14:creationId xmlns:p14="http://schemas.microsoft.com/office/powerpoint/2010/main" val="473871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486710" y="928257"/>
            <a:ext cx="2359742" cy="636511"/>
          </a:xfrm>
        </p:spPr>
        <p:txBody>
          <a:bodyPr>
            <a:normAutofit fontScale="90000"/>
          </a:bodyPr>
          <a:lstStyle/>
          <a:p>
            <a:r>
              <a:rPr lang="en-IN" b="1" i="0" dirty="0">
                <a:solidFill>
                  <a:srgbClr val="000000"/>
                </a:solidFill>
                <a:effectLst/>
              </a:rPr>
              <a:t>Exponential smoothing</a:t>
            </a:r>
            <a:endParaRPr lang="en-US" b="1" dirty="0"/>
          </a:p>
        </p:txBody>
      </p:sp>
      <p:graphicFrame>
        <p:nvGraphicFramePr>
          <p:cNvPr id="16" name="Table 50">
            <a:extLst>
              <a:ext uri="{FF2B5EF4-FFF2-40B4-BE49-F238E27FC236}">
                <a16:creationId xmlns:a16="http://schemas.microsoft.com/office/drawing/2014/main" id="{8660249C-355A-3B2F-0FE4-82EEA9631C40}"/>
              </a:ext>
            </a:extLst>
          </p:cNvPr>
          <p:cNvGraphicFramePr>
            <a:graphicFrameLocks/>
          </p:cNvGraphicFramePr>
          <p:nvPr>
            <p:extLst>
              <p:ext uri="{D42A27DB-BD31-4B8C-83A1-F6EECF244321}">
                <p14:modId xmlns:p14="http://schemas.microsoft.com/office/powerpoint/2010/main" val="1641815066"/>
              </p:ext>
            </p:extLst>
          </p:nvPr>
        </p:nvGraphicFramePr>
        <p:xfrm>
          <a:off x="7604969" y="258929"/>
          <a:ext cx="4336591" cy="2061523"/>
        </p:xfrm>
        <a:graphic>
          <a:graphicData uri="http://schemas.openxmlformats.org/drawingml/2006/table">
            <a:tbl>
              <a:tblPr firstRow="1" bandRow="1">
                <a:tableStyleId>{5C22544A-7EE6-4342-B048-85BDC9FD1C3A}</a:tableStyleId>
              </a:tblPr>
              <a:tblGrid>
                <a:gridCol w="1377733">
                  <a:extLst>
                    <a:ext uri="{9D8B030D-6E8A-4147-A177-3AD203B41FA5}">
                      <a16:colId xmlns:a16="http://schemas.microsoft.com/office/drawing/2014/main" val="544038161"/>
                    </a:ext>
                  </a:extLst>
                </a:gridCol>
                <a:gridCol w="986286">
                  <a:extLst>
                    <a:ext uri="{9D8B030D-6E8A-4147-A177-3AD203B41FA5}">
                      <a16:colId xmlns:a16="http://schemas.microsoft.com/office/drawing/2014/main" val="2284043154"/>
                    </a:ext>
                  </a:extLst>
                </a:gridCol>
                <a:gridCol w="986286">
                  <a:extLst>
                    <a:ext uri="{9D8B030D-6E8A-4147-A177-3AD203B41FA5}">
                      <a16:colId xmlns:a16="http://schemas.microsoft.com/office/drawing/2014/main" val="2987712514"/>
                    </a:ext>
                  </a:extLst>
                </a:gridCol>
                <a:gridCol w="986286">
                  <a:extLst>
                    <a:ext uri="{9D8B030D-6E8A-4147-A177-3AD203B41FA5}">
                      <a16:colId xmlns:a16="http://schemas.microsoft.com/office/drawing/2014/main" val="1068233346"/>
                    </a:ext>
                  </a:extLst>
                </a:gridCol>
              </a:tblGrid>
              <a:tr h="633960">
                <a:tc gridSpan="4">
                  <a:txBody>
                    <a:bodyPr/>
                    <a:lstStyle/>
                    <a:p>
                      <a:pPr algn="ctr"/>
                      <a:r>
                        <a:rPr lang="en-US" sz="1400" b="1" cap="all" spc="150" baseline="0" dirty="0">
                          <a:solidFill>
                            <a:schemeClr val="tx1">
                              <a:lumMod val="75000"/>
                              <a:lumOff val="25000"/>
                            </a:schemeClr>
                          </a:solidFill>
                          <a:latin typeface="+mj-lt"/>
                        </a:rPr>
                        <a:t>Key Metrics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hMerge="1">
                  <a:txBody>
                    <a:bodyPr/>
                    <a:lstStyle/>
                    <a:p>
                      <a:endParaRPr lang="en-US" sz="1400" b="0" cap="all" spc="150" baseline="0" dirty="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hMerge="1">
                  <a:txBody>
                    <a:bodyPr/>
                    <a:lstStyle/>
                    <a:p>
                      <a:endParaRPr lang="en-US" sz="1400" b="0" cap="all" spc="150" baseline="0" dirty="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hMerge="1">
                  <a:txBody>
                    <a:bodyPr/>
                    <a:lstStyle/>
                    <a:p>
                      <a:endParaRPr lang="en-US" sz="1400" b="0" cap="all" spc="150" baseline="0" dirty="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723065677"/>
                  </a:ext>
                </a:extLst>
              </a:tr>
              <a:tr h="353459">
                <a:tc>
                  <a:txBody>
                    <a:bodyPr/>
                    <a:lstStyle/>
                    <a:p>
                      <a:pPr algn="ctr"/>
                      <a:endParaRPr lang="en-US" sz="1200" dirty="0">
                        <a:solidFill>
                          <a:schemeClr val="tx1">
                            <a:lumMod val="75000"/>
                            <a:lumOff val="25000"/>
                          </a:schemeClr>
                        </a:solidFill>
                      </a:endParaRPr>
                    </a:p>
                  </a:txBody>
                  <a:tcPr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MAE</a:t>
                      </a:r>
                      <a:endParaRPr lang="ru-RU" sz="1200" kern="1200" dirty="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MSE</a:t>
                      </a:r>
                      <a:endParaRPr lang="ru-RU" sz="1200" kern="1200" dirty="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RMSE</a:t>
                      </a:r>
                      <a:endParaRPr lang="ru-RU" sz="1200" kern="1200" dirty="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9137574"/>
                  </a:ext>
                </a:extLst>
              </a:tr>
              <a:tr h="563960">
                <a:tc>
                  <a:txBody>
                    <a:bodyPr/>
                    <a:lstStyle/>
                    <a:p>
                      <a:pPr algn="ctr"/>
                      <a:r>
                        <a:rPr lang="en-US" sz="1200" dirty="0">
                          <a:solidFill>
                            <a:schemeClr val="tx1">
                              <a:lumMod val="75000"/>
                              <a:lumOff val="25000"/>
                            </a:schemeClr>
                          </a:solidFill>
                        </a:rPr>
                        <a:t>Single Exponential</a:t>
                      </a:r>
                      <a:endParaRPr lang="ru-RU" sz="1200" dirty="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689.78</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742,289</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861.56</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7742485"/>
                  </a:ext>
                </a:extLst>
              </a:tr>
              <a:tr h="510144">
                <a:tc>
                  <a:txBody>
                    <a:bodyPr/>
                    <a:lstStyle/>
                    <a:p>
                      <a:pPr algn="ctr"/>
                      <a:r>
                        <a:rPr lang="en-US" sz="1200" dirty="0">
                          <a:solidFill>
                            <a:schemeClr val="tx1">
                              <a:lumMod val="75000"/>
                              <a:lumOff val="25000"/>
                            </a:schemeClr>
                          </a:solidFill>
                        </a:rPr>
                        <a:t>Triple Exponential</a:t>
                      </a:r>
                      <a:endParaRPr lang="ru-RU" sz="1200" dirty="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200" dirty="0">
                          <a:solidFill>
                            <a:schemeClr val="tx1">
                              <a:lumMod val="75000"/>
                              <a:lumOff val="25000"/>
                            </a:schemeClr>
                          </a:solidFill>
                        </a:rPr>
                        <a:t>1,442.58</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3,432,239.30</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1,852.63</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6860975"/>
                  </a:ext>
                </a:extLst>
              </a:tr>
            </a:tbl>
          </a:graphicData>
        </a:graphic>
      </p:graphicFrame>
      <p:sp>
        <p:nvSpPr>
          <p:cNvPr id="18" name="Rectangle: Rounded Corners 17">
            <a:extLst>
              <a:ext uri="{FF2B5EF4-FFF2-40B4-BE49-F238E27FC236}">
                <a16:creationId xmlns:a16="http://schemas.microsoft.com/office/drawing/2014/main" id="{1B2CF250-ABE9-90EC-FE32-5884E4609996}"/>
              </a:ext>
            </a:extLst>
          </p:cNvPr>
          <p:cNvSpPr/>
          <p:nvPr/>
        </p:nvSpPr>
        <p:spPr>
          <a:xfrm>
            <a:off x="4001729" y="115506"/>
            <a:ext cx="3447963" cy="226201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lang="en-US" sz="1200" spc="50" noProof="1">
                <a:solidFill>
                  <a:prstClr val="black">
                    <a:lumMod val="75000"/>
                    <a:lumOff val="25000"/>
                  </a:prstClr>
                </a:solidFill>
                <a:latin typeface="Tenorite"/>
              </a:rPr>
              <a:t>It</a:t>
            </a:r>
            <a:r>
              <a:rPr kumimoji="0" lang="en-US" sz="1200" b="0" i="0" u="none" strike="noStrike" kern="1200" cap="none" spc="50" normalizeH="0" baseline="0" noProof="1">
                <a:ln>
                  <a:noFill/>
                </a:ln>
                <a:solidFill>
                  <a:prstClr val="black">
                    <a:lumMod val="75000"/>
                    <a:lumOff val="25000"/>
                  </a:prstClr>
                </a:solidFill>
                <a:effectLst/>
                <a:uLnTx/>
                <a:uFillTx/>
                <a:latin typeface="Tenorite"/>
                <a:ea typeface="+mn-ea"/>
                <a:cs typeface="+mn-cs"/>
              </a:rPr>
              <a:t> assigns exponentially decreasing weights to past observations, giving more importance to more recent observations. It does not consider trend or seasonality, making it simpler than models like ARIMA or Holt-Winters that can account for these components.</a:t>
            </a:r>
          </a:p>
        </p:txBody>
      </p:sp>
      <p:pic>
        <p:nvPicPr>
          <p:cNvPr id="5" name="Picture 4">
            <a:extLst>
              <a:ext uri="{FF2B5EF4-FFF2-40B4-BE49-F238E27FC236}">
                <a16:creationId xmlns:a16="http://schemas.microsoft.com/office/drawing/2014/main" id="{105E8FEC-EDB6-3A0B-1245-181DA572842C}"/>
              </a:ext>
            </a:extLst>
          </p:cNvPr>
          <p:cNvPicPr>
            <a:picLocks noChangeAspect="1"/>
          </p:cNvPicPr>
          <p:nvPr/>
        </p:nvPicPr>
        <p:blipFill>
          <a:blip r:embed="rId3"/>
          <a:stretch>
            <a:fillRect/>
          </a:stretch>
        </p:blipFill>
        <p:spPr>
          <a:xfrm>
            <a:off x="596050" y="2434591"/>
            <a:ext cx="10734428" cy="4423410"/>
          </a:xfrm>
          <a:prstGeom prst="rect">
            <a:avLst/>
          </a:prstGeom>
        </p:spPr>
      </p:pic>
    </p:spTree>
    <p:extLst>
      <p:ext uri="{BB962C8B-B14F-4D97-AF65-F5344CB8AC3E}">
        <p14:creationId xmlns:p14="http://schemas.microsoft.com/office/powerpoint/2010/main" val="2121178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2024708" y="258929"/>
            <a:ext cx="2359742" cy="1186413"/>
          </a:xfrm>
        </p:spPr>
        <p:txBody>
          <a:bodyPr>
            <a:normAutofit fontScale="90000"/>
          </a:bodyPr>
          <a:lstStyle/>
          <a:p>
            <a:r>
              <a:rPr lang="en-IN" b="1" i="0" dirty="0">
                <a:solidFill>
                  <a:srgbClr val="000000"/>
                </a:solidFill>
                <a:effectLst/>
              </a:rPr>
              <a:t>TRIPLE Exponential smoothing</a:t>
            </a:r>
            <a:endParaRPr lang="en-US" b="1"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sp>
        <p:nvSpPr>
          <p:cNvPr id="18" name="Rectangle: Rounded Corners 17">
            <a:extLst>
              <a:ext uri="{FF2B5EF4-FFF2-40B4-BE49-F238E27FC236}">
                <a16:creationId xmlns:a16="http://schemas.microsoft.com/office/drawing/2014/main" id="{1B2CF250-ABE9-90EC-FE32-5884E4609996}"/>
              </a:ext>
            </a:extLst>
          </p:cNvPr>
          <p:cNvSpPr/>
          <p:nvPr/>
        </p:nvSpPr>
        <p:spPr>
          <a:xfrm>
            <a:off x="5762405" y="136525"/>
            <a:ext cx="5591395" cy="176651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200" b="0" i="0" u="none" strike="noStrike" kern="1200" cap="none" spc="50" normalizeH="0" baseline="0" noProof="1">
                <a:ln>
                  <a:noFill/>
                </a:ln>
                <a:solidFill>
                  <a:prstClr val="black">
                    <a:lumMod val="75000"/>
                    <a:lumOff val="25000"/>
                  </a:prstClr>
                </a:solidFill>
                <a:effectLst/>
                <a:uLnTx/>
                <a:uFillTx/>
                <a:latin typeface="Tenorite"/>
                <a:ea typeface="+mn-ea"/>
                <a:cs typeface="+mn-cs"/>
              </a:rPr>
              <a:t>The Holt-Winters model accounts for level, trend, and seasonal components in the data, which can make it a strong model for time-series forecasting where these components are present.</a:t>
            </a:r>
          </a:p>
          <a:p>
            <a:pPr marL="171450" marR="0" lvl="0" indent="-1714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lang="en-US" sz="1200" spc="50" noProof="1">
                <a:solidFill>
                  <a:prstClr val="black">
                    <a:lumMod val="75000"/>
                    <a:lumOff val="25000"/>
                  </a:prstClr>
                </a:solidFill>
                <a:latin typeface="Tenorite"/>
              </a:rPr>
              <a:t> An RMSE of </a:t>
            </a:r>
            <a:r>
              <a:rPr lang="en-US" sz="1200" spc="50" noProof="1">
                <a:solidFill>
                  <a:schemeClr val="accent1">
                    <a:lumMod val="50000"/>
                  </a:schemeClr>
                </a:solidFill>
                <a:latin typeface="Tenorite"/>
              </a:rPr>
              <a:t>1852.63</a:t>
            </a:r>
            <a:r>
              <a:rPr lang="en-US" sz="1200" spc="50" noProof="1">
                <a:solidFill>
                  <a:prstClr val="black">
                    <a:lumMod val="75000"/>
                    <a:lumOff val="25000"/>
                  </a:prstClr>
                </a:solidFill>
                <a:latin typeface="Tenorite"/>
              </a:rPr>
              <a:t> suggests the model's predictions are, on average, 1852.63 units away from the actual values. </a:t>
            </a:r>
          </a:p>
        </p:txBody>
      </p:sp>
      <p:pic>
        <p:nvPicPr>
          <p:cNvPr id="3" name="Picture 2">
            <a:extLst>
              <a:ext uri="{FF2B5EF4-FFF2-40B4-BE49-F238E27FC236}">
                <a16:creationId xmlns:a16="http://schemas.microsoft.com/office/drawing/2014/main" id="{01F90A64-C807-94B1-DE28-BE30005FFDC2}"/>
              </a:ext>
            </a:extLst>
          </p:cNvPr>
          <p:cNvPicPr>
            <a:picLocks noChangeAspect="1"/>
          </p:cNvPicPr>
          <p:nvPr/>
        </p:nvPicPr>
        <p:blipFill>
          <a:blip r:embed="rId3"/>
          <a:stretch>
            <a:fillRect/>
          </a:stretch>
        </p:blipFill>
        <p:spPr>
          <a:xfrm>
            <a:off x="457200" y="1961999"/>
            <a:ext cx="11529060" cy="4881600"/>
          </a:xfrm>
          <a:prstGeom prst="rect">
            <a:avLst/>
          </a:prstGeom>
        </p:spPr>
      </p:pic>
    </p:spTree>
    <p:extLst>
      <p:ext uri="{BB962C8B-B14F-4D97-AF65-F5344CB8AC3E}">
        <p14:creationId xmlns:p14="http://schemas.microsoft.com/office/powerpoint/2010/main" val="4096429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80A65-6683-6F5E-CE46-2CFEEE18C0F0}"/>
              </a:ext>
            </a:extLst>
          </p:cNvPr>
          <p:cNvSpPr>
            <a:spLocks noGrp="1"/>
          </p:cNvSpPr>
          <p:nvPr>
            <p:ph type="title"/>
          </p:nvPr>
        </p:nvSpPr>
        <p:spPr>
          <a:xfrm>
            <a:off x="1684630" y="80046"/>
            <a:ext cx="8421688" cy="814690"/>
          </a:xfrm>
        </p:spPr>
        <p:txBody>
          <a:bodyPr/>
          <a:lstStyle/>
          <a:p>
            <a:r>
              <a:rPr lang="en-CA" b="1" dirty="0"/>
              <a:t>ARIMA </a:t>
            </a:r>
          </a:p>
        </p:txBody>
      </p:sp>
      <p:sp>
        <p:nvSpPr>
          <p:cNvPr id="3" name="Text Placeholder 2">
            <a:extLst>
              <a:ext uri="{FF2B5EF4-FFF2-40B4-BE49-F238E27FC236}">
                <a16:creationId xmlns:a16="http://schemas.microsoft.com/office/drawing/2014/main" id="{1295D665-3F0D-0EEE-AC31-CD73D425501C}"/>
              </a:ext>
            </a:extLst>
          </p:cNvPr>
          <p:cNvSpPr>
            <a:spLocks noGrp="1"/>
          </p:cNvSpPr>
          <p:nvPr>
            <p:ph type="body" idx="1"/>
          </p:nvPr>
        </p:nvSpPr>
        <p:spPr>
          <a:xfrm>
            <a:off x="1117458" y="687763"/>
            <a:ext cx="11284804" cy="2625708"/>
          </a:xfrm>
        </p:spPr>
        <p:txBody>
          <a:bodyPr/>
          <a:lstStyle/>
          <a:p>
            <a:pPr marL="742950" lvl="1" indent="-285750">
              <a:buChar char="•"/>
            </a:pPr>
            <a:r>
              <a:rPr lang="en-US" sz="1700" b="0" dirty="0">
                <a:ea typeface="+mj-lt"/>
                <a:cs typeface="+mj-lt"/>
              </a:rPr>
              <a:t>Identify what order of model will be the best fit.</a:t>
            </a:r>
          </a:p>
          <a:p>
            <a:pPr marL="742950" lvl="1" indent="-285750">
              <a:buChar char="•"/>
            </a:pPr>
            <a:r>
              <a:rPr lang="en-US" sz="1700" b="0" dirty="0">
                <a:ea typeface="+mj-lt"/>
                <a:cs typeface="+mj-lt"/>
              </a:rPr>
              <a:t>In order to choose the best order for an ARMA model you have to do a search over lots of potential model orders to find the best set. (use a for loop). Evaluate using AIC and BIC statistic to choose the best model.</a:t>
            </a:r>
          </a:p>
          <a:p>
            <a:pPr marL="742950" lvl="1" indent="-285750">
              <a:buChar char="•"/>
            </a:pPr>
            <a:r>
              <a:rPr lang="en-US" sz="1700" b="0" dirty="0">
                <a:ea typeface="+mj-lt"/>
                <a:cs typeface="+mj-lt"/>
              </a:rPr>
              <a:t>Fit the model and look at the summary statistics to generate the forecasting.</a:t>
            </a:r>
          </a:p>
          <a:p>
            <a:pPr marL="742950" lvl="1" indent="-285750">
              <a:buChar char="•"/>
            </a:pPr>
            <a:r>
              <a:rPr lang="en-US" sz="1700" b="0" cap="none" spc="0" dirty="0">
                <a:ea typeface="+mj-lt"/>
                <a:cs typeface="+mj-lt"/>
              </a:rPr>
              <a:t>Mean absolute Error (MSE): </a:t>
            </a:r>
            <a:r>
              <a:rPr lang="en-US" sz="1700" b="0" cap="none" spc="0" dirty="0">
                <a:solidFill>
                  <a:schemeClr val="accent1">
                    <a:lumMod val="50000"/>
                  </a:schemeClr>
                </a:solidFill>
                <a:ea typeface="+mj-lt"/>
                <a:cs typeface="+mj-lt"/>
              </a:rPr>
              <a:t>389.6937544508512</a:t>
            </a:r>
          </a:p>
          <a:p>
            <a:pPr marL="742950" lvl="1" indent="-285750">
              <a:buChar char="•"/>
            </a:pPr>
            <a:r>
              <a:rPr lang="en-US" sz="1700" b="0" cap="none" spc="0" dirty="0">
                <a:ea typeface="+mj-lt"/>
                <a:cs typeface="+mj-lt"/>
              </a:rPr>
              <a:t>Root Mean Squared Error (RMSE): </a:t>
            </a:r>
            <a:r>
              <a:rPr lang="en-US" sz="1700" b="0" cap="none" spc="0" dirty="0">
                <a:solidFill>
                  <a:schemeClr val="accent1">
                    <a:lumMod val="50000"/>
                  </a:schemeClr>
                </a:solidFill>
                <a:ea typeface="+mj-lt"/>
                <a:cs typeface="+mj-lt"/>
              </a:rPr>
              <a:t>478.1940529013412</a:t>
            </a:r>
          </a:p>
          <a:p>
            <a:pPr marL="742950" lvl="1" indent="-285750">
              <a:buChar char="•"/>
            </a:pPr>
            <a:endParaRPr lang="en-CA" sz="1700" b="0" cap="none" spc="0" dirty="0">
              <a:ea typeface="+mj-lt"/>
              <a:cs typeface="+mj-lt"/>
            </a:endParaRPr>
          </a:p>
          <a:p>
            <a:endParaRPr lang="en-CA" sz="1800" dirty="0"/>
          </a:p>
        </p:txBody>
      </p:sp>
      <p:sp>
        <p:nvSpPr>
          <p:cNvPr id="11" name="Slide Number Placeholder 10">
            <a:extLst>
              <a:ext uri="{FF2B5EF4-FFF2-40B4-BE49-F238E27FC236}">
                <a16:creationId xmlns:a16="http://schemas.microsoft.com/office/drawing/2014/main" id="{CE77411B-C9D5-3AC8-E0A1-417E2EED508B}"/>
              </a:ext>
            </a:extLst>
          </p:cNvPr>
          <p:cNvSpPr>
            <a:spLocks noGrp="1"/>
          </p:cNvSpPr>
          <p:nvPr>
            <p:ph type="sldNum" sz="quarter" idx="12"/>
          </p:nvPr>
        </p:nvSpPr>
        <p:spPr/>
        <p:txBody>
          <a:bodyPr/>
          <a:lstStyle/>
          <a:p>
            <a:fld id="{B5CEABB6-07DC-46E8-9B57-56EC44A396E5}" type="slidenum">
              <a:rPr lang="en-US" smtClean="0"/>
              <a:t>8</a:t>
            </a:fld>
            <a:endParaRPr lang="en-US" dirty="0"/>
          </a:p>
        </p:txBody>
      </p:sp>
      <p:pic>
        <p:nvPicPr>
          <p:cNvPr id="14" name="Content Placeholder 13">
            <a:extLst>
              <a:ext uri="{FF2B5EF4-FFF2-40B4-BE49-F238E27FC236}">
                <a16:creationId xmlns:a16="http://schemas.microsoft.com/office/drawing/2014/main" id="{01BB8EE4-D4D4-80E5-6372-6EAACB69F8D6}"/>
              </a:ext>
            </a:extLst>
          </p:cNvPr>
          <p:cNvPicPr>
            <a:picLocks noGrp="1" noChangeAspect="1"/>
          </p:cNvPicPr>
          <p:nvPr>
            <p:ph sz="half" idx="2"/>
          </p:nvPr>
        </p:nvPicPr>
        <p:blipFill>
          <a:blip r:embed="rId2"/>
          <a:stretch>
            <a:fillRect/>
          </a:stretch>
        </p:blipFill>
        <p:spPr>
          <a:xfrm>
            <a:off x="1117458" y="2722410"/>
            <a:ext cx="10057581" cy="4135590"/>
          </a:xfrm>
        </p:spPr>
      </p:pic>
    </p:spTree>
    <p:extLst>
      <p:ext uri="{BB962C8B-B14F-4D97-AF65-F5344CB8AC3E}">
        <p14:creationId xmlns:p14="http://schemas.microsoft.com/office/powerpoint/2010/main" val="1973201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80A65-6683-6F5E-CE46-2CFEEE18C0F0}"/>
              </a:ext>
            </a:extLst>
          </p:cNvPr>
          <p:cNvSpPr>
            <a:spLocks noGrp="1"/>
          </p:cNvSpPr>
          <p:nvPr>
            <p:ph type="title"/>
          </p:nvPr>
        </p:nvSpPr>
        <p:spPr>
          <a:xfrm>
            <a:off x="1684630" y="80045"/>
            <a:ext cx="8421688" cy="1325563"/>
          </a:xfrm>
        </p:spPr>
        <p:txBody>
          <a:bodyPr/>
          <a:lstStyle/>
          <a:p>
            <a:r>
              <a:rPr lang="en-CA" dirty="0"/>
              <a:t> </a:t>
            </a:r>
            <a:r>
              <a:rPr lang="en-CA" b="1" dirty="0"/>
              <a:t>SARIMA</a:t>
            </a:r>
          </a:p>
        </p:txBody>
      </p:sp>
      <p:sp>
        <p:nvSpPr>
          <p:cNvPr id="3" name="Text Placeholder 2">
            <a:extLst>
              <a:ext uri="{FF2B5EF4-FFF2-40B4-BE49-F238E27FC236}">
                <a16:creationId xmlns:a16="http://schemas.microsoft.com/office/drawing/2014/main" id="{1295D665-3F0D-0EEE-AC31-CD73D425501C}"/>
              </a:ext>
            </a:extLst>
          </p:cNvPr>
          <p:cNvSpPr>
            <a:spLocks noGrp="1"/>
          </p:cNvSpPr>
          <p:nvPr>
            <p:ph type="body" idx="1"/>
          </p:nvPr>
        </p:nvSpPr>
        <p:spPr>
          <a:xfrm>
            <a:off x="69574" y="1188104"/>
            <a:ext cx="11284226" cy="909053"/>
          </a:xfrm>
        </p:spPr>
        <p:txBody>
          <a:bodyPr/>
          <a:lstStyle/>
          <a:p>
            <a:pPr marL="1200150" lvl="1" indent="-285750">
              <a:buChar char="•"/>
            </a:pPr>
            <a:r>
              <a:rPr lang="en-CA" sz="1700" b="0" dirty="0">
                <a:ea typeface="+mn-lt"/>
                <a:cs typeface="+mn-lt"/>
              </a:rPr>
              <a:t> Subsequently, we employed SARIMA, which resulted in a lower </a:t>
            </a:r>
            <a:r>
              <a:rPr lang="en-CA" sz="1700" b="0" dirty="0">
                <a:solidFill>
                  <a:schemeClr val="accent1">
                    <a:lumMod val="50000"/>
                  </a:schemeClr>
                </a:solidFill>
                <a:ea typeface="+mn-lt"/>
                <a:cs typeface="+mn-lt"/>
              </a:rPr>
              <a:t>Root Mean Squared Error (RMSE) of </a:t>
            </a:r>
            <a:r>
              <a:rPr lang="en-US" sz="1700" b="0" dirty="0">
                <a:solidFill>
                  <a:schemeClr val="accent1">
                    <a:lumMod val="50000"/>
                  </a:schemeClr>
                </a:solidFill>
                <a:ea typeface="+mn-lt"/>
                <a:cs typeface="+mn-lt"/>
              </a:rPr>
              <a:t>405.41955506111105</a:t>
            </a:r>
            <a:r>
              <a:rPr lang="en-CA" sz="1700" b="0" dirty="0">
                <a:ea typeface="+mn-lt"/>
                <a:cs typeface="+mn-lt"/>
              </a:rPr>
              <a:t>, indicating a better fit compared to ARIMA.</a:t>
            </a:r>
            <a:endParaRPr lang="en-CA" sz="1700" b="0" dirty="0"/>
          </a:p>
        </p:txBody>
      </p:sp>
      <p:sp>
        <p:nvSpPr>
          <p:cNvPr id="11" name="Slide Number Placeholder 10">
            <a:extLst>
              <a:ext uri="{FF2B5EF4-FFF2-40B4-BE49-F238E27FC236}">
                <a16:creationId xmlns:a16="http://schemas.microsoft.com/office/drawing/2014/main" id="{CE77411B-C9D5-3AC8-E0A1-417E2EED508B}"/>
              </a:ext>
            </a:extLst>
          </p:cNvPr>
          <p:cNvSpPr>
            <a:spLocks noGrp="1"/>
          </p:cNvSpPr>
          <p:nvPr>
            <p:ph type="sldNum" sz="quarter" idx="12"/>
          </p:nvPr>
        </p:nvSpPr>
        <p:spPr/>
        <p:txBody>
          <a:bodyPr/>
          <a:lstStyle/>
          <a:p>
            <a:fld id="{B5CEABB6-07DC-46E8-9B57-56EC44A396E5}" type="slidenum">
              <a:rPr lang="en-US" smtClean="0"/>
              <a:t>9</a:t>
            </a:fld>
            <a:endParaRPr lang="en-US" dirty="0"/>
          </a:p>
        </p:txBody>
      </p:sp>
      <p:graphicFrame>
        <p:nvGraphicFramePr>
          <p:cNvPr id="15" name="Table 50">
            <a:extLst>
              <a:ext uri="{FF2B5EF4-FFF2-40B4-BE49-F238E27FC236}">
                <a16:creationId xmlns:a16="http://schemas.microsoft.com/office/drawing/2014/main" id="{A5ED1674-E4EE-5DDF-C6F7-E6A5D2D6B96E}"/>
              </a:ext>
            </a:extLst>
          </p:cNvPr>
          <p:cNvGraphicFramePr>
            <a:graphicFrameLocks/>
          </p:cNvGraphicFramePr>
          <p:nvPr>
            <p:extLst>
              <p:ext uri="{D42A27DB-BD31-4B8C-83A1-F6EECF244321}">
                <p14:modId xmlns:p14="http://schemas.microsoft.com/office/powerpoint/2010/main" val="428109951"/>
              </p:ext>
            </p:extLst>
          </p:nvPr>
        </p:nvGraphicFramePr>
        <p:xfrm>
          <a:off x="498591" y="2411148"/>
          <a:ext cx="3650621" cy="2474843"/>
        </p:xfrm>
        <a:graphic>
          <a:graphicData uri="http://schemas.openxmlformats.org/drawingml/2006/table">
            <a:tbl>
              <a:tblPr firstRow="1" bandRow="1">
                <a:tableStyleId>{5C22544A-7EE6-4342-B048-85BDC9FD1C3A}</a:tableStyleId>
              </a:tblPr>
              <a:tblGrid>
                <a:gridCol w="1501231">
                  <a:extLst>
                    <a:ext uri="{9D8B030D-6E8A-4147-A177-3AD203B41FA5}">
                      <a16:colId xmlns:a16="http://schemas.microsoft.com/office/drawing/2014/main" val="544038161"/>
                    </a:ext>
                  </a:extLst>
                </a:gridCol>
                <a:gridCol w="1074695">
                  <a:extLst>
                    <a:ext uri="{9D8B030D-6E8A-4147-A177-3AD203B41FA5}">
                      <a16:colId xmlns:a16="http://schemas.microsoft.com/office/drawing/2014/main" val="2987712514"/>
                    </a:ext>
                  </a:extLst>
                </a:gridCol>
                <a:gridCol w="1074695">
                  <a:extLst>
                    <a:ext uri="{9D8B030D-6E8A-4147-A177-3AD203B41FA5}">
                      <a16:colId xmlns:a16="http://schemas.microsoft.com/office/drawing/2014/main" val="1068233346"/>
                    </a:ext>
                  </a:extLst>
                </a:gridCol>
              </a:tblGrid>
              <a:tr h="1089171">
                <a:tc gridSpan="3">
                  <a:txBody>
                    <a:bodyPr/>
                    <a:lstStyle/>
                    <a:p>
                      <a:pPr algn="ctr"/>
                      <a:r>
                        <a:rPr lang="en-US" sz="1400" b="1" cap="all" spc="150" baseline="0" dirty="0">
                          <a:solidFill>
                            <a:schemeClr val="tx1">
                              <a:lumMod val="75000"/>
                              <a:lumOff val="25000"/>
                            </a:schemeClr>
                          </a:solidFill>
                          <a:latin typeface="+mj-lt"/>
                        </a:rPr>
                        <a:t>Key Metrics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hMerge="1">
                  <a:txBody>
                    <a:bodyPr/>
                    <a:lstStyle/>
                    <a:p>
                      <a:endParaRPr lang="en-US" sz="1400" b="0" cap="all" spc="150" baseline="0" dirty="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hMerge="1">
                  <a:txBody>
                    <a:bodyPr/>
                    <a:lstStyle/>
                    <a:p>
                      <a:endParaRPr lang="en-US" sz="1400" b="0" cap="all" spc="150" baseline="0" dirty="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723065677"/>
                  </a:ext>
                </a:extLst>
              </a:tr>
              <a:tr h="533866">
                <a:tc>
                  <a:txBody>
                    <a:bodyPr/>
                    <a:lstStyle/>
                    <a:p>
                      <a:pPr algn="ctr"/>
                      <a:endParaRPr lang="en-US" sz="1200" dirty="0">
                        <a:solidFill>
                          <a:schemeClr val="tx1">
                            <a:lumMod val="75000"/>
                            <a:lumOff val="25000"/>
                          </a:schemeClr>
                        </a:solidFill>
                      </a:endParaRPr>
                    </a:p>
                  </a:txBody>
                  <a:tcPr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MSE</a:t>
                      </a:r>
                      <a:endParaRPr lang="ru-RU" sz="1200" kern="1200" dirty="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RMSE</a:t>
                      </a:r>
                      <a:endParaRPr lang="ru-RU" sz="1200" kern="1200" dirty="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9137574"/>
                  </a:ext>
                </a:extLst>
              </a:tr>
              <a:tr h="851806">
                <a:tc>
                  <a:txBody>
                    <a:bodyPr/>
                    <a:lstStyle/>
                    <a:p>
                      <a:pPr lvl="0" algn="ctr">
                        <a:buNone/>
                      </a:pPr>
                      <a:r>
                        <a:rPr lang="en-US" sz="1200" b="1" dirty="0">
                          <a:solidFill>
                            <a:schemeClr val="tx1">
                              <a:lumMod val="75000"/>
                              <a:lumOff val="25000"/>
                            </a:schemeClr>
                          </a:solidFill>
                        </a:rPr>
                        <a:t>SARIMA</a:t>
                      </a:r>
                      <a:endParaRPr lang="en-US"/>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US" sz="1200" b="0" i="0" u="none" strike="noStrike" noProof="0" dirty="0">
                          <a:solidFill>
                            <a:schemeClr val="tx1">
                              <a:lumMod val="75000"/>
                              <a:lumOff val="25000"/>
                            </a:schemeClr>
                          </a:solidFill>
                          <a:latin typeface="+mn-lt"/>
                        </a:rPr>
                        <a:t>164365.01562594928</a:t>
                      </a:r>
                      <a:endParaRPr lang="en-US" dirty="0"/>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US" sz="1200" b="0" i="0" u="none" strike="noStrike" noProof="0" dirty="0">
                          <a:solidFill>
                            <a:schemeClr val="tx1"/>
                          </a:solidFill>
                          <a:latin typeface="+mn-lt"/>
                        </a:rPr>
                        <a:t>405.41955506111105</a:t>
                      </a:r>
                      <a:endParaRPr lang="en-US"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7742485"/>
                  </a:ext>
                </a:extLst>
              </a:tr>
            </a:tbl>
          </a:graphicData>
        </a:graphic>
      </p:graphicFrame>
      <p:pic>
        <p:nvPicPr>
          <p:cNvPr id="7" name="Content Placeholder 6">
            <a:extLst>
              <a:ext uri="{FF2B5EF4-FFF2-40B4-BE49-F238E27FC236}">
                <a16:creationId xmlns:a16="http://schemas.microsoft.com/office/drawing/2014/main" id="{FAA8C817-5677-FB72-2C0B-C038C17F3824}"/>
              </a:ext>
            </a:extLst>
          </p:cNvPr>
          <p:cNvPicPr>
            <a:picLocks noGrp="1" noChangeAspect="1"/>
          </p:cNvPicPr>
          <p:nvPr>
            <p:ph sz="half" idx="2"/>
          </p:nvPr>
        </p:nvPicPr>
        <p:blipFill>
          <a:blip r:embed="rId2"/>
          <a:stretch>
            <a:fillRect/>
          </a:stretch>
        </p:blipFill>
        <p:spPr>
          <a:xfrm>
            <a:off x="4277032" y="2180825"/>
            <a:ext cx="7582379" cy="4377291"/>
          </a:xfrm>
        </p:spPr>
      </p:pic>
    </p:spTree>
    <p:extLst>
      <p:ext uri="{BB962C8B-B14F-4D97-AF65-F5344CB8AC3E}">
        <p14:creationId xmlns:p14="http://schemas.microsoft.com/office/powerpoint/2010/main" val="4069307601"/>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6E94D4DF-24E6-4758-8701-2C20AC2BF2DD}" vid="{D9C778EE-A573-4D68-89BA-A3DB5F810E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BFCE94-6EC9-4D8E-89B6-C22DE7AD70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11845F9-C5F4-4AA5-BA9E-EC2182E91488}">
  <ds:schemaRefs>
    <ds:schemaRef ds:uri="http://schemas.microsoft.com/office/2006/documentManagement/types"/>
    <ds:schemaRef ds:uri="http://purl.org/dc/dcmitype/"/>
    <ds:schemaRef ds:uri="http://purl.org/dc/elements/1.1/"/>
    <ds:schemaRef ds:uri="http://schemas.microsoft.com/sharepoint/v3"/>
    <ds:schemaRef ds:uri="71af3243-3dd4-4a8d-8c0d-dd76da1f02a5"/>
    <ds:schemaRef ds:uri="http://www.w3.org/XML/1998/namespace"/>
    <ds:schemaRef ds:uri="230e9df3-be65-4c73-a93b-d1236ebd677e"/>
    <ds:schemaRef ds:uri="http://schemas.microsoft.com/office/infopath/2007/PartnerControls"/>
    <ds:schemaRef ds:uri="http://schemas.openxmlformats.org/package/2006/metadata/core-properties"/>
    <ds:schemaRef ds:uri="16c05727-aa75-4e4a-9b5f-8a80a1165891"/>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6C8B084D-D430-4822-B3CB-DEADB2E7A5FC}">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2443</Words>
  <Application>Microsoft Office PowerPoint</Application>
  <PresentationFormat>Widescreen</PresentationFormat>
  <Paragraphs>186</Paragraphs>
  <Slides>14</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Söhne</vt:lpstr>
      <vt:lpstr>Tenorite</vt:lpstr>
      <vt:lpstr>Times New Roman</vt:lpstr>
      <vt:lpstr>Verdana</vt:lpstr>
      <vt:lpstr>Monoline</vt:lpstr>
      <vt:lpstr>website traffic history dataset</vt:lpstr>
      <vt:lpstr>GROUP 7</vt:lpstr>
      <vt:lpstr>INTRODUCTION</vt:lpstr>
      <vt:lpstr>Linear regression </vt:lpstr>
      <vt:lpstr>MOVING AVERAGE METHOD </vt:lpstr>
      <vt:lpstr>Exponential smoothing</vt:lpstr>
      <vt:lpstr>TRIPLE Exponential smoothing</vt:lpstr>
      <vt:lpstr>ARIMA </vt:lpstr>
      <vt:lpstr> SARIMA</vt:lpstr>
      <vt:lpstr>LONG SHORT-TERM MEMORY</vt:lpstr>
      <vt:lpstr>Linear regression</vt:lpstr>
      <vt:lpstr>Linear regression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 Sales forecasting analysis</dc:title>
  <dc:creator/>
  <cp:lastModifiedBy/>
  <cp:revision>92</cp:revision>
  <dcterms:created xsi:type="dcterms:W3CDTF">2023-07-24T01:11:48Z</dcterms:created>
  <dcterms:modified xsi:type="dcterms:W3CDTF">2024-04-19T11:42:48Z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