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1" r:id="rId6"/>
    <p:sldId id="262" r:id="rId7"/>
    <p:sldId id="263" r:id="rId8"/>
    <p:sldId id="264" r:id="rId9"/>
    <p:sldId id="265"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2E3CED-4608-4F9D-8F2B-B38972BE7D07}" v="1" dt="2024-02-11T00:34:06.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88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nav Jinwal" userId="5163e93bd444e524" providerId="LiveId" clId="{E7A326D5-934B-47F1-99BC-C1A949428F48}"/>
    <pc:docChg chg="undo custSel modSld">
      <pc:chgData name="pratinav Jinwal" userId="5163e93bd444e524" providerId="LiveId" clId="{E7A326D5-934B-47F1-99BC-C1A949428F48}" dt="2023-12-04T04:57:29.756" v="44" actId="1036"/>
      <pc:docMkLst>
        <pc:docMk/>
      </pc:docMkLst>
      <pc:sldChg chg="modSp mod">
        <pc:chgData name="pratinav Jinwal" userId="5163e93bd444e524" providerId="LiveId" clId="{E7A326D5-934B-47F1-99BC-C1A949428F48}" dt="2023-12-04T04:57:29.756" v="44" actId="1036"/>
        <pc:sldMkLst>
          <pc:docMk/>
          <pc:sldMk cId="170633641" sldId="257"/>
        </pc:sldMkLst>
        <pc:spChg chg="mod">
          <ac:chgData name="pratinav Jinwal" userId="5163e93bd444e524" providerId="LiveId" clId="{E7A326D5-934B-47F1-99BC-C1A949428F48}" dt="2023-12-04T04:57:24.771" v="40" actId="20577"/>
          <ac:spMkLst>
            <pc:docMk/>
            <pc:sldMk cId="170633641" sldId="257"/>
            <ac:spMk id="3" creationId="{E8F849BB-B6F1-B65F-A0D6-C20BD1B78F6F}"/>
          </ac:spMkLst>
        </pc:spChg>
        <pc:picChg chg="mod">
          <ac:chgData name="pratinav Jinwal" userId="5163e93bd444e524" providerId="LiveId" clId="{E7A326D5-934B-47F1-99BC-C1A949428F48}" dt="2023-12-04T04:57:29.756" v="44" actId="1036"/>
          <ac:picMkLst>
            <pc:docMk/>
            <pc:sldMk cId="170633641" sldId="257"/>
            <ac:picMk id="2054" creationId="{F27DE536-37B0-BEBC-DC32-71F7FE1DA10A}"/>
          </ac:picMkLst>
        </pc:picChg>
      </pc:sldChg>
    </pc:docChg>
  </pc:docChgLst>
  <pc:docChgLst>
    <pc:chgData name="pratinav Jinwal" userId="5163e93bd444e524" providerId="LiveId" clId="{1F2E3CED-4608-4F9D-8F2B-B38972BE7D07}"/>
    <pc:docChg chg="modSld">
      <pc:chgData name="pratinav Jinwal" userId="5163e93bd444e524" providerId="LiveId" clId="{1F2E3CED-4608-4F9D-8F2B-B38972BE7D07}" dt="2024-02-11T00:34:06.618" v="0" actId="1076"/>
      <pc:docMkLst>
        <pc:docMk/>
      </pc:docMkLst>
      <pc:sldChg chg="modSp">
        <pc:chgData name="pratinav Jinwal" userId="5163e93bd444e524" providerId="LiveId" clId="{1F2E3CED-4608-4F9D-8F2B-B38972BE7D07}" dt="2024-02-11T00:34:06.618" v="0" actId="1076"/>
        <pc:sldMkLst>
          <pc:docMk/>
          <pc:sldMk cId="2235148471" sldId="256"/>
        </pc:sldMkLst>
        <pc:picChg chg="mod">
          <ac:chgData name="pratinav Jinwal" userId="5163e93bd444e524" providerId="LiveId" clId="{1F2E3CED-4608-4F9D-8F2B-B38972BE7D07}" dt="2024-02-11T00:34:06.618" v="0" actId="1076"/>
          <ac:picMkLst>
            <pc:docMk/>
            <pc:sldMk cId="2235148471" sldId="256"/>
            <ac:picMk id="1026" creationId="{C3833E07-C5F5-991B-1C1B-6910F5405CA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2/10/2024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16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2/10/2024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2293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2/10/2024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9998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2/10/2024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9043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2/10/2024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25722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2/10/2024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3704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2/10/2024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99902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2/10/2024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50332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2/10/2024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522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2/10/2024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7175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2/10/2024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4705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2/10/2024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253716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ew Pennsylvania Liquor Code Changes (HB 1690) About Choices - Legal Liquor">
            <a:extLst>
              <a:ext uri="{FF2B5EF4-FFF2-40B4-BE49-F238E27FC236}">
                <a16:creationId xmlns:a16="http://schemas.microsoft.com/office/drawing/2014/main" id="{C3833E07-C5F5-991B-1C1B-6910F5405CA7}"/>
              </a:ext>
            </a:extLst>
          </p:cNvPr>
          <p:cNvPicPr>
            <a:picLocks noChangeAspect="1" noChangeArrowheads="1"/>
          </p:cNvPicPr>
          <p:nvPr/>
        </p:nvPicPr>
        <p:blipFill rotWithShape="1">
          <a:blip r:embed="rId2">
            <a:alphaModFix amt="41000"/>
            <a:extLst>
              <a:ext uri="{28A0092B-C50C-407E-A947-70E740481C1C}">
                <a14:useLocalDpi xmlns:a14="http://schemas.microsoft.com/office/drawing/2010/main" val="0"/>
              </a:ext>
            </a:extLst>
          </a:blip>
          <a:srcRect t="15143" b="1214"/>
          <a:stretch/>
        </p:blipFill>
        <p:spPr bwMode="auto">
          <a:xfrm>
            <a:off x="-257668" y="0"/>
            <a:ext cx="12191979"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A9DE767-3122-6A1C-7A3B-0A1F86D5CBB7}"/>
              </a:ext>
            </a:extLst>
          </p:cNvPr>
          <p:cNvSpPr>
            <a:spLocks noGrp="1"/>
          </p:cNvSpPr>
          <p:nvPr>
            <p:ph type="ctrTitle"/>
          </p:nvPr>
        </p:nvSpPr>
        <p:spPr>
          <a:xfrm>
            <a:off x="1707502" y="1968759"/>
            <a:ext cx="8020307" cy="2985796"/>
          </a:xfrm>
          <a:effectLst>
            <a:outerShdw blurRad="38100" dist="12700" dir="2700000" algn="tl" rotWithShape="0">
              <a:prstClr val="black">
                <a:alpha val="40000"/>
              </a:prstClr>
            </a:outerShdw>
          </a:effectLst>
        </p:spPr>
        <p:txBody>
          <a:bodyPr anchor="b">
            <a:normAutofit/>
          </a:bodyPr>
          <a:lstStyle/>
          <a:p>
            <a:r>
              <a:rPr lang="en-CA" b="1" dirty="0">
                <a:solidFill>
                  <a:schemeClr val="bg1"/>
                </a:solidFill>
              </a:rPr>
              <a:t>Iowa Liquor Sales</a:t>
            </a:r>
          </a:p>
        </p:txBody>
      </p:sp>
      <p:grpSp>
        <p:nvGrpSpPr>
          <p:cNvPr id="1048" name="Group 1047">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1049" name="Rectangle 1048">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50" name="Straight Connector 1049">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4D7856F4-3697-0765-F651-AC301BDCAAE4}"/>
              </a:ext>
            </a:extLst>
          </p:cNvPr>
          <p:cNvSpPr txBox="1"/>
          <p:nvPr/>
        </p:nvSpPr>
        <p:spPr>
          <a:xfrm rot="21330102">
            <a:off x="10448342" y="6036324"/>
            <a:ext cx="2385006" cy="646331"/>
          </a:xfrm>
          <a:prstGeom prst="rect">
            <a:avLst/>
          </a:prstGeom>
          <a:noFill/>
        </p:spPr>
        <p:txBody>
          <a:bodyPr wrap="square" rtlCol="0">
            <a:spAutoFit/>
          </a:bodyPr>
          <a:lstStyle/>
          <a:p>
            <a:r>
              <a:rPr lang="en-CA" b="1" i="1" dirty="0">
                <a:solidFill>
                  <a:schemeClr val="bg1"/>
                </a:solidFill>
                <a:latin typeface="Italic"/>
              </a:rPr>
              <a:t>Pratinav Jinwal</a:t>
            </a:r>
          </a:p>
          <a:p>
            <a:r>
              <a:rPr lang="en-CA" b="1" i="1" dirty="0">
                <a:solidFill>
                  <a:schemeClr val="bg1"/>
                </a:solidFill>
                <a:latin typeface="Italic"/>
              </a:rPr>
              <a:t>0828975</a:t>
            </a:r>
          </a:p>
        </p:txBody>
      </p:sp>
    </p:spTree>
    <p:extLst>
      <p:ext uri="{BB962C8B-B14F-4D97-AF65-F5344CB8AC3E}">
        <p14:creationId xmlns:p14="http://schemas.microsoft.com/office/powerpoint/2010/main" val="223514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liquor pouring on clear shot glass">
            <a:extLst>
              <a:ext uri="{FF2B5EF4-FFF2-40B4-BE49-F238E27FC236}">
                <a16:creationId xmlns:a16="http://schemas.microsoft.com/office/drawing/2014/main" id="{DD456773-DED2-DF9F-D954-7C77E08EDC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494" b="8237"/>
          <a:stretch/>
        </p:blipFill>
        <p:spPr bwMode="auto">
          <a:xfrm>
            <a:off x="1" y="10"/>
            <a:ext cx="12192000" cy="68579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14BB90-D186-519F-AF4E-D0DB0B5EDD29}"/>
              </a:ext>
            </a:extLst>
          </p:cNvPr>
          <p:cNvSpPr txBox="1"/>
          <p:nvPr/>
        </p:nvSpPr>
        <p:spPr>
          <a:xfrm>
            <a:off x="378667" y="608436"/>
            <a:ext cx="6172200" cy="584775"/>
          </a:xfrm>
          <a:prstGeom prst="rect">
            <a:avLst/>
          </a:prstGeom>
          <a:noFill/>
        </p:spPr>
        <p:txBody>
          <a:bodyPr wrap="square">
            <a:spAutoFit/>
          </a:bodyPr>
          <a:lstStyle/>
          <a:p>
            <a:r>
              <a:rPr lang="en-CA" sz="3200" b="1" dirty="0">
                <a:solidFill>
                  <a:schemeClr val="bg1"/>
                </a:solidFill>
              </a:rPr>
              <a:t>CONCLUSION</a:t>
            </a:r>
            <a:endParaRPr lang="en-CA" sz="3200" dirty="0"/>
          </a:p>
        </p:txBody>
      </p:sp>
      <p:sp>
        <p:nvSpPr>
          <p:cNvPr id="5" name="TextBox 4">
            <a:extLst>
              <a:ext uri="{FF2B5EF4-FFF2-40B4-BE49-F238E27FC236}">
                <a16:creationId xmlns:a16="http://schemas.microsoft.com/office/drawing/2014/main" id="{4088B8BE-2646-EC12-247E-1AA9D852AC1B}"/>
              </a:ext>
            </a:extLst>
          </p:cNvPr>
          <p:cNvSpPr txBox="1"/>
          <p:nvPr/>
        </p:nvSpPr>
        <p:spPr>
          <a:xfrm>
            <a:off x="202941" y="1470946"/>
            <a:ext cx="5003541" cy="2585323"/>
          </a:xfrm>
          <a:prstGeom prst="rect">
            <a:avLst/>
          </a:prstGeom>
          <a:noFill/>
        </p:spPr>
        <p:txBody>
          <a:bodyPr wrap="square">
            <a:spAutoFit/>
          </a:bodyPr>
          <a:lstStyle/>
          <a:p>
            <a:r>
              <a:rPr lang="en-US" b="1" i="0" dirty="0">
                <a:solidFill>
                  <a:schemeClr val="bg1"/>
                </a:solidFill>
                <a:effectLst/>
                <a:latin typeface="Söhne"/>
              </a:rPr>
              <a:t>In this comprehensive exploration of Iowa's liquor sales dataset, we've traversed the intricate landscape of the state's alcohol market, uncovering valuable insights and trends. From analyzing average yearly sales in top cities to identifying the top-performing stores and most profitable items, our journey has provided a nuanced understanding of the factors shaping the industry.</a:t>
            </a:r>
            <a:endParaRPr lang="en-CA" b="1" dirty="0">
              <a:solidFill>
                <a:schemeClr val="bg1"/>
              </a:solidFill>
            </a:endParaRPr>
          </a:p>
        </p:txBody>
      </p:sp>
    </p:spTree>
    <p:extLst>
      <p:ext uri="{BB962C8B-B14F-4D97-AF65-F5344CB8AC3E}">
        <p14:creationId xmlns:p14="http://schemas.microsoft.com/office/powerpoint/2010/main" val="1605311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42D289C9-2D91-4EB6-8AB1-4A6B9ADDE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descr="three person holding clear drinking glasses">
            <a:extLst>
              <a:ext uri="{FF2B5EF4-FFF2-40B4-BE49-F238E27FC236}">
                <a16:creationId xmlns:a16="http://schemas.microsoft.com/office/drawing/2014/main" id="{E2B70859-666F-58CF-10F5-400B817EAD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866" b="2858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6153" name="Freeform: Shape 6152">
            <a:extLst>
              <a:ext uri="{FF2B5EF4-FFF2-40B4-BE49-F238E27FC236}">
                <a16:creationId xmlns:a16="http://schemas.microsoft.com/office/drawing/2014/main" id="{0578D0A2-E445-42AA-B46D-18B97DD45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custGeom>
            <a:avLst/>
            <a:gdLst>
              <a:gd name="connsiteX0" fmla="*/ 1028700 w 12192000"/>
              <a:gd name="connsiteY0" fmla="*/ 1028700 h 6858000"/>
              <a:gd name="connsiteX1" fmla="*/ 1028700 w 12192000"/>
              <a:gd name="connsiteY1" fmla="*/ 5829300 h 6858000"/>
              <a:gd name="connsiteX2" fmla="*/ 11163300 w 12192000"/>
              <a:gd name="connsiteY2" fmla="*/ 5829300 h 6858000"/>
              <a:gd name="connsiteX3" fmla="*/ 11163300 w 12192000"/>
              <a:gd name="connsiteY3" fmla="*/ 10287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028700" y="1028700"/>
                </a:moveTo>
                <a:lnTo>
                  <a:pt x="1028700" y="5829300"/>
                </a:lnTo>
                <a:lnTo>
                  <a:pt x="11163300" y="5829300"/>
                </a:lnTo>
                <a:lnTo>
                  <a:pt x="11163300" y="1028700"/>
                </a:lnTo>
                <a:close/>
                <a:moveTo>
                  <a:pt x="0" y="0"/>
                </a:moveTo>
                <a:lnTo>
                  <a:pt x="12192000" y="0"/>
                </a:lnTo>
                <a:lnTo>
                  <a:pt x="12192000" y="6858000"/>
                </a:lnTo>
                <a:lnTo>
                  <a:pt x="0" y="6858000"/>
                </a:lnTo>
                <a:close/>
              </a:path>
            </a:pathLst>
          </a:custGeom>
          <a:solidFill>
            <a:schemeClr val="bg2">
              <a:alpha val="61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62B8D80-D71E-4012-F778-190E50A85F2B}"/>
              </a:ext>
            </a:extLst>
          </p:cNvPr>
          <p:cNvSpPr txBox="1"/>
          <p:nvPr/>
        </p:nvSpPr>
        <p:spPr>
          <a:xfrm flipH="1">
            <a:off x="3149888" y="1800225"/>
            <a:ext cx="6994236" cy="1446550"/>
          </a:xfrm>
          <a:prstGeom prst="rect">
            <a:avLst/>
          </a:prstGeom>
          <a:noFill/>
        </p:spPr>
        <p:txBody>
          <a:bodyPr wrap="square" rtlCol="0">
            <a:spAutoFit/>
          </a:bodyPr>
          <a:lstStyle/>
          <a:p>
            <a:r>
              <a:rPr lang="en-CA" sz="8800" b="1" i="1" dirty="0">
                <a:solidFill>
                  <a:srgbClr val="FFFF00"/>
                </a:solidFill>
              </a:rPr>
              <a:t>THANKS</a:t>
            </a:r>
          </a:p>
        </p:txBody>
      </p:sp>
    </p:spTree>
    <p:extLst>
      <p:ext uri="{BB962C8B-B14F-4D97-AF65-F5344CB8AC3E}">
        <p14:creationId xmlns:p14="http://schemas.microsoft.com/office/powerpoint/2010/main" val="42891832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2" name="Rectangle 2071">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Beer Glass Wallpapers - Wallpaper Cave">
            <a:extLst>
              <a:ext uri="{FF2B5EF4-FFF2-40B4-BE49-F238E27FC236}">
                <a16:creationId xmlns:a16="http://schemas.microsoft.com/office/drawing/2014/main" id="{F27DE536-37B0-BEBC-DC32-71F7FE1DA1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55987"/>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074"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57AFA-5F56-4506-B5DE-A52FF1706654}"/>
              </a:ext>
            </a:extLst>
          </p:cNvPr>
          <p:cNvSpPr>
            <a:spLocks noGrp="1"/>
          </p:cNvSpPr>
          <p:nvPr>
            <p:ph type="title"/>
          </p:nvPr>
        </p:nvSpPr>
        <p:spPr>
          <a:xfrm>
            <a:off x="7202441" y="1000366"/>
            <a:ext cx="3995397" cy="1239627"/>
          </a:xfrm>
        </p:spPr>
        <p:txBody>
          <a:bodyPr anchor="b">
            <a:normAutofit/>
          </a:bodyPr>
          <a:lstStyle/>
          <a:p>
            <a:pPr algn="ctr"/>
            <a:r>
              <a:rPr lang="en-CA" dirty="0"/>
              <a:t>AGENDA</a:t>
            </a:r>
          </a:p>
        </p:txBody>
      </p:sp>
      <p:sp>
        <p:nvSpPr>
          <p:cNvPr id="3" name="Content Placeholder 2">
            <a:extLst>
              <a:ext uri="{FF2B5EF4-FFF2-40B4-BE49-F238E27FC236}">
                <a16:creationId xmlns:a16="http://schemas.microsoft.com/office/drawing/2014/main" id="{E8F849BB-B6F1-B65F-A0D6-C20BD1B78F6F}"/>
              </a:ext>
            </a:extLst>
          </p:cNvPr>
          <p:cNvSpPr>
            <a:spLocks noGrp="1"/>
          </p:cNvSpPr>
          <p:nvPr>
            <p:ph idx="1"/>
          </p:nvPr>
        </p:nvSpPr>
        <p:spPr>
          <a:xfrm>
            <a:off x="7202441" y="2884395"/>
            <a:ext cx="4162245" cy="2469140"/>
          </a:xfrm>
        </p:spPr>
        <p:txBody>
          <a:bodyPr>
            <a:normAutofit/>
          </a:bodyPr>
          <a:lstStyle/>
          <a:p>
            <a:r>
              <a:rPr lang="en-US" b="0" i="0" dirty="0">
                <a:effectLst/>
                <a:latin typeface="Roboto" panose="020F0502020204030204" pitchFamily="2" charset="0"/>
              </a:rPr>
              <a:t>* Introduction</a:t>
            </a:r>
          </a:p>
          <a:p>
            <a:r>
              <a:rPr lang="en-US" dirty="0">
                <a:latin typeface="Roboto" panose="020F0502020204030204" pitchFamily="2" charset="0"/>
              </a:rPr>
              <a:t>* Observation &amp; Recommendation</a:t>
            </a:r>
          </a:p>
          <a:p>
            <a:r>
              <a:rPr lang="en-US" b="0" i="0" dirty="0">
                <a:effectLst/>
                <a:latin typeface="Roboto" panose="020F0502020204030204" pitchFamily="2" charset="0"/>
              </a:rPr>
              <a:t>* Conclusion</a:t>
            </a:r>
          </a:p>
          <a:p>
            <a:pPr algn="ctr"/>
            <a:endParaRPr lang="en-CA" dirty="0"/>
          </a:p>
        </p:txBody>
      </p:sp>
      <p:grpSp>
        <p:nvGrpSpPr>
          <p:cNvPr id="2076" name="Group 2075">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2077" name="Rectangle 2076">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8" name="Straight Connector 2077">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63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39" name="Rectangle 3138">
            <a:extLst>
              <a:ext uri="{FF2B5EF4-FFF2-40B4-BE49-F238E27FC236}">
                <a16:creationId xmlns:a16="http://schemas.microsoft.com/office/drawing/2014/main" id="{B7804E36-6605-4C15-AE05-652814944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1" name="Rectangle 3140">
            <a:extLst>
              <a:ext uri="{FF2B5EF4-FFF2-40B4-BE49-F238E27FC236}">
                <a16:creationId xmlns:a16="http://schemas.microsoft.com/office/drawing/2014/main" id="{660D5C27-8D3C-4B26-892C-65D34D694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72514"/>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3" name="Rectangle 3142">
            <a:extLst>
              <a:ext uri="{FF2B5EF4-FFF2-40B4-BE49-F238E27FC236}">
                <a16:creationId xmlns:a16="http://schemas.microsoft.com/office/drawing/2014/main" id="{12703459-5B5E-4B0D-999D-DB8565B7FC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5" name="Rectangle 3144">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4561" y="159026"/>
            <a:ext cx="5798876"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sign that reads &quot;IOWA CITY&quot; sits on the Pentacrest at sunset.">
            <a:extLst>
              <a:ext uri="{FF2B5EF4-FFF2-40B4-BE49-F238E27FC236}">
                <a16:creationId xmlns:a16="http://schemas.microsoft.com/office/drawing/2014/main" id="{14AB54D5-732E-19D8-8533-07A453BD7903}"/>
              </a:ext>
            </a:extLst>
          </p:cNvPr>
          <p:cNvPicPr>
            <a:picLocks noChangeAspect="1" noChangeArrowheads="1"/>
          </p:cNvPicPr>
          <p:nvPr/>
        </p:nvPicPr>
        <p:blipFill rotWithShape="1">
          <a:blip r:embed="rId2">
            <a:alphaModFix amt="41000"/>
            <a:extLst>
              <a:ext uri="{28A0092B-C50C-407E-A947-70E740481C1C}">
                <a14:useLocalDpi xmlns:a14="http://schemas.microsoft.com/office/drawing/2010/main" val="0"/>
              </a:ext>
            </a:extLst>
          </a:blip>
          <a:srcRect l="10480" r="23438"/>
          <a:stretch/>
        </p:blipFill>
        <p:spPr bwMode="auto">
          <a:xfrm>
            <a:off x="-27485" y="-14504"/>
            <a:ext cx="6095981" cy="68725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312266F-42E3-2D34-3B81-271AC59C0A91}"/>
              </a:ext>
            </a:extLst>
          </p:cNvPr>
          <p:cNvSpPr>
            <a:spLocks noGrp="1"/>
          </p:cNvSpPr>
          <p:nvPr>
            <p:ph type="title"/>
          </p:nvPr>
        </p:nvSpPr>
        <p:spPr>
          <a:xfrm>
            <a:off x="-148563" y="159027"/>
            <a:ext cx="6558888" cy="1879324"/>
          </a:xfrm>
          <a:effectLst>
            <a:outerShdw blurRad="50800" dist="12700" dir="2700000" algn="tl" rotWithShape="0">
              <a:prstClr val="black">
                <a:alpha val="40000"/>
              </a:prstClr>
            </a:outerShdw>
          </a:effectLst>
        </p:spPr>
        <p:txBody>
          <a:bodyPr anchor="ctr">
            <a:normAutofit/>
          </a:bodyPr>
          <a:lstStyle/>
          <a:p>
            <a:pPr algn="ctr"/>
            <a:r>
              <a:rPr lang="en-CA" sz="6000" b="1" dirty="0">
                <a:solidFill>
                  <a:schemeClr val="bg1"/>
                </a:solidFill>
                <a:ea typeface="ADLaM Display" panose="020F0502020204030204" pitchFamily="2" charset="0"/>
                <a:cs typeface="ADLaM Display" panose="020F0502020204030204" pitchFamily="2" charset="0"/>
              </a:rPr>
              <a:t>Introduction</a:t>
            </a:r>
          </a:p>
        </p:txBody>
      </p:sp>
      <p:sp>
        <p:nvSpPr>
          <p:cNvPr id="3" name="Content Placeholder 2">
            <a:extLst>
              <a:ext uri="{FF2B5EF4-FFF2-40B4-BE49-F238E27FC236}">
                <a16:creationId xmlns:a16="http://schemas.microsoft.com/office/drawing/2014/main" id="{9DF7ACCA-F328-549C-82EB-965DEDB51356}"/>
              </a:ext>
            </a:extLst>
          </p:cNvPr>
          <p:cNvSpPr>
            <a:spLocks noGrp="1"/>
          </p:cNvSpPr>
          <p:nvPr>
            <p:ph idx="1"/>
          </p:nvPr>
        </p:nvSpPr>
        <p:spPr>
          <a:xfrm>
            <a:off x="7124700" y="1028700"/>
            <a:ext cx="4038600" cy="4542641"/>
          </a:xfrm>
        </p:spPr>
        <p:txBody>
          <a:bodyPr anchor="t">
            <a:normAutofit/>
          </a:bodyPr>
          <a:lstStyle/>
          <a:p>
            <a:pPr algn="just"/>
            <a:r>
              <a:rPr lang="en-US" i="0" dirty="0">
                <a:effectLst/>
                <a:latin typeface="Calibri" panose="020F0502020204030204" pitchFamily="34" charset="0"/>
                <a:ea typeface="Calibri" panose="020F0502020204030204" pitchFamily="34" charset="0"/>
                <a:cs typeface="Calibri" panose="020F0502020204030204" pitchFamily="34" charset="0"/>
              </a:rPr>
              <a:t>Iowa, with its diverse counties and communities, has a rich tapestry of liquor retail establishments, each contributing to the complex web of consumer preferences, economic factors, and regulatory influences. In this presentation, we will explore key aspects of liquor sales, from the distribution of sales across various stores to the impact of bottle volume and pricing strategies.</a:t>
            </a:r>
            <a:endParaRPr lang="en-CA" dirty="0">
              <a:latin typeface="Calibri" panose="020F0502020204030204" pitchFamily="34" charset="0"/>
              <a:ea typeface="Calibri" panose="020F0502020204030204" pitchFamily="34" charset="0"/>
              <a:cs typeface="Calibri" panose="020F0502020204030204" pitchFamily="34" charset="0"/>
            </a:endParaRPr>
          </a:p>
        </p:txBody>
      </p:sp>
      <p:grpSp>
        <p:nvGrpSpPr>
          <p:cNvPr id="3147" name="Group 3146">
            <a:extLst>
              <a:ext uri="{FF2B5EF4-FFF2-40B4-BE49-F238E27FC236}">
                <a16:creationId xmlns:a16="http://schemas.microsoft.com/office/drawing/2014/main" id="{D653FA49-39A3-4265-8670-1CC425A6EB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7" y="5850470"/>
            <a:ext cx="867485" cy="115439"/>
            <a:chOff x="8910933" y="1861308"/>
            <a:chExt cx="867485" cy="115439"/>
          </a:xfrm>
        </p:grpSpPr>
        <p:sp>
          <p:nvSpPr>
            <p:cNvPr id="3153" name="Rectangle 3152">
              <a:extLst>
                <a:ext uri="{FF2B5EF4-FFF2-40B4-BE49-F238E27FC236}">
                  <a16:creationId xmlns:a16="http://schemas.microsoft.com/office/drawing/2014/main" id="{4DC43A9D-6FE6-4C0D-8F62-BE6F97205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54" name="Straight Connector 3153">
              <a:extLst>
                <a:ext uri="{FF2B5EF4-FFF2-40B4-BE49-F238E27FC236}">
                  <a16:creationId xmlns:a16="http://schemas.microsoft.com/office/drawing/2014/main" id="{2A21C79E-831C-44CF-B6A5-1677130A9C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55" name="Straight Connector 3154">
              <a:extLst>
                <a:ext uri="{FF2B5EF4-FFF2-40B4-BE49-F238E27FC236}">
                  <a16:creationId xmlns:a16="http://schemas.microsoft.com/office/drawing/2014/main" id="{B1E9E6F4-D7E6-42EA-9D33-18D653D15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153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71" name="Rectangle 417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73" name="Group 417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4174" name="Rectangle 417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175" name="Straight Connector 417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76" name="Straight Connector 417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178" name="Rectangle 4177">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2" name="Picture 6" descr="assorted bottle on table">
            <a:extLst>
              <a:ext uri="{FF2B5EF4-FFF2-40B4-BE49-F238E27FC236}">
                <a16:creationId xmlns:a16="http://schemas.microsoft.com/office/drawing/2014/main" id="{3F36BFEB-0061-EC4A-6073-D9C00E54A5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414"/>
          <a:stretch/>
        </p:blipFill>
        <p:spPr bwMode="auto">
          <a:xfrm>
            <a:off x="-1" y="10"/>
            <a:ext cx="12192000" cy="6857989"/>
          </a:xfrm>
          <a:prstGeom prst="rect">
            <a:avLst/>
          </a:prstGeom>
          <a:noFill/>
          <a:extLst>
            <a:ext uri="{909E8E84-426E-40DD-AFC4-6F175D3DCCD1}">
              <a14:hiddenFill xmlns:a14="http://schemas.microsoft.com/office/drawing/2010/main">
                <a:solidFill>
                  <a:srgbClr val="FFFFFF"/>
                </a:solidFill>
              </a14:hiddenFill>
            </a:ext>
          </a:extLst>
        </p:spPr>
      </p:pic>
      <p:sp>
        <p:nvSpPr>
          <p:cNvPr id="4180" name="Rectangle 4179">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15EB0F-D7B8-748D-E996-A93BF064FC47}"/>
              </a:ext>
            </a:extLst>
          </p:cNvPr>
          <p:cNvSpPr>
            <a:spLocks noGrp="1"/>
          </p:cNvSpPr>
          <p:nvPr>
            <p:ph type="title"/>
          </p:nvPr>
        </p:nvSpPr>
        <p:spPr>
          <a:xfrm>
            <a:off x="0" y="2633933"/>
            <a:ext cx="10926147" cy="1643572"/>
          </a:xfrm>
        </p:spPr>
        <p:txBody>
          <a:bodyPr vert="horz" lIns="91440" tIns="45720" rIns="91440" bIns="45720" rtlCol="0" anchor="b">
            <a:normAutofit/>
          </a:bodyPr>
          <a:lstStyle/>
          <a:p>
            <a:pPr algn="ctr"/>
            <a:r>
              <a:rPr lang="en-US" sz="2800" b="1" kern="1200" cap="all" spc="390" baseline="0" dirty="0">
                <a:solidFill>
                  <a:srgbClr val="FFFFFF"/>
                </a:solidFill>
                <a:latin typeface="+mj-lt"/>
                <a:ea typeface="+mj-ea"/>
                <a:cs typeface="+mj-cs"/>
              </a:rPr>
              <a:t>OBSERVATIONS and Recommendations</a:t>
            </a:r>
          </a:p>
        </p:txBody>
      </p:sp>
      <p:grpSp>
        <p:nvGrpSpPr>
          <p:cNvPr id="4182" name="Group 4181">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4183" name="Rectangle 4182">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184" name="Straight Connector 4183">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85" name="Straight Connector 4184">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155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40154C-45EB-2BD6-C88A-34DC74893896}"/>
              </a:ext>
            </a:extLst>
          </p:cNvPr>
          <p:cNvPicPr>
            <a:picLocks noChangeAspect="1"/>
          </p:cNvPicPr>
          <p:nvPr/>
        </p:nvPicPr>
        <p:blipFill>
          <a:blip r:embed="rId2"/>
          <a:stretch>
            <a:fillRect/>
          </a:stretch>
        </p:blipFill>
        <p:spPr>
          <a:xfrm>
            <a:off x="5234504" y="604546"/>
            <a:ext cx="6724231" cy="5648908"/>
          </a:xfrm>
          <a:prstGeom prst="rect">
            <a:avLst/>
          </a:prstGeom>
        </p:spPr>
      </p:pic>
      <p:sp>
        <p:nvSpPr>
          <p:cNvPr id="6" name="TextBox 5">
            <a:extLst>
              <a:ext uri="{FF2B5EF4-FFF2-40B4-BE49-F238E27FC236}">
                <a16:creationId xmlns:a16="http://schemas.microsoft.com/office/drawing/2014/main" id="{B615056F-0D12-DE3C-914F-3D51E125FAC4}"/>
              </a:ext>
            </a:extLst>
          </p:cNvPr>
          <p:cNvSpPr txBox="1"/>
          <p:nvPr/>
        </p:nvSpPr>
        <p:spPr>
          <a:xfrm>
            <a:off x="233265" y="1129080"/>
            <a:ext cx="6272504" cy="584775"/>
          </a:xfrm>
          <a:prstGeom prst="rect">
            <a:avLst/>
          </a:prstGeom>
          <a:noFill/>
        </p:spPr>
        <p:txBody>
          <a:bodyPr wrap="square">
            <a:spAutoFit/>
          </a:bodyPr>
          <a:lstStyle/>
          <a:p>
            <a:r>
              <a:rPr lang="en-CA" sz="3200" b="1" i="1" dirty="0">
                <a:solidFill>
                  <a:srgbClr val="0070C0"/>
                </a:solidFill>
              </a:rPr>
              <a:t>Observation</a:t>
            </a:r>
            <a:endParaRPr lang="en-CA" sz="3200" i="1" dirty="0">
              <a:solidFill>
                <a:srgbClr val="0070C0"/>
              </a:solidFill>
            </a:endParaRPr>
          </a:p>
        </p:txBody>
      </p:sp>
      <p:sp>
        <p:nvSpPr>
          <p:cNvPr id="8" name="TextBox 7">
            <a:extLst>
              <a:ext uri="{FF2B5EF4-FFF2-40B4-BE49-F238E27FC236}">
                <a16:creationId xmlns:a16="http://schemas.microsoft.com/office/drawing/2014/main" id="{0BD2203D-D21E-9C9A-E2D6-D4409BC90E84}"/>
              </a:ext>
            </a:extLst>
          </p:cNvPr>
          <p:cNvSpPr txBox="1"/>
          <p:nvPr/>
        </p:nvSpPr>
        <p:spPr>
          <a:xfrm>
            <a:off x="233265" y="1727744"/>
            <a:ext cx="5159829" cy="1754326"/>
          </a:xfrm>
          <a:prstGeom prst="rect">
            <a:avLst/>
          </a:prstGeom>
          <a:noFill/>
        </p:spPr>
        <p:txBody>
          <a:bodyPr wrap="square">
            <a:spAutoFit/>
          </a:bodyPr>
          <a:lstStyle/>
          <a:p>
            <a:r>
              <a:rPr lang="en-US" b="1" i="0" dirty="0">
                <a:effectLst/>
                <a:latin typeface="Söhne"/>
              </a:rPr>
              <a:t>Steady Growth:</a:t>
            </a:r>
            <a:r>
              <a:rPr lang="en-US" b="0" i="0" dirty="0">
                <a:solidFill>
                  <a:srgbClr val="374151"/>
                </a:solidFill>
                <a:effectLst/>
                <a:latin typeface="Söhne"/>
              </a:rPr>
              <a:t> The line chart illustrates a generally upward trajectory in average yearly sales, suggesting </a:t>
            </a:r>
            <a:r>
              <a:rPr lang="en-US" dirty="0">
                <a:solidFill>
                  <a:srgbClr val="374151"/>
                </a:solidFill>
                <a:latin typeface="Söhne"/>
              </a:rPr>
              <a:t>increase in </a:t>
            </a:r>
            <a:r>
              <a:rPr lang="en-US" b="0" i="0" dirty="0">
                <a:solidFill>
                  <a:srgbClr val="374151"/>
                </a:solidFill>
                <a:effectLst/>
                <a:latin typeface="Söhne"/>
              </a:rPr>
              <a:t>growth trend in Iowa's liquor industry. This growth could be attributed to various factors, such as population changes, economic conditions, or shifts in consumer preferences.</a:t>
            </a:r>
            <a:endParaRPr lang="en-CA" dirty="0"/>
          </a:p>
        </p:txBody>
      </p:sp>
      <p:sp>
        <p:nvSpPr>
          <p:cNvPr id="10" name="TextBox 9">
            <a:extLst>
              <a:ext uri="{FF2B5EF4-FFF2-40B4-BE49-F238E27FC236}">
                <a16:creationId xmlns:a16="http://schemas.microsoft.com/office/drawing/2014/main" id="{D51B8751-CD23-5764-FF9F-2DA8677D205D}"/>
              </a:ext>
            </a:extLst>
          </p:cNvPr>
          <p:cNvSpPr txBox="1"/>
          <p:nvPr/>
        </p:nvSpPr>
        <p:spPr>
          <a:xfrm>
            <a:off x="233265" y="4090278"/>
            <a:ext cx="4310743" cy="584775"/>
          </a:xfrm>
          <a:prstGeom prst="rect">
            <a:avLst/>
          </a:prstGeom>
          <a:noFill/>
        </p:spPr>
        <p:txBody>
          <a:bodyPr wrap="square">
            <a:spAutoFit/>
          </a:bodyPr>
          <a:lstStyle/>
          <a:p>
            <a:r>
              <a:rPr lang="en-CA" sz="3200" b="1" i="1" dirty="0">
                <a:solidFill>
                  <a:srgbClr val="0070C0"/>
                </a:solidFill>
                <a:effectLst/>
                <a:latin typeface="+mj-lt"/>
              </a:rPr>
              <a:t>Recommendations</a:t>
            </a:r>
            <a:endParaRPr lang="en-CA" sz="3200" b="1" dirty="0">
              <a:solidFill>
                <a:srgbClr val="0070C0"/>
              </a:solidFill>
              <a:latin typeface="+mj-lt"/>
            </a:endParaRPr>
          </a:p>
        </p:txBody>
      </p:sp>
      <p:sp>
        <p:nvSpPr>
          <p:cNvPr id="12" name="TextBox 11">
            <a:extLst>
              <a:ext uri="{FF2B5EF4-FFF2-40B4-BE49-F238E27FC236}">
                <a16:creationId xmlns:a16="http://schemas.microsoft.com/office/drawing/2014/main" id="{DDC3E963-6AA7-DE36-4237-D2E759CCFC74}"/>
              </a:ext>
            </a:extLst>
          </p:cNvPr>
          <p:cNvSpPr txBox="1"/>
          <p:nvPr/>
        </p:nvSpPr>
        <p:spPr>
          <a:xfrm>
            <a:off x="233265" y="4675053"/>
            <a:ext cx="4984879" cy="1200329"/>
          </a:xfrm>
          <a:prstGeom prst="rect">
            <a:avLst/>
          </a:prstGeom>
          <a:noFill/>
        </p:spPr>
        <p:txBody>
          <a:bodyPr wrap="square">
            <a:spAutoFit/>
          </a:bodyPr>
          <a:lstStyle/>
          <a:p>
            <a:r>
              <a:rPr lang="en-CA" b="1" i="1" dirty="0">
                <a:solidFill>
                  <a:srgbClr val="374151"/>
                </a:solidFill>
                <a:latin typeface="Söhne"/>
              </a:rPr>
              <a:t>Stay Informed on Market Dynamics-</a:t>
            </a:r>
            <a:r>
              <a:rPr lang="en-CA" i="1" dirty="0">
                <a:solidFill>
                  <a:srgbClr val="374151"/>
                </a:solidFill>
                <a:latin typeface="Söhne"/>
              </a:rPr>
              <a:t> Stay tuned with the market trends and keep an eye on factors which might impact sales such as economic conditions ,regulations </a:t>
            </a:r>
            <a:r>
              <a:rPr lang="en-CA" dirty="0"/>
              <a:t> </a:t>
            </a:r>
          </a:p>
        </p:txBody>
      </p:sp>
    </p:spTree>
    <p:extLst>
      <p:ext uri="{BB962C8B-B14F-4D97-AF65-F5344CB8AC3E}">
        <p14:creationId xmlns:p14="http://schemas.microsoft.com/office/powerpoint/2010/main" val="3385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67BAC7-77E4-F38C-D582-6BB5140C03F0}"/>
              </a:ext>
            </a:extLst>
          </p:cNvPr>
          <p:cNvPicPr>
            <a:picLocks noChangeAspect="1"/>
          </p:cNvPicPr>
          <p:nvPr/>
        </p:nvPicPr>
        <p:blipFill>
          <a:blip r:embed="rId2"/>
          <a:stretch>
            <a:fillRect/>
          </a:stretch>
        </p:blipFill>
        <p:spPr>
          <a:xfrm>
            <a:off x="1512140" y="158621"/>
            <a:ext cx="10584415" cy="6425738"/>
          </a:xfrm>
          <a:prstGeom prst="rect">
            <a:avLst/>
          </a:prstGeom>
        </p:spPr>
      </p:pic>
      <p:sp>
        <p:nvSpPr>
          <p:cNvPr id="7" name="TextBox 6">
            <a:extLst>
              <a:ext uri="{FF2B5EF4-FFF2-40B4-BE49-F238E27FC236}">
                <a16:creationId xmlns:a16="http://schemas.microsoft.com/office/drawing/2014/main" id="{506EEEB8-8B42-AF5F-D922-CB4E38511C86}"/>
              </a:ext>
            </a:extLst>
          </p:cNvPr>
          <p:cNvSpPr txBox="1"/>
          <p:nvPr/>
        </p:nvSpPr>
        <p:spPr>
          <a:xfrm>
            <a:off x="547396" y="883689"/>
            <a:ext cx="6096000" cy="584775"/>
          </a:xfrm>
          <a:prstGeom prst="rect">
            <a:avLst/>
          </a:prstGeom>
          <a:noFill/>
        </p:spPr>
        <p:txBody>
          <a:bodyPr wrap="square">
            <a:spAutoFit/>
          </a:bodyPr>
          <a:lstStyle/>
          <a:p>
            <a:r>
              <a:rPr lang="en-CA" sz="3200" b="1" i="1" dirty="0">
                <a:solidFill>
                  <a:srgbClr val="0070C0"/>
                </a:solidFill>
              </a:rPr>
              <a:t>Observation</a:t>
            </a:r>
            <a:endParaRPr lang="en-CA" sz="3200" dirty="0"/>
          </a:p>
        </p:txBody>
      </p:sp>
      <p:sp>
        <p:nvSpPr>
          <p:cNvPr id="9" name="TextBox 8">
            <a:extLst>
              <a:ext uri="{FF2B5EF4-FFF2-40B4-BE49-F238E27FC236}">
                <a16:creationId xmlns:a16="http://schemas.microsoft.com/office/drawing/2014/main" id="{E0199B27-D16D-C9B8-E0E6-3C90E8E9D55C}"/>
              </a:ext>
            </a:extLst>
          </p:cNvPr>
          <p:cNvSpPr txBox="1"/>
          <p:nvPr/>
        </p:nvSpPr>
        <p:spPr>
          <a:xfrm>
            <a:off x="547396" y="1528006"/>
            <a:ext cx="4136571" cy="1200329"/>
          </a:xfrm>
          <a:prstGeom prst="rect">
            <a:avLst/>
          </a:prstGeom>
          <a:noFill/>
        </p:spPr>
        <p:txBody>
          <a:bodyPr wrap="square">
            <a:spAutoFit/>
          </a:bodyPr>
          <a:lstStyle/>
          <a:p>
            <a:r>
              <a:rPr lang="en-US" b="1" i="0" dirty="0">
                <a:effectLst/>
                <a:latin typeface="Söhne"/>
              </a:rPr>
              <a:t>Identifying Dominant Players:</a:t>
            </a:r>
            <a:r>
              <a:rPr lang="en-US" b="0" i="0" dirty="0">
                <a:solidFill>
                  <a:srgbClr val="374151"/>
                </a:solidFill>
                <a:effectLst/>
                <a:latin typeface="Söhne"/>
              </a:rPr>
              <a:t> A quick glance at the pie chart allows us to identify which cities are the dominant players in the Iowa liquor market.</a:t>
            </a:r>
            <a:endParaRPr lang="en-CA" dirty="0"/>
          </a:p>
        </p:txBody>
      </p:sp>
      <p:sp>
        <p:nvSpPr>
          <p:cNvPr id="11" name="TextBox 10">
            <a:extLst>
              <a:ext uri="{FF2B5EF4-FFF2-40B4-BE49-F238E27FC236}">
                <a16:creationId xmlns:a16="http://schemas.microsoft.com/office/drawing/2014/main" id="{AA517BFD-1486-FB47-6AFC-AB7AE078121E}"/>
              </a:ext>
            </a:extLst>
          </p:cNvPr>
          <p:cNvSpPr txBox="1"/>
          <p:nvPr/>
        </p:nvSpPr>
        <p:spPr>
          <a:xfrm>
            <a:off x="547396" y="3628830"/>
            <a:ext cx="6097554" cy="584775"/>
          </a:xfrm>
          <a:prstGeom prst="rect">
            <a:avLst/>
          </a:prstGeom>
          <a:noFill/>
        </p:spPr>
        <p:txBody>
          <a:bodyPr wrap="square">
            <a:spAutoFit/>
          </a:bodyPr>
          <a:lstStyle/>
          <a:p>
            <a:r>
              <a:rPr lang="en-CA" sz="3200" b="1" i="1" dirty="0">
                <a:solidFill>
                  <a:srgbClr val="0070C0"/>
                </a:solidFill>
                <a:effectLst/>
                <a:latin typeface="+mj-lt"/>
              </a:rPr>
              <a:t>Recommendations</a:t>
            </a:r>
            <a:endParaRPr lang="en-CA" sz="3200" dirty="0"/>
          </a:p>
        </p:txBody>
      </p:sp>
      <p:sp>
        <p:nvSpPr>
          <p:cNvPr id="13" name="TextBox 12">
            <a:extLst>
              <a:ext uri="{FF2B5EF4-FFF2-40B4-BE49-F238E27FC236}">
                <a16:creationId xmlns:a16="http://schemas.microsoft.com/office/drawing/2014/main" id="{B9FE03F8-8345-82F6-02E7-7BF41F6A889A}"/>
              </a:ext>
            </a:extLst>
          </p:cNvPr>
          <p:cNvSpPr txBox="1"/>
          <p:nvPr/>
        </p:nvSpPr>
        <p:spPr>
          <a:xfrm>
            <a:off x="547396" y="4464194"/>
            <a:ext cx="4415712" cy="2031325"/>
          </a:xfrm>
          <a:prstGeom prst="rect">
            <a:avLst/>
          </a:prstGeom>
          <a:noFill/>
        </p:spPr>
        <p:txBody>
          <a:bodyPr wrap="square">
            <a:spAutoFit/>
          </a:bodyPr>
          <a:lstStyle/>
          <a:p>
            <a:r>
              <a:rPr lang="en-US" b="1" i="0" dirty="0">
                <a:effectLst/>
                <a:latin typeface="Söhne"/>
              </a:rPr>
              <a:t>Customer Engagement Strategies:</a:t>
            </a:r>
            <a:r>
              <a:rPr lang="en-US" b="0" i="0" dirty="0">
                <a:solidFill>
                  <a:srgbClr val="374151"/>
                </a:solidFill>
                <a:effectLst/>
                <a:latin typeface="Söhne"/>
              </a:rPr>
              <a:t> Implement customer engagement strategies that resonate with the demographics and preferences of residents in each city. Understanding local consumer behaviors is essential for building lasting connections and driving sustained sales growth.</a:t>
            </a:r>
            <a:endParaRPr lang="en-CA" dirty="0"/>
          </a:p>
        </p:txBody>
      </p:sp>
    </p:spTree>
    <p:extLst>
      <p:ext uri="{BB962C8B-B14F-4D97-AF65-F5344CB8AC3E}">
        <p14:creationId xmlns:p14="http://schemas.microsoft.com/office/powerpoint/2010/main" val="288210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E58873-D58E-551C-6833-1100A5F44982}"/>
              </a:ext>
            </a:extLst>
          </p:cNvPr>
          <p:cNvPicPr>
            <a:picLocks noChangeAspect="1"/>
          </p:cNvPicPr>
          <p:nvPr/>
        </p:nvPicPr>
        <p:blipFill>
          <a:blip r:embed="rId2"/>
          <a:stretch>
            <a:fillRect/>
          </a:stretch>
        </p:blipFill>
        <p:spPr>
          <a:xfrm>
            <a:off x="5134894" y="786744"/>
            <a:ext cx="6546255" cy="5745492"/>
          </a:xfrm>
          <a:prstGeom prst="rect">
            <a:avLst/>
          </a:prstGeom>
        </p:spPr>
      </p:pic>
      <p:sp>
        <p:nvSpPr>
          <p:cNvPr id="9" name="TextBox 8">
            <a:extLst>
              <a:ext uri="{FF2B5EF4-FFF2-40B4-BE49-F238E27FC236}">
                <a16:creationId xmlns:a16="http://schemas.microsoft.com/office/drawing/2014/main" id="{14EDE25C-DBB5-E5A9-A938-6F63668F8E7C}"/>
              </a:ext>
            </a:extLst>
          </p:cNvPr>
          <p:cNvSpPr txBox="1"/>
          <p:nvPr/>
        </p:nvSpPr>
        <p:spPr>
          <a:xfrm>
            <a:off x="532720" y="1053438"/>
            <a:ext cx="6096000" cy="584775"/>
          </a:xfrm>
          <a:prstGeom prst="rect">
            <a:avLst/>
          </a:prstGeom>
          <a:noFill/>
        </p:spPr>
        <p:txBody>
          <a:bodyPr wrap="square">
            <a:spAutoFit/>
          </a:bodyPr>
          <a:lstStyle/>
          <a:p>
            <a:r>
              <a:rPr lang="en-CA" sz="3200" b="1" i="1" dirty="0">
                <a:solidFill>
                  <a:srgbClr val="0070C0"/>
                </a:solidFill>
              </a:rPr>
              <a:t>Observation</a:t>
            </a:r>
            <a:endParaRPr lang="en-CA" sz="3200" dirty="0"/>
          </a:p>
        </p:txBody>
      </p:sp>
      <p:sp>
        <p:nvSpPr>
          <p:cNvPr id="11" name="TextBox 10">
            <a:extLst>
              <a:ext uri="{FF2B5EF4-FFF2-40B4-BE49-F238E27FC236}">
                <a16:creationId xmlns:a16="http://schemas.microsoft.com/office/drawing/2014/main" id="{2417F5C0-6767-5F40-F847-F2207D35432F}"/>
              </a:ext>
            </a:extLst>
          </p:cNvPr>
          <p:cNvSpPr txBox="1"/>
          <p:nvPr/>
        </p:nvSpPr>
        <p:spPr>
          <a:xfrm>
            <a:off x="510851" y="3610209"/>
            <a:ext cx="6097554" cy="584775"/>
          </a:xfrm>
          <a:prstGeom prst="rect">
            <a:avLst/>
          </a:prstGeom>
          <a:noFill/>
        </p:spPr>
        <p:txBody>
          <a:bodyPr wrap="square">
            <a:spAutoFit/>
          </a:bodyPr>
          <a:lstStyle/>
          <a:p>
            <a:r>
              <a:rPr lang="en-CA" sz="3200" b="1" i="1" dirty="0">
                <a:solidFill>
                  <a:srgbClr val="0070C0"/>
                </a:solidFill>
                <a:effectLst/>
                <a:latin typeface="+mj-lt"/>
              </a:rPr>
              <a:t>Recommendations</a:t>
            </a:r>
            <a:endParaRPr lang="en-CA" sz="3200" dirty="0"/>
          </a:p>
        </p:txBody>
      </p:sp>
      <p:sp>
        <p:nvSpPr>
          <p:cNvPr id="12" name="TextBox 11">
            <a:extLst>
              <a:ext uri="{FF2B5EF4-FFF2-40B4-BE49-F238E27FC236}">
                <a16:creationId xmlns:a16="http://schemas.microsoft.com/office/drawing/2014/main" id="{72CBA39D-99B3-9B68-F41A-829A822AC65D}"/>
              </a:ext>
            </a:extLst>
          </p:cNvPr>
          <p:cNvSpPr txBox="1"/>
          <p:nvPr/>
        </p:nvSpPr>
        <p:spPr>
          <a:xfrm>
            <a:off x="7360617" y="325764"/>
            <a:ext cx="3128613" cy="369332"/>
          </a:xfrm>
          <a:prstGeom prst="rect">
            <a:avLst/>
          </a:prstGeom>
          <a:noFill/>
        </p:spPr>
        <p:txBody>
          <a:bodyPr wrap="none" rtlCol="0">
            <a:spAutoFit/>
          </a:bodyPr>
          <a:lstStyle/>
          <a:p>
            <a:r>
              <a:rPr lang="en-CA" b="1" dirty="0"/>
              <a:t>Top 10 Stores with highest Sales</a:t>
            </a:r>
          </a:p>
        </p:txBody>
      </p:sp>
      <p:sp>
        <p:nvSpPr>
          <p:cNvPr id="14" name="TextBox 13">
            <a:extLst>
              <a:ext uri="{FF2B5EF4-FFF2-40B4-BE49-F238E27FC236}">
                <a16:creationId xmlns:a16="http://schemas.microsoft.com/office/drawing/2014/main" id="{A0D73770-99DB-D429-D0DC-C865360289F8}"/>
              </a:ext>
            </a:extLst>
          </p:cNvPr>
          <p:cNvSpPr txBox="1"/>
          <p:nvPr/>
        </p:nvSpPr>
        <p:spPr>
          <a:xfrm>
            <a:off x="510851" y="1638213"/>
            <a:ext cx="4031114" cy="1754326"/>
          </a:xfrm>
          <a:prstGeom prst="rect">
            <a:avLst/>
          </a:prstGeom>
          <a:noFill/>
        </p:spPr>
        <p:txBody>
          <a:bodyPr wrap="square">
            <a:spAutoFit/>
          </a:bodyPr>
          <a:lstStyle/>
          <a:p>
            <a:r>
              <a:rPr lang="en-US" b="1" i="0" dirty="0">
                <a:effectLst/>
                <a:latin typeface="Söhne"/>
              </a:rPr>
              <a:t>Concentration of Sales:</a:t>
            </a:r>
            <a:r>
              <a:rPr lang="en-US" b="0" i="0" dirty="0">
                <a:solidFill>
                  <a:srgbClr val="374151"/>
                </a:solidFill>
                <a:effectLst/>
                <a:latin typeface="Söhne"/>
              </a:rPr>
              <a:t> The pie chart vividly showcases the concentration of sales within the top 10 stores, revealing the proportional contribution of each store to the overall liquor sales landscape in Iowa. </a:t>
            </a:r>
            <a:endParaRPr lang="en-CA" dirty="0"/>
          </a:p>
        </p:txBody>
      </p:sp>
      <p:sp>
        <p:nvSpPr>
          <p:cNvPr id="16" name="TextBox 15">
            <a:extLst>
              <a:ext uri="{FF2B5EF4-FFF2-40B4-BE49-F238E27FC236}">
                <a16:creationId xmlns:a16="http://schemas.microsoft.com/office/drawing/2014/main" id="{2D900CDB-9E28-F136-CB96-DCD04EB6F4AE}"/>
              </a:ext>
            </a:extLst>
          </p:cNvPr>
          <p:cNvSpPr txBox="1"/>
          <p:nvPr/>
        </p:nvSpPr>
        <p:spPr>
          <a:xfrm>
            <a:off x="532720" y="4430216"/>
            <a:ext cx="4235223" cy="2031325"/>
          </a:xfrm>
          <a:prstGeom prst="rect">
            <a:avLst/>
          </a:prstGeom>
          <a:noFill/>
        </p:spPr>
        <p:txBody>
          <a:bodyPr wrap="square">
            <a:spAutoFit/>
          </a:bodyPr>
          <a:lstStyle/>
          <a:p>
            <a:r>
              <a:rPr lang="en-US" b="1" i="0" dirty="0">
                <a:effectLst/>
                <a:latin typeface="Söhne"/>
              </a:rPr>
              <a:t>Data-Driven Decision-Making:</a:t>
            </a:r>
            <a:r>
              <a:rPr lang="en-US" b="0" i="0" dirty="0">
                <a:solidFill>
                  <a:srgbClr val="374151"/>
                </a:solidFill>
                <a:effectLst/>
                <a:latin typeface="Söhne"/>
              </a:rPr>
              <a:t> Utilize sales data from top-performing stores to inform strategic decision-making. Analyze purchasing patterns, consumer behaviors, and market trends specific to each store to optimize product offerings and promotional activities.</a:t>
            </a:r>
            <a:endParaRPr lang="en-CA" dirty="0"/>
          </a:p>
        </p:txBody>
      </p:sp>
    </p:spTree>
    <p:extLst>
      <p:ext uri="{BB962C8B-B14F-4D97-AF65-F5344CB8AC3E}">
        <p14:creationId xmlns:p14="http://schemas.microsoft.com/office/powerpoint/2010/main" val="424520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B0C51C9-28B7-F227-A3B5-405A5BFF0752}"/>
              </a:ext>
            </a:extLst>
          </p:cNvPr>
          <p:cNvSpPr txBox="1"/>
          <p:nvPr/>
        </p:nvSpPr>
        <p:spPr>
          <a:xfrm>
            <a:off x="8145624" y="626997"/>
            <a:ext cx="6097554" cy="584775"/>
          </a:xfrm>
          <a:prstGeom prst="rect">
            <a:avLst/>
          </a:prstGeom>
          <a:noFill/>
        </p:spPr>
        <p:txBody>
          <a:bodyPr wrap="square">
            <a:spAutoFit/>
          </a:bodyPr>
          <a:lstStyle/>
          <a:p>
            <a:r>
              <a:rPr lang="en-CA" sz="3200" b="1" i="1" dirty="0">
                <a:solidFill>
                  <a:srgbClr val="0070C0"/>
                </a:solidFill>
              </a:rPr>
              <a:t>Observation</a:t>
            </a:r>
            <a:endParaRPr lang="en-CA" sz="3200" dirty="0"/>
          </a:p>
        </p:txBody>
      </p:sp>
      <p:sp>
        <p:nvSpPr>
          <p:cNvPr id="9" name="TextBox 8">
            <a:extLst>
              <a:ext uri="{FF2B5EF4-FFF2-40B4-BE49-F238E27FC236}">
                <a16:creationId xmlns:a16="http://schemas.microsoft.com/office/drawing/2014/main" id="{2D89F3CA-EC12-58F1-C178-9264841FA77E}"/>
              </a:ext>
            </a:extLst>
          </p:cNvPr>
          <p:cNvSpPr txBox="1"/>
          <p:nvPr/>
        </p:nvSpPr>
        <p:spPr>
          <a:xfrm>
            <a:off x="8229600" y="3670504"/>
            <a:ext cx="6097554" cy="584775"/>
          </a:xfrm>
          <a:prstGeom prst="rect">
            <a:avLst/>
          </a:prstGeom>
          <a:noFill/>
        </p:spPr>
        <p:txBody>
          <a:bodyPr wrap="square">
            <a:spAutoFit/>
          </a:bodyPr>
          <a:lstStyle/>
          <a:p>
            <a:r>
              <a:rPr lang="en-CA" sz="3200" b="1" i="1" dirty="0">
                <a:solidFill>
                  <a:srgbClr val="0070C0"/>
                </a:solidFill>
                <a:effectLst/>
                <a:latin typeface="+mj-lt"/>
              </a:rPr>
              <a:t>Recommendations</a:t>
            </a:r>
            <a:endParaRPr lang="en-CA" sz="3200" dirty="0"/>
          </a:p>
        </p:txBody>
      </p:sp>
      <p:sp>
        <p:nvSpPr>
          <p:cNvPr id="11" name="TextBox 10">
            <a:extLst>
              <a:ext uri="{FF2B5EF4-FFF2-40B4-BE49-F238E27FC236}">
                <a16:creationId xmlns:a16="http://schemas.microsoft.com/office/drawing/2014/main" id="{E10EDA8D-F699-1105-4EED-F4EF93F8FD28}"/>
              </a:ext>
            </a:extLst>
          </p:cNvPr>
          <p:cNvSpPr txBox="1"/>
          <p:nvPr/>
        </p:nvSpPr>
        <p:spPr>
          <a:xfrm>
            <a:off x="8229601" y="1433170"/>
            <a:ext cx="3784340" cy="2308324"/>
          </a:xfrm>
          <a:prstGeom prst="rect">
            <a:avLst/>
          </a:prstGeom>
          <a:noFill/>
        </p:spPr>
        <p:txBody>
          <a:bodyPr wrap="square">
            <a:spAutoFit/>
          </a:bodyPr>
          <a:lstStyle/>
          <a:p>
            <a:r>
              <a:rPr lang="en-US" b="1" i="0" dirty="0">
                <a:effectLst/>
                <a:latin typeface="Söhne"/>
              </a:rPr>
              <a:t>Diversity of Products:</a:t>
            </a:r>
            <a:r>
              <a:rPr lang="en-US" b="0" i="0" dirty="0">
                <a:solidFill>
                  <a:srgbClr val="374151"/>
                </a:solidFill>
                <a:effectLst/>
                <a:latin typeface="Söhne"/>
              </a:rPr>
              <a:t> The top 10 list may showcase a diverse range of liquor products, representing various categories, brands, or sizes. Understanding the diversity within the most profitable items allows for a nuanced appreciation of consumer preferences and market trends</a:t>
            </a:r>
            <a:endParaRPr lang="en-CA" dirty="0"/>
          </a:p>
        </p:txBody>
      </p:sp>
      <p:sp>
        <p:nvSpPr>
          <p:cNvPr id="13" name="TextBox 12">
            <a:extLst>
              <a:ext uri="{FF2B5EF4-FFF2-40B4-BE49-F238E27FC236}">
                <a16:creationId xmlns:a16="http://schemas.microsoft.com/office/drawing/2014/main" id="{29F76956-E4D9-8812-2DDD-C14197018725}"/>
              </a:ext>
            </a:extLst>
          </p:cNvPr>
          <p:cNvSpPr txBox="1"/>
          <p:nvPr/>
        </p:nvSpPr>
        <p:spPr>
          <a:xfrm>
            <a:off x="8288767" y="4336128"/>
            <a:ext cx="3903233" cy="1754326"/>
          </a:xfrm>
          <a:prstGeom prst="rect">
            <a:avLst/>
          </a:prstGeom>
          <a:noFill/>
        </p:spPr>
        <p:txBody>
          <a:bodyPr wrap="square">
            <a:spAutoFit/>
          </a:bodyPr>
          <a:lstStyle/>
          <a:p>
            <a:r>
              <a:rPr lang="en-US" b="1" i="0" dirty="0">
                <a:effectLst/>
                <a:latin typeface="Söhne"/>
              </a:rPr>
              <a:t>Promotional Campaigns:</a:t>
            </a:r>
            <a:r>
              <a:rPr lang="en-US" b="0" i="0" dirty="0">
                <a:solidFill>
                  <a:srgbClr val="374151"/>
                </a:solidFill>
                <a:effectLst/>
                <a:latin typeface="Söhne"/>
              </a:rPr>
              <a:t> Leverage the popularity of the most profitable items in marketing campaigns. Highlighting these items in promotions, advertisements, or special events can create buzz and drive additional sales</a:t>
            </a:r>
            <a:endParaRPr lang="en-CA" dirty="0"/>
          </a:p>
        </p:txBody>
      </p:sp>
      <p:pic>
        <p:nvPicPr>
          <p:cNvPr id="15" name="Picture 14">
            <a:extLst>
              <a:ext uri="{FF2B5EF4-FFF2-40B4-BE49-F238E27FC236}">
                <a16:creationId xmlns:a16="http://schemas.microsoft.com/office/drawing/2014/main" id="{AD96986C-3D3D-B438-7E41-DF697B07D5C5}"/>
              </a:ext>
            </a:extLst>
          </p:cNvPr>
          <p:cNvPicPr>
            <a:picLocks noChangeAspect="1"/>
          </p:cNvPicPr>
          <p:nvPr/>
        </p:nvPicPr>
        <p:blipFill>
          <a:blip r:embed="rId2"/>
          <a:stretch>
            <a:fillRect/>
          </a:stretch>
        </p:blipFill>
        <p:spPr>
          <a:xfrm>
            <a:off x="178060" y="298436"/>
            <a:ext cx="8051540" cy="6314833"/>
          </a:xfrm>
          <a:prstGeom prst="rect">
            <a:avLst/>
          </a:prstGeom>
        </p:spPr>
      </p:pic>
    </p:spTree>
    <p:extLst>
      <p:ext uri="{BB962C8B-B14F-4D97-AF65-F5344CB8AC3E}">
        <p14:creationId xmlns:p14="http://schemas.microsoft.com/office/powerpoint/2010/main" val="307467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A80AAA-2529-F99C-8E88-ABA2A4330361}"/>
              </a:ext>
            </a:extLst>
          </p:cNvPr>
          <p:cNvPicPr>
            <a:picLocks noChangeAspect="1"/>
          </p:cNvPicPr>
          <p:nvPr/>
        </p:nvPicPr>
        <p:blipFill>
          <a:blip r:embed="rId2"/>
          <a:stretch>
            <a:fillRect/>
          </a:stretch>
        </p:blipFill>
        <p:spPr>
          <a:xfrm>
            <a:off x="186632" y="161096"/>
            <a:ext cx="9190633" cy="6519622"/>
          </a:xfrm>
          <a:prstGeom prst="rect">
            <a:avLst/>
          </a:prstGeom>
        </p:spPr>
      </p:pic>
      <p:sp>
        <p:nvSpPr>
          <p:cNvPr id="9" name="TextBox 8">
            <a:extLst>
              <a:ext uri="{FF2B5EF4-FFF2-40B4-BE49-F238E27FC236}">
                <a16:creationId xmlns:a16="http://schemas.microsoft.com/office/drawing/2014/main" id="{D0FE3F42-0DC9-0D49-37CC-A4E265C42FA1}"/>
              </a:ext>
            </a:extLst>
          </p:cNvPr>
          <p:cNvSpPr txBox="1"/>
          <p:nvPr/>
        </p:nvSpPr>
        <p:spPr>
          <a:xfrm>
            <a:off x="8493215" y="526788"/>
            <a:ext cx="6097554" cy="584775"/>
          </a:xfrm>
          <a:prstGeom prst="rect">
            <a:avLst/>
          </a:prstGeom>
          <a:noFill/>
        </p:spPr>
        <p:txBody>
          <a:bodyPr wrap="square">
            <a:spAutoFit/>
          </a:bodyPr>
          <a:lstStyle/>
          <a:p>
            <a:r>
              <a:rPr lang="en-CA" sz="3200" b="1" i="1" dirty="0">
                <a:solidFill>
                  <a:srgbClr val="0070C0"/>
                </a:solidFill>
              </a:rPr>
              <a:t>Observation</a:t>
            </a:r>
            <a:endParaRPr lang="en-CA" sz="3200" dirty="0"/>
          </a:p>
        </p:txBody>
      </p:sp>
      <p:sp>
        <p:nvSpPr>
          <p:cNvPr id="11" name="TextBox 10">
            <a:extLst>
              <a:ext uri="{FF2B5EF4-FFF2-40B4-BE49-F238E27FC236}">
                <a16:creationId xmlns:a16="http://schemas.microsoft.com/office/drawing/2014/main" id="{5C15986A-8A51-23BC-2532-BEC6E262D60F}"/>
              </a:ext>
            </a:extLst>
          </p:cNvPr>
          <p:cNvSpPr txBox="1"/>
          <p:nvPr/>
        </p:nvSpPr>
        <p:spPr>
          <a:xfrm>
            <a:off x="8493215" y="1185762"/>
            <a:ext cx="3235414" cy="1754326"/>
          </a:xfrm>
          <a:prstGeom prst="rect">
            <a:avLst/>
          </a:prstGeom>
          <a:noFill/>
        </p:spPr>
        <p:txBody>
          <a:bodyPr wrap="square">
            <a:spAutoFit/>
          </a:bodyPr>
          <a:lstStyle/>
          <a:p>
            <a:r>
              <a:rPr lang="en-US" b="1" i="0" dirty="0">
                <a:effectLst/>
                <a:latin typeface="Söhne"/>
              </a:rPr>
              <a:t>Varying Profit Margins:</a:t>
            </a:r>
            <a:r>
              <a:rPr lang="en-US" b="0" i="0" dirty="0">
                <a:solidFill>
                  <a:srgbClr val="374151"/>
                </a:solidFill>
                <a:effectLst/>
                <a:latin typeface="Söhne"/>
              </a:rPr>
              <a:t> The bar graph visually presents the profit margins of the top 10 items, showcasing the range and variability in the profitability of each product. </a:t>
            </a:r>
            <a:endParaRPr lang="en-CA" dirty="0"/>
          </a:p>
        </p:txBody>
      </p:sp>
      <p:sp>
        <p:nvSpPr>
          <p:cNvPr id="13" name="TextBox 12">
            <a:extLst>
              <a:ext uri="{FF2B5EF4-FFF2-40B4-BE49-F238E27FC236}">
                <a16:creationId xmlns:a16="http://schemas.microsoft.com/office/drawing/2014/main" id="{542AC515-43C4-A85A-08AF-31EA87C48D04}"/>
              </a:ext>
            </a:extLst>
          </p:cNvPr>
          <p:cNvSpPr txBox="1"/>
          <p:nvPr/>
        </p:nvSpPr>
        <p:spPr>
          <a:xfrm>
            <a:off x="8523466" y="3246961"/>
            <a:ext cx="7119256" cy="584775"/>
          </a:xfrm>
          <a:prstGeom prst="rect">
            <a:avLst/>
          </a:prstGeom>
          <a:noFill/>
        </p:spPr>
        <p:txBody>
          <a:bodyPr wrap="square">
            <a:spAutoFit/>
          </a:bodyPr>
          <a:lstStyle/>
          <a:p>
            <a:r>
              <a:rPr lang="en-CA" sz="3200" b="1" i="1" dirty="0">
                <a:solidFill>
                  <a:srgbClr val="0070C0"/>
                </a:solidFill>
                <a:effectLst/>
                <a:latin typeface="+mj-lt"/>
              </a:rPr>
              <a:t>Recommendations</a:t>
            </a:r>
            <a:endParaRPr lang="en-CA" sz="3200" dirty="0"/>
          </a:p>
        </p:txBody>
      </p:sp>
      <p:sp>
        <p:nvSpPr>
          <p:cNvPr id="15" name="TextBox 14">
            <a:extLst>
              <a:ext uri="{FF2B5EF4-FFF2-40B4-BE49-F238E27FC236}">
                <a16:creationId xmlns:a16="http://schemas.microsoft.com/office/drawing/2014/main" id="{C9CC8C2B-4EA0-57D4-E374-5B4F76C9A4DE}"/>
              </a:ext>
            </a:extLst>
          </p:cNvPr>
          <p:cNvSpPr txBox="1"/>
          <p:nvPr/>
        </p:nvSpPr>
        <p:spPr>
          <a:xfrm>
            <a:off x="8523466" y="3905935"/>
            <a:ext cx="3205162" cy="1200329"/>
          </a:xfrm>
          <a:prstGeom prst="rect">
            <a:avLst/>
          </a:prstGeom>
          <a:noFill/>
        </p:spPr>
        <p:txBody>
          <a:bodyPr wrap="square">
            <a:spAutoFit/>
          </a:bodyPr>
          <a:lstStyle/>
          <a:p>
            <a:r>
              <a:rPr lang="en-US" b="1" i="0" dirty="0">
                <a:effectLst/>
                <a:latin typeface="Söhne"/>
              </a:rPr>
              <a:t>Cost Analysis and Reduction:</a:t>
            </a:r>
            <a:r>
              <a:rPr lang="en-US" b="0" i="0" dirty="0">
                <a:solidFill>
                  <a:srgbClr val="374151"/>
                </a:solidFill>
                <a:effectLst/>
                <a:latin typeface="Söhne"/>
              </a:rPr>
              <a:t> Conduct a thorough cost analysis of items with lower profit margins.</a:t>
            </a:r>
            <a:endParaRPr lang="en-CA" dirty="0"/>
          </a:p>
        </p:txBody>
      </p:sp>
    </p:spTree>
    <p:extLst>
      <p:ext uri="{BB962C8B-B14F-4D97-AF65-F5344CB8AC3E}">
        <p14:creationId xmlns:p14="http://schemas.microsoft.com/office/powerpoint/2010/main" val="1962091332"/>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209</TotalTime>
  <Words>498</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ADLaM Display</vt:lpstr>
      <vt:lpstr>Arial</vt:lpstr>
      <vt:lpstr>Bembo</vt:lpstr>
      <vt:lpstr>Calibri</vt:lpstr>
      <vt:lpstr>Italic</vt:lpstr>
      <vt:lpstr>Roboto</vt:lpstr>
      <vt:lpstr>Söhne</vt:lpstr>
      <vt:lpstr>AdornVTI</vt:lpstr>
      <vt:lpstr>Iowa Liquor Sales</vt:lpstr>
      <vt:lpstr>AGENDA</vt:lpstr>
      <vt:lpstr>Introduction</vt:lpstr>
      <vt:lpstr>OBSERVATIONS and 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Iowa Liquor Sales</dc:title>
  <dc:creator>pratinav Jinwal</dc:creator>
  <cp:lastModifiedBy>pratinav Jinwal</cp:lastModifiedBy>
  <cp:revision>2</cp:revision>
  <dcterms:created xsi:type="dcterms:W3CDTF">2023-12-04T01:30:05Z</dcterms:created>
  <dcterms:modified xsi:type="dcterms:W3CDTF">2024-02-11T00:34:13Z</dcterms:modified>
</cp:coreProperties>
</file>