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46" r:id="rId2"/>
    <p:sldId id="257" r:id="rId3"/>
    <p:sldId id="258" r:id="rId4"/>
    <p:sldId id="341" r:id="rId5"/>
    <p:sldId id="347" r:id="rId6"/>
    <p:sldId id="343" r:id="rId7"/>
    <p:sldId id="344" r:id="rId8"/>
    <p:sldId id="340" r:id="rId9"/>
    <p:sldId id="261" r:id="rId10"/>
    <p:sldId id="265" r:id="rId11"/>
    <p:sldId id="336" r:id="rId12"/>
    <p:sldId id="279" r:id="rId13"/>
    <p:sldId id="339" r:id="rId14"/>
    <p:sldId id="338" r:id="rId15"/>
    <p:sldId id="337" r:id="rId16"/>
    <p:sldId id="342" r:id="rId17"/>
    <p:sldId id="326" r:id="rId18"/>
    <p:sldId id="325"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1" autoAdjust="0"/>
    <p:restoredTop sz="95033" autoAdjust="0"/>
  </p:normalViewPr>
  <p:slideViewPr>
    <p:cSldViewPr snapToGrid="0">
      <p:cViewPr>
        <p:scale>
          <a:sx n="75" d="100"/>
          <a:sy n="75" d="100"/>
        </p:scale>
        <p:origin x="974"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25A711-3627-482E-904F-AD3129506532}" type="doc">
      <dgm:prSet loTypeId="urn:microsoft.com/office/officeart/2016/7/layout/BasicLinearProcessNumbered" loCatId="process" qsTypeId="urn:microsoft.com/office/officeart/2005/8/quickstyle/simple2" qsCatId="simple" csTypeId="urn:microsoft.com/office/officeart/2005/8/colors/colorful2" csCatId="colorful" phldr="1"/>
      <dgm:spPr/>
      <dgm:t>
        <a:bodyPr/>
        <a:lstStyle/>
        <a:p>
          <a:endParaRPr lang="en-US"/>
        </a:p>
      </dgm:t>
    </dgm:pt>
    <dgm:pt modelId="{3A7853C0-0721-4AFF-B648-0B8590EF3C29}">
      <dgm:prSet/>
      <dgm:spPr/>
      <dgm:t>
        <a:bodyPr/>
        <a:lstStyle/>
        <a:p>
          <a:r>
            <a:rPr lang="en-CA" dirty="0"/>
            <a:t>Datasets extracted from Medicare.gov’s Physician office visit costs, including regional pricing for new office visits, established office visits by specialities</a:t>
          </a:r>
          <a:endParaRPr lang="en-US" dirty="0"/>
        </a:p>
      </dgm:t>
    </dgm:pt>
    <dgm:pt modelId="{F5242B9E-A363-4ABA-9288-A096CB9BF35C}" type="parTrans" cxnId="{CFA463B6-9AC6-47E5-A771-1704D3593C4F}">
      <dgm:prSet/>
      <dgm:spPr/>
      <dgm:t>
        <a:bodyPr/>
        <a:lstStyle/>
        <a:p>
          <a:endParaRPr lang="en-US"/>
        </a:p>
      </dgm:t>
    </dgm:pt>
    <dgm:pt modelId="{BEB9D7A7-95D6-4D98-B1F5-E55424F99DFC}" type="sibTrans" cxnId="{CFA463B6-9AC6-47E5-A771-1704D3593C4F}">
      <dgm:prSet phldrT="1" phldr="0"/>
      <dgm:spPr/>
      <dgm:t>
        <a:bodyPr/>
        <a:lstStyle/>
        <a:p>
          <a:r>
            <a:rPr lang="en-US"/>
            <a:t>1</a:t>
          </a:r>
          <a:endParaRPr lang="en-US" dirty="0"/>
        </a:p>
      </dgm:t>
    </dgm:pt>
    <dgm:pt modelId="{F1EE3855-61E9-4A77-83A9-6EC54D4ED774}">
      <dgm:prSet/>
      <dgm:spPr/>
      <dgm:t>
        <a:bodyPr/>
        <a:lstStyle/>
        <a:p>
          <a:r>
            <a:rPr lang="en-US" dirty="0"/>
            <a:t>Quick stats: </a:t>
          </a:r>
        </a:p>
        <a:p>
          <a:r>
            <a:rPr lang="en-US" dirty="0"/>
            <a:t>3.5 million entries, 16 features.</a:t>
          </a:r>
        </a:p>
      </dgm:t>
    </dgm:pt>
    <dgm:pt modelId="{659FB977-841A-4F27-843E-1AC3BC7CDF96}" type="parTrans" cxnId="{E30A0186-9A7D-40CA-8099-3ED855C3C682}">
      <dgm:prSet/>
      <dgm:spPr/>
      <dgm:t>
        <a:bodyPr/>
        <a:lstStyle/>
        <a:p>
          <a:endParaRPr lang="en-US"/>
        </a:p>
      </dgm:t>
    </dgm:pt>
    <dgm:pt modelId="{CB7D7794-4693-4277-B6D1-AF86DD715DC8}" type="sibTrans" cxnId="{E30A0186-9A7D-40CA-8099-3ED855C3C682}">
      <dgm:prSet phldrT="2" phldr="0"/>
      <dgm:spPr/>
      <dgm:t>
        <a:bodyPr/>
        <a:lstStyle/>
        <a:p>
          <a:r>
            <a:rPr lang="en-US"/>
            <a:t>2</a:t>
          </a:r>
        </a:p>
      </dgm:t>
    </dgm:pt>
    <dgm:pt modelId="{93E61306-1535-48EA-9AE5-1DCC91007469}">
      <dgm:prSet/>
      <dgm:spPr/>
      <dgm:t>
        <a:bodyPr/>
        <a:lstStyle/>
        <a:p>
          <a:r>
            <a:rPr lang="en-US" dirty="0"/>
            <a:t>Notable features: </a:t>
          </a:r>
        </a:p>
        <a:p>
          <a:r>
            <a:rPr lang="en-US" dirty="0"/>
            <a:t>Min, max and mode Medicare and Copay pricing for new and established patients (14) by zip codes</a:t>
          </a:r>
        </a:p>
      </dgm:t>
    </dgm:pt>
    <dgm:pt modelId="{D08E4B24-09A2-443F-8EB3-CED4BDD16A94}" type="parTrans" cxnId="{6F7C6CCB-ECE2-4109-B425-F0FC4BB72B99}">
      <dgm:prSet/>
      <dgm:spPr/>
      <dgm:t>
        <a:bodyPr/>
        <a:lstStyle/>
        <a:p>
          <a:endParaRPr lang="en-CA"/>
        </a:p>
      </dgm:t>
    </dgm:pt>
    <dgm:pt modelId="{DD14E8F1-97A1-4ACA-BA49-F6A11C1473D0}" type="sibTrans" cxnId="{6F7C6CCB-ECE2-4109-B425-F0FC4BB72B99}">
      <dgm:prSet phldrT="3" phldr="0"/>
      <dgm:spPr/>
      <dgm:t>
        <a:bodyPr/>
        <a:lstStyle/>
        <a:p>
          <a:r>
            <a:rPr lang="en-CA"/>
            <a:t>3</a:t>
          </a:r>
        </a:p>
      </dgm:t>
    </dgm:pt>
    <dgm:pt modelId="{3449019E-C831-41AF-B7F6-2095853D2063}" type="pres">
      <dgm:prSet presAssocID="{D725A711-3627-482E-904F-AD3129506532}" presName="Name0" presStyleCnt="0">
        <dgm:presLayoutVars>
          <dgm:animLvl val="lvl"/>
          <dgm:resizeHandles val="exact"/>
        </dgm:presLayoutVars>
      </dgm:prSet>
      <dgm:spPr/>
    </dgm:pt>
    <dgm:pt modelId="{258640EC-8304-46D8-B4FA-196F4AD21411}" type="pres">
      <dgm:prSet presAssocID="{3A7853C0-0721-4AFF-B648-0B8590EF3C29}" presName="compositeNode" presStyleCnt="0">
        <dgm:presLayoutVars>
          <dgm:bulletEnabled val="1"/>
        </dgm:presLayoutVars>
      </dgm:prSet>
      <dgm:spPr/>
    </dgm:pt>
    <dgm:pt modelId="{C45039B3-1061-418E-B2BB-C754A7E5FDC0}" type="pres">
      <dgm:prSet presAssocID="{3A7853C0-0721-4AFF-B648-0B8590EF3C29}" presName="bgRect" presStyleLbl="bgAccFollowNode1" presStyleIdx="0" presStyleCnt="3"/>
      <dgm:spPr/>
    </dgm:pt>
    <dgm:pt modelId="{37E5F09D-0EDC-4958-ABEF-E05A1FE5C036}" type="pres">
      <dgm:prSet presAssocID="{BEB9D7A7-95D6-4D98-B1F5-E55424F99DFC}" presName="sibTransNodeCircle" presStyleLbl="alignNode1" presStyleIdx="0" presStyleCnt="6">
        <dgm:presLayoutVars>
          <dgm:chMax val="0"/>
          <dgm:bulletEnabled/>
        </dgm:presLayoutVars>
      </dgm:prSet>
      <dgm:spPr/>
    </dgm:pt>
    <dgm:pt modelId="{617C2ADC-62BE-4DE2-8F44-52B7DC7976B5}" type="pres">
      <dgm:prSet presAssocID="{3A7853C0-0721-4AFF-B648-0B8590EF3C29}" presName="bottomLine" presStyleLbl="alignNode1" presStyleIdx="1" presStyleCnt="6">
        <dgm:presLayoutVars/>
      </dgm:prSet>
      <dgm:spPr/>
    </dgm:pt>
    <dgm:pt modelId="{ABEB3313-732B-4ECD-B400-CDA6F184488A}" type="pres">
      <dgm:prSet presAssocID="{3A7853C0-0721-4AFF-B648-0B8590EF3C29}" presName="nodeText" presStyleLbl="bgAccFollowNode1" presStyleIdx="0" presStyleCnt="3">
        <dgm:presLayoutVars>
          <dgm:bulletEnabled val="1"/>
        </dgm:presLayoutVars>
      </dgm:prSet>
      <dgm:spPr/>
    </dgm:pt>
    <dgm:pt modelId="{E78C64E7-56DB-4F3B-BC61-CF666116C62E}" type="pres">
      <dgm:prSet presAssocID="{BEB9D7A7-95D6-4D98-B1F5-E55424F99DFC}" presName="sibTrans" presStyleCnt="0"/>
      <dgm:spPr/>
    </dgm:pt>
    <dgm:pt modelId="{95DEB8C0-5548-4E2C-B0E3-30CAF9C50FF2}" type="pres">
      <dgm:prSet presAssocID="{F1EE3855-61E9-4A77-83A9-6EC54D4ED774}" presName="compositeNode" presStyleCnt="0">
        <dgm:presLayoutVars>
          <dgm:bulletEnabled val="1"/>
        </dgm:presLayoutVars>
      </dgm:prSet>
      <dgm:spPr/>
    </dgm:pt>
    <dgm:pt modelId="{D4C47253-0F27-4E29-91DF-62CF79C7677D}" type="pres">
      <dgm:prSet presAssocID="{F1EE3855-61E9-4A77-83A9-6EC54D4ED774}" presName="bgRect" presStyleLbl="bgAccFollowNode1" presStyleIdx="1" presStyleCnt="3"/>
      <dgm:spPr/>
    </dgm:pt>
    <dgm:pt modelId="{98CA1220-AFE1-4295-933C-DE9E0C1C37B5}" type="pres">
      <dgm:prSet presAssocID="{CB7D7794-4693-4277-B6D1-AF86DD715DC8}" presName="sibTransNodeCircle" presStyleLbl="alignNode1" presStyleIdx="2" presStyleCnt="6">
        <dgm:presLayoutVars>
          <dgm:chMax val="0"/>
          <dgm:bulletEnabled/>
        </dgm:presLayoutVars>
      </dgm:prSet>
      <dgm:spPr/>
    </dgm:pt>
    <dgm:pt modelId="{37179149-6D32-4C27-AE00-003AAE2B7046}" type="pres">
      <dgm:prSet presAssocID="{F1EE3855-61E9-4A77-83A9-6EC54D4ED774}" presName="bottomLine" presStyleLbl="alignNode1" presStyleIdx="3" presStyleCnt="6">
        <dgm:presLayoutVars/>
      </dgm:prSet>
      <dgm:spPr/>
    </dgm:pt>
    <dgm:pt modelId="{A1851914-0053-44A5-8015-B3E572279351}" type="pres">
      <dgm:prSet presAssocID="{F1EE3855-61E9-4A77-83A9-6EC54D4ED774}" presName="nodeText" presStyleLbl="bgAccFollowNode1" presStyleIdx="1" presStyleCnt="3">
        <dgm:presLayoutVars>
          <dgm:bulletEnabled val="1"/>
        </dgm:presLayoutVars>
      </dgm:prSet>
      <dgm:spPr/>
    </dgm:pt>
    <dgm:pt modelId="{60BCEF0B-3378-4DA0-94B9-B6A671B7F382}" type="pres">
      <dgm:prSet presAssocID="{CB7D7794-4693-4277-B6D1-AF86DD715DC8}" presName="sibTrans" presStyleCnt="0"/>
      <dgm:spPr/>
    </dgm:pt>
    <dgm:pt modelId="{722F9DF7-4401-42BC-B423-44686F4C6B9E}" type="pres">
      <dgm:prSet presAssocID="{93E61306-1535-48EA-9AE5-1DCC91007469}" presName="compositeNode" presStyleCnt="0">
        <dgm:presLayoutVars>
          <dgm:bulletEnabled val="1"/>
        </dgm:presLayoutVars>
      </dgm:prSet>
      <dgm:spPr/>
    </dgm:pt>
    <dgm:pt modelId="{AF7C1EEE-F48D-4FFA-BEC3-6258200D1065}" type="pres">
      <dgm:prSet presAssocID="{93E61306-1535-48EA-9AE5-1DCC91007469}" presName="bgRect" presStyleLbl="bgAccFollowNode1" presStyleIdx="2" presStyleCnt="3"/>
      <dgm:spPr/>
    </dgm:pt>
    <dgm:pt modelId="{62FD25B7-F8E7-44EB-9229-E05D76A088CF}" type="pres">
      <dgm:prSet presAssocID="{DD14E8F1-97A1-4ACA-BA49-F6A11C1473D0}" presName="sibTransNodeCircle" presStyleLbl="alignNode1" presStyleIdx="4" presStyleCnt="6">
        <dgm:presLayoutVars>
          <dgm:chMax val="0"/>
          <dgm:bulletEnabled/>
        </dgm:presLayoutVars>
      </dgm:prSet>
      <dgm:spPr/>
    </dgm:pt>
    <dgm:pt modelId="{271AB16A-FE84-46A3-91C3-FC31F7315DC2}" type="pres">
      <dgm:prSet presAssocID="{93E61306-1535-48EA-9AE5-1DCC91007469}" presName="bottomLine" presStyleLbl="alignNode1" presStyleIdx="5" presStyleCnt="6">
        <dgm:presLayoutVars/>
      </dgm:prSet>
      <dgm:spPr/>
    </dgm:pt>
    <dgm:pt modelId="{16E8D3D7-3BC7-4791-8E2E-A697DBF6B078}" type="pres">
      <dgm:prSet presAssocID="{93E61306-1535-48EA-9AE5-1DCC91007469}" presName="nodeText" presStyleLbl="bgAccFollowNode1" presStyleIdx="2" presStyleCnt="3">
        <dgm:presLayoutVars>
          <dgm:bulletEnabled val="1"/>
        </dgm:presLayoutVars>
      </dgm:prSet>
      <dgm:spPr/>
    </dgm:pt>
  </dgm:ptLst>
  <dgm:cxnLst>
    <dgm:cxn modelId="{A74CFD03-DFCD-4DDF-ACAB-1E28C0790851}" type="presOf" srcId="{3A7853C0-0721-4AFF-B648-0B8590EF3C29}" destId="{C45039B3-1061-418E-B2BB-C754A7E5FDC0}" srcOrd="0" destOrd="0" presId="urn:microsoft.com/office/officeart/2016/7/layout/BasicLinearProcessNumbered"/>
    <dgm:cxn modelId="{BF4FC133-8558-4C34-90C4-DE1ECCD7117F}" type="presOf" srcId="{DD14E8F1-97A1-4ACA-BA49-F6A11C1473D0}" destId="{62FD25B7-F8E7-44EB-9229-E05D76A088CF}" srcOrd="0" destOrd="0" presId="urn:microsoft.com/office/officeart/2016/7/layout/BasicLinearProcessNumbered"/>
    <dgm:cxn modelId="{B008C753-5136-452E-B21C-12954755211D}" type="presOf" srcId="{F1EE3855-61E9-4A77-83A9-6EC54D4ED774}" destId="{A1851914-0053-44A5-8015-B3E572279351}" srcOrd="1" destOrd="0" presId="urn:microsoft.com/office/officeart/2016/7/layout/BasicLinearProcessNumbered"/>
    <dgm:cxn modelId="{94CF9074-32DB-408F-AC29-8EC7F2955DC2}" type="presOf" srcId="{3A7853C0-0721-4AFF-B648-0B8590EF3C29}" destId="{ABEB3313-732B-4ECD-B400-CDA6F184488A}" srcOrd="1" destOrd="0" presId="urn:microsoft.com/office/officeart/2016/7/layout/BasicLinearProcessNumbered"/>
    <dgm:cxn modelId="{69A6D485-1B4D-4CE0-A60E-25FDD81D2CD1}" type="presOf" srcId="{CB7D7794-4693-4277-B6D1-AF86DD715DC8}" destId="{98CA1220-AFE1-4295-933C-DE9E0C1C37B5}" srcOrd="0" destOrd="0" presId="urn:microsoft.com/office/officeart/2016/7/layout/BasicLinearProcessNumbered"/>
    <dgm:cxn modelId="{E30A0186-9A7D-40CA-8099-3ED855C3C682}" srcId="{D725A711-3627-482E-904F-AD3129506532}" destId="{F1EE3855-61E9-4A77-83A9-6EC54D4ED774}" srcOrd="1" destOrd="0" parTransId="{659FB977-841A-4F27-843E-1AC3BC7CDF96}" sibTransId="{CB7D7794-4693-4277-B6D1-AF86DD715DC8}"/>
    <dgm:cxn modelId="{8FE4E88A-AEB5-433E-AA5E-D3FDA270E051}" type="presOf" srcId="{93E61306-1535-48EA-9AE5-1DCC91007469}" destId="{AF7C1EEE-F48D-4FFA-BEC3-6258200D1065}" srcOrd="0" destOrd="0" presId="urn:microsoft.com/office/officeart/2016/7/layout/BasicLinearProcessNumbered"/>
    <dgm:cxn modelId="{4B5A3D92-D166-4B27-9C4A-7047460B2966}" type="presOf" srcId="{BEB9D7A7-95D6-4D98-B1F5-E55424F99DFC}" destId="{37E5F09D-0EDC-4958-ABEF-E05A1FE5C036}" srcOrd="0" destOrd="0" presId="urn:microsoft.com/office/officeart/2016/7/layout/BasicLinearProcessNumbered"/>
    <dgm:cxn modelId="{CFA463B6-9AC6-47E5-A771-1704D3593C4F}" srcId="{D725A711-3627-482E-904F-AD3129506532}" destId="{3A7853C0-0721-4AFF-B648-0B8590EF3C29}" srcOrd="0" destOrd="0" parTransId="{F5242B9E-A363-4ABA-9288-A096CB9BF35C}" sibTransId="{BEB9D7A7-95D6-4D98-B1F5-E55424F99DFC}"/>
    <dgm:cxn modelId="{6F7C6CCB-ECE2-4109-B425-F0FC4BB72B99}" srcId="{D725A711-3627-482E-904F-AD3129506532}" destId="{93E61306-1535-48EA-9AE5-1DCC91007469}" srcOrd="2" destOrd="0" parTransId="{D08E4B24-09A2-443F-8EB3-CED4BDD16A94}" sibTransId="{DD14E8F1-97A1-4ACA-BA49-F6A11C1473D0}"/>
    <dgm:cxn modelId="{89F94FEB-62BF-43B1-BA2F-5B9067789128}" type="presOf" srcId="{93E61306-1535-48EA-9AE5-1DCC91007469}" destId="{16E8D3D7-3BC7-4791-8E2E-A697DBF6B078}" srcOrd="1" destOrd="0" presId="urn:microsoft.com/office/officeart/2016/7/layout/BasicLinearProcessNumbered"/>
    <dgm:cxn modelId="{16C8E9F7-1C7E-49C4-A5F7-E18E021F5DF2}" type="presOf" srcId="{D725A711-3627-482E-904F-AD3129506532}" destId="{3449019E-C831-41AF-B7F6-2095853D2063}" srcOrd="0" destOrd="0" presId="urn:microsoft.com/office/officeart/2016/7/layout/BasicLinearProcessNumbered"/>
    <dgm:cxn modelId="{18A07CF9-BBE6-414B-973E-A033B5ED7CBE}" type="presOf" srcId="{F1EE3855-61E9-4A77-83A9-6EC54D4ED774}" destId="{D4C47253-0F27-4E29-91DF-62CF79C7677D}" srcOrd="0" destOrd="0" presId="urn:microsoft.com/office/officeart/2016/7/layout/BasicLinearProcessNumbered"/>
    <dgm:cxn modelId="{CE323B5C-F0AE-4F46-A57F-159FEF485A6B}" type="presParOf" srcId="{3449019E-C831-41AF-B7F6-2095853D2063}" destId="{258640EC-8304-46D8-B4FA-196F4AD21411}" srcOrd="0" destOrd="0" presId="urn:microsoft.com/office/officeart/2016/7/layout/BasicLinearProcessNumbered"/>
    <dgm:cxn modelId="{162EEEB7-E2FC-473A-8050-593119D4DE18}" type="presParOf" srcId="{258640EC-8304-46D8-B4FA-196F4AD21411}" destId="{C45039B3-1061-418E-B2BB-C754A7E5FDC0}" srcOrd="0" destOrd="0" presId="urn:microsoft.com/office/officeart/2016/7/layout/BasicLinearProcessNumbered"/>
    <dgm:cxn modelId="{DA867B28-68E8-43B8-9600-A4B2FD3CD9A2}" type="presParOf" srcId="{258640EC-8304-46D8-B4FA-196F4AD21411}" destId="{37E5F09D-0EDC-4958-ABEF-E05A1FE5C036}" srcOrd="1" destOrd="0" presId="urn:microsoft.com/office/officeart/2016/7/layout/BasicLinearProcessNumbered"/>
    <dgm:cxn modelId="{704FFD05-73F6-4B9A-A75B-19E0F3666C0C}" type="presParOf" srcId="{258640EC-8304-46D8-B4FA-196F4AD21411}" destId="{617C2ADC-62BE-4DE2-8F44-52B7DC7976B5}" srcOrd="2" destOrd="0" presId="urn:microsoft.com/office/officeart/2016/7/layout/BasicLinearProcessNumbered"/>
    <dgm:cxn modelId="{5281270E-1DF3-4684-A6CB-2E29639AD327}" type="presParOf" srcId="{258640EC-8304-46D8-B4FA-196F4AD21411}" destId="{ABEB3313-732B-4ECD-B400-CDA6F184488A}" srcOrd="3" destOrd="0" presId="urn:microsoft.com/office/officeart/2016/7/layout/BasicLinearProcessNumbered"/>
    <dgm:cxn modelId="{488042F1-A316-48A7-BF47-3BB0B335E0EB}" type="presParOf" srcId="{3449019E-C831-41AF-B7F6-2095853D2063}" destId="{E78C64E7-56DB-4F3B-BC61-CF666116C62E}" srcOrd="1" destOrd="0" presId="urn:microsoft.com/office/officeart/2016/7/layout/BasicLinearProcessNumbered"/>
    <dgm:cxn modelId="{A8CE9EE6-5828-4F44-810B-89E47771A627}" type="presParOf" srcId="{3449019E-C831-41AF-B7F6-2095853D2063}" destId="{95DEB8C0-5548-4E2C-B0E3-30CAF9C50FF2}" srcOrd="2" destOrd="0" presId="urn:microsoft.com/office/officeart/2016/7/layout/BasicLinearProcessNumbered"/>
    <dgm:cxn modelId="{EFDDE5E8-941F-4222-95AF-FCDA65F1D71D}" type="presParOf" srcId="{95DEB8C0-5548-4E2C-B0E3-30CAF9C50FF2}" destId="{D4C47253-0F27-4E29-91DF-62CF79C7677D}" srcOrd="0" destOrd="0" presId="urn:microsoft.com/office/officeart/2016/7/layout/BasicLinearProcessNumbered"/>
    <dgm:cxn modelId="{F153C278-B5F9-4FE6-A117-62746C6178AD}" type="presParOf" srcId="{95DEB8C0-5548-4E2C-B0E3-30CAF9C50FF2}" destId="{98CA1220-AFE1-4295-933C-DE9E0C1C37B5}" srcOrd="1" destOrd="0" presId="urn:microsoft.com/office/officeart/2016/7/layout/BasicLinearProcessNumbered"/>
    <dgm:cxn modelId="{F85A6D7C-6494-4763-857B-67E1BEF3B3C4}" type="presParOf" srcId="{95DEB8C0-5548-4E2C-B0E3-30CAF9C50FF2}" destId="{37179149-6D32-4C27-AE00-003AAE2B7046}" srcOrd="2" destOrd="0" presId="urn:microsoft.com/office/officeart/2016/7/layout/BasicLinearProcessNumbered"/>
    <dgm:cxn modelId="{66714145-C792-482A-A63F-63D57872F67E}" type="presParOf" srcId="{95DEB8C0-5548-4E2C-B0E3-30CAF9C50FF2}" destId="{A1851914-0053-44A5-8015-B3E572279351}" srcOrd="3" destOrd="0" presId="urn:microsoft.com/office/officeart/2016/7/layout/BasicLinearProcessNumbered"/>
    <dgm:cxn modelId="{3D994748-F068-4386-9FBB-45234B207848}" type="presParOf" srcId="{3449019E-C831-41AF-B7F6-2095853D2063}" destId="{60BCEF0B-3378-4DA0-94B9-B6A671B7F382}" srcOrd="3" destOrd="0" presId="urn:microsoft.com/office/officeart/2016/7/layout/BasicLinearProcessNumbered"/>
    <dgm:cxn modelId="{4130C5F4-2244-452E-B1CE-07828821D6BC}" type="presParOf" srcId="{3449019E-C831-41AF-B7F6-2095853D2063}" destId="{722F9DF7-4401-42BC-B423-44686F4C6B9E}" srcOrd="4" destOrd="0" presId="urn:microsoft.com/office/officeart/2016/7/layout/BasicLinearProcessNumbered"/>
    <dgm:cxn modelId="{CACD3EF3-73F9-4358-846D-D441A4AA57D1}" type="presParOf" srcId="{722F9DF7-4401-42BC-B423-44686F4C6B9E}" destId="{AF7C1EEE-F48D-4FFA-BEC3-6258200D1065}" srcOrd="0" destOrd="0" presId="urn:microsoft.com/office/officeart/2016/7/layout/BasicLinearProcessNumbered"/>
    <dgm:cxn modelId="{A18E2333-7570-4F66-9E09-38CF86302DA2}" type="presParOf" srcId="{722F9DF7-4401-42BC-B423-44686F4C6B9E}" destId="{62FD25B7-F8E7-44EB-9229-E05D76A088CF}" srcOrd="1" destOrd="0" presId="urn:microsoft.com/office/officeart/2016/7/layout/BasicLinearProcessNumbered"/>
    <dgm:cxn modelId="{811C623D-450E-4AE0-89AE-D19049D93DE7}" type="presParOf" srcId="{722F9DF7-4401-42BC-B423-44686F4C6B9E}" destId="{271AB16A-FE84-46A3-91C3-FC31F7315DC2}" srcOrd="2" destOrd="0" presId="urn:microsoft.com/office/officeart/2016/7/layout/BasicLinearProcessNumbered"/>
    <dgm:cxn modelId="{419506CE-11A1-4A9D-B378-6DDDDB609D15}" type="presParOf" srcId="{722F9DF7-4401-42BC-B423-44686F4C6B9E}" destId="{16E8D3D7-3BC7-4791-8E2E-A697DBF6B078}"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930B85-D689-4325-A5B6-F8944D0416C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0CFF6A7-4FD7-49D9-B2C6-F73CE5A6C009}">
      <dgm:prSet/>
      <dgm:spPr/>
      <dgm:t>
        <a:bodyPr/>
        <a:lstStyle/>
        <a:p>
          <a:pPr>
            <a:lnSpc>
              <a:spcPct val="100000"/>
            </a:lnSpc>
          </a:pPr>
          <a:r>
            <a:rPr lang="en-US"/>
            <a:t>XGBoost stands for eXtreme Gradient Boosting, a scalable and accurate implementation of gradient boosting machines, renowned for its performance and speed.</a:t>
          </a:r>
        </a:p>
      </dgm:t>
    </dgm:pt>
    <dgm:pt modelId="{967F31D0-C16E-4E70-BB72-F4C4D038D3A2}" type="parTrans" cxnId="{24DC7CA6-6648-49E8-8F04-10BD782A03AF}">
      <dgm:prSet/>
      <dgm:spPr/>
      <dgm:t>
        <a:bodyPr/>
        <a:lstStyle/>
        <a:p>
          <a:endParaRPr lang="en-US"/>
        </a:p>
      </dgm:t>
    </dgm:pt>
    <dgm:pt modelId="{4CD21940-A487-4B48-AA58-FF3ED9828676}" type="sibTrans" cxnId="{24DC7CA6-6648-49E8-8F04-10BD782A03AF}">
      <dgm:prSet/>
      <dgm:spPr/>
      <dgm:t>
        <a:bodyPr/>
        <a:lstStyle/>
        <a:p>
          <a:endParaRPr lang="en-US"/>
        </a:p>
      </dgm:t>
    </dgm:pt>
    <dgm:pt modelId="{F31D537E-DA1C-4CA6-9CD3-5270027A8487}">
      <dgm:prSet/>
      <dgm:spPr/>
      <dgm:t>
        <a:bodyPr/>
        <a:lstStyle/>
        <a:p>
          <a:pPr>
            <a:lnSpc>
              <a:spcPct val="100000"/>
            </a:lnSpc>
          </a:pPr>
          <a:r>
            <a:rPr lang="en-US"/>
            <a:t>It is used for regression tasks where the goal is to predict continuous out</a:t>
          </a:r>
        </a:p>
      </dgm:t>
    </dgm:pt>
    <dgm:pt modelId="{BAE636A2-DE5D-4FA1-96F9-FC5FF0FE86B1}" type="parTrans" cxnId="{FACCE506-7AC6-4BB6-B56E-EE1F3D4BB174}">
      <dgm:prSet/>
      <dgm:spPr/>
      <dgm:t>
        <a:bodyPr/>
        <a:lstStyle/>
        <a:p>
          <a:endParaRPr lang="en-US"/>
        </a:p>
      </dgm:t>
    </dgm:pt>
    <dgm:pt modelId="{EDE254D5-2892-4F6F-90D6-388B0CF195A2}" type="sibTrans" cxnId="{FACCE506-7AC6-4BB6-B56E-EE1F3D4BB174}">
      <dgm:prSet/>
      <dgm:spPr/>
      <dgm:t>
        <a:bodyPr/>
        <a:lstStyle/>
        <a:p>
          <a:endParaRPr lang="en-US"/>
        </a:p>
      </dgm:t>
    </dgm:pt>
    <dgm:pt modelId="{ADBE09C1-B200-47E8-BF00-A41ED74F6EB6}">
      <dgm:prSet/>
      <dgm:spPr/>
      <dgm:t>
        <a:bodyPr/>
        <a:lstStyle/>
        <a:p>
          <a:pPr>
            <a:lnSpc>
              <a:spcPct val="100000"/>
            </a:lnSpc>
          </a:pPr>
          <a:r>
            <a:rPr lang="en-US"/>
            <a:t>XGBoost uses a more regularized model formalization to control over-fitting, which gives it better performance.</a:t>
          </a:r>
        </a:p>
      </dgm:t>
    </dgm:pt>
    <dgm:pt modelId="{55CCA02F-948E-483C-B00A-BFC3CC19B4A0}" type="parTrans" cxnId="{3781A22F-A720-4471-BC74-2BD480529CA1}">
      <dgm:prSet/>
      <dgm:spPr/>
      <dgm:t>
        <a:bodyPr/>
        <a:lstStyle/>
        <a:p>
          <a:endParaRPr lang="en-US"/>
        </a:p>
      </dgm:t>
    </dgm:pt>
    <dgm:pt modelId="{1AF2BDF1-2232-4305-9072-AB3D890FEB3E}" type="sibTrans" cxnId="{3781A22F-A720-4471-BC74-2BD480529CA1}">
      <dgm:prSet/>
      <dgm:spPr/>
      <dgm:t>
        <a:bodyPr/>
        <a:lstStyle/>
        <a:p>
          <a:endParaRPr lang="en-US"/>
        </a:p>
      </dgm:t>
    </dgm:pt>
    <dgm:pt modelId="{D01E6BAD-4BAA-47C8-81FB-E954EFBABAB6}" type="pres">
      <dgm:prSet presAssocID="{0B930B85-D689-4325-A5B6-F8944D0416C2}" presName="root" presStyleCnt="0">
        <dgm:presLayoutVars>
          <dgm:dir/>
          <dgm:resizeHandles val="exact"/>
        </dgm:presLayoutVars>
      </dgm:prSet>
      <dgm:spPr/>
    </dgm:pt>
    <dgm:pt modelId="{1EF76009-DDDA-4AFB-B368-A8F01027C52B}" type="pres">
      <dgm:prSet presAssocID="{D0CFF6A7-4FD7-49D9-B2C6-F73CE5A6C009}" presName="compNode" presStyleCnt="0"/>
      <dgm:spPr/>
    </dgm:pt>
    <dgm:pt modelId="{FA4456DA-CD1D-4947-B98D-284D43B19233}" type="pres">
      <dgm:prSet presAssocID="{D0CFF6A7-4FD7-49D9-B2C6-F73CE5A6C00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vron Arrows"/>
        </a:ext>
      </dgm:extLst>
    </dgm:pt>
    <dgm:pt modelId="{14B8406A-1278-430A-98E8-045289CDF1B2}" type="pres">
      <dgm:prSet presAssocID="{D0CFF6A7-4FD7-49D9-B2C6-F73CE5A6C009}" presName="spaceRect" presStyleCnt="0"/>
      <dgm:spPr/>
    </dgm:pt>
    <dgm:pt modelId="{A4B9638A-24F0-49C1-ABC4-EF1397CF89A9}" type="pres">
      <dgm:prSet presAssocID="{D0CFF6A7-4FD7-49D9-B2C6-F73CE5A6C009}" presName="textRect" presStyleLbl="revTx" presStyleIdx="0" presStyleCnt="3">
        <dgm:presLayoutVars>
          <dgm:chMax val="1"/>
          <dgm:chPref val="1"/>
        </dgm:presLayoutVars>
      </dgm:prSet>
      <dgm:spPr/>
    </dgm:pt>
    <dgm:pt modelId="{2E5AA2DD-D5FE-4401-BA82-2B8A39865FF4}" type="pres">
      <dgm:prSet presAssocID="{4CD21940-A487-4B48-AA58-FF3ED9828676}" presName="sibTrans" presStyleCnt="0"/>
      <dgm:spPr/>
    </dgm:pt>
    <dgm:pt modelId="{0D423534-9E26-4DC5-963A-7CE3C5A14787}" type="pres">
      <dgm:prSet presAssocID="{F31D537E-DA1C-4CA6-9CD3-5270027A8487}" presName="compNode" presStyleCnt="0"/>
      <dgm:spPr/>
    </dgm:pt>
    <dgm:pt modelId="{9262A85E-A020-4D3C-89AA-C18F17EA1E65}" type="pres">
      <dgm:prSet presAssocID="{F31D537E-DA1C-4CA6-9CD3-5270027A848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8F215414-57B7-41A8-A02E-8CD623E8E89B}" type="pres">
      <dgm:prSet presAssocID="{F31D537E-DA1C-4CA6-9CD3-5270027A8487}" presName="spaceRect" presStyleCnt="0"/>
      <dgm:spPr/>
    </dgm:pt>
    <dgm:pt modelId="{FDF7D157-A9C7-48F7-8260-D93EE0D427EE}" type="pres">
      <dgm:prSet presAssocID="{F31D537E-DA1C-4CA6-9CD3-5270027A8487}" presName="textRect" presStyleLbl="revTx" presStyleIdx="1" presStyleCnt="3">
        <dgm:presLayoutVars>
          <dgm:chMax val="1"/>
          <dgm:chPref val="1"/>
        </dgm:presLayoutVars>
      </dgm:prSet>
      <dgm:spPr/>
    </dgm:pt>
    <dgm:pt modelId="{23168CEA-28E2-4C0B-80D2-74B8CF5E666C}" type="pres">
      <dgm:prSet presAssocID="{EDE254D5-2892-4F6F-90D6-388B0CF195A2}" presName="sibTrans" presStyleCnt="0"/>
      <dgm:spPr/>
    </dgm:pt>
    <dgm:pt modelId="{C4B6505D-69C5-4CD5-9414-E0E9A8CA6530}" type="pres">
      <dgm:prSet presAssocID="{ADBE09C1-B200-47E8-BF00-A41ED74F6EB6}" presName="compNode" presStyleCnt="0"/>
      <dgm:spPr/>
    </dgm:pt>
    <dgm:pt modelId="{295828A5-8FA4-42AA-8572-FE85FFF1EEFF}" type="pres">
      <dgm:prSet presAssocID="{ADBE09C1-B200-47E8-BF00-A41ED74F6EB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nching Diagram"/>
        </a:ext>
      </dgm:extLst>
    </dgm:pt>
    <dgm:pt modelId="{9A6B3CB1-2C0E-4E66-985D-C0D348071C7B}" type="pres">
      <dgm:prSet presAssocID="{ADBE09C1-B200-47E8-BF00-A41ED74F6EB6}" presName="spaceRect" presStyleCnt="0"/>
      <dgm:spPr/>
    </dgm:pt>
    <dgm:pt modelId="{1DF60FF8-F04E-431D-AB28-0022B581B66F}" type="pres">
      <dgm:prSet presAssocID="{ADBE09C1-B200-47E8-BF00-A41ED74F6EB6}" presName="textRect" presStyleLbl="revTx" presStyleIdx="2" presStyleCnt="3">
        <dgm:presLayoutVars>
          <dgm:chMax val="1"/>
          <dgm:chPref val="1"/>
        </dgm:presLayoutVars>
      </dgm:prSet>
      <dgm:spPr/>
    </dgm:pt>
  </dgm:ptLst>
  <dgm:cxnLst>
    <dgm:cxn modelId="{FACCE506-7AC6-4BB6-B56E-EE1F3D4BB174}" srcId="{0B930B85-D689-4325-A5B6-F8944D0416C2}" destId="{F31D537E-DA1C-4CA6-9CD3-5270027A8487}" srcOrd="1" destOrd="0" parTransId="{BAE636A2-DE5D-4FA1-96F9-FC5FF0FE86B1}" sibTransId="{EDE254D5-2892-4F6F-90D6-388B0CF195A2}"/>
    <dgm:cxn modelId="{86C8101B-A63A-4D36-9D96-B1639D00DD70}" type="presOf" srcId="{D0CFF6A7-4FD7-49D9-B2C6-F73CE5A6C009}" destId="{A4B9638A-24F0-49C1-ABC4-EF1397CF89A9}" srcOrd="0" destOrd="0" presId="urn:microsoft.com/office/officeart/2018/2/layout/IconLabelList"/>
    <dgm:cxn modelId="{67400B1F-CD6D-4DC6-98F7-7B3E20499FE2}" type="presOf" srcId="{F31D537E-DA1C-4CA6-9CD3-5270027A8487}" destId="{FDF7D157-A9C7-48F7-8260-D93EE0D427EE}" srcOrd="0" destOrd="0" presId="urn:microsoft.com/office/officeart/2018/2/layout/IconLabelList"/>
    <dgm:cxn modelId="{3065152F-4534-48A9-81E4-DA9D9161D0BA}" type="presOf" srcId="{0B930B85-D689-4325-A5B6-F8944D0416C2}" destId="{D01E6BAD-4BAA-47C8-81FB-E954EFBABAB6}" srcOrd="0" destOrd="0" presId="urn:microsoft.com/office/officeart/2018/2/layout/IconLabelList"/>
    <dgm:cxn modelId="{3781A22F-A720-4471-BC74-2BD480529CA1}" srcId="{0B930B85-D689-4325-A5B6-F8944D0416C2}" destId="{ADBE09C1-B200-47E8-BF00-A41ED74F6EB6}" srcOrd="2" destOrd="0" parTransId="{55CCA02F-948E-483C-B00A-BFC3CC19B4A0}" sibTransId="{1AF2BDF1-2232-4305-9072-AB3D890FEB3E}"/>
    <dgm:cxn modelId="{5B935B76-CE8D-4486-B612-ABD12BC71A97}" type="presOf" srcId="{ADBE09C1-B200-47E8-BF00-A41ED74F6EB6}" destId="{1DF60FF8-F04E-431D-AB28-0022B581B66F}" srcOrd="0" destOrd="0" presId="urn:microsoft.com/office/officeart/2018/2/layout/IconLabelList"/>
    <dgm:cxn modelId="{24DC7CA6-6648-49E8-8F04-10BD782A03AF}" srcId="{0B930B85-D689-4325-A5B6-F8944D0416C2}" destId="{D0CFF6A7-4FD7-49D9-B2C6-F73CE5A6C009}" srcOrd="0" destOrd="0" parTransId="{967F31D0-C16E-4E70-BB72-F4C4D038D3A2}" sibTransId="{4CD21940-A487-4B48-AA58-FF3ED9828676}"/>
    <dgm:cxn modelId="{D3EAC020-51D2-42C2-B455-7FC02D7A7C45}" type="presParOf" srcId="{D01E6BAD-4BAA-47C8-81FB-E954EFBABAB6}" destId="{1EF76009-DDDA-4AFB-B368-A8F01027C52B}" srcOrd="0" destOrd="0" presId="urn:microsoft.com/office/officeart/2018/2/layout/IconLabelList"/>
    <dgm:cxn modelId="{26F6B8FF-94AD-4A5B-8741-C7CB09A0AA64}" type="presParOf" srcId="{1EF76009-DDDA-4AFB-B368-A8F01027C52B}" destId="{FA4456DA-CD1D-4947-B98D-284D43B19233}" srcOrd="0" destOrd="0" presId="urn:microsoft.com/office/officeart/2018/2/layout/IconLabelList"/>
    <dgm:cxn modelId="{32F98381-D00F-425D-B11F-CBC8A4225E41}" type="presParOf" srcId="{1EF76009-DDDA-4AFB-B368-A8F01027C52B}" destId="{14B8406A-1278-430A-98E8-045289CDF1B2}" srcOrd="1" destOrd="0" presId="urn:microsoft.com/office/officeart/2018/2/layout/IconLabelList"/>
    <dgm:cxn modelId="{B427242C-D739-4A35-8510-3E32A72F68A1}" type="presParOf" srcId="{1EF76009-DDDA-4AFB-B368-A8F01027C52B}" destId="{A4B9638A-24F0-49C1-ABC4-EF1397CF89A9}" srcOrd="2" destOrd="0" presId="urn:microsoft.com/office/officeart/2018/2/layout/IconLabelList"/>
    <dgm:cxn modelId="{47C99625-FA67-4AE8-884E-8A5F8C73ABFA}" type="presParOf" srcId="{D01E6BAD-4BAA-47C8-81FB-E954EFBABAB6}" destId="{2E5AA2DD-D5FE-4401-BA82-2B8A39865FF4}" srcOrd="1" destOrd="0" presId="urn:microsoft.com/office/officeart/2018/2/layout/IconLabelList"/>
    <dgm:cxn modelId="{BAE63272-A269-4D57-B45B-6F952B79BF4A}" type="presParOf" srcId="{D01E6BAD-4BAA-47C8-81FB-E954EFBABAB6}" destId="{0D423534-9E26-4DC5-963A-7CE3C5A14787}" srcOrd="2" destOrd="0" presId="urn:microsoft.com/office/officeart/2018/2/layout/IconLabelList"/>
    <dgm:cxn modelId="{22057E92-2B7B-4FC5-8D9D-74BFA47B3697}" type="presParOf" srcId="{0D423534-9E26-4DC5-963A-7CE3C5A14787}" destId="{9262A85E-A020-4D3C-89AA-C18F17EA1E65}" srcOrd="0" destOrd="0" presId="urn:microsoft.com/office/officeart/2018/2/layout/IconLabelList"/>
    <dgm:cxn modelId="{0717BC3E-5ABA-45FA-AAA3-96ACBEAB9BEA}" type="presParOf" srcId="{0D423534-9E26-4DC5-963A-7CE3C5A14787}" destId="{8F215414-57B7-41A8-A02E-8CD623E8E89B}" srcOrd="1" destOrd="0" presId="urn:microsoft.com/office/officeart/2018/2/layout/IconLabelList"/>
    <dgm:cxn modelId="{868E02E6-5F1B-4B40-8EF0-9C2A0CEED7AC}" type="presParOf" srcId="{0D423534-9E26-4DC5-963A-7CE3C5A14787}" destId="{FDF7D157-A9C7-48F7-8260-D93EE0D427EE}" srcOrd="2" destOrd="0" presId="urn:microsoft.com/office/officeart/2018/2/layout/IconLabelList"/>
    <dgm:cxn modelId="{31161583-7B0B-4F4A-8FBC-3EB2D817CE57}" type="presParOf" srcId="{D01E6BAD-4BAA-47C8-81FB-E954EFBABAB6}" destId="{23168CEA-28E2-4C0B-80D2-74B8CF5E666C}" srcOrd="3" destOrd="0" presId="urn:microsoft.com/office/officeart/2018/2/layout/IconLabelList"/>
    <dgm:cxn modelId="{9493291A-C327-4FAF-AAAF-A95B050E361C}" type="presParOf" srcId="{D01E6BAD-4BAA-47C8-81FB-E954EFBABAB6}" destId="{C4B6505D-69C5-4CD5-9414-E0E9A8CA6530}" srcOrd="4" destOrd="0" presId="urn:microsoft.com/office/officeart/2018/2/layout/IconLabelList"/>
    <dgm:cxn modelId="{2C671BE7-9612-4B09-9453-F5C2D5822D5E}" type="presParOf" srcId="{C4B6505D-69C5-4CD5-9414-E0E9A8CA6530}" destId="{295828A5-8FA4-42AA-8572-FE85FFF1EEFF}" srcOrd="0" destOrd="0" presId="urn:microsoft.com/office/officeart/2018/2/layout/IconLabelList"/>
    <dgm:cxn modelId="{F02DFB51-19C5-4EBA-B5C6-B38413D5D1C8}" type="presParOf" srcId="{C4B6505D-69C5-4CD5-9414-E0E9A8CA6530}" destId="{9A6B3CB1-2C0E-4E66-985D-C0D348071C7B}" srcOrd="1" destOrd="0" presId="urn:microsoft.com/office/officeart/2018/2/layout/IconLabelList"/>
    <dgm:cxn modelId="{4FBDB1DF-77CE-4A60-BD8E-77890A5C77B4}" type="presParOf" srcId="{C4B6505D-69C5-4CD5-9414-E0E9A8CA6530}" destId="{1DF60FF8-F04E-431D-AB28-0022B581B66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5039B3-1061-418E-B2BB-C754A7E5FDC0}">
      <dsp:nvSpPr>
        <dsp:cNvPr id="0" name=""/>
        <dsp:cNvSpPr/>
      </dsp:nvSpPr>
      <dsp:spPr>
        <a:xfrm>
          <a:off x="0" y="0"/>
          <a:ext cx="3286125" cy="4351338"/>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44550">
            <a:lnSpc>
              <a:spcPct val="90000"/>
            </a:lnSpc>
            <a:spcBef>
              <a:spcPct val="0"/>
            </a:spcBef>
            <a:spcAft>
              <a:spcPct val="35000"/>
            </a:spcAft>
            <a:buNone/>
          </a:pPr>
          <a:r>
            <a:rPr lang="en-CA" sz="1900" kern="1200" dirty="0"/>
            <a:t>Datasets extracted from Medicare.gov’s Physician office visit costs, including regional pricing for new office visits, established office visits by specialities</a:t>
          </a:r>
          <a:endParaRPr lang="en-US" sz="1900" kern="1200" dirty="0"/>
        </a:p>
      </dsp:txBody>
      <dsp:txXfrm>
        <a:off x="0" y="1653508"/>
        <a:ext cx="3286125" cy="2610802"/>
      </dsp:txXfrm>
    </dsp:sp>
    <dsp:sp modelId="{37E5F09D-0EDC-4958-ABEF-E05A1FE5C036}">
      <dsp:nvSpPr>
        <dsp:cNvPr id="0" name=""/>
        <dsp:cNvSpPr/>
      </dsp:nvSpPr>
      <dsp:spPr>
        <a:xfrm>
          <a:off x="990361" y="435133"/>
          <a:ext cx="1305401" cy="1305401"/>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endParaRPr lang="en-US" sz="4800" kern="1200" dirty="0"/>
        </a:p>
      </dsp:txBody>
      <dsp:txXfrm>
        <a:off x="1181533" y="626305"/>
        <a:ext cx="923057" cy="923057"/>
      </dsp:txXfrm>
    </dsp:sp>
    <dsp:sp modelId="{617C2ADC-62BE-4DE2-8F44-52B7DC7976B5}">
      <dsp:nvSpPr>
        <dsp:cNvPr id="0" name=""/>
        <dsp:cNvSpPr/>
      </dsp:nvSpPr>
      <dsp:spPr>
        <a:xfrm>
          <a:off x="0" y="4351266"/>
          <a:ext cx="3286125" cy="72"/>
        </a:xfrm>
        <a:prstGeom prst="rect">
          <a:avLst/>
        </a:prstGeom>
        <a:solidFill>
          <a:schemeClr val="accent2">
            <a:hueOff val="1288723"/>
            <a:satOff val="-3699"/>
            <a:lumOff val="-5922"/>
            <a:alphaOff val="0"/>
          </a:schemeClr>
        </a:solidFill>
        <a:ln w="19050" cap="flat" cmpd="sng" algn="ctr">
          <a:solidFill>
            <a:schemeClr val="accent2">
              <a:hueOff val="1288723"/>
              <a:satOff val="-3699"/>
              <a:lumOff val="-592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4C47253-0F27-4E29-91DF-62CF79C7677D}">
      <dsp:nvSpPr>
        <dsp:cNvPr id="0" name=""/>
        <dsp:cNvSpPr/>
      </dsp:nvSpPr>
      <dsp:spPr>
        <a:xfrm>
          <a:off x="3614737" y="0"/>
          <a:ext cx="3286125" cy="4351338"/>
        </a:xfrm>
        <a:prstGeom prst="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44550">
            <a:lnSpc>
              <a:spcPct val="90000"/>
            </a:lnSpc>
            <a:spcBef>
              <a:spcPct val="0"/>
            </a:spcBef>
            <a:spcAft>
              <a:spcPct val="35000"/>
            </a:spcAft>
            <a:buNone/>
          </a:pPr>
          <a:r>
            <a:rPr lang="en-US" sz="1900" kern="1200" dirty="0"/>
            <a:t>Quick stats: </a:t>
          </a:r>
        </a:p>
        <a:p>
          <a:pPr marL="0" lvl="0" indent="0" algn="l" defTabSz="844550">
            <a:lnSpc>
              <a:spcPct val="90000"/>
            </a:lnSpc>
            <a:spcBef>
              <a:spcPct val="0"/>
            </a:spcBef>
            <a:spcAft>
              <a:spcPct val="35000"/>
            </a:spcAft>
            <a:buNone/>
          </a:pPr>
          <a:r>
            <a:rPr lang="en-US" sz="1900" kern="1200" dirty="0"/>
            <a:t>3.5 million entries, 16 features.</a:t>
          </a:r>
        </a:p>
      </dsp:txBody>
      <dsp:txXfrm>
        <a:off x="3614737" y="1653508"/>
        <a:ext cx="3286125" cy="2610802"/>
      </dsp:txXfrm>
    </dsp:sp>
    <dsp:sp modelId="{98CA1220-AFE1-4295-933C-DE9E0C1C37B5}">
      <dsp:nvSpPr>
        <dsp:cNvPr id="0" name=""/>
        <dsp:cNvSpPr/>
      </dsp:nvSpPr>
      <dsp:spPr>
        <a:xfrm>
          <a:off x="4605099" y="435133"/>
          <a:ext cx="1305401" cy="1305401"/>
        </a:xfrm>
        <a:prstGeom prst="ellipse">
          <a:avLst/>
        </a:prstGeom>
        <a:solidFill>
          <a:schemeClr val="accent2">
            <a:hueOff val="2577445"/>
            <a:satOff val="-7397"/>
            <a:lumOff val="-11844"/>
            <a:alphaOff val="0"/>
          </a:schemeClr>
        </a:solidFill>
        <a:ln w="19050" cap="flat" cmpd="sng" algn="ctr">
          <a:solidFill>
            <a:schemeClr val="accent2">
              <a:hueOff val="2577445"/>
              <a:satOff val="-7397"/>
              <a:lumOff val="-1184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37179149-6D32-4C27-AE00-003AAE2B7046}">
      <dsp:nvSpPr>
        <dsp:cNvPr id="0" name=""/>
        <dsp:cNvSpPr/>
      </dsp:nvSpPr>
      <dsp:spPr>
        <a:xfrm>
          <a:off x="3614737" y="4351266"/>
          <a:ext cx="3286125" cy="72"/>
        </a:xfrm>
        <a:prstGeom prst="rect">
          <a:avLst/>
        </a:prstGeom>
        <a:solidFill>
          <a:schemeClr val="accent2">
            <a:hueOff val="3866169"/>
            <a:satOff val="-11096"/>
            <a:lumOff val="-17765"/>
            <a:alphaOff val="0"/>
          </a:schemeClr>
        </a:solidFill>
        <a:ln w="19050" cap="flat" cmpd="sng" algn="ctr">
          <a:solidFill>
            <a:schemeClr val="accent2">
              <a:hueOff val="3866169"/>
              <a:satOff val="-11096"/>
              <a:lumOff val="-1776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F7C1EEE-F48D-4FFA-BEC3-6258200D1065}">
      <dsp:nvSpPr>
        <dsp:cNvPr id="0" name=""/>
        <dsp:cNvSpPr/>
      </dsp:nvSpPr>
      <dsp:spPr>
        <a:xfrm>
          <a:off x="7229475" y="0"/>
          <a:ext cx="3286125" cy="4351338"/>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44550">
            <a:lnSpc>
              <a:spcPct val="90000"/>
            </a:lnSpc>
            <a:spcBef>
              <a:spcPct val="0"/>
            </a:spcBef>
            <a:spcAft>
              <a:spcPct val="35000"/>
            </a:spcAft>
            <a:buNone/>
          </a:pPr>
          <a:r>
            <a:rPr lang="en-US" sz="1900" kern="1200" dirty="0"/>
            <a:t>Notable features: </a:t>
          </a:r>
        </a:p>
        <a:p>
          <a:pPr marL="0" lvl="0" indent="0" algn="l" defTabSz="844550">
            <a:lnSpc>
              <a:spcPct val="90000"/>
            </a:lnSpc>
            <a:spcBef>
              <a:spcPct val="0"/>
            </a:spcBef>
            <a:spcAft>
              <a:spcPct val="35000"/>
            </a:spcAft>
            <a:buNone/>
          </a:pPr>
          <a:r>
            <a:rPr lang="en-US" sz="1900" kern="1200" dirty="0"/>
            <a:t>Min, max and mode Medicare and Copay pricing for new and established patients (14) by zip codes</a:t>
          </a:r>
        </a:p>
      </dsp:txBody>
      <dsp:txXfrm>
        <a:off x="7229475" y="1653508"/>
        <a:ext cx="3286125" cy="2610802"/>
      </dsp:txXfrm>
    </dsp:sp>
    <dsp:sp modelId="{62FD25B7-F8E7-44EB-9229-E05D76A088CF}">
      <dsp:nvSpPr>
        <dsp:cNvPr id="0" name=""/>
        <dsp:cNvSpPr/>
      </dsp:nvSpPr>
      <dsp:spPr>
        <a:xfrm>
          <a:off x="8219836" y="435133"/>
          <a:ext cx="1305401" cy="1305401"/>
        </a:xfrm>
        <a:prstGeom prst="ellipse">
          <a:avLst/>
        </a:prstGeom>
        <a:solidFill>
          <a:schemeClr val="accent2">
            <a:hueOff val="5154891"/>
            <a:satOff val="-14794"/>
            <a:lumOff val="-23687"/>
            <a:alphaOff val="0"/>
          </a:schemeClr>
        </a:solidFill>
        <a:ln w="19050" cap="flat" cmpd="sng" algn="ctr">
          <a:solidFill>
            <a:schemeClr val="accent2">
              <a:hueOff val="5154891"/>
              <a:satOff val="-14794"/>
              <a:lumOff val="-23687"/>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CA" sz="4800" kern="1200"/>
            <a:t>3</a:t>
          </a:r>
        </a:p>
      </dsp:txBody>
      <dsp:txXfrm>
        <a:off x="8411008" y="626305"/>
        <a:ext cx="923057" cy="923057"/>
      </dsp:txXfrm>
    </dsp:sp>
    <dsp:sp modelId="{271AB16A-FE84-46A3-91C3-FC31F7315DC2}">
      <dsp:nvSpPr>
        <dsp:cNvPr id="0" name=""/>
        <dsp:cNvSpPr/>
      </dsp:nvSpPr>
      <dsp:spPr>
        <a:xfrm>
          <a:off x="7229475" y="4351266"/>
          <a:ext cx="3286125" cy="72"/>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456DA-CD1D-4947-B98D-284D43B19233}">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B9638A-24F0-49C1-ABC4-EF1397CF89A9}">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XGBoost stands for eXtreme Gradient Boosting, a scalable and accurate implementation of gradient boosting machines, renowned for its performance and speed.</a:t>
          </a:r>
        </a:p>
      </dsp:txBody>
      <dsp:txXfrm>
        <a:off x="417971" y="2644140"/>
        <a:ext cx="2889450" cy="720000"/>
      </dsp:txXfrm>
    </dsp:sp>
    <dsp:sp modelId="{9262A85E-A020-4D3C-89AA-C18F17EA1E65}">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F7D157-A9C7-48F7-8260-D93EE0D427EE}">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It is used for regression tasks where the goal is to predict continuous out</a:t>
          </a:r>
        </a:p>
      </dsp:txBody>
      <dsp:txXfrm>
        <a:off x="3813075" y="2644140"/>
        <a:ext cx="2889450" cy="720000"/>
      </dsp:txXfrm>
    </dsp:sp>
    <dsp:sp modelId="{295828A5-8FA4-42AA-8572-FE85FFF1EEFF}">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F60FF8-F04E-431D-AB28-0022B581B66F}">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XGBoost uses a more regularized model formalization to control over-fitting, which gives it better performance.</a:t>
          </a:r>
        </a:p>
      </dsp:txBody>
      <dsp:txXfrm>
        <a:off x="7208178" y="2644140"/>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7A3099-3AE9-4B37-9DB0-17C77972DA72}" type="datetimeFigureOut">
              <a:rPr lang="en-CA" smtClean="0"/>
              <a:t>2024-04-17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2E33D2-6D1B-4038-B2DF-E732884BC777}" type="slidenum">
              <a:rPr lang="en-CA" smtClean="0"/>
              <a:t>‹#›</a:t>
            </a:fld>
            <a:endParaRPr lang="en-CA"/>
          </a:p>
        </p:txBody>
      </p:sp>
    </p:spTree>
    <p:extLst>
      <p:ext uri="{BB962C8B-B14F-4D97-AF65-F5344CB8AC3E}">
        <p14:creationId xmlns:p14="http://schemas.microsoft.com/office/powerpoint/2010/main" val="286845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62E33D2-6D1B-4038-B2DF-E732884BC777}" type="slidenum">
              <a:rPr lang="en-CA" smtClean="0"/>
              <a:t>2</a:t>
            </a:fld>
            <a:endParaRPr lang="en-CA"/>
          </a:p>
        </p:txBody>
      </p:sp>
    </p:spTree>
    <p:extLst>
      <p:ext uri="{BB962C8B-B14F-4D97-AF65-F5344CB8AC3E}">
        <p14:creationId xmlns:p14="http://schemas.microsoft.com/office/powerpoint/2010/main" val="3945609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1AAA-4F2A-B676-F663-C5659796B1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3EDDE95-A3DF-58EB-9304-DF6196CFE9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E789E54-147D-DEC0-D250-2F20B4508CF8}"/>
              </a:ext>
            </a:extLst>
          </p:cNvPr>
          <p:cNvSpPr>
            <a:spLocks noGrp="1"/>
          </p:cNvSpPr>
          <p:nvPr>
            <p:ph type="dt" sz="half" idx="10"/>
          </p:nvPr>
        </p:nvSpPr>
        <p:spPr/>
        <p:txBody>
          <a:bodyPr/>
          <a:lstStyle/>
          <a:p>
            <a:fld id="{66A13FF1-5409-4042-8BC3-31FA4EF20A17}" type="datetimeFigureOut">
              <a:rPr lang="en-CA" smtClean="0"/>
              <a:t>2024-04-17</a:t>
            </a:fld>
            <a:endParaRPr lang="en-CA"/>
          </a:p>
        </p:txBody>
      </p:sp>
      <p:sp>
        <p:nvSpPr>
          <p:cNvPr id="5" name="Footer Placeholder 4">
            <a:extLst>
              <a:ext uri="{FF2B5EF4-FFF2-40B4-BE49-F238E27FC236}">
                <a16:creationId xmlns:a16="http://schemas.microsoft.com/office/drawing/2014/main" id="{388C44EE-BC4D-57D9-3E96-E7F110D792D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8B559AE-2068-ECB7-423A-6B5AA5FC4944}"/>
              </a:ext>
            </a:extLst>
          </p:cNvPr>
          <p:cNvSpPr>
            <a:spLocks noGrp="1"/>
          </p:cNvSpPr>
          <p:nvPr>
            <p:ph type="sldNum" sz="quarter" idx="12"/>
          </p:nvPr>
        </p:nvSpPr>
        <p:spPr/>
        <p:txBody>
          <a:bodyPr/>
          <a:lstStyle/>
          <a:p>
            <a:fld id="{F38B1E26-0642-45B9-8C15-D0A891EEAEAA}" type="slidenum">
              <a:rPr lang="en-CA" smtClean="0"/>
              <a:t>‹#›</a:t>
            </a:fld>
            <a:endParaRPr lang="en-CA"/>
          </a:p>
        </p:txBody>
      </p:sp>
    </p:spTree>
    <p:extLst>
      <p:ext uri="{BB962C8B-B14F-4D97-AF65-F5344CB8AC3E}">
        <p14:creationId xmlns:p14="http://schemas.microsoft.com/office/powerpoint/2010/main" val="3539219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D3082-8D2E-0E2C-EB0D-47EE35FEB70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DDD54C7-6C41-87B0-32D3-12E25EF940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02B21F5-F72C-CB44-2CDA-72FDFD7C6B18}"/>
              </a:ext>
            </a:extLst>
          </p:cNvPr>
          <p:cNvSpPr>
            <a:spLocks noGrp="1"/>
          </p:cNvSpPr>
          <p:nvPr>
            <p:ph type="dt" sz="half" idx="10"/>
          </p:nvPr>
        </p:nvSpPr>
        <p:spPr/>
        <p:txBody>
          <a:bodyPr/>
          <a:lstStyle/>
          <a:p>
            <a:fld id="{66A13FF1-5409-4042-8BC3-31FA4EF20A17}" type="datetimeFigureOut">
              <a:rPr lang="en-CA" smtClean="0"/>
              <a:t>2024-04-17</a:t>
            </a:fld>
            <a:endParaRPr lang="en-CA"/>
          </a:p>
        </p:txBody>
      </p:sp>
      <p:sp>
        <p:nvSpPr>
          <p:cNvPr id="5" name="Footer Placeholder 4">
            <a:extLst>
              <a:ext uri="{FF2B5EF4-FFF2-40B4-BE49-F238E27FC236}">
                <a16:creationId xmlns:a16="http://schemas.microsoft.com/office/drawing/2014/main" id="{E5E583C1-65AF-5404-C2D1-1933AD23AC7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39D40E3-3ED8-C2A5-3450-0A13BE27880A}"/>
              </a:ext>
            </a:extLst>
          </p:cNvPr>
          <p:cNvSpPr>
            <a:spLocks noGrp="1"/>
          </p:cNvSpPr>
          <p:nvPr>
            <p:ph type="sldNum" sz="quarter" idx="12"/>
          </p:nvPr>
        </p:nvSpPr>
        <p:spPr/>
        <p:txBody>
          <a:bodyPr/>
          <a:lstStyle/>
          <a:p>
            <a:fld id="{F38B1E26-0642-45B9-8C15-D0A891EEAEAA}" type="slidenum">
              <a:rPr lang="en-CA" smtClean="0"/>
              <a:t>‹#›</a:t>
            </a:fld>
            <a:endParaRPr lang="en-CA"/>
          </a:p>
        </p:txBody>
      </p:sp>
    </p:spTree>
    <p:extLst>
      <p:ext uri="{BB962C8B-B14F-4D97-AF65-F5344CB8AC3E}">
        <p14:creationId xmlns:p14="http://schemas.microsoft.com/office/powerpoint/2010/main" val="2984314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126ADC-ECC5-2569-00E4-06059DBAF1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C3392A5-6860-519A-219F-E10CC141C9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6F2A759-D67F-D0A1-E83A-F9047715B264}"/>
              </a:ext>
            </a:extLst>
          </p:cNvPr>
          <p:cNvSpPr>
            <a:spLocks noGrp="1"/>
          </p:cNvSpPr>
          <p:nvPr>
            <p:ph type="dt" sz="half" idx="10"/>
          </p:nvPr>
        </p:nvSpPr>
        <p:spPr/>
        <p:txBody>
          <a:bodyPr/>
          <a:lstStyle/>
          <a:p>
            <a:fld id="{66A13FF1-5409-4042-8BC3-31FA4EF20A17}" type="datetimeFigureOut">
              <a:rPr lang="en-CA" smtClean="0"/>
              <a:t>2024-04-17</a:t>
            </a:fld>
            <a:endParaRPr lang="en-CA"/>
          </a:p>
        </p:txBody>
      </p:sp>
      <p:sp>
        <p:nvSpPr>
          <p:cNvPr id="5" name="Footer Placeholder 4">
            <a:extLst>
              <a:ext uri="{FF2B5EF4-FFF2-40B4-BE49-F238E27FC236}">
                <a16:creationId xmlns:a16="http://schemas.microsoft.com/office/drawing/2014/main" id="{6105D2DD-0F27-7FBD-4CDB-5B906CDB7D7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7EAEFBD-B7F0-D908-E0B0-FC3BEB312F05}"/>
              </a:ext>
            </a:extLst>
          </p:cNvPr>
          <p:cNvSpPr>
            <a:spLocks noGrp="1"/>
          </p:cNvSpPr>
          <p:nvPr>
            <p:ph type="sldNum" sz="quarter" idx="12"/>
          </p:nvPr>
        </p:nvSpPr>
        <p:spPr/>
        <p:txBody>
          <a:bodyPr/>
          <a:lstStyle/>
          <a:p>
            <a:fld id="{F38B1E26-0642-45B9-8C15-D0A891EEAEAA}" type="slidenum">
              <a:rPr lang="en-CA" smtClean="0"/>
              <a:t>‹#›</a:t>
            </a:fld>
            <a:endParaRPr lang="en-CA"/>
          </a:p>
        </p:txBody>
      </p:sp>
    </p:spTree>
    <p:extLst>
      <p:ext uri="{BB962C8B-B14F-4D97-AF65-F5344CB8AC3E}">
        <p14:creationId xmlns:p14="http://schemas.microsoft.com/office/powerpoint/2010/main" val="185485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6BACC-F7A9-7F96-0641-84822C65B95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6170AC3-4174-7544-A6B6-AC34B3FEBE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4F29FE4-2541-B38C-6DAC-4F1D07588E1D}"/>
              </a:ext>
            </a:extLst>
          </p:cNvPr>
          <p:cNvSpPr>
            <a:spLocks noGrp="1"/>
          </p:cNvSpPr>
          <p:nvPr>
            <p:ph type="dt" sz="half" idx="10"/>
          </p:nvPr>
        </p:nvSpPr>
        <p:spPr/>
        <p:txBody>
          <a:bodyPr/>
          <a:lstStyle/>
          <a:p>
            <a:fld id="{66A13FF1-5409-4042-8BC3-31FA4EF20A17}" type="datetimeFigureOut">
              <a:rPr lang="en-CA" smtClean="0"/>
              <a:t>2024-04-17</a:t>
            </a:fld>
            <a:endParaRPr lang="en-CA"/>
          </a:p>
        </p:txBody>
      </p:sp>
      <p:sp>
        <p:nvSpPr>
          <p:cNvPr id="5" name="Footer Placeholder 4">
            <a:extLst>
              <a:ext uri="{FF2B5EF4-FFF2-40B4-BE49-F238E27FC236}">
                <a16:creationId xmlns:a16="http://schemas.microsoft.com/office/drawing/2014/main" id="{D958142F-D3C2-2A6C-1D74-1C366DD779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91A1312-8173-6DFB-7AFA-3AA52F0E9A43}"/>
              </a:ext>
            </a:extLst>
          </p:cNvPr>
          <p:cNvSpPr>
            <a:spLocks noGrp="1"/>
          </p:cNvSpPr>
          <p:nvPr>
            <p:ph type="sldNum" sz="quarter" idx="12"/>
          </p:nvPr>
        </p:nvSpPr>
        <p:spPr/>
        <p:txBody>
          <a:bodyPr/>
          <a:lstStyle/>
          <a:p>
            <a:fld id="{F38B1E26-0642-45B9-8C15-D0A891EEAEAA}" type="slidenum">
              <a:rPr lang="en-CA" smtClean="0"/>
              <a:t>‹#›</a:t>
            </a:fld>
            <a:endParaRPr lang="en-CA"/>
          </a:p>
        </p:txBody>
      </p:sp>
    </p:spTree>
    <p:extLst>
      <p:ext uri="{BB962C8B-B14F-4D97-AF65-F5344CB8AC3E}">
        <p14:creationId xmlns:p14="http://schemas.microsoft.com/office/powerpoint/2010/main" val="969752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A30F-5C76-F25A-046E-29DA51810B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1A8A2D8-3A98-1490-E797-B8E847ED001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1FCB46-12F3-18A6-33FA-7CF3A99E4CDD}"/>
              </a:ext>
            </a:extLst>
          </p:cNvPr>
          <p:cNvSpPr>
            <a:spLocks noGrp="1"/>
          </p:cNvSpPr>
          <p:nvPr>
            <p:ph type="dt" sz="half" idx="10"/>
          </p:nvPr>
        </p:nvSpPr>
        <p:spPr/>
        <p:txBody>
          <a:bodyPr/>
          <a:lstStyle/>
          <a:p>
            <a:fld id="{66A13FF1-5409-4042-8BC3-31FA4EF20A17}" type="datetimeFigureOut">
              <a:rPr lang="en-CA" smtClean="0"/>
              <a:t>2024-04-17</a:t>
            </a:fld>
            <a:endParaRPr lang="en-CA"/>
          </a:p>
        </p:txBody>
      </p:sp>
      <p:sp>
        <p:nvSpPr>
          <p:cNvPr id="5" name="Footer Placeholder 4">
            <a:extLst>
              <a:ext uri="{FF2B5EF4-FFF2-40B4-BE49-F238E27FC236}">
                <a16:creationId xmlns:a16="http://schemas.microsoft.com/office/drawing/2014/main" id="{5C0F98B2-B10E-9733-EDB1-7B9FBAFA17C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5D167C-A447-AF9B-0EE0-4CE2BC10B8F0}"/>
              </a:ext>
            </a:extLst>
          </p:cNvPr>
          <p:cNvSpPr>
            <a:spLocks noGrp="1"/>
          </p:cNvSpPr>
          <p:nvPr>
            <p:ph type="sldNum" sz="quarter" idx="12"/>
          </p:nvPr>
        </p:nvSpPr>
        <p:spPr/>
        <p:txBody>
          <a:bodyPr/>
          <a:lstStyle/>
          <a:p>
            <a:fld id="{F38B1E26-0642-45B9-8C15-D0A891EEAEAA}" type="slidenum">
              <a:rPr lang="en-CA" smtClean="0"/>
              <a:t>‹#›</a:t>
            </a:fld>
            <a:endParaRPr lang="en-CA"/>
          </a:p>
        </p:txBody>
      </p:sp>
    </p:spTree>
    <p:extLst>
      <p:ext uri="{BB962C8B-B14F-4D97-AF65-F5344CB8AC3E}">
        <p14:creationId xmlns:p14="http://schemas.microsoft.com/office/powerpoint/2010/main" val="293680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E413D-FC4A-24EE-6521-D5EB7505FA9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933144B-9DCA-115E-A73C-623B8DECC3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D61E0BE-77BA-4071-52F2-D2EBDE48DE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D35F485-7078-A75F-9E80-E984CCD7A0F3}"/>
              </a:ext>
            </a:extLst>
          </p:cNvPr>
          <p:cNvSpPr>
            <a:spLocks noGrp="1"/>
          </p:cNvSpPr>
          <p:nvPr>
            <p:ph type="dt" sz="half" idx="10"/>
          </p:nvPr>
        </p:nvSpPr>
        <p:spPr/>
        <p:txBody>
          <a:bodyPr/>
          <a:lstStyle/>
          <a:p>
            <a:fld id="{66A13FF1-5409-4042-8BC3-31FA4EF20A17}" type="datetimeFigureOut">
              <a:rPr lang="en-CA" smtClean="0"/>
              <a:t>2024-04-17</a:t>
            </a:fld>
            <a:endParaRPr lang="en-CA"/>
          </a:p>
        </p:txBody>
      </p:sp>
      <p:sp>
        <p:nvSpPr>
          <p:cNvPr id="6" name="Footer Placeholder 5">
            <a:extLst>
              <a:ext uri="{FF2B5EF4-FFF2-40B4-BE49-F238E27FC236}">
                <a16:creationId xmlns:a16="http://schemas.microsoft.com/office/drawing/2014/main" id="{49DC3CF6-44C7-C617-F630-140CC2F4804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F2FF662-ECF2-5685-C184-1F7C6C6E589A}"/>
              </a:ext>
            </a:extLst>
          </p:cNvPr>
          <p:cNvSpPr>
            <a:spLocks noGrp="1"/>
          </p:cNvSpPr>
          <p:nvPr>
            <p:ph type="sldNum" sz="quarter" idx="12"/>
          </p:nvPr>
        </p:nvSpPr>
        <p:spPr/>
        <p:txBody>
          <a:bodyPr/>
          <a:lstStyle/>
          <a:p>
            <a:fld id="{F38B1E26-0642-45B9-8C15-D0A891EEAEAA}" type="slidenum">
              <a:rPr lang="en-CA" smtClean="0"/>
              <a:t>‹#›</a:t>
            </a:fld>
            <a:endParaRPr lang="en-CA"/>
          </a:p>
        </p:txBody>
      </p:sp>
    </p:spTree>
    <p:extLst>
      <p:ext uri="{BB962C8B-B14F-4D97-AF65-F5344CB8AC3E}">
        <p14:creationId xmlns:p14="http://schemas.microsoft.com/office/powerpoint/2010/main" val="65997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7DFEF-9EEC-A7E7-48F8-3C79318BFD6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914E234-11EE-F3F5-F4E7-EDAF120468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10B9E2-DB42-307D-5EF9-2E17E03621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18A080E-FE0B-4A8A-6E26-6E8D666AC2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8521CE-93E1-A2F2-D044-1B541CBF31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99A8F90-3F73-87EE-28A7-EDEC527B1A47}"/>
              </a:ext>
            </a:extLst>
          </p:cNvPr>
          <p:cNvSpPr>
            <a:spLocks noGrp="1"/>
          </p:cNvSpPr>
          <p:nvPr>
            <p:ph type="dt" sz="half" idx="10"/>
          </p:nvPr>
        </p:nvSpPr>
        <p:spPr/>
        <p:txBody>
          <a:bodyPr/>
          <a:lstStyle/>
          <a:p>
            <a:fld id="{66A13FF1-5409-4042-8BC3-31FA4EF20A17}" type="datetimeFigureOut">
              <a:rPr lang="en-CA" smtClean="0"/>
              <a:t>2024-04-17</a:t>
            </a:fld>
            <a:endParaRPr lang="en-CA"/>
          </a:p>
        </p:txBody>
      </p:sp>
      <p:sp>
        <p:nvSpPr>
          <p:cNvPr id="8" name="Footer Placeholder 7">
            <a:extLst>
              <a:ext uri="{FF2B5EF4-FFF2-40B4-BE49-F238E27FC236}">
                <a16:creationId xmlns:a16="http://schemas.microsoft.com/office/drawing/2014/main" id="{34D49FBA-21A7-B263-1A07-33C337CB8DB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0093AE6-768B-ED2C-5458-2EB9A13DBD71}"/>
              </a:ext>
            </a:extLst>
          </p:cNvPr>
          <p:cNvSpPr>
            <a:spLocks noGrp="1"/>
          </p:cNvSpPr>
          <p:nvPr>
            <p:ph type="sldNum" sz="quarter" idx="12"/>
          </p:nvPr>
        </p:nvSpPr>
        <p:spPr/>
        <p:txBody>
          <a:bodyPr/>
          <a:lstStyle/>
          <a:p>
            <a:fld id="{F38B1E26-0642-45B9-8C15-D0A891EEAEAA}" type="slidenum">
              <a:rPr lang="en-CA" smtClean="0"/>
              <a:t>‹#›</a:t>
            </a:fld>
            <a:endParaRPr lang="en-CA"/>
          </a:p>
        </p:txBody>
      </p:sp>
    </p:spTree>
    <p:extLst>
      <p:ext uri="{BB962C8B-B14F-4D97-AF65-F5344CB8AC3E}">
        <p14:creationId xmlns:p14="http://schemas.microsoft.com/office/powerpoint/2010/main" val="2151296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44B6B-6AC4-34BF-2B8D-334C10D9070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E3DA483-25E3-C5AA-44F7-521AD6C84559}"/>
              </a:ext>
            </a:extLst>
          </p:cNvPr>
          <p:cNvSpPr>
            <a:spLocks noGrp="1"/>
          </p:cNvSpPr>
          <p:nvPr>
            <p:ph type="dt" sz="half" idx="10"/>
          </p:nvPr>
        </p:nvSpPr>
        <p:spPr/>
        <p:txBody>
          <a:bodyPr/>
          <a:lstStyle/>
          <a:p>
            <a:fld id="{66A13FF1-5409-4042-8BC3-31FA4EF20A17}" type="datetimeFigureOut">
              <a:rPr lang="en-CA" smtClean="0"/>
              <a:t>2024-04-17</a:t>
            </a:fld>
            <a:endParaRPr lang="en-CA"/>
          </a:p>
        </p:txBody>
      </p:sp>
      <p:sp>
        <p:nvSpPr>
          <p:cNvPr id="4" name="Footer Placeholder 3">
            <a:extLst>
              <a:ext uri="{FF2B5EF4-FFF2-40B4-BE49-F238E27FC236}">
                <a16:creationId xmlns:a16="http://schemas.microsoft.com/office/drawing/2014/main" id="{18D2E5ED-5AC5-87D5-5F49-B809424FCE4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5D46A8C-B36C-BC9D-B6D6-E691B756060B}"/>
              </a:ext>
            </a:extLst>
          </p:cNvPr>
          <p:cNvSpPr>
            <a:spLocks noGrp="1"/>
          </p:cNvSpPr>
          <p:nvPr>
            <p:ph type="sldNum" sz="quarter" idx="12"/>
          </p:nvPr>
        </p:nvSpPr>
        <p:spPr/>
        <p:txBody>
          <a:bodyPr/>
          <a:lstStyle/>
          <a:p>
            <a:fld id="{F38B1E26-0642-45B9-8C15-D0A891EEAEAA}" type="slidenum">
              <a:rPr lang="en-CA" smtClean="0"/>
              <a:t>‹#›</a:t>
            </a:fld>
            <a:endParaRPr lang="en-CA"/>
          </a:p>
        </p:txBody>
      </p:sp>
    </p:spTree>
    <p:extLst>
      <p:ext uri="{BB962C8B-B14F-4D97-AF65-F5344CB8AC3E}">
        <p14:creationId xmlns:p14="http://schemas.microsoft.com/office/powerpoint/2010/main" val="2101683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12E6A4-78A5-9B62-F1A0-4C2D6BDF91BD}"/>
              </a:ext>
            </a:extLst>
          </p:cNvPr>
          <p:cNvSpPr>
            <a:spLocks noGrp="1"/>
          </p:cNvSpPr>
          <p:nvPr>
            <p:ph type="dt" sz="half" idx="10"/>
          </p:nvPr>
        </p:nvSpPr>
        <p:spPr/>
        <p:txBody>
          <a:bodyPr/>
          <a:lstStyle/>
          <a:p>
            <a:fld id="{66A13FF1-5409-4042-8BC3-31FA4EF20A17}" type="datetimeFigureOut">
              <a:rPr lang="en-CA" smtClean="0"/>
              <a:t>2024-04-17</a:t>
            </a:fld>
            <a:endParaRPr lang="en-CA"/>
          </a:p>
        </p:txBody>
      </p:sp>
      <p:sp>
        <p:nvSpPr>
          <p:cNvPr id="3" name="Footer Placeholder 2">
            <a:extLst>
              <a:ext uri="{FF2B5EF4-FFF2-40B4-BE49-F238E27FC236}">
                <a16:creationId xmlns:a16="http://schemas.microsoft.com/office/drawing/2014/main" id="{9D36811E-EEDF-A6F0-76D4-891CB723294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F70B7DF-1219-AC99-37CC-CE3D680178C0}"/>
              </a:ext>
            </a:extLst>
          </p:cNvPr>
          <p:cNvSpPr>
            <a:spLocks noGrp="1"/>
          </p:cNvSpPr>
          <p:nvPr>
            <p:ph type="sldNum" sz="quarter" idx="12"/>
          </p:nvPr>
        </p:nvSpPr>
        <p:spPr/>
        <p:txBody>
          <a:bodyPr/>
          <a:lstStyle/>
          <a:p>
            <a:fld id="{F38B1E26-0642-45B9-8C15-D0A891EEAEAA}" type="slidenum">
              <a:rPr lang="en-CA" smtClean="0"/>
              <a:t>‹#›</a:t>
            </a:fld>
            <a:endParaRPr lang="en-CA"/>
          </a:p>
        </p:txBody>
      </p:sp>
    </p:spTree>
    <p:extLst>
      <p:ext uri="{BB962C8B-B14F-4D97-AF65-F5344CB8AC3E}">
        <p14:creationId xmlns:p14="http://schemas.microsoft.com/office/powerpoint/2010/main" val="2025076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AD28E-346D-A512-96F3-1FEF7837F7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2015B8E-03D1-1571-7EE4-2F0593A601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8D2AEA9-FB1E-1078-D5D4-391BAF679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07E7E6-F922-2DCB-8688-D7D5F5C7ABB7}"/>
              </a:ext>
            </a:extLst>
          </p:cNvPr>
          <p:cNvSpPr>
            <a:spLocks noGrp="1"/>
          </p:cNvSpPr>
          <p:nvPr>
            <p:ph type="dt" sz="half" idx="10"/>
          </p:nvPr>
        </p:nvSpPr>
        <p:spPr/>
        <p:txBody>
          <a:bodyPr/>
          <a:lstStyle/>
          <a:p>
            <a:fld id="{66A13FF1-5409-4042-8BC3-31FA4EF20A17}" type="datetimeFigureOut">
              <a:rPr lang="en-CA" smtClean="0"/>
              <a:t>2024-04-17</a:t>
            </a:fld>
            <a:endParaRPr lang="en-CA"/>
          </a:p>
        </p:txBody>
      </p:sp>
      <p:sp>
        <p:nvSpPr>
          <p:cNvPr id="6" name="Footer Placeholder 5">
            <a:extLst>
              <a:ext uri="{FF2B5EF4-FFF2-40B4-BE49-F238E27FC236}">
                <a16:creationId xmlns:a16="http://schemas.microsoft.com/office/drawing/2014/main" id="{8D8F8093-943C-0E39-D8E1-1FD0D642B57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0C8FD03-7E11-7171-0CA2-BC0ECF9B768E}"/>
              </a:ext>
            </a:extLst>
          </p:cNvPr>
          <p:cNvSpPr>
            <a:spLocks noGrp="1"/>
          </p:cNvSpPr>
          <p:nvPr>
            <p:ph type="sldNum" sz="quarter" idx="12"/>
          </p:nvPr>
        </p:nvSpPr>
        <p:spPr/>
        <p:txBody>
          <a:bodyPr/>
          <a:lstStyle/>
          <a:p>
            <a:fld id="{F38B1E26-0642-45B9-8C15-D0A891EEAEAA}" type="slidenum">
              <a:rPr lang="en-CA" smtClean="0"/>
              <a:t>‹#›</a:t>
            </a:fld>
            <a:endParaRPr lang="en-CA"/>
          </a:p>
        </p:txBody>
      </p:sp>
    </p:spTree>
    <p:extLst>
      <p:ext uri="{BB962C8B-B14F-4D97-AF65-F5344CB8AC3E}">
        <p14:creationId xmlns:p14="http://schemas.microsoft.com/office/powerpoint/2010/main" val="2142261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B832C-36E3-9C7D-ABFC-7B6894AA78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8D69190-5D60-9579-F2A7-3DC5986B23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B7A132D-A214-D5E8-B516-FE7675A3E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F3B75F-43C1-0666-164A-E79549C9F402}"/>
              </a:ext>
            </a:extLst>
          </p:cNvPr>
          <p:cNvSpPr>
            <a:spLocks noGrp="1"/>
          </p:cNvSpPr>
          <p:nvPr>
            <p:ph type="dt" sz="half" idx="10"/>
          </p:nvPr>
        </p:nvSpPr>
        <p:spPr/>
        <p:txBody>
          <a:bodyPr/>
          <a:lstStyle/>
          <a:p>
            <a:fld id="{66A13FF1-5409-4042-8BC3-31FA4EF20A17}" type="datetimeFigureOut">
              <a:rPr lang="en-CA" smtClean="0"/>
              <a:t>2024-04-17</a:t>
            </a:fld>
            <a:endParaRPr lang="en-CA"/>
          </a:p>
        </p:txBody>
      </p:sp>
      <p:sp>
        <p:nvSpPr>
          <p:cNvPr id="6" name="Footer Placeholder 5">
            <a:extLst>
              <a:ext uri="{FF2B5EF4-FFF2-40B4-BE49-F238E27FC236}">
                <a16:creationId xmlns:a16="http://schemas.microsoft.com/office/drawing/2014/main" id="{E2844E9A-27AA-12C2-A4F9-24C84CF00DB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4EA1F53-9882-0C7A-78C4-C3E9ACC17995}"/>
              </a:ext>
            </a:extLst>
          </p:cNvPr>
          <p:cNvSpPr>
            <a:spLocks noGrp="1"/>
          </p:cNvSpPr>
          <p:nvPr>
            <p:ph type="sldNum" sz="quarter" idx="12"/>
          </p:nvPr>
        </p:nvSpPr>
        <p:spPr/>
        <p:txBody>
          <a:bodyPr/>
          <a:lstStyle/>
          <a:p>
            <a:fld id="{F38B1E26-0642-45B9-8C15-D0A891EEAEAA}" type="slidenum">
              <a:rPr lang="en-CA" smtClean="0"/>
              <a:t>‹#›</a:t>
            </a:fld>
            <a:endParaRPr lang="en-CA"/>
          </a:p>
        </p:txBody>
      </p:sp>
    </p:spTree>
    <p:extLst>
      <p:ext uri="{BB962C8B-B14F-4D97-AF65-F5344CB8AC3E}">
        <p14:creationId xmlns:p14="http://schemas.microsoft.com/office/powerpoint/2010/main" val="2090146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4C2EFD-88E5-DF99-7DDF-8C2EB712D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9B6378A-58C2-156A-9E11-CCAF4525C4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BE5B08F-7809-0C57-0708-C0FC83104A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6A13FF1-5409-4042-8BC3-31FA4EF20A17}" type="datetimeFigureOut">
              <a:rPr lang="en-CA" smtClean="0"/>
              <a:t>2024-04-17</a:t>
            </a:fld>
            <a:endParaRPr lang="en-CA"/>
          </a:p>
        </p:txBody>
      </p:sp>
      <p:sp>
        <p:nvSpPr>
          <p:cNvPr id="5" name="Footer Placeholder 4">
            <a:extLst>
              <a:ext uri="{FF2B5EF4-FFF2-40B4-BE49-F238E27FC236}">
                <a16:creationId xmlns:a16="http://schemas.microsoft.com/office/drawing/2014/main" id="{1BA7B064-BF76-0715-F769-341D634327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317711A4-C4C3-205A-25FC-6C2CFBB550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38B1E26-0642-45B9-8C15-D0A891EEAEAA}" type="slidenum">
              <a:rPr lang="en-CA" smtClean="0"/>
              <a:t>‹#›</a:t>
            </a:fld>
            <a:endParaRPr lang="en-CA"/>
          </a:p>
        </p:txBody>
      </p:sp>
    </p:spTree>
    <p:extLst>
      <p:ext uri="{BB962C8B-B14F-4D97-AF65-F5344CB8AC3E}">
        <p14:creationId xmlns:p14="http://schemas.microsoft.com/office/powerpoint/2010/main" val="1237649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unitedstateszipcodes.org/zip-code-radius-map.php" TargetMode="External"/><Relationship Id="rId2" Type="http://schemas.openxmlformats.org/officeDocument/2006/relationships/hyperlink" Target="https://data.cms.gov/provider-data/topics/physician-office-visit-costs" TargetMode="External"/><Relationship Id="rId1" Type="http://schemas.openxmlformats.org/officeDocument/2006/relationships/slideLayout" Target="../slideLayouts/slideLayout2.xml"/><Relationship Id="rId6" Type="http://schemas.openxmlformats.org/officeDocument/2006/relationships/hyperlink" Target="https://www.healthsystemtracker.org/brief/price-transparency-and-variation-in-u-s-health-services/" TargetMode="External"/><Relationship Id="rId5" Type="http://schemas.openxmlformats.org/officeDocument/2006/relationships/hyperlink" Target="https://healtheconomicsreview.biomedcentral.com/articles/10.1186/s13561-022-00409-4" TargetMode="External"/><Relationship Id="rId4" Type="http://schemas.openxmlformats.org/officeDocument/2006/relationships/hyperlink" Target="https://bmchealthservres.biomedcentral.com/articles/10.1186/s12913-022-08711-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ata.cms.gov/provider-data/topics/physician-office-visit-cos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unitedstateszipcodes.org/zip-code-radius-map.ph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picture of an electromagnetic radiation">
            <a:extLst>
              <a:ext uri="{FF2B5EF4-FFF2-40B4-BE49-F238E27FC236}">
                <a16:creationId xmlns:a16="http://schemas.microsoft.com/office/drawing/2014/main" id="{3CEFD13B-AC30-88FE-9252-0F424D5084A9}"/>
              </a:ext>
            </a:extLst>
          </p:cNvPr>
          <p:cNvPicPr>
            <a:picLocks noChangeAspect="1"/>
          </p:cNvPicPr>
          <p:nvPr/>
        </p:nvPicPr>
        <p:blipFill rotWithShape="1">
          <a:blip r:embed="rId2">
            <a:alphaModFix amt="50000"/>
          </a:blip>
          <a:srcRect t="9587" b="6457"/>
          <a:stretch/>
        </p:blipFill>
        <p:spPr>
          <a:xfrm>
            <a:off x="20" y="10"/>
            <a:ext cx="12191980" cy="6857990"/>
          </a:xfrm>
          <a:prstGeom prst="rect">
            <a:avLst/>
          </a:prstGeom>
        </p:spPr>
      </p:pic>
      <p:sp>
        <p:nvSpPr>
          <p:cNvPr id="2" name="Title 1">
            <a:extLst>
              <a:ext uri="{FF2B5EF4-FFF2-40B4-BE49-F238E27FC236}">
                <a16:creationId xmlns:a16="http://schemas.microsoft.com/office/drawing/2014/main" id="{D3784620-DCF8-87D3-166C-DCF2CB19A99C}"/>
              </a:ext>
            </a:extLst>
          </p:cNvPr>
          <p:cNvSpPr>
            <a:spLocks noGrp="1"/>
          </p:cNvSpPr>
          <p:nvPr>
            <p:ph type="ctrTitle"/>
          </p:nvPr>
        </p:nvSpPr>
        <p:spPr>
          <a:xfrm>
            <a:off x="1524000" y="1122362"/>
            <a:ext cx="9144000" cy="2900518"/>
          </a:xfrm>
        </p:spPr>
        <p:txBody>
          <a:bodyPr>
            <a:normAutofit/>
          </a:bodyPr>
          <a:lstStyle/>
          <a:p>
            <a:r>
              <a:rPr lang="en-US" dirty="0"/>
              <a:t>Physician Visit Cost Analysis Across the U.S.</a:t>
            </a:r>
          </a:p>
        </p:txBody>
      </p:sp>
      <p:sp>
        <p:nvSpPr>
          <p:cNvPr id="3" name="Subtitle 2">
            <a:extLst>
              <a:ext uri="{FF2B5EF4-FFF2-40B4-BE49-F238E27FC236}">
                <a16:creationId xmlns:a16="http://schemas.microsoft.com/office/drawing/2014/main" id="{445F4111-2DF3-20A3-9839-315712D3FD42}"/>
              </a:ext>
            </a:extLst>
          </p:cNvPr>
          <p:cNvSpPr>
            <a:spLocks noGrp="1"/>
          </p:cNvSpPr>
          <p:nvPr>
            <p:ph type="subTitle" idx="1"/>
          </p:nvPr>
        </p:nvSpPr>
        <p:spPr>
          <a:xfrm>
            <a:off x="1524000" y="4159404"/>
            <a:ext cx="9144000" cy="1098395"/>
          </a:xfrm>
        </p:spPr>
        <p:txBody>
          <a:bodyPr>
            <a:normAutofit/>
          </a:bodyPr>
          <a:lstStyle/>
          <a:p>
            <a:endParaRPr lang="en-CA">
              <a:solidFill>
                <a:srgbClr val="FFFFFF"/>
              </a:solidFill>
            </a:endParaRPr>
          </a:p>
        </p:txBody>
      </p:sp>
    </p:spTree>
    <p:extLst>
      <p:ext uri="{BB962C8B-B14F-4D97-AF65-F5344CB8AC3E}">
        <p14:creationId xmlns:p14="http://schemas.microsoft.com/office/powerpoint/2010/main" val="147073028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nodePh="1">
                                  <p:stCondLst>
                                    <p:cond delay="1500"/>
                                  </p:stCondLst>
                                  <p:endCondLst>
                                    <p:cond evt="begin" delay="0">
                                      <p:tn val="8"/>
                                    </p:cond>
                                  </p:end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0" name="Freeform: Shape 1039">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42" name="Freeform: Shape 1041">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A94AEB-B85F-8613-96B6-CCBD0F20BA85}"/>
              </a:ext>
            </a:extLst>
          </p:cNvPr>
          <p:cNvSpPr>
            <a:spLocks noGrp="1"/>
          </p:cNvSpPr>
          <p:nvPr>
            <p:ph type="title"/>
          </p:nvPr>
        </p:nvSpPr>
        <p:spPr>
          <a:xfrm>
            <a:off x="438913" y="859536"/>
            <a:ext cx="4832802" cy="1170432"/>
          </a:xfrm>
        </p:spPr>
        <p:txBody>
          <a:bodyPr vert="horz" lIns="91440" tIns="45720" rIns="91440" bIns="45720" rtlCol="0" anchor="b">
            <a:normAutofit/>
          </a:bodyPr>
          <a:lstStyle/>
          <a:p>
            <a:r>
              <a:rPr lang="en-US" sz="2600" dirty="0"/>
              <a:t>Healthcare Cost Distribution for New Patients - Medicare &amp; Copay</a:t>
            </a:r>
          </a:p>
        </p:txBody>
      </p:sp>
      <p:sp>
        <p:nvSpPr>
          <p:cNvPr id="1044" name="Rectangle 1043">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46" name="Rectangle 1045">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9D73981-289E-EE2F-B820-6209C7674E46}"/>
              </a:ext>
            </a:extLst>
          </p:cNvPr>
          <p:cNvSpPr txBox="1"/>
          <p:nvPr/>
        </p:nvSpPr>
        <p:spPr>
          <a:xfrm>
            <a:off x="438912" y="2512611"/>
            <a:ext cx="4832803" cy="3664351"/>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dirty="0">
                <a:effectLst/>
              </a:rPr>
              <a:t>Mostly the Medicare </a:t>
            </a:r>
            <a:r>
              <a:rPr lang="en-US" dirty="0"/>
              <a:t>cost for </a:t>
            </a:r>
            <a:r>
              <a:rPr lang="en-US" dirty="0">
                <a:effectLst/>
              </a:rPr>
              <a:t>new patients is around $120 and they pay $32 for their copay.</a:t>
            </a:r>
          </a:p>
          <a:p>
            <a:pPr marL="285750" indent="-228600">
              <a:lnSpc>
                <a:spcPct val="90000"/>
              </a:lnSpc>
              <a:spcAft>
                <a:spcPts val="600"/>
              </a:spcAft>
              <a:buFont typeface="Arial" panose="020B0604020202020204" pitchFamily="34" charset="0"/>
              <a:buChar char="•"/>
            </a:pPr>
            <a:endParaRPr lang="en-US" dirty="0">
              <a:effectLst/>
            </a:endParaRPr>
          </a:p>
          <a:p>
            <a:pPr marL="285750" indent="-228600">
              <a:lnSpc>
                <a:spcPct val="90000"/>
              </a:lnSpc>
              <a:spcAft>
                <a:spcPts val="600"/>
              </a:spcAft>
              <a:buFont typeface="Arial" panose="020B0604020202020204" pitchFamily="34" charset="0"/>
              <a:buChar char="•"/>
            </a:pPr>
            <a:r>
              <a:rPr lang="en-US" dirty="0">
                <a:effectLst/>
              </a:rPr>
              <a:t>Patients in few areas have higher costs, up to $150 for Medicare and $38 for copay.</a:t>
            </a:r>
          </a:p>
        </p:txBody>
      </p:sp>
      <p:pic>
        <p:nvPicPr>
          <p:cNvPr id="7" name="Picture 6">
            <a:extLst>
              <a:ext uri="{FF2B5EF4-FFF2-40B4-BE49-F238E27FC236}">
                <a16:creationId xmlns:a16="http://schemas.microsoft.com/office/drawing/2014/main" id="{F9AF6ABE-8C1A-CB68-2EFA-C14190333DC6}"/>
              </a:ext>
            </a:extLst>
          </p:cNvPr>
          <p:cNvPicPr>
            <a:picLocks noChangeAspect="1"/>
          </p:cNvPicPr>
          <p:nvPr/>
        </p:nvPicPr>
        <p:blipFill rotWithShape="1">
          <a:blip r:embed="rId2"/>
          <a:srcRect t="1240" r="3" b="3"/>
          <a:stretch/>
        </p:blipFill>
        <p:spPr>
          <a:xfrm>
            <a:off x="6620256" y="230345"/>
            <a:ext cx="5138928" cy="3016471"/>
          </a:xfrm>
          <a:prstGeom prst="rect">
            <a:avLst/>
          </a:prstGeom>
        </p:spPr>
      </p:pic>
      <p:pic>
        <p:nvPicPr>
          <p:cNvPr id="1026" name="Picture 2">
            <a:extLst>
              <a:ext uri="{FF2B5EF4-FFF2-40B4-BE49-F238E27FC236}">
                <a16:creationId xmlns:a16="http://schemas.microsoft.com/office/drawing/2014/main" id="{1C18F107-CFBD-7D77-5A8E-7E3B6FB693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363" r="-3" b="-3"/>
          <a:stretch/>
        </p:blipFill>
        <p:spPr bwMode="auto">
          <a:xfrm>
            <a:off x="6620256" y="3499658"/>
            <a:ext cx="5138928" cy="3016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556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1022CA72-2A63-428F-B586-37BA5AB6D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A94AEB-B85F-8613-96B6-CCBD0F20BA85}"/>
              </a:ext>
            </a:extLst>
          </p:cNvPr>
          <p:cNvSpPr>
            <a:spLocks noGrp="1"/>
          </p:cNvSpPr>
          <p:nvPr>
            <p:ph type="title"/>
          </p:nvPr>
        </p:nvSpPr>
        <p:spPr>
          <a:xfrm>
            <a:off x="517889" y="4541778"/>
            <a:ext cx="3861960" cy="1905232"/>
          </a:xfrm>
        </p:spPr>
        <p:txBody>
          <a:bodyPr vert="horz" lIns="91440" tIns="45720" rIns="91440" bIns="45720" rtlCol="0" anchor="ctr">
            <a:normAutofit/>
          </a:bodyPr>
          <a:lstStyle/>
          <a:p>
            <a:r>
              <a:rPr kumimoji="0" lang="en-US" sz="2600" b="0" i="0" u="none" strike="noStrike" kern="1200" cap="none" spc="0" normalizeH="0" baseline="0" noProof="0" dirty="0">
                <a:ln>
                  <a:noFill/>
                </a:ln>
                <a:solidFill>
                  <a:prstClr val="black"/>
                </a:solidFill>
                <a:effectLst/>
                <a:uLnTx/>
                <a:uFillTx/>
                <a:latin typeface="Aptos Display" panose="02110004020202020204"/>
                <a:ea typeface="+mj-ea"/>
                <a:cs typeface="+mj-cs"/>
              </a:rPr>
              <a:t>Healthcare Cost Distribution for Established Patients - Medicare &amp; Copay</a:t>
            </a:r>
            <a:endParaRPr lang="en-US" sz="3200" dirty="0"/>
          </a:p>
        </p:txBody>
      </p:sp>
      <p:sp>
        <p:nvSpPr>
          <p:cNvPr id="2064" name="Rectangle 2063">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Rectangle 206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6CEA6702-6766-02DE-4F00-B0EF7530096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200" y="459283"/>
            <a:ext cx="5136795" cy="323618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D6080EB-ED6D-5727-8298-59A1A980698E}"/>
              </a:ext>
            </a:extLst>
          </p:cNvPr>
          <p:cNvPicPr>
            <a:picLocks noChangeAspect="1"/>
          </p:cNvPicPr>
          <p:nvPr/>
        </p:nvPicPr>
        <p:blipFill>
          <a:blip r:embed="rId3"/>
          <a:stretch>
            <a:fillRect/>
          </a:stretch>
        </p:blipFill>
        <p:spPr>
          <a:xfrm>
            <a:off x="6297264" y="465703"/>
            <a:ext cx="5136795" cy="3223339"/>
          </a:xfrm>
          <a:prstGeom prst="rect">
            <a:avLst/>
          </a:prstGeom>
        </p:spPr>
      </p:pic>
      <p:sp>
        <p:nvSpPr>
          <p:cNvPr id="2068" name="Rectangle 2067">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9D73981-289E-EE2F-B820-6209C7674E46}"/>
              </a:ext>
            </a:extLst>
          </p:cNvPr>
          <p:cNvSpPr txBox="1"/>
          <p:nvPr/>
        </p:nvSpPr>
        <p:spPr>
          <a:xfrm>
            <a:off x="5162719" y="4495568"/>
            <a:ext cx="6586915" cy="1905232"/>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700" dirty="0">
                <a:effectLst/>
              </a:rPr>
              <a:t>Established patients typically face Medicare costs around $80, while copay averages are near $21.</a:t>
            </a:r>
          </a:p>
          <a:p>
            <a:pPr marL="285750" indent="-228600">
              <a:lnSpc>
                <a:spcPct val="90000"/>
              </a:lnSpc>
              <a:spcAft>
                <a:spcPts val="600"/>
              </a:spcAft>
              <a:buFont typeface="Arial" panose="020B0604020202020204" pitchFamily="34" charset="0"/>
              <a:buChar char="•"/>
            </a:pPr>
            <a:r>
              <a:rPr lang="en-US" sz="1700" dirty="0">
                <a:effectLst/>
              </a:rPr>
              <a:t>Multiple peaks in both charts suggest set cost levels that are common among patients.</a:t>
            </a:r>
          </a:p>
          <a:p>
            <a:pPr marL="285750" indent="-228600">
              <a:lnSpc>
                <a:spcPct val="90000"/>
              </a:lnSpc>
              <a:spcAft>
                <a:spcPts val="600"/>
              </a:spcAft>
              <a:buFont typeface="Arial" panose="020B0604020202020204" pitchFamily="34" charset="0"/>
              <a:buChar char="•"/>
            </a:pPr>
            <a:r>
              <a:rPr lang="en-US" sz="1700" dirty="0">
                <a:effectLst/>
              </a:rPr>
              <a:t>Costs show a limited range, with Medicare costs mostly under $100 and copay costs under $27, indicating more consistent pricing for established patients compared to new ones.</a:t>
            </a:r>
            <a:endParaRPr lang="en-US" sz="1700" dirty="0"/>
          </a:p>
        </p:txBody>
      </p:sp>
    </p:spTree>
    <p:extLst>
      <p:ext uri="{BB962C8B-B14F-4D97-AF65-F5344CB8AC3E}">
        <p14:creationId xmlns:p14="http://schemas.microsoft.com/office/powerpoint/2010/main" val="903040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ypebar ready to print a question mark">
            <a:extLst>
              <a:ext uri="{FF2B5EF4-FFF2-40B4-BE49-F238E27FC236}">
                <a16:creationId xmlns:a16="http://schemas.microsoft.com/office/drawing/2014/main" id="{5E8409BE-1C66-284F-C975-CE43647ADDB5}"/>
              </a:ext>
            </a:extLst>
          </p:cNvPr>
          <p:cNvPicPr>
            <a:picLocks noChangeAspect="1"/>
          </p:cNvPicPr>
          <p:nvPr/>
        </p:nvPicPr>
        <p:blipFill rotWithShape="1">
          <a:blip r:embed="rId2"/>
          <a:srcRect l="3284" t="23391" r="5807"/>
          <a:stretch/>
        </p:blipFill>
        <p:spPr>
          <a:xfrm>
            <a:off x="20" y="10"/>
            <a:ext cx="12191981" cy="6857990"/>
          </a:xfrm>
          <a:prstGeom prst="rect">
            <a:avLst/>
          </a:prstGeom>
        </p:spPr>
      </p:pic>
      <p:sp>
        <p:nvSpPr>
          <p:cNvPr id="23" name="Rectangle 22">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FA43D3-0102-7733-37C5-A5428700CC9F}"/>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solidFill>
                  <a:schemeClr val="bg1"/>
                </a:solidFill>
              </a:rPr>
              <a:t>Machine Learning</a:t>
            </a:r>
          </a:p>
        </p:txBody>
      </p:sp>
      <p:sp>
        <p:nvSpPr>
          <p:cNvPr id="25" name="Rectangle: Rounded Corners 24">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151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C7793-1B46-8DEC-020A-75DFF9880AC8}"/>
              </a:ext>
            </a:extLst>
          </p:cNvPr>
          <p:cNvSpPr>
            <a:spLocks noGrp="1"/>
          </p:cNvSpPr>
          <p:nvPr>
            <p:ph type="title"/>
          </p:nvPr>
        </p:nvSpPr>
        <p:spPr/>
        <p:txBody>
          <a:bodyPr/>
          <a:lstStyle/>
          <a:p>
            <a:r>
              <a:rPr lang="en-US" dirty="0"/>
              <a:t>XGBoost Regressor</a:t>
            </a:r>
            <a:endParaRPr lang="en-IN" dirty="0"/>
          </a:p>
        </p:txBody>
      </p:sp>
      <p:graphicFrame>
        <p:nvGraphicFramePr>
          <p:cNvPr id="5" name="Content Placeholder 2">
            <a:extLst>
              <a:ext uri="{FF2B5EF4-FFF2-40B4-BE49-F238E27FC236}">
                <a16:creationId xmlns:a16="http://schemas.microsoft.com/office/drawing/2014/main" id="{07BA7182-B9B4-3CF2-9946-1D658BA51CD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0561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0CEB11-57CF-E37E-ACB6-95563C5BC28D}"/>
              </a:ext>
            </a:extLst>
          </p:cNvPr>
          <p:cNvSpPr>
            <a:spLocks noGrp="1"/>
          </p:cNvSpPr>
          <p:nvPr>
            <p:ph type="title"/>
          </p:nvPr>
        </p:nvSpPr>
        <p:spPr>
          <a:xfrm>
            <a:off x="572493" y="238539"/>
            <a:ext cx="11018520" cy="1434415"/>
          </a:xfrm>
        </p:spPr>
        <p:txBody>
          <a:bodyPr anchor="b">
            <a:normAutofit/>
          </a:bodyPr>
          <a:lstStyle/>
          <a:p>
            <a:r>
              <a:rPr lang="en-US" sz="5400"/>
              <a:t>XGBoost Regressor</a:t>
            </a:r>
            <a:endParaRPr lang="en-IN" sz="5400"/>
          </a:p>
        </p:txBody>
      </p:sp>
      <p:sp>
        <p:nvSpPr>
          <p:cNvPr id="2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642046-FBA7-30AB-A66C-FE792B21E9D7}"/>
              </a:ext>
            </a:extLst>
          </p:cNvPr>
          <p:cNvSpPr>
            <a:spLocks noGrp="1"/>
          </p:cNvSpPr>
          <p:nvPr>
            <p:ph idx="1"/>
          </p:nvPr>
        </p:nvSpPr>
        <p:spPr>
          <a:xfrm>
            <a:off x="572493" y="2071316"/>
            <a:ext cx="6713552" cy="4119172"/>
          </a:xfrm>
        </p:spPr>
        <p:txBody>
          <a:bodyPr anchor="t">
            <a:normAutofit/>
          </a:bodyPr>
          <a:lstStyle/>
          <a:p>
            <a:pPr marL="0" indent="0">
              <a:buNone/>
            </a:pPr>
            <a:r>
              <a:rPr lang="en-US" sz="1900"/>
              <a:t>Key Advantages</a:t>
            </a:r>
          </a:p>
          <a:p>
            <a:pPr marL="0" indent="0">
              <a:buNone/>
            </a:pPr>
            <a:endParaRPr lang="en-US" sz="1900"/>
          </a:p>
          <a:p>
            <a:pPr marL="0" indent="0">
              <a:buNone/>
            </a:pPr>
            <a:r>
              <a:rPr lang="en-US" sz="1900"/>
              <a:t>High Performance: Often outperforms other machine learning algorithms in predictive accuracy.</a:t>
            </a:r>
          </a:p>
          <a:p>
            <a:pPr marL="0" indent="0">
              <a:buNone/>
            </a:pPr>
            <a:r>
              <a:rPr lang="en-US" sz="1900"/>
              <a:t>Speed and Scalability: Utilizes parallel processing, tree pruning, and cross-validation, making it extremely fast and scalable.</a:t>
            </a:r>
          </a:p>
          <a:p>
            <a:pPr marL="0" indent="0">
              <a:buNone/>
            </a:pPr>
            <a:r>
              <a:rPr lang="en-US" sz="1900"/>
              <a:t>Handling Missing Data: Has built-in routines to handle missing data, reducing the need for pre-processing.</a:t>
            </a:r>
          </a:p>
          <a:p>
            <a:pPr marL="0" indent="0">
              <a:buNone/>
            </a:pPr>
            <a:r>
              <a:rPr lang="en-US" sz="1900"/>
              <a:t>Tree Pruning: Unlike traditional gradient boosting methods that grow trees greedily, XGBoost uses a depth-first approach and prunes trees using the ‘max_depth’ parameter, which results in more optimal and efficient trees.</a:t>
            </a:r>
            <a:endParaRPr lang="en-IN" sz="1900"/>
          </a:p>
        </p:txBody>
      </p:sp>
      <p:pic>
        <p:nvPicPr>
          <p:cNvPr id="5" name="Picture 4" descr="Close up of circuit board">
            <a:extLst>
              <a:ext uri="{FF2B5EF4-FFF2-40B4-BE49-F238E27FC236}">
                <a16:creationId xmlns:a16="http://schemas.microsoft.com/office/drawing/2014/main" id="{663D4DB3-5DAA-8017-5F0D-2CC0A4ADDB3B}"/>
              </a:ext>
            </a:extLst>
          </p:cNvPr>
          <p:cNvPicPr>
            <a:picLocks noChangeAspect="1"/>
          </p:cNvPicPr>
          <p:nvPr/>
        </p:nvPicPr>
        <p:blipFill rotWithShape="1">
          <a:blip r:embed="rId2"/>
          <a:srcRect l="7107" r="28677" b="2"/>
          <a:stretch/>
        </p:blipFill>
        <p:spPr>
          <a:xfrm>
            <a:off x="7675658" y="2093976"/>
            <a:ext cx="3941064" cy="4096512"/>
          </a:xfrm>
          <a:prstGeom prst="rect">
            <a:avLst/>
          </a:prstGeom>
        </p:spPr>
      </p:pic>
    </p:spTree>
    <p:extLst>
      <p:ext uri="{BB962C8B-B14F-4D97-AF65-F5344CB8AC3E}">
        <p14:creationId xmlns:p14="http://schemas.microsoft.com/office/powerpoint/2010/main" val="1155836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D1DC6-3634-BDBE-7BF3-5F79D41FE6BC}"/>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kern="1200">
                <a:latin typeface="+mj-lt"/>
                <a:ea typeface="+mj-ea"/>
                <a:cs typeface="+mj-cs"/>
              </a:rPr>
              <a:t>XGBoost Regressor</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8EBE5A57-4FC0-B5A1-B5E7-08A5BF5CA541}"/>
              </a:ext>
            </a:extLst>
          </p:cNvPr>
          <p:cNvSpPr>
            <a:spLocks noGrp="1"/>
          </p:cNvSpPr>
          <p:nvPr>
            <p:ph idx="1"/>
          </p:nvPr>
        </p:nvSpPr>
        <p:spPr>
          <a:xfrm>
            <a:off x="838200" y="1929384"/>
            <a:ext cx="10515600" cy="4251960"/>
          </a:xfrm>
        </p:spPr>
        <p:txBody>
          <a:bodyPr>
            <a:normAutofit fontScale="92500"/>
          </a:bodyPr>
          <a:lstStyle/>
          <a:p>
            <a:pPr marL="0" indent="0">
              <a:buNone/>
            </a:pPr>
            <a:r>
              <a:rPr lang="en-US" sz="2400" b="1" dirty="0"/>
              <a:t>Model Accuracy</a:t>
            </a:r>
          </a:p>
          <a:p>
            <a:pPr marL="0" indent="0">
              <a:buNone/>
            </a:pPr>
            <a:r>
              <a:rPr lang="en-US" sz="2400" dirty="0"/>
              <a:t>R² Score: The model has an R² score of 0.934. This means that approximately 94% of the variability in the average Medicare payments for new patients can be explained by the model. This is a high score and indicates that the model is very effective in capturing the relationship between the features (State , county, and Specialties) and the target variable </a:t>
            </a:r>
            <a:r>
              <a:rPr lang="en-US" sz="2400" b="1" dirty="0"/>
              <a:t>(</a:t>
            </a:r>
            <a:r>
              <a:rPr lang="en-US" sz="2400" b="1" dirty="0" err="1"/>
              <a:t>avg_medicare_new_patient</a:t>
            </a:r>
            <a:r>
              <a:rPr lang="en-US" sz="2400" b="1" dirty="0"/>
              <a:t>)</a:t>
            </a:r>
          </a:p>
          <a:p>
            <a:pPr marL="0" indent="0">
              <a:buNone/>
            </a:pPr>
            <a:endParaRPr lang="en-US" sz="2400" dirty="0"/>
          </a:p>
          <a:p>
            <a:pPr marL="0" indent="0">
              <a:buNone/>
            </a:pPr>
            <a:r>
              <a:rPr lang="en-US" sz="2400" b="1" dirty="0"/>
              <a:t>Model Error</a:t>
            </a:r>
          </a:p>
          <a:p>
            <a:pPr marL="0" indent="0">
              <a:buNone/>
            </a:pPr>
            <a:r>
              <a:rPr lang="en-US" sz="2400" dirty="0"/>
              <a:t>MSE (Mean Squared Error): The MSE for the model is 2.392. MSE is a measure of the quality of an estimator, and it is always non-negative, and values closer to zero are better. A low MSE in our case suggests that the model's predictions are close to the actual data, meaning it performs well in predicting the average Medicare payments.</a:t>
            </a:r>
          </a:p>
          <a:p>
            <a:endParaRPr lang="en-IN" sz="2400" dirty="0"/>
          </a:p>
        </p:txBody>
      </p:sp>
    </p:spTree>
    <p:extLst>
      <p:ext uri="{BB962C8B-B14F-4D97-AF65-F5344CB8AC3E}">
        <p14:creationId xmlns:p14="http://schemas.microsoft.com/office/powerpoint/2010/main" val="2809446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D1DC6-3634-BDBE-7BF3-5F79D41FE6BC}"/>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kern="1200">
                <a:latin typeface="+mj-lt"/>
                <a:ea typeface="+mj-ea"/>
                <a:cs typeface="+mj-cs"/>
              </a:rPr>
              <a:t>XGBoost Regressor</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8EBE5A57-4FC0-B5A1-B5E7-08A5BF5CA541}"/>
              </a:ext>
            </a:extLst>
          </p:cNvPr>
          <p:cNvSpPr>
            <a:spLocks noGrp="1"/>
          </p:cNvSpPr>
          <p:nvPr>
            <p:ph idx="1"/>
          </p:nvPr>
        </p:nvSpPr>
        <p:spPr>
          <a:xfrm>
            <a:off x="838200" y="1929384"/>
            <a:ext cx="10515600" cy="4251960"/>
          </a:xfrm>
        </p:spPr>
        <p:txBody>
          <a:bodyPr>
            <a:normAutofit/>
          </a:bodyPr>
          <a:lstStyle/>
          <a:p>
            <a:pPr marL="0" indent="0">
              <a:buNone/>
            </a:pPr>
            <a:r>
              <a:rPr lang="en-US" sz="2200" b="1" dirty="0"/>
              <a:t>Model Accuracy</a:t>
            </a:r>
          </a:p>
          <a:p>
            <a:pPr marL="0" indent="0">
              <a:buNone/>
            </a:pPr>
            <a:r>
              <a:rPr lang="en-US" sz="2200" dirty="0"/>
              <a:t>R² Score: The model has an R² score of 0.9397. This means that approximately 94% of the variability in the average Medicare payments for new patients can be explained by the model. This is a high score and indicates that the model is very effective in capturing the relationship between the features (State , county, and Specialties) and the target variable </a:t>
            </a:r>
            <a:r>
              <a:rPr lang="en-US" sz="2200" b="1" dirty="0"/>
              <a:t>(</a:t>
            </a:r>
            <a:r>
              <a:rPr lang="en-US" sz="2200" b="1" dirty="0" err="1"/>
              <a:t>avg_copay_new_patient</a:t>
            </a:r>
            <a:r>
              <a:rPr lang="en-US" sz="2200" b="1" dirty="0"/>
              <a:t>)</a:t>
            </a:r>
          </a:p>
          <a:p>
            <a:pPr marL="0" indent="0">
              <a:buNone/>
            </a:pPr>
            <a:endParaRPr lang="en-US" sz="2200" dirty="0"/>
          </a:p>
          <a:p>
            <a:pPr marL="0" indent="0">
              <a:buNone/>
            </a:pPr>
            <a:r>
              <a:rPr lang="en-US" sz="2200" b="1" dirty="0"/>
              <a:t>Model Error</a:t>
            </a:r>
          </a:p>
          <a:p>
            <a:pPr marL="0" indent="0">
              <a:buNone/>
            </a:pPr>
            <a:r>
              <a:rPr lang="en-US" sz="2200" dirty="0"/>
              <a:t>MSE (Mean Squared Error): The MSE for the model is 0.1367. MSE is a measure of the quality of an estimator, and it is always non-negative, and values closer to zero are better. A low MSE in our case suggests that the model's predictions are close to the actual data, meaning it performs well in predicting the average Medicare payments.</a:t>
            </a:r>
          </a:p>
          <a:p>
            <a:endParaRPr lang="en-IN" sz="2200" dirty="0"/>
          </a:p>
        </p:txBody>
      </p:sp>
    </p:spTree>
    <p:extLst>
      <p:ext uri="{BB962C8B-B14F-4D97-AF65-F5344CB8AC3E}">
        <p14:creationId xmlns:p14="http://schemas.microsoft.com/office/powerpoint/2010/main" val="1091045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4" name="Rectangle 3083">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66871-46EC-657A-F5A7-5A4B735B02D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Feature Importance</a:t>
            </a:r>
          </a:p>
        </p:txBody>
      </p:sp>
      <p:sp>
        <p:nvSpPr>
          <p:cNvPr id="3086" name="Rectangle 308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8" name="Rectangle 308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074" name="Picture 2">
            <a:extLst>
              <a:ext uri="{FF2B5EF4-FFF2-40B4-BE49-F238E27FC236}">
                <a16:creationId xmlns:a16="http://schemas.microsoft.com/office/drawing/2014/main" id="{AC8B4A46-AA8F-A98B-2741-9FBE426267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64608" y="1325138"/>
            <a:ext cx="6846363" cy="4056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941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50E35A-FE45-9096-5CFA-91DB01F669AE}"/>
              </a:ext>
            </a:extLst>
          </p:cNvPr>
          <p:cNvSpPr>
            <a:spLocks noGrp="1"/>
          </p:cNvSpPr>
          <p:nvPr>
            <p:ph type="title"/>
          </p:nvPr>
        </p:nvSpPr>
        <p:spPr>
          <a:xfrm>
            <a:off x="1371599" y="294538"/>
            <a:ext cx="9895951" cy="1033669"/>
          </a:xfrm>
        </p:spPr>
        <p:txBody>
          <a:bodyPr>
            <a:normAutofit/>
          </a:bodyPr>
          <a:lstStyle/>
          <a:p>
            <a:r>
              <a:rPr lang="en-CA" sz="4000" dirty="0">
                <a:solidFill>
                  <a:srgbClr val="FFFFFF"/>
                </a:solidFill>
              </a:rPr>
              <a:t>Insights and Recommendations</a:t>
            </a:r>
          </a:p>
        </p:txBody>
      </p:sp>
      <p:sp>
        <p:nvSpPr>
          <p:cNvPr id="3" name="Content Placeholder 2">
            <a:extLst>
              <a:ext uri="{FF2B5EF4-FFF2-40B4-BE49-F238E27FC236}">
                <a16:creationId xmlns:a16="http://schemas.microsoft.com/office/drawing/2014/main" id="{3F20A59D-0B08-5066-1B5D-3EE9517E7EA3}"/>
              </a:ext>
            </a:extLst>
          </p:cNvPr>
          <p:cNvSpPr>
            <a:spLocks noGrp="1"/>
          </p:cNvSpPr>
          <p:nvPr>
            <p:ph idx="1"/>
          </p:nvPr>
        </p:nvSpPr>
        <p:spPr>
          <a:xfrm>
            <a:off x="802639" y="1972756"/>
            <a:ext cx="10160001" cy="4346763"/>
          </a:xfrm>
        </p:spPr>
        <p:txBody>
          <a:bodyPr anchor="ctr">
            <a:noAutofit/>
          </a:bodyPr>
          <a:lstStyle/>
          <a:p>
            <a:pPr algn="l">
              <a:buFont typeface="+mj-lt"/>
              <a:buAutoNum type="arabicPeriod"/>
            </a:pPr>
            <a:r>
              <a:rPr lang="en-US" sz="2000" b="1" i="0" dirty="0">
                <a:solidFill>
                  <a:srgbClr val="0D0D0D"/>
                </a:solidFill>
                <a:effectLst/>
                <a:highlight>
                  <a:srgbClr val="FFFFFF"/>
                </a:highlight>
                <a:latin typeface="Söhne"/>
              </a:rPr>
              <a:t>High Healthcare Costs in Alaska</a:t>
            </a:r>
            <a:r>
              <a:rPr lang="en-US" sz="2000" b="0" i="0" dirty="0">
                <a:solidFill>
                  <a:srgbClr val="0D0D0D"/>
                </a:solidFill>
                <a:effectLst/>
                <a:highlight>
                  <a:srgbClr val="FFFFFF"/>
                </a:highlight>
                <a:latin typeface="Söhne"/>
              </a:rPr>
              <a:t>: Alaska has expensive healthcare, mainly because it's far away from other places and has a lot of isolated areas where people live. Also, there aren't many doctors or hospitals, especially ones with special skills, and there isn't much competition among them.</a:t>
            </a:r>
          </a:p>
          <a:p>
            <a:pPr algn="l">
              <a:buFont typeface="+mj-lt"/>
              <a:buAutoNum type="arabicPeriod"/>
            </a:pPr>
            <a:r>
              <a:rPr lang="en-US" sz="2000" b="1" i="0" dirty="0">
                <a:solidFill>
                  <a:srgbClr val="0D0D0D"/>
                </a:solidFill>
                <a:effectLst/>
                <a:highlight>
                  <a:srgbClr val="FFFFFF"/>
                </a:highlight>
                <a:latin typeface="Söhne"/>
              </a:rPr>
              <a:t>How this Information Helps Doctors and Hospitals</a:t>
            </a:r>
            <a:r>
              <a:rPr lang="en-US" sz="2000" b="0" i="0" dirty="0">
                <a:solidFill>
                  <a:srgbClr val="0D0D0D"/>
                </a:solidFill>
                <a:effectLst/>
                <a:highlight>
                  <a:srgbClr val="FFFFFF"/>
                </a:highlight>
                <a:latin typeface="Söhne"/>
              </a:rPr>
              <a:t>: This information can help doctors and hospitals decide where to work or expand. If they see that costs are high in some areas compared to the average for the whole state, they might see a chance to offer services that are cheaper but still good quality.</a:t>
            </a:r>
          </a:p>
          <a:p>
            <a:pPr algn="l">
              <a:buFont typeface="+mj-lt"/>
              <a:buAutoNum type="arabicPeriod"/>
            </a:pPr>
            <a:r>
              <a:rPr lang="en-US" sz="2000" b="1" i="0" dirty="0">
                <a:solidFill>
                  <a:srgbClr val="0D0D0D"/>
                </a:solidFill>
                <a:effectLst/>
                <a:highlight>
                  <a:srgbClr val="FFFFFF"/>
                </a:highlight>
                <a:latin typeface="Söhne"/>
              </a:rPr>
              <a:t>What Doctors and Hospitals Can Do</a:t>
            </a:r>
            <a:r>
              <a:rPr lang="en-US" sz="2000" b="0" i="0" dirty="0">
                <a:solidFill>
                  <a:srgbClr val="0D0D0D"/>
                </a:solidFill>
                <a:effectLst/>
                <a:highlight>
                  <a:srgbClr val="FFFFFF"/>
                </a:highlight>
                <a:latin typeface="Söhne"/>
              </a:rPr>
              <a:t>: They can look at their prices and compare them to what's happening in the broader market. If they're in a high-cost area, they need to make sure their prices make sense for what they offer. But if their prices are lower than others in the area, they could either keep them low to attract more patients or maybe raise them a bit and still be cheaper than the rest.</a:t>
            </a:r>
          </a:p>
        </p:txBody>
      </p:sp>
    </p:spTree>
    <p:extLst>
      <p:ext uri="{BB962C8B-B14F-4D97-AF65-F5344CB8AC3E}">
        <p14:creationId xmlns:p14="http://schemas.microsoft.com/office/powerpoint/2010/main" val="3297491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A94AEB-B85F-8613-96B6-CCBD0F20BA85}"/>
              </a:ext>
            </a:extLst>
          </p:cNvPr>
          <p:cNvSpPr>
            <a:spLocks noGrp="1"/>
          </p:cNvSpPr>
          <p:nvPr>
            <p:ph type="title"/>
          </p:nvPr>
        </p:nvSpPr>
        <p:spPr>
          <a:xfrm>
            <a:off x="826396" y="586855"/>
            <a:ext cx="4230100" cy="3387497"/>
          </a:xfrm>
        </p:spPr>
        <p:txBody>
          <a:bodyPr anchor="b">
            <a:normAutofit/>
          </a:bodyPr>
          <a:lstStyle/>
          <a:p>
            <a:pPr algn="r">
              <a:spcAft>
                <a:spcPts val="800"/>
              </a:spcAft>
            </a:pPr>
            <a:r>
              <a:rPr lang="en-CA" sz="4000" b="1"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t>References</a:t>
            </a:r>
            <a:br>
              <a:rPr lang="en-CA" sz="4000"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br>
            <a:endParaRPr lang="en-CA" sz="4000">
              <a:solidFill>
                <a:srgbClr val="FFFFFF"/>
              </a:solidFill>
            </a:endParaRPr>
          </a:p>
        </p:txBody>
      </p:sp>
      <p:sp>
        <p:nvSpPr>
          <p:cNvPr id="3" name="Content Placeholder 2">
            <a:extLst>
              <a:ext uri="{FF2B5EF4-FFF2-40B4-BE49-F238E27FC236}">
                <a16:creationId xmlns:a16="http://schemas.microsoft.com/office/drawing/2014/main" id="{7F0B8281-E191-1B24-8947-CE5BE949D664}"/>
              </a:ext>
            </a:extLst>
          </p:cNvPr>
          <p:cNvSpPr>
            <a:spLocks noGrp="1"/>
          </p:cNvSpPr>
          <p:nvPr>
            <p:ph idx="1"/>
          </p:nvPr>
        </p:nvSpPr>
        <p:spPr>
          <a:xfrm>
            <a:off x="6503158" y="649480"/>
            <a:ext cx="4862447" cy="5546047"/>
          </a:xfrm>
        </p:spPr>
        <p:txBody>
          <a:bodyPr anchor="ctr">
            <a:normAutofit/>
          </a:bodyPr>
          <a:lstStyle/>
          <a:p>
            <a:r>
              <a:rPr lang="en-US" sz="1900" b="1" dirty="0">
                <a:effectLst/>
              </a:rPr>
              <a:t>Data Source: </a:t>
            </a:r>
            <a:r>
              <a:rPr lang="en-US" sz="1900" dirty="0">
                <a:effectLst/>
                <a:hlinkClick r:id="rId2"/>
              </a:rPr>
              <a:t>https://data.cms.gov/provider-data/topics/physician-office-visit-costs</a:t>
            </a:r>
            <a:endParaRPr lang="en-US" sz="1900" dirty="0">
              <a:effectLst/>
            </a:endParaRPr>
          </a:p>
          <a:p>
            <a:pPr marL="0" indent="0">
              <a:buNone/>
            </a:pPr>
            <a:endParaRPr lang="en-US" sz="1900" dirty="0">
              <a:effectLst/>
            </a:endParaRPr>
          </a:p>
          <a:p>
            <a:r>
              <a:rPr lang="en-US" sz="1900" b="1" dirty="0">
                <a:effectLst/>
              </a:rPr>
              <a:t>United States Zip Code Mapping Source:</a:t>
            </a:r>
          </a:p>
          <a:p>
            <a:pPr marL="0" indent="0">
              <a:buNone/>
            </a:pPr>
            <a:r>
              <a:rPr lang="en-US" sz="1900" dirty="0">
                <a:effectLst/>
                <a:hlinkClick r:id="rId3" tooltip="https://www.unitedstateszipcodes.org/zip-code-radius-map.php"/>
              </a:rPr>
              <a:t>https://www.unitedstateszipcodes.org/zip-code-radius-map.php</a:t>
            </a:r>
            <a:endParaRPr lang="en-US" sz="1900" dirty="0"/>
          </a:p>
          <a:p>
            <a:pPr marL="0" indent="0">
              <a:buNone/>
            </a:pPr>
            <a:endParaRPr lang="en-US" sz="1900" dirty="0"/>
          </a:p>
          <a:p>
            <a:pPr rtl="0"/>
            <a:r>
              <a:rPr lang="en-CA" sz="1900" dirty="0">
                <a:effectLst/>
                <a:hlinkClick r:id="rId4" tooltip="https://bmchealthservres.biomedcentral.com/articles/10.1186/s12913-022-08711-x"/>
              </a:rPr>
              <a:t>https://bmchealthservres.biomedcentral.com/articles/10.1186/s12913-022-08711-x</a:t>
            </a:r>
            <a:endParaRPr lang="en-CA" sz="1900" dirty="0">
              <a:effectLst/>
            </a:endParaRPr>
          </a:p>
          <a:p>
            <a:pPr rtl="0"/>
            <a:r>
              <a:rPr lang="en-CA" sz="1900" dirty="0">
                <a:effectLst/>
                <a:hlinkClick r:id="rId5" tooltip="https://healtheconomicsreview.biomedcentral.com/articles/10.1186/s13561-022-00409-4"/>
              </a:rPr>
              <a:t>https://healtheconomicsreview.biomedcentral.com/articles/10.1186/s13561-022-00409-4</a:t>
            </a:r>
            <a:endParaRPr lang="en-CA" sz="1900" dirty="0">
              <a:effectLst/>
            </a:endParaRPr>
          </a:p>
          <a:p>
            <a:pPr rtl="0"/>
            <a:r>
              <a:rPr lang="en-CA" sz="1900" dirty="0">
                <a:effectLst/>
                <a:hlinkClick r:id="rId6" tooltip="https://www.healthsystemtracker.org/brief/price-transparency-and-variation-in-u-s-health-services/"/>
              </a:rPr>
              <a:t>https://www.healthsystemtracker.org/brief/price-transparency-and-variation-in-u-s-health-services/</a:t>
            </a:r>
            <a:endParaRPr lang="en-CA" sz="1900" dirty="0">
              <a:effectLst/>
            </a:endParaRPr>
          </a:p>
        </p:txBody>
      </p:sp>
    </p:spTree>
    <p:extLst>
      <p:ext uri="{BB962C8B-B14F-4D97-AF65-F5344CB8AC3E}">
        <p14:creationId xmlns:p14="http://schemas.microsoft.com/office/powerpoint/2010/main" val="159650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4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Freeform: Shape 5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Rectangle 5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4B4FE9-F82F-87A1-F6E4-BC980A4E8BD3}"/>
              </a:ext>
            </a:extLst>
          </p:cNvPr>
          <p:cNvSpPr>
            <a:spLocks noGrp="1"/>
          </p:cNvSpPr>
          <p:nvPr>
            <p:ph type="title"/>
          </p:nvPr>
        </p:nvSpPr>
        <p:spPr>
          <a:xfrm>
            <a:off x="427392" y="3439138"/>
            <a:ext cx="2836917" cy="943897"/>
          </a:xfrm>
        </p:spPr>
        <p:txBody>
          <a:bodyPr anchor="b">
            <a:noAutofit/>
          </a:bodyPr>
          <a:lstStyle/>
          <a:p>
            <a:r>
              <a:rPr lang="en-CA" sz="4000" b="1" dirty="0">
                <a:solidFill>
                  <a:srgbClr val="FFFFFF"/>
                </a:solidFill>
              </a:rPr>
              <a:t>Problem Statement</a:t>
            </a:r>
            <a:br>
              <a:rPr lang="en-CA" sz="2000" dirty="0">
                <a:solidFill>
                  <a:srgbClr val="FFFFFF"/>
                </a:solidFill>
              </a:rPr>
            </a:br>
            <a:br>
              <a:rPr lang="en-CA" sz="2000" dirty="0">
                <a:solidFill>
                  <a:srgbClr val="FFFFFF"/>
                </a:solidFill>
              </a:rPr>
            </a:br>
            <a:br>
              <a:rPr lang="en-CA" sz="2000" dirty="0">
                <a:solidFill>
                  <a:srgbClr val="FFFFFF"/>
                </a:solidFill>
              </a:rPr>
            </a:br>
            <a:r>
              <a:rPr lang="en-US" sz="2000" b="1" dirty="0">
                <a:solidFill>
                  <a:schemeClr val="bg1"/>
                </a:solidFill>
              </a:rPr>
              <a:t>Addressing Healthcare Cost Transparency and Disparities in Physician Visits</a:t>
            </a:r>
            <a:endParaRPr lang="en-CA" sz="2000" dirty="0">
              <a:solidFill>
                <a:schemeClr val="bg1"/>
              </a:solidFill>
            </a:endParaRPr>
          </a:p>
        </p:txBody>
      </p:sp>
      <p:sp>
        <p:nvSpPr>
          <p:cNvPr id="3" name="Content Placeholder 2">
            <a:extLst>
              <a:ext uri="{FF2B5EF4-FFF2-40B4-BE49-F238E27FC236}">
                <a16:creationId xmlns:a16="http://schemas.microsoft.com/office/drawing/2014/main" id="{3A0B3E1F-8890-BB3C-AC7F-67346BD969ED}"/>
              </a:ext>
            </a:extLst>
          </p:cNvPr>
          <p:cNvSpPr>
            <a:spLocks noGrp="1"/>
          </p:cNvSpPr>
          <p:nvPr>
            <p:ph idx="1"/>
          </p:nvPr>
        </p:nvSpPr>
        <p:spPr>
          <a:xfrm>
            <a:off x="4810259" y="649480"/>
            <a:ext cx="6555347" cy="5546047"/>
          </a:xfrm>
        </p:spPr>
        <p:txBody>
          <a:bodyPr anchor="ctr">
            <a:normAutofit/>
          </a:bodyPr>
          <a:lstStyle/>
          <a:p>
            <a:pPr>
              <a:buFont typeface="+mj-lt"/>
              <a:buAutoNum type="arabicPeriod"/>
            </a:pPr>
            <a:r>
              <a:rPr lang="en-US" sz="2000" b="1" i="0">
                <a:effectLst/>
                <a:highlight>
                  <a:srgbClr val="FFFFFF"/>
                </a:highlight>
              </a:rPr>
              <a:t>Issue of Transparency</a:t>
            </a:r>
            <a:r>
              <a:rPr lang="en-US" sz="2000" b="0" i="0">
                <a:effectLst/>
                <a:highlight>
                  <a:srgbClr val="FFFFFF"/>
                </a:highlight>
              </a:rPr>
              <a:t>: There is a persistent lack of transparency in healthcare costs.</a:t>
            </a:r>
          </a:p>
          <a:p>
            <a:pPr>
              <a:buFont typeface="+mj-lt"/>
              <a:buAutoNum type="arabicPeriod"/>
            </a:pPr>
            <a:r>
              <a:rPr lang="en-US" sz="2000" b="1" i="0">
                <a:effectLst/>
                <a:highlight>
                  <a:srgbClr val="FFFFFF"/>
                </a:highlight>
              </a:rPr>
              <a:t>Patient Cost Estimation</a:t>
            </a:r>
            <a:r>
              <a:rPr lang="en-US" sz="2000" b="0" i="0">
                <a:effectLst/>
                <a:highlight>
                  <a:srgbClr val="FFFFFF"/>
                </a:highlight>
              </a:rPr>
              <a:t>: Patients frequently underestimate the costs associated with healthcare.</a:t>
            </a:r>
          </a:p>
          <a:p>
            <a:pPr>
              <a:buFont typeface="+mj-lt"/>
              <a:buAutoNum type="arabicPeriod"/>
            </a:pPr>
            <a:r>
              <a:rPr lang="en-US" sz="2000" b="1" i="0">
                <a:effectLst/>
                <a:highlight>
                  <a:srgbClr val="FFFFFF"/>
                </a:highlight>
              </a:rPr>
              <a:t>Regional and Specialty Disparities</a:t>
            </a:r>
            <a:r>
              <a:rPr lang="en-US" sz="2000" b="0" i="0">
                <a:effectLst/>
                <a:highlight>
                  <a:srgbClr val="FFFFFF"/>
                </a:highlight>
              </a:rPr>
              <a:t>: Cost disparities vary significantly across different regions and specialties.</a:t>
            </a:r>
          </a:p>
          <a:p>
            <a:pPr>
              <a:buFont typeface="+mj-lt"/>
              <a:buAutoNum type="arabicPeriod"/>
            </a:pPr>
            <a:r>
              <a:rPr lang="en-US" sz="2000" b="1" i="0">
                <a:effectLst/>
                <a:highlight>
                  <a:srgbClr val="FFFFFF"/>
                </a:highlight>
              </a:rPr>
              <a:t>Financial Impact on Patients</a:t>
            </a:r>
            <a:r>
              <a:rPr lang="en-US" sz="2000" b="0" i="0">
                <a:effectLst/>
                <a:highlight>
                  <a:srgbClr val="FFFFFF"/>
                </a:highlight>
              </a:rPr>
              <a:t>: These disparities lead to substantial financial burdens, particularly affecting those in lower-income brackets or residing in high-cost areas.</a:t>
            </a:r>
          </a:p>
          <a:p>
            <a:pPr>
              <a:buFont typeface="+mj-lt"/>
              <a:buAutoNum type="arabicPeriod"/>
            </a:pPr>
            <a:r>
              <a:rPr lang="en-US" sz="2000" b="1" i="0">
                <a:effectLst/>
                <a:highlight>
                  <a:srgbClr val="FFFFFF"/>
                </a:highlight>
              </a:rPr>
              <a:t>Objective of Analysis</a:t>
            </a:r>
            <a:r>
              <a:rPr lang="en-US" sz="2000" b="0" i="0">
                <a:effectLst/>
                <a:highlight>
                  <a:srgbClr val="FFFFFF"/>
                </a:highlight>
              </a:rPr>
              <a:t>:</a:t>
            </a:r>
          </a:p>
          <a:p>
            <a:pPr marL="742950" lvl="1" indent="-285750">
              <a:buFont typeface="+mj-lt"/>
              <a:buAutoNum type="arabicPeriod"/>
            </a:pPr>
            <a:r>
              <a:rPr lang="en-US" sz="2000" b="0" i="0">
                <a:effectLst/>
                <a:highlight>
                  <a:srgbClr val="FFFFFF"/>
                </a:highlight>
              </a:rPr>
              <a:t>To examine the variations in Medicare and copay costs by specialty.</a:t>
            </a:r>
          </a:p>
          <a:p>
            <a:pPr marL="742950" lvl="1" indent="-285750">
              <a:buFont typeface="+mj-lt"/>
              <a:buAutoNum type="arabicPeriod"/>
            </a:pPr>
            <a:r>
              <a:rPr lang="en-US" sz="2000" b="0" i="0">
                <a:effectLst/>
                <a:highlight>
                  <a:srgbClr val="FFFFFF"/>
                </a:highlight>
              </a:rPr>
              <a:t>To identify strategies that could reduce financial strain and promote equitable access to healthcare services.</a:t>
            </a:r>
          </a:p>
        </p:txBody>
      </p:sp>
    </p:spTree>
    <p:extLst>
      <p:ext uri="{BB962C8B-B14F-4D97-AF65-F5344CB8AC3E}">
        <p14:creationId xmlns:p14="http://schemas.microsoft.com/office/powerpoint/2010/main" val="3152200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523500B1-8E05-CA7A-1F65-6BEC32C0462F}"/>
              </a:ext>
            </a:extLst>
          </p:cNvPr>
          <p:cNvPicPr>
            <a:picLocks noChangeAspect="1"/>
          </p:cNvPicPr>
          <p:nvPr/>
        </p:nvPicPr>
        <p:blipFill rotWithShape="1">
          <a:blip r:embed="rId2">
            <a:duotone>
              <a:schemeClr val="bg2">
                <a:shade val="45000"/>
                <a:satMod val="135000"/>
              </a:schemeClr>
              <a:prstClr val="white"/>
            </a:duotone>
          </a:blip>
          <a:srcRect b="15730"/>
          <a:stretch/>
        </p:blipFill>
        <p:spPr>
          <a:xfrm>
            <a:off x="20" y="10"/>
            <a:ext cx="12191980" cy="6857990"/>
          </a:xfrm>
          <a:prstGeom prst="rect">
            <a:avLst/>
          </a:prstGeom>
        </p:spPr>
      </p:pic>
      <p:sp>
        <p:nvSpPr>
          <p:cNvPr id="40" name="Rectangle 3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A94AEB-B85F-8613-96B6-CCBD0F20BA85}"/>
              </a:ext>
            </a:extLst>
          </p:cNvPr>
          <p:cNvSpPr>
            <a:spLocks noGrp="1"/>
          </p:cNvSpPr>
          <p:nvPr>
            <p:ph type="title"/>
          </p:nvPr>
        </p:nvSpPr>
        <p:spPr>
          <a:xfrm>
            <a:off x="838200" y="365125"/>
            <a:ext cx="10515600" cy="1325563"/>
          </a:xfrm>
        </p:spPr>
        <p:txBody>
          <a:bodyPr>
            <a:normAutofit/>
          </a:bodyPr>
          <a:lstStyle/>
          <a:p>
            <a:r>
              <a:rPr lang="en-CA" dirty="0"/>
              <a:t>Dataset</a:t>
            </a:r>
          </a:p>
        </p:txBody>
      </p:sp>
      <p:graphicFrame>
        <p:nvGraphicFramePr>
          <p:cNvPr id="24" name="Content Placeholder 2">
            <a:extLst>
              <a:ext uri="{FF2B5EF4-FFF2-40B4-BE49-F238E27FC236}">
                <a16:creationId xmlns:a16="http://schemas.microsoft.com/office/drawing/2014/main" id="{58E3E362-738A-0FBE-A59C-F5D7CAC9705D}"/>
              </a:ext>
            </a:extLst>
          </p:cNvPr>
          <p:cNvGraphicFramePr>
            <a:graphicFrameLocks noGrp="1"/>
          </p:cNvGraphicFramePr>
          <p:nvPr>
            <p:ph idx="1"/>
            <p:extLst>
              <p:ext uri="{D42A27DB-BD31-4B8C-83A1-F6EECF244321}">
                <p14:modId xmlns:p14="http://schemas.microsoft.com/office/powerpoint/2010/main" val="155082488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7206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1" name="Rectangle 206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B73948-4E2F-DAC7-2CB7-5258A7DDDAD0}"/>
              </a:ext>
            </a:extLst>
          </p:cNvPr>
          <p:cNvSpPr>
            <a:spLocks noGrp="1"/>
          </p:cNvSpPr>
          <p:nvPr>
            <p:ph type="title"/>
          </p:nvPr>
        </p:nvSpPr>
        <p:spPr>
          <a:xfrm>
            <a:off x="643129" y="303508"/>
            <a:ext cx="3419856" cy="1463040"/>
          </a:xfrm>
        </p:spPr>
        <p:txBody>
          <a:bodyPr anchor="ctr">
            <a:normAutofit/>
          </a:bodyPr>
          <a:lstStyle/>
          <a:p>
            <a:r>
              <a:rPr lang="en-CA" sz="3400" dirty="0"/>
              <a:t>Raw Dataset</a:t>
            </a:r>
          </a:p>
        </p:txBody>
      </p:sp>
      <p:sp>
        <p:nvSpPr>
          <p:cNvPr id="206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F74C48-D96F-B5A2-2FAC-646492B7B194}"/>
              </a:ext>
            </a:extLst>
          </p:cNvPr>
          <p:cNvSpPr>
            <a:spLocks noGrp="1"/>
          </p:cNvSpPr>
          <p:nvPr>
            <p:ph idx="1"/>
          </p:nvPr>
        </p:nvSpPr>
        <p:spPr>
          <a:xfrm>
            <a:off x="4706114" y="883920"/>
            <a:ext cx="6912865" cy="1554480"/>
          </a:xfrm>
        </p:spPr>
        <p:txBody>
          <a:bodyPr anchor="ctr">
            <a:normAutofit/>
          </a:bodyPr>
          <a:lstStyle/>
          <a:p>
            <a:pPr marL="0" indent="0">
              <a:buNone/>
            </a:pPr>
            <a:r>
              <a:rPr lang="en-US" sz="2200" dirty="0">
                <a:effectLst/>
              </a:rPr>
              <a:t>Data Source: </a:t>
            </a:r>
            <a:r>
              <a:rPr lang="en-US" sz="2400" dirty="0">
                <a:effectLst/>
                <a:hlinkClick r:id="rId2"/>
              </a:rPr>
              <a:t>https://data.cms.gov/provider-data/topics/physician-office-visit-costs</a:t>
            </a:r>
            <a:endParaRPr lang="en-US" sz="2400" dirty="0">
              <a:effectLst/>
            </a:endParaRPr>
          </a:p>
          <a:p>
            <a:pPr marL="0" indent="0">
              <a:buNone/>
            </a:pPr>
            <a:endParaRPr lang="en-US" sz="2200" dirty="0">
              <a:effectLst/>
            </a:endParaRPr>
          </a:p>
          <a:p>
            <a:pPr marL="0" indent="0">
              <a:buNone/>
            </a:pPr>
            <a:endParaRPr lang="en-US" sz="2200" dirty="0"/>
          </a:p>
          <a:p>
            <a:pPr marL="0" indent="0">
              <a:buNone/>
            </a:pPr>
            <a:endParaRPr lang="en-CA" sz="2200" dirty="0"/>
          </a:p>
        </p:txBody>
      </p:sp>
      <p:pic>
        <p:nvPicPr>
          <p:cNvPr id="5" name="Picture 4">
            <a:extLst>
              <a:ext uri="{FF2B5EF4-FFF2-40B4-BE49-F238E27FC236}">
                <a16:creationId xmlns:a16="http://schemas.microsoft.com/office/drawing/2014/main" id="{C1BE30EA-6E5B-759F-5B9F-98C1BACCDFAD}"/>
              </a:ext>
            </a:extLst>
          </p:cNvPr>
          <p:cNvPicPr>
            <a:picLocks noChangeAspect="1"/>
          </p:cNvPicPr>
          <p:nvPr/>
        </p:nvPicPr>
        <p:blipFill>
          <a:blip r:embed="rId3"/>
          <a:stretch>
            <a:fillRect/>
          </a:stretch>
        </p:blipFill>
        <p:spPr>
          <a:xfrm>
            <a:off x="171244" y="2438400"/>
            <a:ext cx="11849512" cy="3263944"/>
          </a:xfrm>
          <a:prstGeom prst="rect">
            <a:avLst/>
          </a:prstGeom>
          <a:ln>
            <a:solidFill>
              <a:schemeClr val="tx1"/>
            </a:solidFill>
          </a:ln>
        </p:spPr>
      </p:pic>
    </p:spTree>
    <p:extLst>
      <p:ext uri="{BB962C8B-B14F-4D97-AF65-F5344CB8AC3E}">
        <p14:creationId xmlns:p14="http://schemas.microsoft.com/office/powerpoint/2010/main" val="2940595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3948-4E2F-DAC7-2CB7-5258A7DDDAD0}"/>
              </a:ext>
            </a:extLst>
          </p:cNvPr>
          <p:cNvSpPr>
            <a:spLocks noGrp="1"/>
          </p:cNvSpPr>
          <p:nvPr>
            <p:ph type="title"/>
          </p:nvPr>
        </p:nvSpPr>
        <p:spPr>
          <a:xfrm>
            <a:off x="630936" y="502920"/>
            <a:ext cx="3419856" cy="1463040"/>
          </a:xfrm>
        </p:spPr>
        <p:txBody>
          <a:bodyPr anchor="ctr">
            <a:normAutofit/>
          </a:bodyPr>
          <a:lstStyle/>
          <a:p>
            <a:r>
              <a:rPr lang="en-CA" sz="3400" dirty="0"/>
              <a:t>Zip Code Mapping</a:t>
            </a:r>
          </a:p>
        </p:txBody>
      </p:sp>
      <p:sp>
        <p:nvSpPr>
          <p:cNvPr id="3" name="Content Placeholder 2">
            <a:extLst>
              <a:ext uri="{FF2B5EF4-FFF2-40B4-BE49-F238E27FC236}">
                <a16:creationId xmlns:a16="http://schemas.microsoft.com/office/drawing/2014/main" id="{30F74C48-D96F-B5A2-2FAC-646492B7B194}"/>
              </a:ext>
            </a:extLst>
          </p:cNvPr>
          <p:cNvSpPr>
            <a:spLocks noGrp="1"/>
          </p:cNvSpPr>
          <p:nvPr>
            <p:ph idx="1"/>
          </p:nvPr>
        </p:nvSpPr>
        <p:spPr>
          <a:xfrm>
            <a:off x="4654295" y="853440"/>
            <a:ext cx="6894576" cy="1483360"/>
          </a:xfrm>
        </p:spPr>
        <p:txBody>
          <a:bodyPr anchor="ctr">
            <a:normAutofit/>
          </a:bodyPr>
          <a:lstStyle/>
          <a:p>
            <a:pPr marL="0" indent="0">
              <a:buNone/>
            </a:pPr>
            <a:r>
              <a:rPr lang="en-US" sz="2200" dirty="0">
                <a:effectLst/>
              </a:rPr>
              <a:t>United States Zip Code Mapping Source: </a:t>
            </a:r>
            <a:r>
              <a:rPr lang="en-US" sz="2200" dirty="0">
                <a:effectLst/>
                <a:hlinkClick r:id="rId2" tooltip="https://www.unitedstateszipcodes.org/zip-code-radius-map.php"/>
              </a:rPr>
              <a:t>https://www.unitedstateszipcodes.org/zip-code-radius-map.php</a:t>
            </a:r>
            <a:endParaRPr lang="en-US" sz="2200" dirty="0">
              <a:effectLst/>
            </a:endParaRPr>
          </a:p>
          <a:p>
            <a:pPr marL="0" indent="0">
              <a:buNone/>
            </a:pPr>
            <a:endParaRPr lang="en-US" sz="2200" dirty="0"/>
          </a:p>
          <a:p>
            <a:pPr marL="0" indent="0">
              <a:buNone/>
            </a:pPr>
            <a:endParaRPr lang="en-CA" sz="2200" dirty="0"/>
          </a:p>
        </p:txBody>
      </p:sp>
      <p:pic>
        <p:nvPicPr>
          <p:cNvPr id="2050" name="Picture 2" descr="image">
            <a:extLst>
              <a:ext uri="{FF2B5EF4-FFF2-40B4-BE49-F238E27FC236}">
                <a16:creationId xmlns:a16="http://schemas.microsoft.com/office/drawing/2014/main" id="{95E2E6F9-CA94-43B6-2C40-926738A4A5C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936" y="2113280"/>
            <a:ext cx="10917936" cy="3525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028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594DEE-85D4-3E71-1814-3408849E4330}"/>
              </a:ext>
            </a:extLst>
          </p:cNvPr>
          <p:cNvSpPr>
            <a:spLocks noGrp="1"/>
          </p:cNvSpPr>
          <p:nvPr>
            <p:ph type="title"/>
          </p:nvPr>
        </p:nvSpPr>
        <p:spPr>
          <a:xfrm>
            <a:off x="466722" y="586855"/>
            <a:ext cx="3201366" cy="3387497"/>
          </a:xfrm>
        </p:spPr>
        <p:txBody>
          <a:bodyPr anchor="b">
            <a:normAutofit/>
          </a:bodyPr>
          <a:lstStyle/>
          <a:p>
            <a:r>
              <a:rPr lang="en-US" sz="4000" b="1" dirty="0">
                <a:solidFill>
                  <a:srgbClr val="FFFFFF"/>
                </a:solidFill>
              </a:rPr>
              <a:t>Can the problem be solved from this dataset ?</a:t>
            </a:r>
            <a:endParaRPr lang="en-CA" sz="4000" dirty="0">
              <a:solidFill>
                <a:srgbClr val="FFFFFF"/>
              </a:solidFill>
            </a:endParaRPr>
          </a:p>
        </p:txBody>
      </p:sp>
      <p:sp>
        <p:nvSpPr>
          <p:cNvPr id="3" name="Content Placeholder 2">
            <a:extLst>
              <a:ext uri="{FF2B5EF4-FFF2-40B4-BE49-F238E27FC236}">
                <a16:creationId xmlns:a16="http://schemas.microsoft.com/office/drawing/2014/main" id="{908BB7EC-A126-05BF-C1A1-EBBA59A90C2B}"/>
              </a:ext>
            </a:extLst>
          </p:cNvPr>
          <p:cNvSpPr>
            <a:spLocks noGrp="1"/>
          </p:cNvSpPr>
          <p:nvPr>
            <p:ph idx="1"/>
          </p:nvPr>
        </p:nvSpPr>
        <p:spPr>
          <a:xfrm>
            <a:off x="4810259" y="649480"/>
            <a:ext cx="6555347" cy="5546047"/>
          </a:xfrm>
        </p:spPr>
        <p:txBody>
          <a:bodyPr anchor="ctr">
            <a:normAutofit/>
          </a:bodyPr>
          <a:lstStyle/>
          <a:p>
            <a:r>
              <a:rPr lang="en-US" sz="2000" b="1" dirty="0"/>
              <a:t>Enhanced Cost Transparency and Geographic Cost Comparisons:</a:t>
            </a:r>
            <a:r>
              <a:rPr lang="en-US" sz="2000" dirty="0"/>
              <a:t> </a:t>
            </a:r>
          </a:p>
          <a:p>
            <a:pPr marL="0" indent="0">
              <a:buNone/>
            </a:pPr>
            <a:r>
              <a:rPr lang="en-US" sz="2000" b="1" dirty="0">
                <a:effectLst/>
              </a:rPr>
              <a:t>Patients throughout the US</a:t>
            </a:r>
            <a:r>
              <a:rPr lang="en-US" sz="2000" dirty="0">
                <a:effectLst/>
              </a:rPr>
              <a:t> </a:t>
            </a:r>
            <a:r>
              <a:rPr lang="en-US" sz="2000" dirty="0"/>
              <a:t>can gain a broader understanding of </a:t>
            </a:r>
            <a:r>
              <a:rPr lang="en-US" sz="2000" b="1" dirty="0">
                <a:effectLst/>
              </a:rPr>
              <a:t>potential costs for various specialties based on their state/county/.</a:t>
            </a:r>
            <a:r>
              <a:rPr lang="en-US" sz="2000" dirty="0"/>
              <a:t> This can help them make informed decisions when comparing Medicare pricing and copays for similar services across different areas within their area. This can be helpful for budgeting healthcare costs or exploring options in nearby locations.</a:t>
            </a:r>
            <a:endParaRPr lang="en-CA" sz="2000" dirty="0"/>
          </a:p>
        </p:txBody>
      </p:sp>
    </p:spTree>
    <p:extLst>
      <p:ext uri="{BB962C8B-B14F-4D97-AF65-F5344CB8AC3E}">
        <p14:creationId xmlns:p14="http://schemas.microsoft.com/office/powerpoint/2010/main" val="2947517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EF5AC1-5D05-D687-B9D4-E78C9B35A7BA}"/>
              </a:ext>
            </a:extLst>
          </p:cNvPr>
          <p:cNvSpPr>
            <a:spLocks noGrp="1"/>
          </p:cNvSpPr>
          <p:nvPr>
            <p:ph type="title"/>
          </p:nvPr>
        </p:nvSpPr>
        <p:spPr>
          <a:xfrm>
            <a:off x="826396" y="586855"/>
            <a:ext cx="4230100" cy="3387497"/>
          </a:xfrm>
        </p:spPr>
        <p:txBody>
          <a:bodyPr anchor="b">
            <a:normAutofit/>
          </a:bodyPr>
          <a:lstStyle/>
          <a:p>
            <a:r>
              <a:rPr lang="en-US" sz="4000" b="1" dirty="0">
                <a:solidFill>
                  <a:srgbClr val="FFFFFF"/>
                </a:solidFill>
              </a:rPr>
              <a:t>What is the type of the problem solved ?</a:t>
            </a:r>
            <a:endParaRPr lang="en-CA" sz="4000" dirty="0">
              <a:solidFill>
                <a:srgbClr val="FFFFFF"/>
              </a:solidFill>
            </a:endParaRPr>
          </a:p>
        </p:txBody>
      </p:sp>
      <p:sp>
        <p:nvSpPr>
          <p:cNvPr id="3" name="Content Placeholder 2">
            <a:extLst>
              <a:ext uri="{FF2B5EF4-FFF2-40B4-BE49-F238E27FC236}">
                <a16:creationId xmlns:a16="http://schemas.microsoft.com/office/drawing/2014/main" id="{BB2F3C1F-AE65-1D88-407B-55695E8CBF9E}"/>
              </a:ext>
            </a:extLst>
          </p:cNvPr>
          <p:cNvSpPr>
            <a:spLocks noGrp="1"/>
          </p:cNvSpPr>
          <p:nvPr>
            <p:ph idx="1"/>
          </p:nvPr>
        </p:nvSpPr>
        <p:spPr>
          <a:xfrm>
            <a:off x="6503158" y="649480"/>
            <a:ext cx="4862447" cy="5546047"/>
          </a:xfrm>
        </p:spPr>
        <p:txBody>
          <a:bodyPr anchor="ctr">
            <a:normAutofit/>
          </a:bodyPr>
          <a:lstStyle/>
          <a:p>
            <a:pPr marL="0" indent="0" rtl="0">
              <a:buNone/>
            </a:pPr>
            <a:r>
              <a:rPr lang="en-US" sz="2000" b="1" dirty="0">
                <a:effectLst/>
              </a:rPr>
              <a:t>Informational/Planning</a:t>
            </a:r>
            <a:endParaRPr lang="en-US" sz="2000" dirty="0">
              <a:effectLst/>
            </a:endParaRPr>
          </a:p>
          <a:p>
            <a:pPr lvl="1"/>
            <a:r>
              <a:rPr lang="en-US" sz="2000" dirty="0">
                <a:effectLst/>
              </a:rPr>
              <a:t>Help patients make informed decisions about where to seek care, estimate costs and plan for healthcare expenses.</a:t>
            </a:r>
          </a:p>
          <a:p>
            <a:pPr lvl="1"/>
            <a:r>
              <a:rPr lang="en-US" sz="2000" dirty="0">
                <a:effectLst/>
              </a:rPr>
              <a:t>Help providers identifying and comparing healthcare costs for new patients, both within specific regions and against state averages. By analyzing the average total costs and mode copay new patient data across different states, healthcare providers can identify regions with higher costs.</a:t>
            </a:r>
          </a:p>
          <a:p>
            <a:endParaRPr lang="en-CA" sz="2000" dirty="0"/>
          </a:p>
        </p:txBody>
      </p:sp>
    </p:spTree>
    <p:extLst>
      <p:ext uri="{BB962C8B-B14F-4D97-AF65-F5344CB8AC3E}">
        <p14:creationId xmlns:p14="http://schemas.microsoft.com/office/powerpoint/2010/main" val="3069208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35DFA-3A45-469F-0EF0-9385D2469CDD}"/>
              </a:ext>
            </a:extLst>
          </p:cNvPr>
          <p:cNvSpPr>
            <a:spLocks noGrp="1"/>
          </p:cNvSpPr>
          <p:nvPr>
            <p:ph type="title"/>
          </p:nvPr>
        </p:nvSpPr>
        <p:spPr>
          <a:xfrm>
            <a:off x="838200" y="0"/>
            <a:ext cx="10515600" cy="688258"/>
          </a:xfrm>
        </p:spPr>
        <p:txBody>
          <a:bodyPr>
            <a:normAutofit/>
          </a:bodyPr>
          <a:lstStyle/>
          <a:p>
            <a:pPr algn="ctr"/>
            <a:r>
              <a:rPr lang="en-CA" sz="3500" dirty="0"/>
              <a:t>Data Blending with Alteryx</a:t>
            </a:r>
          </a:p>
        </p:txBody>
      </p:sp>
      <p:pic>
        <p:nvPicPr>
          <p:cNvPr id="1028" name="Picture 4">
            <a:extLst>
              <a:ext uri="{FF2B5EF4-FFF2-40B4-BE49-F238E27FC236}">
                <a16:creationId xmlns:a16="http://schemas.microsoft.com/office/drawing/2014/main" id="{BA6A905B-4D93-533E-E3EC-EF3971D775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55" y="688258"/>
            <a:ext cx="11798710" cy="6100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269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24" name="Picture 23" descr="Graph on document with pen">
            <a:extLst>
              <a:ext uri="{FF2B5EF4-FFF2-40B4-BE49-F238E27FC236}">
                <a16:creationId xmlns:a16="http://schemas.microsoft.com/office/drawing/2014/main" id="{2B4C4CF0-9DE0-208B-416F-C15D2225A5D7}"/>
              </a:ext>
            </a:extLst>
          </p:cNvPr>
          <p:cNvPicPr>
            <a:picLocks noChangeAspect="1"/>
          </p:cNvPicPr>
          <p:nvPr/>
        </p:nvPicPr>
        <p:blipFill rotWithShape="1">
          <a:blip r:embed="rId2">
            <a:alphaModFix amt="60000"/>
          </a:blip>
          <a:srcRect t="1415" b="14315"/>
          <a:stretch/>
        </p:blipFill>
        <p:spPr>
          <a:xfrm>
            <a:off x="-1" y="10"/>
            <a:ext cx="12192001" cy="6857990"/>
          </a:xfrm>
          <a:prstGeom prst="rect">
            <a:avLst/>
          </a:prstGeom>
        </p:spPr>
      </p:pic>
      <p:sp>
        <p:nvSpPr>
          <p:cNvPr id="2" name="Title 1">
            <a:extLst>
              <a:ext uri="{FF2B5EF4-FFF2-40B4-BE49-F238E27FC236}">
                <a16:creationId xmlns:a16="http://schemas.microsoft.com/office/drawing/2014/main" id="{8BA94AEB-B85F-8613-96B6-CCBD0F20BA85}"/>
              </a:ext>
            </a:extLst>
          </p:cNvPr>
          <p:cNvSpPr>
            <a:spLocks noGrp="1"/>
          </p:cNvSpPr>
          <p:nvPr>
            <p:ph type="title"/>
          </p:nvPr>
        </p:nvSpPr>
        <p:spPr>
          <a:xfrm>
            <a:off x="1198181" y="1122363"/>
            <a:ext cx="9795637" cy="2220775"/>
          </a:xfrm>
        </p:spPr>
        <p:txBody>
          <a:bodyPr vert="horz" lIns="91440" tIns="45720" rIns="91440" bIns="45720" rtlCol="0" anchor="b">
            <a:normAutofit/>
          </a:bodyPr>
          <a:lstStyle/>
          <a:p>
            <a:pPr algn="ctr"/>
            <a:r>
              <a:rPr lang="en-US" sz="5200" dirty="0">
                <a:solidFill>
                  <a:srgbClr val="FFFFFF"/>
                </a:solidFill>
              </a:rPr>
              <a:t>Visualizations</a:t>
            </a:r>
          </a:p>
        </p:txBody>
      </p:sp>
    </p:spTree>
    <p:extLst>
      <p:ext uri="{BB962C8B-B14F-4D97-AF65-F5344CB8AC3E}">
        <p14:creationId xmlns:p14="http://schemas.microsoft.com/office/powerpoint/2010/main" val="1124893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1210</TotalTime>
  <Words>1234</Words>
  <Application>Microsoft Office PowerPoint</Application>
  <PresentationFormat>Widescreen</PresentationFormat>
  <Paragraphs>79</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Aptos Display</vt:lpstr>
      <vt:lpstr>Arial</vt:lpstr>
      <vt:lpstr>Calibri</vt:lpstr>
      <vt:lpstr>Söhne</vt:lpstr>
      <vt:lpstr>Office Theme</vt:lpstr>
      <vt:lpstr>Physician Visit Cost Analysis Across the U.S.</vt:lpstr>
      <vt:lpstr>Problem Statement   Addressing Healthcare Cost Transparency and Disparities in Physician Visits</vt:lpstr>
      <vt:lpstr>Dataset</vt:lpstr>
      <vt:lpstr>Raw Dataset</vt:lpstr>
      <vt:lpstr>Zip Code Mapping</vt:lpstr>
      <vt:lpstr>Can the problem be solved from this dataset ?</vt:lpstr>
      <vt:lpstr>What is the type of the problem solved ?</vt:lpstr>
      <vt:lpstr>Data Blending with Alteryx</vt:lpstr>
      <vt:lpstr>Visualizations</vt:lpstr>
      <vt:lpstr>Healthcare Cost Distribution for New Patients - Medicare &amp; Copay</vt:lpstr>
      <vt:lpstr>Healthcare Cost Distribution for Established Patients - Medicare &amp; Copay</vt:lpstr>
      <vt:lpstr>Machine Learning</vt:lpstr>
      <vt:lpstr>XGBoost Regressor</vt:lpstr>
      <vt:lpstr>XGBoost Regressor</vt:lpstr>
      <vt:lpstr>XGBoost Regressor</vt:lpstr>
      <vt:lpstr>XGBoost Regressor</vt:lpstr>
      <vt:lpstr>Feature Importance</vt:lpstr>
      <vt:lpstr>Insights and Recommendations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Analytics</dc:title>
  <dc:creator>Karan Kotian</dc:creator>
  <cp:lastModifiedBy>pratinav Jinwal</cp:lastModifiedBy>
  <cp:revision>20</cp:revision>
  <dcterms:created xsi:type="dcterms:W3CDTF">2024-04-16T03:25:09Z</dcterms:created>
  <dcterms:modified xsi:type="dcterms:W3CDTF">2024-04-17T15:10:45Z</dcterms:modified>
</cp:coreProperties>
</file>