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69" r:id="rId2"/>
    <p:sldId id="258" r:id="rId3"/>
    <p:sldId id="263" r:id="rId4"/>
    <p:sldId id="259" r:id="rId5"/>
    <p:sldId id="264" r:id="rId6"/>
    <p:sldId id="260" r:id="rId7"/>
    <p:sldId id="265" r:id="rId8"/>
    <p:sldId id="261" r:id="rId9"/>
    <p:sldId id="262"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1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50" d="100"/>
          <a:sy n="50" d="100"/>
        </p:scale>
        <p:origin x="1685"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EB183C2-A3F1-49F5-9DB6-F925F99EAC8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96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52CD0-3A58-43CB-9286-55047C0E9B49}"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183C2-A3F1-49F5-9DB6-F925F99EAC8A}" type="slidenum">
              <a:rPr lang="en-IN" smtClean="0"/>
              <a:t>‹#›</a:t>
            </a:fld>
            <a:endParaRPr lang="en-IN"/>
          </a:p>
        </p:txBody>
      </p:sp>
    </p:spTree>
    <p:extLst>
      <p:ext uri="{BB962C8B-B14F-4D97-AF65-F5344CB8AC3E}">
        <p14:creationId xmlns:p14="http://schemas.microsoft.com/office/powerpoint/2010/main" val="209673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10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2065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spTree>
    <p:extLst>
      <p:ext uri="{BB962C8B-B14F-4D97-AF65-F5344CB8AC3E}">
        <p14:creationId xmlns:p14="http://schemas.microsoft.com/office/powerpoint/2010/main" val="196724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183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2900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832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46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spTree>
    <p:extLst>
      <p:ext uri="{BB962C8B-B14F-4D97-AF65-F5344CB8AC3E}">
        <p14:creationId xmlns:p14="http://schemas.microsoft.com/office/powerpoint/2010/main" val="168695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2CD0-3A58-43CB-9286-55047C0E9B49}"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B183C2-A3F1-49F5-9DB6-F925F99EAC8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3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52CD0-3A58-43CB-9286-55047C0E9B49}"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183C2-A3F1-49F5-9DB6-F925F99EAC8A}"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557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52CD0-3A58-43CB-9286-55047C0E9B49}"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B183C2-A3F1-49F5-9DB6-F925F99EAC8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81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52CD0-3A58-43CB-9286-55047C0E9B49}"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B183C2-A3F1-49F5-9DB6-F925F99EAC8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91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52CD0-3A58-43CB-9286-55047C0E9B49}"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B183C2-A3F1-49F5-9DB6-F925F99EAC8A}" type="slidenum">
              <a:rPr lang="en-IN" smtClean="0"/>
              <a:t>‹#›</a:t>
            </a:fld>
            <a:endParaRPr lang="en-IN"/>
          </a:p>
        </p:txBody>
      </p:sp>
    </p:spTree>
    <p:extLst>
      <p:ext uri="{BB962C8B-B14F-4D97-AF65-F5344CB8AC3E}">
        <p14:creationId xmlns:p14="http://schemas.microsoft.com/office/powerpoint/2010/main" val="8316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52CD0-3A58-43CB-9286-55047C0E9B49}"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183C2-A3F1-49F5-9DB6-F925F99EAC8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7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52CD0-3A58-43CB-9286-55047C0E9B49}"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B183C2-A3F1-49F5-9DB6-F925F99EAC8A}" type="slidenum">
              <a:rPr lang="en-IN" smtClean="0"/>
              <a:t>‹#›</a:t>
            </a:fld>
            <a:endParaRPr lang="en-IN"/>
          </a:p>
        </p:txBody>
      </p:sp>
    </p:spTree>
    <p:extLst>
      <p:ext uri="{BB962C8B-B14F-4D97-AF65-F5344CB8AC3E}">
        <p14:creationId xmlns:p14="http://schemas.microsoft.com/office/powerpoint/2010/main" val="44431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6198"/>
        </a:solidFill>
        <a:effectLst/>
      </p:bgPr>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E52CD0-3A58-43CB-9286-55047C0E9B49}" type="datetimeFigureOut">
              <a:rPr lang="en-IN" smtClean="0"/>
              <a:t>17-04-2023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B183C2-A3F1-49F5-9DB6-F925F99EAC8A}" type="slidenum">
              <a:rPr lang="en-IN" smtClean="0"/>
              <a:t>‹#›</a:t>
            </a:fld>
            <a:endParaRPr lang="en-IN"/>
          </a:p>
        </p:txBody>
      </p:sp>
    </p:spTree>
    <p:extLst>
      <p:ext uri="{BB962C8B-B14F-4D97-AF65-F5344CB8AC3E}">
        <p14:creationId xmlns:p14="http://schemas.microsoft.com/office/powerpoint/2010/main" val="1689035388"/>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A80F08-52D3-5662-3522-66DE95B2228D}"/>
              </a:ext>
            </a:extLst>
          </p:cNvPr>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4EA3A9CB-7458-C75E-5656-40511D3FC728}"/>
              </a:ext>
            </a:extLst>
          </p:cNvPr>
          <p:cNvSpPr txBox="1">
            <a:spLocks/>
          </p:cNvSpPr>
          <p:nvPr/>
        </p:nvSpPr>
        <p:spPr>
          <a:xfrm>
            <a:off x="5253616" y="1545511"/>
            <a:ext cx="6815669" cy="1515533"/>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u="sng" dirty="0">
                <a:solidFill>
                  <a:srgbClr val="002060"/>
                </a:solidFill>
              </a:rPr>
              <a:t>Taxi </a:t>
            </a:r>
          </a:p>
          <a:p>
            <a:r>
              <a:rPr lang="en-US" sz="5400" b="1" dirty="0">
                <a:solidFill>
                  <a:srgbClr val="002060"/>
                </a:solidFill>
              </a:rPr>
              <a:t>							</a:t>
            </a:r>
            <a:r>
              <a:rPr lang="en-US" sz="5400" b="1" u="sng" dirty="0">
                <a:solidFill>
                  <a:srgbClr val="002060"/>
                </a:solidFill>
              </a:rPr>
              <a:t>Chatbot</a:t>
            </a:r>
            <a:endParaRPr lang="en-IN" sz="5400" b="1" u="sng" dirty="0">
              <a:solidFill>
                <a:srgbClr val="002060"/>
              </a:solidFill>
            </a:endParaRPr>
          </a:p>
        </p:txBody>
      </p:sp>
      <p:sp>
        <p:nvSpPr>
          <p:cNvPr id="8" name="Subtitle 2">
            <a:extLst>
              <a:ext uri="{FF2B5EF4-FFF2-40B4-BE49-F238E27FC236}">
                <a16:creationId xmlns:a16="http://schemas.microsoft.com/office/drawing/2014/main" id="{F881842F-E7B6-44D6-73E9-4A400102D809}"/>
              </a:ext>
            </a:extLst>
          </p:cNvPr>
          <p:cNvSpPr txBox="1">
            <a:spLocks/>
          </p:cNvSpPr>
          <p:nvPr/>
        </p:nvSpPr>
        <p:spPr>
          <a:xfrm>
            <a:off x="7267140" y="3325902"/>
            <a:ext cx="6330873" cy="2160498"/>
          </a:xfrm>
          <a:prstGeom prst="rect">
            <a:avLst/>
          </a:prstGeom>
        </p:spPr>
        <p:txBody>
          <a:bodyPr vert="horz" lIns="91440" tIns="45720" rIns="91440" bIns="45720" rtlCol="0" anchor="t">
            <a:normAutofit fontScale="2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6200" b="1" dirty="0">
                <a:solidFill>
                  <a:srgbClr val="002060"/>
                </a:solidFill>
                <a:latin typeface="+mj-lt"/>
              </a:rPr>
              <a:t>Team Number : 01</a:t>
            </a:r>
          </a:p>
          <a:p>
            <a:pPr marL="0" indent="0">
              <a:buNone/>
            </a:pPr>
            <a:r>
              <a:rPr lang="en-US" sz="6200" b="1" dirty="0">
                <a:solidFill>
                  <a:srgbClr val="002060"/>
                </a:solidFill>
                <a:latin typeface="+mj-lt"/>
              </a:rPr>
              <a:t>Team Member : </a:t>
            </a:r>
            <a:r>
              <a:rPr lang="en-US" sz="6200" b="1" dirty="0" err="1">
                <a:solidFill>
                  <a:srgbClr val="002060"/>
                </a:solidFill>
                <a:latin typeface="+mj-lt"/>
              </a:rPr>
              <a:t>Ruturj</a:t>
            </a:r>
            <a:r>
              <a:rPr lang="en-US" sz="6200" b="1" dirty="0">
                <a:solidFill>
                  <a:srgbClr val="002060"/>
                </a:solidFill>
                <a:latin typeface="+mj-lt"/>
              </a:rPr>
              <a:t> Solanki</a:t>
            </a:r>
          </a:p>
          <a:p>
            <a:pPr marL="0" indent="0">
              <a:buNone/>
            </a:pPr>
            <a:r>
              <a:rPr lang="en-US" sz="6200" b="1" dirty="0">
                <a:solidFill>
                  <a:srgbClr val="002060"/>
                </a:solidFill>
                <a:latin typeface="+mj-lt"/>
              </a:rPr>
              <a:t>                             Dhruv </a:t>
            </a:r>
            <a:r>
              <a:rPr lang="en-US" sz="6200" b="1" dirty="0" err="1">
                <a:solidFill>
                  <a:srgbClr val="002060"/>
                </a:solidFill>
                <a:latin typeface="+mj-lt"/>
              </a:rPr>
              <a:t>Raval</a:t>
            </a:r>
            <a:endParaRPr lang="en-US" sz="6200" b="1" dirty="0">
              <a:solidFill>
                <a:srgbClr val="002060"/>
              </a:solidFill>
              <a:latin typeface="+mj-lt"/>
            </a:endParaRPr>
          </a:p>
          <a:p>
            <a:pPr marL="0" indent="0">
              <a:buNone/>
            </a:pPr>
            <a:r>
              <a:rPr lang="en-US" sz="6200" b="1" dirty="0">
                <a:solidFill>
                  <a:srgbClr val="002060"/>
                </a:solidFill>
                <a:latin typeface="+mj-lt"/>
              </a:rPr>
              <a:t>                             Chris Chhotai</a:t>
            </a:r>
          </a:p>
          <a:p>
            <a:pPr marL="0" indent="0">
              <a:buNone/>
            </a:pPr>
            <a:r>
              <a:rPr lang="en-US" sz="6200" b="1" dirty="0">
                <a:solidFill>
                  <a:srgbClr val="002060"/>
                </a:solidFill>
                <a:latin typeface="+mj-lt"/>
              </a:rPr>
              <a:t>			  </a:t>
            </a:r>
            <a:r>
              <a:rPr lang="en-US" sz="6200" b="1" dirty="0" err="1">
                <a:solidFill>
                  <a:srgbClr val="002060"/>
                </a:solidFill>
                <a:latin typeface="+mj-lt"/>
              </a:rPr>
              <a:t>Pratinav</a:t>
            </a:r>
            <a:r>
              <a:rPr lang="en-US" sz="6200" b="1" dirty="0">
                <a:solidFill>
                  <a:srgbClr val="002060"/>
                </a:solidFill>
                <a:latin typeface="+mj-lt"/>
              </a:rPr>
              <a:t> </a:t>
            </a:r>
            <a:r>
              <a:rPr lang="en-US" sz="6200" b="1" dirty="0" err="1">
                <a:solidFill>
                  <a:srgbClr val="002060"/>
                </a:solidFill>
                <a:latin typeface="+mj-lt"/>
              </a:rPr>
              <a:t>Jinwal</a:t>
            </a:r>
            <a:endParaRPr lang="en-US" sz="6200" b="1" dirty="0">
              <a:solidFill>
                <a:srgbClr val="002060"/>
              </a:solidFill>
              <a:latin typeface="+mj-lt"/>
            </a:endParaRPr>
          </a:p>
          <a:p>
            <a:pPr marL="0" indent="0">
              <a:buNone/>
            </a:pPr>
            <a:r>
              <a:rPr lang="en-US" sz="6200" b="1" dirty="0">
                <a:solidFill>
                  <a:srgbClr val="002060"/>
                </a:solidFill>
                <a:latin typeface="+mj-lt"/>
              </a:rPr>
              <a:t>			  Prem Patel</a:t>
            </a:r>
          </a:p>
          <a:p>
            <a:endParaRPr lang="en-US" sz="700" b="1" dirty="0">
              <a:solidFill>
                <a:schemeClr val="bg1"/>
              </a:solidFill>
              <a:latin typeface="+mj-lt"/>
            </a:endParaRPr>
          </a:p>
          <a:p>
            <a:r>
              <a:rPr lang="en-US" sz="700" b="1" dirty="0">
                <a:solidFill>
                  <a:schemeClr val="bg1"/>
                </a:solidFill>
                <a:latin typeface="+mj-lt"/>
              </a:rPr>
              <a:t> </a:t>
            </a:r>
            <a:endParaRPr lang="en-IN" sz="700" b="1" dirty="0">
              <a:solidFill>
                <a:schemeClr val="bg1"/>
              </a:solidFill>
              <a:latin typeface="+mj-lt"/>
            </a:endParaRPr>
          </a:p>
        </p:txBody>
      </p:sp>
      <p:pic>
        <p:nvPicPr>
          <p:cNvPr id="3" name="Picture 2" descr="A picture containing text, person, close&#10;&#10;Description automatically generated">
            <a:extLst>
              <a:ext uri="{FF2B5EF4-FFF2-40B4-BE49-F238E27FC236}">
                <a16:creationId xmlns:a16="http://schemas.microsoft.com/office/drawing/2014/main" id="{0E17DC01-FC9E-F89D-D400-3C6CEB6E9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69285" cy="6858000"/>
          </a:xfrm>
          <a:prstGeom prst="rect">
            <a:avLst/>
          </a:prstGeom>
        </p:spPr>
      </p:pic>
      <p:sp>
        <p:nvSpPr>
          <p:cNvPr id="5" name="TextBox 4">
            <a:extLst>
              <a:ext uri="{FF2B5EF4-FFF2-40B4-BE49-F238E27FC236}">
                <a16:creationId xmlns:a16="http://schemas.microsoft.com/office/drawing/2014/main" id="{FD3D5774-99F5-E871-06C6-A04948FA5B40}"/>
              </a:ext>
            </a:extLst>
          </p:cNvPr>
          <p:cNvSpPr txBox="1"/>
          <p:nvPr/>
        </p:nvSpPr>
        <p:spPr>
          <a:xfrm>
            <a:off x="0" y="243840"/>
            <a:ext cx="3139440" cy="2369880"/>
          </a:xfrm>
          <a:prstGeom prst="rect">
            <a:avLst/>
          </a:prstGeom>
          <a:noFill/>
        </p:spPr>
        <p:txBody>
          <a:bodyPr wrap="square" rtlCol="0">
            <a:spAutoFit/>
          </a:bodyPr>
          <a:lstStyle/>
          <a:p>
            <a:r>
              <a:rPr lang="en-US" sz="5400" b="1" dirty="0">
                <a:solidFill>
                  <a:schemeClr val="bg1">
                    <a:lumMod val="95000"/>
                  </a:schemeClr>
                </a:solidFill>
              </a:rPr>
              <a:t>Taxi 				Chatbot</a:t>
            </a:r>
            <a:endParaRPr lang="en-IN" sz="5400" b="1" dirty="0">
              <a:solidFill>
                <a:schemeClr val="bg1">
                  <a:lumMod val="95000"/>
                </a:schemeClr>
              </a:solidFill>
            </a:endParaRPr>
          </a:p>
          <a:p>
            <a:endParaRPr lang="en-IN" sz="3600" dirty="0"/>
          </a:p>
        </p:txBody>
      </p:sp>
      <p:sp>
        <p:nvSpPr>
          <p:cNvPr id="6" name="TextBox 5">
            <a:extLst>
              <a:ext uri="{FF2B5EF4-FFF2-40B4-BE49-F238E27FC236}">
                <a16:creationId xmlns:a16="http://schemas.microsoft.com/office/drawing/2014/main" id="{1348BC70-9152-0230-6936-E7EC8B0A319B}"/>
              </a:ext>
            </a:extLst>
          </p:cNvPr>
          <p:cNvSpPr txBox="1"/>
          <p:nvPr/>
        </p:nvSpPr>
        <p:spPr>
          <a:xfrm>
            <a:off x="7670800" y="3627120"/>
            <a:ext cx="4267200" cy="2585323"/>
          </a:xfrm>
          <a:prstGeom prst="rect">
            <a:avLst/>
          </a:prstGeom>
          <a:noFill/>
        </p:spPr>
        <p:txBody>
          <a:bodyPr wrap="square" rtlCol="0">
            <a:spAutoFit/>
          </a:bodyPr>
          <a:lstStyle/>
          <a:p>
            <a:pPr marL="0" indent="0">
              <a:buNone/>
            </a:pPr>
            <a:r>
              <a:rPr lang="en-US" sz="2400" b="1" dirty="0">
                <a:solidFill>
                  <a:schemeClr val="bg1">
                    <a:lumMod val="95000"/>
                  </a:schemeClr>
                </a:solidFill>
                <a:latin typeface="+mj-lt"/>
              </a:rPr>
              <a:t>Team Number : 01</a:t>
            </a:r>
          </a:p>
          <a:p>
            <a:pPr marL="0" indent="0">
              <a:buNone/>
            </a:pPr>
            <a:r>
              <a:rPr lang="en-US" sz="2400" b="1" dirty="0">
                <a:solidFill>
                  <a:schemeClr val="bg1">
                    <a:lumMod val="95000"/>
                  </a:schemeClr>
                </a:solidFill>
                <a:latin typeface="+mj-lt"/>
              </a:rPr>
              <a:t>Team Member : </a:t>
            </a:r>
            <a:r>
              <a:rPr lang="en-US" sz="2400" b="1" dirty="0" err="1">
                <a:solidFill>
                  <a:schemeClr val="bg1">
                    <a:lumMod val="95000"/>
                  </a:schemeClr>
                </a:solidFill>
                <a:latin typeface="+mj-lt"/>
              </a:rPr>
              <a:t>Ruturj</a:t>
            </a:r>
            <a:r>
              <a:rPr lang="en-US" sz="2400" b="1" dirty="0">
                <a:solidFill>
                  <a:schemeClr val="bg1">
                    <a:lumMod val="95000"/>
                  </a:schemeClr>
                </a:solidFill>
                <a:latin typeface="+mj-lt"/>
              </a:rPr>
              <a:t> Solanki</a:t>
            </a:r>
          </a:p>
          <a:p>
            <a:pPr marL="0" indent="0">
              <a:buNone/>
            </a:pPr>
            <a:r>
              <a:rPr lang="en-US" sz="2400" b="1" dirty="0">
                <a:solidFill>
                  <a:schemeClr val="bg1">
                    <a:lumMod val="95000"/>
                  </a:schemeClr>
                </a:solidFill>
                <a:latin typeface="+mj-lt"/>
              </a:rPr>
              <a:t>                             Dhruv </a:t>
            </a:r>
            <a:r>
              <a:rPr lang="en-US" sz="2400" b="1" dirty="0" err="1">
                <a:solidFill>
                  <a:schemeClr val="bg1">
                    <a:lumMod val="95000"/>
                  </a:schemeClr>
                </a:solidFill>
                <a:latin typeface="+mj-lt"/>
              </a:rPr>
              <a:t>Raval</a:t>
            </a:r>
            <a:endParaRPr lang="en-US" sz="2400" b="1" dirty="0">
              <a:solidFill>
                <a:schemeClr val="bg1">
                  <a:lumMod val="95000"/>
                </a:schemeClr>
              </a:solidFill>
              <a:latin typeface="+mj-lt"/>
            </a:endParaRPr>
          </a:p>
          <a:p>
            <a:pPr marL="0" indent="0">
              <a:buNone/>
            </a:pPr>
            <a:r>
              <a:rPr lang="en-US" sz="2400" b="1" dirty="0">
                <a:solidFill>
                  <a:schemeClr val="bg1">
                    <a:lumMod val="95000"/>
                  </a:schemeClr>
                </a:solidFill>
                <a:latin typeface="+mj-lt"/>
              </a:rPr>
              <a:t>                             Chris Chhotai</a:t>
            </a:r>
          </a:p>
          <a:p>
            <a:pPr marL="0" indent="0">
              <a:buNone/>
            </a:pPr>
            <a:r>
              <a:rPr lang="en-US" sz="2400" b="1" dirty="0">
                <a:solidFill>
                  <a:schemeClr val="bg1">
                    <a:lumMod val="95000"/>
                  </a:schemeClr>
                </a:solidFill>
                <a:latin typeface="+mj-lt"/>
              </a:rPr>
              <a:t>			          </a:t>
            </a:r>
            <a:r>
              <a:rPr lang="en-US" sz="2400" b="1" dirty="0" err="1">
                <a:solidFill>
                  <a:schemeClr val="bg1">
                    <a:lumMod val="95000"/>
                  </a:schemeClr>
                </a:solidFill>
                <a:latin typeface="+mj-lt"/>
              </a:rPr>
              <a:t>Pratinav</a:t>
            </a:r>
            <a:r>
              <a:rPr lang="en-US" sz="2400" b="1" dirty="0">
                <a:solidFill>
                  <a:schemeClr val="bg1">
                    <a:lumMod val="95000"/>
                  </a:schemeClr>
                </a:solidFill>
                <a:latin typeface="+mj-lt"/>
              </a:rPr>
              <a:t> </a:t>
            </a:r>
            <a:r>
              <a:rPr lang="en-US" sz="2400" b="1" dirty="0" err="1">
                <a:solidFill>
                  <a:schemeClr val="bg1">
                    <a:lumMod val="95000"/>
                  </a:schemeClr>
                </a:solidFill>
                <a:latin typeface="+mj-lt"/>
              </a:rPr>
              <a:t>Jinwal</a:t>
            </a:r>
            <a:endParaRPr lang="en-US" sz="2400" b="1" dirty="0">
              <a:solidFill>
                <a:schemeClr val="bg1">
                  <a:lumMod val="95000"/>
                </a:schemeClr>
              </a:solidFill>
              <a:latin typeface="+mj-lt"/>
            </a:endParaRPr>
          </a:p>
          <a:p>
            <a:pPr marL="0" indent="0">
              <a:buNone/>
            </a:pPr>
            <a:r>
              <a:rPr lang="en-US" sz="2400" b="1" dirty="0">
                <a:solidFill>
                  <a:schemeClr val="bg1">
                    <a:lumMod val="95000"/>
                  </a:schemeClr>
                </a:solidFill>
                <a:latin typeface="+mj-lt"/>
              </a:rPr>
              <a:t>			           Prem Patel</a:t>
            </a:r>
          </a:p>
          <a:p>
            <a:endParaRPr lang="en-IN" dirty="0"/>
          </a:p>
        </p:txBody>
      </p:sp>
    </p:spTree>
    <p:extLst>
      <p:ext uri="{BB962C8B-B14F-4D97-AF65-F5344CB8AC3E}">
        <p14:creationId xmlns:p14="http://schemas.microsoft.com/office/powerpoint/2010/main" val="3284214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960A-F96F-2B11-B330-7774E27092A5}"/>
              </a:ext>
            </a:extLst>
          </p:cNvPr>
          <p:cNvSpPr>
            <a:spLocks noGrp="1"/>
          </p:cNvSpPr>
          <p:nvPr>
            <p:ph type="title"/>
          </p:nvPr>
        </p:nvSpPr>
        <p:spPr/>
        <p:txBody>
          <a:bodyPr>
            <a:normAutofit/>
          </a:bodyPr>
          <a:lstStyle/>
          <a:p>
            <a:r>
              <a:rPr lang="en-US" sz="2800" b="1" dirty="0"/>
              <a:t>For example, are there any opportunities for further improvement?</a:t>
            </a:r>
            <a:endParaRPr lang="en-IN" sz="2800" dirty="0"/>
          </a:p>
        </p:txBody>
      </p:sp>
      <p:sp>
        <p:nvSpPr>
          <p:cNvPr id="3" name="Content Placeholder 2">
            <a:extLst>
              <a:ext uri="{FF2B5EF4-FFF2-40B4-BE49-F238E27FC236}">
                <a16:creationId xmlns:a16="http://schemas.microsoft.com/office/drawing/2014/main" id="{A3BD9099-A5D0-BBAB-640D-EF4C6138D237}"/>
              </a:ext>
            </a:extLst>
          </p:cNvPr>
          <p:cNvSpPr>
            <a:spLocks noGrp="1"/>
          </p:cNvSpPr>
          <p:nvPr>
            <p:ph idx="1"/>
          </p:nvPr>
        </p:nvSpPr>
        <p:spPr/>
        <p:txBody>
          <a:bodyPr>
            <a:normAutofit fontScale="92500" lnSpcReduction="20000"/>
          </a:bodyPr>
          <a:lstStyle/>
          <a:p>
            <a:r>
              <a:rPr lang="en-US" sz="2000" b="1" u="sng" dirty="0">
                <a:latin typeface="+mj-lt"/>
              </a:rPr>
              <a:t>Integration with other platforms:</a:t>
            </a:r>
            <a:r>
              <a:rPr lang="en-US" sz="2000" b="1" dirty="0">
                <a:latin typeface="+mj-lt"/>
              </a:rPr>
              <a:t> The chatbot can be integrated with other platforms like social media, mobile apps, and voice assistants to provide customers with a seamless and omnichannel experience.</a:t>
            </a:r>
          </a:p>
          <a:p>
            <a:r>
              <a:rPr lang="en-US" sz="2000" b="1" u="sng" dirty="0">
                <a:latin typeface="+mj-lt"/>
              </a:rPr>
              <a:t>Availability of multiple languages:</a:t>
            </a:r>
            <a:r>
              <a:rPr lang="en-US" sz="2000" b="1" dirty="0">
                <a:latin typeface="+mj-lt"/>
              </a:rPr>
              <a:t> A larger consumer base and improved accessibility for users who speak different languages can be obtained by providing multiple language support to the chatbot.</a:t>
            </a:r>
          </a:p>
          <a:p>
            <a:r>
              <a:rPr lang="en-US" sz="2000" b="1" u="sng" dirty="0">
                <a:latin typeface="+mj-lt"/>
              </a:rPr>
              <a:t>Continuous learning and development:</a:t>
            </a:r>
            <a:r>
              <a:rPr lang="en-US" sz="2000" b="1" dirty="0">
                <a:latin typeface="+mj-lt"/>
              </a:rPr>
              <a:t> By regularly training the chatbot on new data, the chatbot's precision and grasp of user requests can be increased.</a:t>
            </a:r>
          </a:p>
          <a:p>
            <a:r>
              <a:rPr lang="en-US" sz="2000" b="1" u="sng" dirty="0">
                <a:latin typeface="+mj-lt"/>
              </a:rPr>
              <a:t>Sentiment analysis implementation:</a:t>
            </a:r>
            <a:r>
              <a:rPr lang="en-US" sz="2000" b="1" dirty="0">
                <a:latin typeface="+mj-lt"/>
              </a:rPr>
              <a:t> Sentiment analysis enables the chatbot to more fully understand the thoughts and feelings of its users, enabling more customized and understanding answers.</a:t>
            </a:r>
            <a:endParaRPr lang="en-IN" sz="2000" b="1" dirty="0">
              <a:latin typeface="+mj-lt"/>
            </a:endParaRPr>
          </a:p>
        </p:txBody>
      </p:sp>
    </p:spTree>
    <p:extLst>
      <p:ext uri="{BB962C8B-B14F-4D97-AF65-F5344CB8AC3E}">
        <p14:creationId xmlns:p14="http://schemas.microsoft.com/office/powerpoint/2010/main" val="427529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F483-CCF1-7BBE-E891-39D287BA0B80}"/>
              </a:ext>
            </a:extLst>
          </p:cNvPr>
          <p:cNvSpPr>
            <a:spLocks noGrp="1"/>
          </p:cNvSpPr>
          <p:nvPr>
            <p:ph type="title"/>
          </p:nvPr>
        </p:nvSpPr>
        <p:spPr/>
        <p:txBody>
          <a:bodyPr>
            <a:normAutofit/>
          </a:bodyPr>
          <a:lstStyle/>
          <a:p>
            <a:r>
              <a:rPr lang="en-US" sz="7200" dirty="0"/>
              <a:t>Thank You!</a:t>
            </a:r>
            <a:endParaRPr lang="en-IN" sz="7200" dirty="0"/>
          </a:p>
        </p:txBody>
      </p:sp>
      <p:pic>
        <p:nvPicPr>
          <p:cNvPr id="5" name="Picture 4" descr="Diagram">
            <a:extLst>
              <a:ext uri="{FF2B5EF4-FFF2-40B4-BE49-F238E27FC236}">
                <a16:creationId xmlns:a16="http://schemas.microsoft.com/office/drawing/2014/main" id="{3DC8F151-17E4-0831-243F-3CA9D5936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684206"/>
            <a:ext cx="4876800" cy="3055178"/>
          </a:xfrm>
          <a:prstGeom prst="rect">
            <a:avLst/>
          </a:prstGeom>
        </p:spPr>
      </p:pic>
    </p:spTree>
    <p:extLst>
      <p:ext uri="{BB962C8B-B14F-4D97-AF65-F5344CB8AC3E}">
        <p14:creationId xmlns:p14="http://schemas.microsoft.com/office/powerpoint/2010/main" val="210676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1DCD-F48A-57E2-E199-CCF5C0BC6BAA}"/>
              </a:ext>
            </a:extLst>
          </p:cNvPr>
          <p:cNvSpPr>
            <a:spLocks noGrp="1"/>
          </p:cNvSpPr>
          <p:nvPr>
            <p:ph type="title"/>
          </p:nvPr>
        </p:nvSpPr>
        <p:spPr/>
        <p:txBody>
          <a:bodyPr>
            <a:normAutofit/>
          </a:bodyPr>
          <a:lstStyle/>
          <a:p>
            <a:r>
              <a:rPr lang="en-US" sz="2800" b="1" dirty="0"/>
              <a:t>What problem are you trying to solve? </a:t>
            </a:r>
            <a:br>
              <a:rPr lang="en-US" sz="2000" dirty="0"/>
            </a:br>
            <a:endParaRPr lang="en-IN" sz="2000" dirty="0"/>
          </a:p>
        </p:txBody>
      </p:sp>
      <p:sp>
        <p:nvSpPr>
          <p:cNvPr id="3" name="Content Placeholder 2">
            <a:extLst>
              <a:ext uri="{FF2B5EF4-FFF2-40B4-BE49-F238E27FC236}">
                <a16:creationId xmlns:a16="http://schemas.microsoft.com/office/drawing/2014/main" id="{B4E2FA24-E0EA-E6C7-961F-3D8346F01DF0}"/>
              </a:ext>
            </a:extLst>
          </p:cNvPr>
          <p:cNvSpPr>
            <a:spLocks noGrp="1"/>
          </p:cNvSpPr>
          <p:nvPr>
            <p:ph idx="1"/>
          </p:nvPr>
        </p:nvSpPr>
        <p:spPr/>
        <p:txBody>
          <a:bodyPr>
            <a:normAutofit/>
          </a:bodyPr>
          <a:lstStyle/>
          <a:p>
            <a:r>
              <a:rPr lang="en-US" sz="2000" b="1" i="0" dirty="0">
                <a:solidFill>
                  <a:srgbClr val="000000"/>
                </a:solidFill>
                <a:effectLst/>
                <a:latin typeface="+mj-lt"/>
                <a:cs typeface="Arial" panose="020B0604020202020204" pitchFamily="34" charset="0"/>
              </a:rPr>
              <a:t>Problems we are Trying to Solve:</a:t>
            </a:r>
          </a:p>
          <a:p>
            <a:pPr lvl="1"/>
            <a:r>
              <a:rPr lang="en-US" sz="1800" b="1" i="0" dirty="0">
                <a:solidFill>
                  <a:srgbClr val="000000"/>
                </a:solidFill>
                <a:effectLst/>
                <a:latin typeface="+mj-lt"/>
                <a:cs typeface="Arial" panose="020B0604020202020204" pitchFamily="34" charset="0"/>
              </a:rPr>
              <a:t>This project aims to develop a </a:t>
            </a:r>
            <a:r>
              <a:rPr lang="en-US" sz="1800" b="1" dirty="0">
                <a:solidFill>
                  <a:srgbClr val="000000"/>
                </a:solidFill>
                <a:latin typeface="+mj-lt"/>
                <a:cs typeface="Arial" panose="020B0604020202020204" pitchFamily="34" charset="0"/>
              </a:rPr>
              <a:t>Taxi</a:t>
            </a:r>
            <a:r>
              <a:rPr lang="en-US" sz="1800" b="1" i="0" dirty="0">
                <a:solidFill>
                  <a:srgbClr val="000000"/>
                </a:solidFill>
                <a:effectLst/>
                <a:latin typeface="+mj-lt"/>
                <a:cs typeface="Arial" panose="020B0604020202020204" pitchFamily="34" charset="0"/>
              </a:rPr>
              <a:t> bot utilizing Microsoft Azure, to automate </a:t>
            </a:r>
            <a:r>
              <a:rPr lang="en-US" sz="1800" b="1" dirty="0">
                <a:solidFill>
                  <a:srgbClr val="000000"/>
                </a:solidFill>
                <a:latin typeface="+mj-lt"/>
                <a:cs typeface="Arial" panose="020B0604020202020204" pitchFamily="34" charset="0"/>
              </a:rPr>
              <a:t>booking a taxi</a:t>
            </a:r>
            <a:r>
              <a:rPr lang="en-US" sz="1800" b="1" i="0" dirty="0">
                <a:solidFill>
                  <a:srgbClr val="000000"/>
                </a:solidFill>
                <a:effectLst/>
                <a:latin typeface="+mj-lt"/>
                <a:cs typeface="Arial" panose="020B0604020202020204" pitchFamily="34" charset="0"/>
              </a:rPr>
              <a:t> .</a:t>
            </a:r>
          </a:p>
          <a:p>
            <a:pPr lvl="1"/>
            <a:r>
              <a:rPr lang="en-US" sz="1800" b="1" i="0" dirty="0">
                <a:solidFill>
                  <a:srgbClr val="000000"/>
                </a:solidFill>
                <a:effectLst/>
                <a:latin typeface="+mj-lt"/>
              </a:rPr>
              <a:t>Providing a smooth and speedy pickup experience is important which is generally not seen when you book the taxi through an app. It also provides 24*7 service without any human involvement.</a:t>
            </a:r>
          </a:p>
          <a:p>
            <a:pPr lvl="1"/>
            <a:r>
              <a:rPr lang="en-US" sz="1800" b="1" i="0" dirty="0">
                <a:solidFill>
                  <a:srgbClr val="000000"/>
                </a:solidFill>
                <a:effectLst/>
                <a:latin typeface="+mj-lt"/>
                <a:cs typeface="Arial" panose="020B0604020202020204" pitchFamily="34" charset="0"/>
              </a:rPr>
              <a:t>It will also use Azure Cognitive Services to provide personalized, intelligent responses to users.</a:t>
            </a:r>
          </a:p>
          <a:p>
            <a:endParaRPr lang="en-IN" sz="2400" dirty="0"/>
          </a:p>
        </p:txBody>
      </p:sp>
    </p:spTree>
    <p:extLst>
      <p:ext uri="{BB962C8B-B14F-4D97-AF65-F5344CB8AC3E}">
        <p14:creationId xmlns:p14="http://schemas.microsoft.com/office/powerpoint/2010/main" val="325413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833B-ABDD-003B-0028-C6AE04063002}"/>
              </a:ext>
            </a:extLst>
          </p:cNvPr>
          <p:cNvSpPr>
            <a:spLocks noGrp="1"/>
          </p:cNvSpPr>
          <p:nvPr>
            <p:ph type="title"/>
          </p:nvPr>
        </p:nvSpPr>
        <p:spPr/>
        <p:txBody>
          <a:bodyPr>
            <a:noAutofit/>
          </a:bodyPr>
          <a:lstStyle/>
          <a:p>
            <a:r>
              <a:rPr lang="en-US" sz="2800" b="1" dirty="0"/>
              <a:t>Why is this problem important and a good candidate for an AI solution?</a:t>
            </a:r>
            <a:br>
              <a:rPr lang="en-US" sz="2800" dirty="0"/>
            </a:br>
            <a:endParaRPr lang="en-IN" sz="2800" dirty="0"/>
          </a:p>
        </p:txBody>
      </p:sp>
      <p:sp>
        <p:nvSpPr>
          <p:cNvPr id="3" name="Content Placeholder 2">
            <a:extLst>
              <a:ext uri="{FF2B5EF4-FFF2-40B4-BE49-F238E27FC236}">
                <a16:creationId xmlns:a16="http://schemas.microsoft.com/office/drawing/2014/main" id="{B39B87FA-414F-81AF-4470-368B8C585B68}"/>
              </a:ext>
            </a:extLst>
          </p:cNvPr>
          <p:cNvSpPr>
            <a:spLocks noGrp="1"/>
          </p:cNvSpPr>
          <p:nvPr>
            <p:ph idx="1"/>
          </p:nvPr>
        </p:nvSpPr>
        <p:spPr/>
        <p:txBody>
          <a:bodyPr>
            <a:normAutofit fontScale="92500" lnSpcReduction="10000"/>
          </a:bodyPr>
          <a:lstStyle/>
          <a:p>
            <a:r>
              <a:rPr lang="en-US" sz="2000" b="1" dirty="0">
                <a:latin typeface="+mj-lt"/>
              </a:rPr>
              <a:t>Customers may access taxi services quickly and easily with the help of an AI-powered chatbot, skipping the hold time and difficult phone menus. Through a chat interface, customers can easily ask inquiries or specify their needs, and the chatbot may react promptly and precisely.</a:t>
            </a:r>
          </a:p>
          <a:p>
            <a:r>
              <a:rPr lang="en-US" sz="2000" b="1" dirty="0">
                <a:latin typeface="+mj-lt"/>
              </a:rPr>
              <a:t>In order to give clients a more individualized experience, an AI-powered chatbot can be trained to comprehend specific customer demands and preferences. Customers may be more satisfied and loyal as a result of this. </a:t>
            </a:r>
          </a:p>
          <a:p>
            <a:r>
              <a:rPr lang="en-US" sz="2000" b="1" dirty="0">
                <a:latin typeface="+mj-lt"/>
              </a:rPr>
              <a:t>Overall, an AI-powered chatbot for taxi services can improve client experiences, boost operational effectiveness, and cut costs, making it an excellent candidate for an AI solution.</a:t>
            </a:r>
          </a:p>
          <a:p>
            <a:pPr marL="0" indent="0">
              <a:buNone/>
            </a:pPr>
            <a:endParaRPr lang="en-IN" sz="2000" b="1" dirty="0">
              <a:latin typeface="+mj-lt"/>
            </a:endParaRPr>
          </a:p>
        </p:txBody>
      </p:sp>
    </p:spTree>
    <p:extLst>
      <p:ext uri="{BB962C8B-B14F-4D97-AF65-F5344CB8AC3E}">
        <p14:creationId xmlns:p14="http://schemas.microsoft.com/office/powerpoint/2010/main" val="234604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77E6-4818-0C74-DD0D-829C3B7C3654}"/>
              </a:ext>
            </a:extLst>
          </p:cNvPr>
          <p:cNvSpPr>
            <a:spLocks noGrp="1"/>
          </p:cNvSpPr>
          <p:nvPr>
            <p:ph type="title"/>
          </p:nvPr>
        </p:nvSpPr>
        <p:spPr/>
        <p:txBody>
          <a:bodyPr>
            <a:normAutofit/>
          </a:bodyPr>
          <a:lstStyle/>
          <a:p>
            <a:r>
              <a:rPr lang="en-US" sz="2800" b="1" dirty="0"/>
              <a:t>What task will you perform?</a:t>
            </a:r>
            <a:endParaRPr lang="en-IN" sz="2800" dirty="0"/>
          </a:p>
        </p:txBody>
      </p:sp>
      <p:sp>
        <p:nvSpPr>
          <p:cNvPr id="3" name="Content Placeholder 2">
            <a:extLst>
              <a:ext uri="{FF2B5EF4-FFF2-40B4-BE49-F238E27FC236}">
                <a16:creationId xmlns:a16="http://schemas.microsoft.com/office/drawing/2014/main" id="{5F7F5BD5-E1D4-3AE2-F379-B4147A14635A}"/>
              </a:ext>
            </a:extLst>
          </p:cNvPr>
          <p:cNvSpPr>
            <a:spLocks noGrp="1"/>
          </p:cNvSpPr>
          <p:nvPr>
            <p:ph idx="1"/>
          </p:nvPr>
        </p:nvSpPr>
        <p:spPr/>
        <p:txBody>
          <a:bodyPr>
            <a:normAutofit fontScale="92500" lnSpcReduction="10000"/>
          </a:bodyPr>
          <a:lstStyle/>
          <a:p>
            <a:r>
              <a:rPr lang="en-US" sz="2000" b="1" u="sng" dirty="0">
                <a:latin typeface="+mj-lt"/>
              </a:rPr>
              <a:t>Taxi booking: </a:t>
            </a:r>
            <a:r>
              <a:rPr lang="en-US" sz="2000" b="1" dirty="0">
                <a:latin typeface="+mj-lt"/>
              </a:rPr>
              <a:t>By requesting the customer's location, destination, date, and time, the chatbot may offer them options for available cabs.</a:t>
            </a:r>
          </a:p>
          <a:p>
            <a:r>
              <a:rPr lang="en-US" sz="2000" b="1" u="sng" dirty="0">
                <a:latin typeface="+mj-lt"/>
              </a:rPr>
              <a:t>Estimating the cost of a taxi ride:</a:t>
            </a:r>
            <a:r>
              <a:rPr lang="en-US" sz="2000" b="1" dirty="0">
                <a:latin typeface="+mj-lt"/>
              </a:rPr>
              <a:t> Based on the distance between the pickup and destination points, the chatbot may provide consumers an estimate of the cost of their taxi travel.</a:t>
            </a:r>
          </a:p>
          <a:p>
            <a:r>
              <a:rPr lang="en-US" sz="2000" b="1" u="sng" dirty="0">
                <a:latin typeface="+mj-lt"/>
              </a:rPr>
              <a:t>Answering frequently asked questions: </a:t>
            </a:r>
            <a:r>
              <a:rPr lang="en-US" sz="2000" b="1" dirty="0">
                <a:latin typeface="+mj-lt"/>
              </a:rPr>
              <a:t>The chatbot may respond to queries about the taxi service that are asked frequently, such as the service hours, accepted payment options, and cancellation policy.</a:t>
            </a:r>
          </a:p>
          <a:p>
            <a:r>
              <a:rPr lang="en-US" sz="2000" b="1" u="sng" dirty="0">
                <a:latin typeface="+mj-lt"/>
              </a:rPr>
              <a:t>Supporting clients: </a:t>
            </a:r>
            <a:r>
              <a:rPr lang="en-US" sz="2000" b="1" dirty="0">
                <a:latin typeface="+mj-lt"/>
              </a:rPr>
              <a:t>The chatbot can assist customers who have questions or difficulties related to their taxi ride, such as complaints or lost things.</a:t>
            </a:r>
          </a:p>
          <a:p>
            <a:pPr marL="0" indent="0">
              <a:buNone/>
            </a:pPr>
            <a:endParaRPr lang="en-IN" sz="2400" dirty="0"/>
          </a:p>
        </p:txBody>
      </p:sp>
    </p:spTree>
    <p:extLst>
      <p:ext uri="{BB962C8B-B14F-4D97-AF65-F5344CB8AC3E}">
        <p14:creationId xmlns:p14="http://schemas.microsoft.com/office/powerpoint/2010/main" val="217830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A6B9-DE11-49A5-1A85-87FBDD9ED930}"/>
              </a:ext>
            </a:extLst>
          </p:cNvPr>
          <p:cNvSpPr>
            <a:spLocks noGrp="1"/>
          </p:cNvSpPr>
          <p:nvPr>
            <p:ph type="title"/>
          </p:nvPr>
        </p:nvSpPr>
        <p:spPr/>
        <p:txBody>
          <a:bodyPr>
            <a:normAutofit/>
          </a:bodyPr>
          <a:lstStyle/>
          <a:p>
            <a:r>
              <a:rPr lang="en-US" sz="2800" b="1" dirty="0">
                <a:solidFill>
                  <a:schemeClr val="tx1">
                    <a:lumMod val="95000"/>
                    <a:lumOff val="5000"/>
                  </a:schemeClr>
                </a:solidFill>
                <a:effectLst>
                  <a:outerShdw blurRad="38100" dist="38100" dir="2700000" algn="tl">
                    <a:srgbClr val="000000">
                      <a:alpha val="43137"/>
                    </a:srgbClr>
                  </a:outerShdw>
                </a:effectLst>
              </a:rPr>
              <a:t>How do you expect the solution will turn out?</a:t>
            </a:r>
            <a:br>
              <a:rPr lang="en-IN" sz="2800" b="1" dirty="0">
                <a:solidFill>
                  <a:schemeClr val="tx1">
                    <a:lumMod val="95000"/>
                    <a:lumOff val="5000"/>
                  </a:schemeClr>
                </a:solidFill>
                <a:effectLst>
                  <a:outerShdw blurRad="38100" dist="38100" dir="2700000" algn="tl">
                    <a:srgbClr val="000000">
                      <a:alpha val="43137"/>
                    </a:srgbClr>
                  </a:outerShdw>
                </a:effectLst>
              </a:rPr>
            </a:br>
            <a:endParaRPr lang="en-IN" sz="28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7B684D7B-6762-D181-3C3C-D5E8890F2FBD}"/>
              </a:ext>
            </a:extLst>
          </p:cNvPr>
          <p:cNvSpPr>
            <a:spLocks noGrp="1"/>
          </p:cNvSpPr>
          <p:nvPr>
            <p:ph idx="1"/>
          </p:nvPr>
        </p:nvSpPr>
        <p:spPr/>
        <p:txBody>
          <a:bodyPr>
            <a:normAutofit/>
          </a:bodyPr>
          <a:lstStyle/>
          <a:p>
            <a:r>
              <a:rPr lang="en-US" sz="2000" b="1" u="sng" dirty="0">
                <a:latin typeface="+mj-lt"/>
              </a:rPr>
              <a:t>Improved customer experience:</a:t>
            </a:r>
            <a:r>
              <a:rPr lang="en-US" sz="2000" b="1" dirty="0">
                <a:latin typeface="+mj-lt"/>
              </a:rPr>
              <a:t> The chatbot can increase customer happiness and loyalty by giving clients a quick and easy way to access taxi services.</a:t>
            </a:r>
          </a:p>
          <a:p>
            <a:r>
              <a:rPr lang="en-US" sz="2000" b="1" u="sng" dirty="0">
                <a:latin typeface="+mj-lt"/>
              </a:rPr>
              <a:t>Efficiency gain:</a:t>
            </a:r>
            <a:r>
              <a:rPr lang="en-US" sz="2000" b="1" dirty="0">
                <a:latin typeface="+mj-lt"/>
              </a:rPr>
              <a:t> The chatbot can handle numerous enquiries and requests at once, which lessens the workload of customer support agents and improves the taxi service's operating efficiency.</a:t>
            </a:r>
          </a:p>
          <a:p>
            <a:r>
              <a:rPr lang="en-US" sz="2000" b="1" u="sng" dirty="0">
                <a:latin typeface="+mj-lt"/>
              </a:rPr>
              <a:t>Personalization:</a:t>
            </a:r>
            <a:r>
              <a:rPr lang="en-US" sz="2000" b="1" dirty="0">
                <a:latin typeface="+mj-lt"/>
              </a:rPr>
              <a:t> The chatbot can be taught to recognize unique customer requirements and preferences, resulting in a more tailored customer experience and raising customer loyalty to the business.</a:t>
            </a:r>
          </a:p>
        </p:txBody>
      </p:sp>
    </p:spTree>
    <p:extLst>
      <p:ext uri="{BB962C8B-B14F-4D97-AF65-F5344CB8AC3E}">
        <p14:creationId xmlns:p14="http://schemas.microsoft.com/office/powerpoint/2010/main" val="294275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277E-2DA5-9179-4F40-7B2E7CE44C06}"/>
              </a:ext>
            </a:extLst>
          </p:cNvPr>
          <p:cNvSpPr>
            <a:spLocks noGrp="1"/>
          </p:cNvSpPr>
          <p:nvPr>
            <p:ph type="title"/>
          </p:nvPr>
        </p:nvSpPr>
        <p:spPr/>
        <p:txBody>
          <a:bodyPr>
            <a:noAutofit/>
          </a:bodyPr>
          <a:lstStyle/>
          <a:p>
            <a:r>
              <a:rPr lang="en-US" sz="2800" b="1" dirty="0"/>
              <a:t>What were the failures or challenges in completing the project? </a:t>
            </a:r>
            <a:br>
              <a:rPr lang="en-US" sz="2800" b="1" dirty="0"/>
            </a:br>
            <a:endParaRPr lang="en-IN" sz="2800" b="1" dirty="0"/>
          </a:p>
        </p:txBody>
      </p:sp>
      <p:sp>
        <p:nvSpPr>
          <p:cNvPr id="3" name="Content Placeholder 2">
            <a:extLst>
              <a:ext uri="{FF2B5EF4-FFF2-40B4-BE49-F238E27FC236}">
                <a16:creationId xmlns:a16="http://schemas.microsoft.com/office/drawing/2014/main" id="{AA713B67-230B-4449-73F0-3775D20C20E8}"/>
              </a:ext>
            </a:extLst>
          </p:cNvPr>
          <p:cNvSpPr>
            <a:spLocks noGrp="1"/>
          </p:cNvSpPr>
          <p:nvPr>
            <p:ph idx="1"/>
          </p:nvPr>
        </p:nvSpPr>
        <p:spPr/>
        <p:txBody>
          <a:bodyPr>
            <a:normAutofit/>
          </a:bodyPr>
          <a:lstStyle/>
          <a:p>
            <a:r>
              <a:rPr lang="en-US" sz="2000" b="1" u="sng" dirty="0">
                <a:latin typeface="+mj-lt"/>
              </a:rPr>
              <a:t>Poor user adoption: </a:t>
            </a:r>
            <a:r>
              <a:rPr lang="en-US" sz="2000" b="1" dirty="0">
                <a:latin typeface="+mj-lt"/>
              </a:rPr>
              <a:t>The chatbot can be viewed as a failure if customers are not using it. This might occur if the chatbot is challenging to operate, doesn't offer helpful information, or falls short of client expectations.</a:t>
            </a:r>
          </a:p>
          <a:p>
            <a:r>
              <a:rPr lang="en-US" sz="2000" b="1" u="sng" dirty="0">
                <a:latin typeface="+mj-lt"/>
              </a:rPr>
              <a:t>Technical difficulties</a:t>
            </a:r>
            <a:r>
              <a:rPr lang="en-US" sz="2000" b="1" dirty="0">
                <a:latin typeface="+mj-lt"/>
              </a:rPr>
              <a:t>: Technical difficulties, such as server outages or network issues, might affect the chatbot's availability and dependability, which can negatively affect the user experience.</a:t>
            </a:r>
          </a:p>
        </p:txBody>
      </p:sp>
    </p:spTree>
    <p:extLst>
      <p:ext uri="{BB962C8B-B14F-4D97-AF65-F5344CB8AC3E}">
        <p14:creationId xmlns:p14="http://schemas.microsoft.com/office/powerpoint/2010/main" val="91734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3B8E-EBB9-D42A-75BE-5F80E16B2E7A}"/>
              </a:ext>
            </a:extLst>
          </p:cNvPr>
          <p:cNvSpPr>
            <a:spLocks noGrp="1"/>
          </p:cNvSpPr>
          <p:nvPr>
            <p:ph type="title"/>
          </p:nvPr>
        </p:nvSpPr>
        <p:spPr/>
        <p:txBody>
          <a:bodyPr>
            <a:normAutofit/>
          </a:bodyPr>
          <a:lstStyle/>
          <a:p>
            <a:r>
              <a:rPr lang="en-US" sz="2800" b="1" dirty="0"/>
              <a:t>What changes did you make to resolve the issues or improve performance and what did you learn?</a:t>
            </a:r>
            <a:endParaRPr lang="en-IN" sz="2800" dirty="0"/>
          </a:p>
        </p:txBody>
      </p:sp>
      <p:sp>
        <p:nvSpPr>
          <p:cNvPr id="3" name="Content Placeholder 2">
            <a:extLst>
              <a:ext uri="{FF2B5EF4-FFF2-40B4-BE49-F238E27FC236}">
                <a16:creationId xmlns:a16="http://schemas.microsoft.com/office/drawing/2014/main" id="{3A7CBC7F-DD75-D817-6D56-59268A506F9A}"/>
              </a:ext>
            </a:extLst>
          </p:cNvPr>
          <p:cNvSpPr>
            <a:spLocks noGrp="1"/>
          </p:cNvSpPr>
          <p:nvPr>
            <p:ph idx="1"/>
          </p:nvPr>
        </p:nvSpPr>
        <p:spPr/>
        <p:txBody>
          <a:bodyPr>
            <a:normAutofit/>
          </a:bodyPr>
          <a:lstStyle/>
          <a:p>
            <a:r>
              <a:rPr lang="en-US" sz="2000" b="1" u="sng" dirty="0">
                <a:latin typeface="+mj-lt"/>
              </a:rPr>
              <a:t>Analyze and troubleshoot</a:t>
            </a:r>
            <a:r>
              <a:rPr lang="en-US" sz="2000" b="1" dirty="0">
                <a:latin typeface="+mj-lt"/>
              </a:rPr>
              <a:t>: Specify the problems and gauge the success of the project. To find patterns, trends, and anomalies, assemble data and thoroughly analyze the system's behavior. Investigate the trouble spots and gauge the effect of suggested fixes.</a:t>
            </a:r>
          </a:p>
          <a:p>
            <a:r>
              <a:rPr lang="en-US" sz="2000" b="1" u="sng" dirty="0">
                <a:latin typeface="+mj-lt"/>
              </a:rPr>
              <a:t>Boost the resources and infrastructure</a:t>
            </a:r>
            <a:r>
              <a:rPr lang="en-US" sz="2000" b="1" dirty="0">
                <a:latin typeface="+mj-lt"/>
              </a:rPr>
              <a:t>: To increase the system's performance and scalability, upgrade the resources and infrastructure. This could entail improving cloud-based resources, network connectivity, or hardware.</a:t>
            </a:r>
            <a:endParaRPr lang="en-IN" sz="2000" b="1" dirty="0">
              <a:latin typeface="+mj-lt"/>
            </a:endParaRPr>
          </a:p>
        </p:txBody>
      </p:sp>
    </p:spTree>
    <p:extLst>
      <p:ext uri="{BB962C8B-B14F-4D97-AF65-F5344CB8AC3E}">
        <p14:creationId xmlns:p14="http://schemas.microsoft.com/office/powerpoint/2010/main" val="12698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356C-2D23-AFA7-0A18-3EDFF71938D8}"/>
              </a:ext>
            </a:extLst>
          </p:cNvPr>
          <p:cNvSpPr>
            <a:spLocks noGrp="1"/>
          </p:cNvSpPr>
          <p:nvPr>
            <p:ph type="title"/>
          </p:nvPr>
        </p:nvSpPr>
        <p:spPr/>
        <p:txBody>
          <a:bodyPr/>
          <a:lstStyle/>
          <a:p>
            <a:r>
              <a:rPr lang="en-US" sz="2800" b="1" dirty="0"/>
              <a:t>What do the final results look like? </a:t>
            </a:r>
            <a:br>
              <a:rPr lang="en-US" b="1" dirty="0"/>
            </a:br>
            <a:endParaRPr lang="en-IN" b="1" dirty="0"/>
          </a:p>
        </p:txBody>
      </p:sp>
      <p:sp>
        <p:nvSpPr>
          <p:cNvPr id="3" name="Content Placeholder 2">
            <a:extLst>
              <a:ext uri="{FF2B5EF4-FFF2-40B4-BE49-F238E27FC236}">
                <a16:creationId xmlns:a16="http://schemas.microsoft.com/office/drawing/2014/main" id="{1FEA759D-E7C4-5C66-616E-5CC746CBA04D}"/>
              </a:ext>
            </a:extLst>
          </p:cNvPr>
          <p:cNvSpPr>
            <a:spLocks noGrp="1"/>
          </p:cNvSpPr>
          <p:nvPr>
            <p:ph idx="1"/>
          </p:nvPr>
        </p:nvSpPr>
        <p:spPr>
          <a:xfrm>
            <a:off x="1295402" y="2476250"/>
            <a:ext cx="9601196" cy="3318936"/>
          </a:xfrm>
        </p:spPr>
        <p:txBody>
          <a:bodyPr>
            <a:normAutofit/>
          </a:bodyPr>
          <a:lstStyle/>
          <a:p>
            <a:r>
              <a:rPr lang="en-US" sz="2000" b="1" dirty="0">
                <a:latin typeface="+mj-lt"/>
              </a:rPr>
              <a:t>The Final result of our project looks likes : </a:t>
            </a:r>
          </a:p>
          <a:p>
            <a:endParaRPr lang="en-IN" sz="2000" b="1" dirty="0">
              <a:latin typeface="+mj-lt"/>
            </a:endParaRPr>
          </a:p>
        </p:txBody>
      </p:sp>
      <p:pic>
        <p:nvPicPr>
          <p:cNvPr id="6" name="Picture 5" descr="Graphical user interface, application, email, Teams&#10;&#10;Description automatically generated">
            <a:extLst>
              <a:ext uri="{FF2B5EF4-FFF2-40B4-BE49-F238E27FC236}">
                <a16:creationId xmlns:a16="http://schemas.microsoft.com/office/drawing/2014/main" id="{E57AE492-2B9B-54AD-CB5A-A5564F606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71" y="2939305"/>
            <a:ext cx="2767957" cy="3265394"/>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D6A103CC-457C-3AAD-3728-DAD826CA1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649" y="2919134"/>
            <a:ext cx="2576866" cy="3251944"/>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1C2D8ADB-0077-A58B-9008-E7BB895D1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515" y="2939305"/>
            <a:ext cx="2929222" cy="3185270"/>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CEFB84D1-EE6F-1C39-8C33-7B89043A78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2805639"/>
            <a:ext cx="2762866" cy="3318936"/>
          </a:xfrm>
          <a:prstGeom prst="rect">
            <a:avLst/>
          </a:prstGeom>
        </p:spPr>
      </p:pic>
    </p:spTree>
    <p:extLst>
      <p:ext uri="{BB962C8B-B14F-4D97-AF65-F5344CB8AC3E}">
        <p14:creationId xmlns:p14="http://schemas.microsoft.com/office/powerpoint/2010/main" val="69571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A5BA3-6093-3167-872A-BE65918A63BB}"/>
              </a:ext>
            </a:extLst>
          </p:cNvPr>
          <p:cNvSpPr>
            <a:spLocks noGrp="1"/>
          </p:cNvSpPr>
          <p:nvPr>
            <p:ph type="title"/>
          </p:nvPr>
        </p:nvSpPr>
        <p:spPr/>
        <p:txBody>
          <a:bodyPr>
            <a:noAutofit/>
          </a:bodyPr>
          <a:lstStyle/>
          <a:p>
            <a:r>
              <a:rPr lang="en-US" sz="2400" b="1" dirty="0"/>
              <a:t>Did you solve the problem that you set out to solve? What are some final recommendations or thoughts about the project? </a:t>
            </a:r>
            <a:br>
              <a:rPr lang="en-IN" sz="2400" b="1" dirty="0"/>
            </a:br>
            <a:endParaRPr lang="en-IN" sz="2400" b="1" dirty="0"/>
          </a:p>
        </p:txBody>
      </p:sp>
      <p:sp>
        <p:nvSpPr>
          <p:cNvPr id="3" name="Content Placeholder 2">
            <a:extLst>
              <a:ext uri="{FF2B5EF4-FFF2-40B4-BE49-F238E27FC236}">
                <a16:creationId xmlns:a16="http://schemas.microsoft.com/office/drawing/2014/main" id="{1984D990-5B16-808C-7DB8-A522C995774C}"/>
              </a:ext>
            </a:extLst>
          </p:cNvPr>
          <p:cNvSpPr>
            <a:spLocks noGrp="1"/>
          </p:cNvSpPr>
          <p:nvPr>
            <p:ph idx="1"/>
          </p:nvPr>
        </p:nvSpPr>
        <p:spPr/>
        <p:txBody>
          <a:bodyPr>
            <a:normAutofit/>
          </a:bodyPr>
          <a:lstStyle/>
          <a:p>
            <a:r>
              <a:rPr lang="en-US" sz="2000" b="1" dirty="0">
                <a:latin typeface="+mj-lt"/>
              </a:rPr>
              <a:t>The needs of the user should come first when developing an AI chatbot. Users' needs should be taken into consideration when developing the system. Knowing consumer preferences and pain points may help create a chatbot that provides a customized and helpful experience, boosting customer satisfaction and loyalty.</a:t>
            </a:r>
          </a:p>
          <a:p>
            <a:r>
              <a:rPr lang="en-US" sz="2000" b="1" u="sng" dirty="0">
                <a:latin typeface="+mj-lt"/>
              </a:rPr>
              <a:t>Put security and data privacy first</a:t>
            </a:r>
            <a:r>
              <a:rPr lang="en-US" sz="2000" b="1" dirty="0">
                <a:latin typeface="+mj-lt"/>
              </a:rPr>
              <a:t>: As with any AI system that collects and analyses user data, it's crucial to ensure sure the chatbot is developed with security and data privacy in mind. Using the right security measures can help protect client information and maintain customer confidence.</a:t>
            </a:r>
          </a:p>
        </p:txBody>
      </p:sp>
    </p:spTree>
    <p:extLst>
      <p:ext uri="{BB962C8B-B14F-4D97-AF65-F5344CB8AC3E}">
        <p14:creationId xmlns:p14="http://schemas.microsoft.com/office/powerpoint/2010/main" val="17947471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1107</TotalTime>
  <Words>963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PowerPoint Presentation</vt:lpstr>
      <vt:lpstr>What problem are you trying to solve?  </vt:lpstr>
      <vt:lpstr>Why is this problem important and a good candidate for an AI solution? </vt:lpstr>
      <vt:lpstr>What task will you perform?</vt:lpstr>
      <vt:lpstr>How do you expect the solution will turn out? </vt:lpstr>
      <vt:lpstr>What were the failures or challenges in completing the project?  </vt:lpstr>
      <vt:lpstr>What changes did you make to resolve the issues or improve performance and what did you learn?</vt:lpstr>
      <vt:lpstr>What do the final results look like?  </vt:lpstr>
      <vt:lpstr>Did you solve the problem that you set out to solve? What are some final recommendations or thoughts about the project?  </vt:lpstr>
      <vt:lpstr>For example, are there any opportunities for further improvement?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Chatbot</dc:title>
  <dc:creator>Priyam Mistry</dc:creator>
  <cp:lastModifiedBy>Chris Chhotai</cp:lastModifiedBy>
  <cp:revision>27</cp:revision>
  <dcterms:created xsi:type="dcterms:W3CDTF">2023-03-22T19:25:44Z</dcterms:created>
  <dcterms:modified xsi:type="dcterms:W3CDTF">2023-04-17T16:06:47Z</dcterms:modified>
</cp:coreProperties>
</file>