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lack" panose="00000A00000000000000" pitchFamily="2" charset="0"/>
      <p:bold r:id="rId24"/>
      <p:boldItalic r:id="rId25"/>
    </p:embeddedFont>
    <p:embeddedFont>
      <p:font typeface="Montserrat Light" panose="00000400000000000000" pitchFamily="2" charset="0"/>
      <p:regular r:id="rId26"/>
      <p:bold r:id="rId27"/>
      <p:italic r:id="rId28"/>
      <p:boldItalic r:id="rId29"/>
    </p:embeddedFont>
    <p:embeddedFont>
      <p:font typeface="Roboto Serif" panose="020B0604020202020204" charset="0"/>
      <p:regular r:id="rId30"/>
      <p:bold r:id="rId31"/>
      <p:italic r:id="rId32"/>
      <p:boldItalic r:id="rId33"/>
    </p:embeddedFont>
    <p:embeddedFont>
      <p:font typeface="Roboto Serif ExtraBold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f30ddd92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f30ddd92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dd8698a9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dd8698a9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dd8698a9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dd8698a9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b84e2b22_2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26b84e2b22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6b84e2b22_2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26b84e2b22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f30ddd9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5f30ddd9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f30ddd9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f30ddd9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6b84e2b22_2_8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26b84e2b22_2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b84e2b22_2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26b84e2b22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b84e2b22_2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6b84e2b22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6b84e2b22_2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26b84e2b22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dd8698a98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5dd8698a9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dd8698a9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dd8698a9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dd8698a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dd8698a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6b84e2b22_2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26b84e2b22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f30ddd92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f30ddd92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title">
  <p:cSld name="PPTMON 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2935" y="2240556"/>
            <a:ext cx="1693309" cy="169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36170" y="4252923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8">
            <a:alphaModFix/>
          </a:blip>
          <a:srcRect b="60078"/>
          <a:stretch/>
        </p:blipFill>
        <p:spPr>
          <a:xfrm>
            <a:off x="256677" y="324101"/>
            <a:ext cx="1249630" cy="498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670275" y="1205564"/>
            <a:ext cx="2732371" cy="2732371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PTMON slide">
  <p:cSld name="1_PPTMON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6">
            <a:alphaModFix/>
          </a:blip>
          <a:srcRect t="50000"/>
          <a:stretch/>
        </p:blipFill>
        <p:spPr>
          <a:xfrm flipH="1">
            <a:off x="7450691" y="0"/>
            <a:ext cx="1693310" cy="84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0" y="4354153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8">
            <a:alphaModFix/>
          </a:blip>
          <a:srcRect t="91335"/>
          <a:stretch/>
        </p:blipFill>
        <p:spPr>
          <a:xfrm flipH="1">
            <a:off x="210290" y="4851133"/>
            <a:ext cx="1249630" cy="10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PTMON slide">
  <p:cSld name="2_PPTMON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6">
            <a:alphaModFix/>
          </a:blip>
          <a:srcRect l="31088" b="67516"/>
          <a:stretch/>
        </p:blipFill>
        <p:spPr>
          <a:xfrm>
            <a:off x="-1" y="4592128"/>
            <a:ext cx="1166891" cy="55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12957" y="194160"/>
            <a:ext cx="1249630" cy="124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PTMON slide">
  <p:cSld name="3_PPTMON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6">
            <a:alphaModFix/>
          </a:blip>
          <a:srcRect t="77012" r="8942"/>
          <a:stretch/>
        </p:blipFill>
        <p:spPr>
          <a:xfrm>
            <a:off x="7602116" y="0"/>
            <a:ext cx="1541885" cy="39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7">
            <a:alphaModFix/>
          </a:blip>
          <a:srcRect t="59009"/>
          <a:stretch/>
        </p:blipFill>
        <p:spPr>
          <a:xfrm>
            <a:off x="7536170" y="4966636"/>
            <a:ext cx="1607830" cy="176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8">
            <a:alphaModFix/>
          </a:blip>
          <a:srcRect r="60389"/>
          <a:stretch/>
        </p:blipFill>
        <p:spPr>
          <a:xfrm>
            <a:off x="263002" y="251911"/>
            <a:ext cx="494987" cy="124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PTMON slide">
  <p:cSld name="4_PPTMON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 rotWithShape="1">
          <a:blip r:embed="rId6">
            <a:alphaModFix/>
          </a:blip>
          <a:srcRect l="64768" t="4111"/>
          <a:stretch/>
        </p:blipFill>
        <p:spPr>
          <a:xfrm>
            <a:off x="0" y="0"/>
            <a:ext cx="596594" cy="162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36170" y="4712032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 rotWithShape="1">
          <a:blip r:embed="rId8">
            <a:alphaModFix/>
          </a:blip>
          <a:srcRect t="74804"/>
          <a:stretch/>
        </p:blipFill>
        <p:spPr>
          <a:xfrm>
            <a:off x="298297" y="4612907"/>
            <a:ext cx="1249630" cy="31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PTMON slide">
  <p:cSld name="6_PPTMON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 rotWithShape="1">
          <a:blip r:embed="rId6">
            <a:alphaModFix/>
          </a:blip>
          <a:srcRect t="47874" r="22595"/>
          <a:stretch/>
        </p:blipFill>
        <p:spPr>
          <a:xfrm>
            <a:off x="7833296" y="0"/>
            <a:ext cx="1310704" cy="88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7550" y="4452707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 rotWithShape="1">
          <a:blip r:embed="rId8">
            <a:alphaModFix/>
          </a:blip>
          <a:srcRect b="57767"/>
          <a:stretch/>
        </p:blipFill>
        <p:spPr>
          <a:xfrm>
            <a:off x="193803" y="201379"/>
            <a:ext cx="1249630" cy="5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>
            <a:spLocks noGrp="1"/>
          </p:cNvSpPr>
          <p:nvPr>
            <p:ph type="pic" idx="2"/>
          </p:nvPr>
        </p:nvSpPr>
        <p:spPr>
          <a:xfrm>
            <a:off x="5364812" y="475059"/>
            <a:ext cx="2895600" cy="419338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PTMON slide">
  <p:cSld name="5_PPTMON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6">
            <a:alphaModFix/>
          </a:blip>
          <a:srcRect l="12330" b="79340"/>
          <a:stretch/>
        </p:blipFill>
        <p:spPr>
          <a:xfrm>
            <a:off x="0" y="4792817"/>
            <a:ext cx="1484525" cy="35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7">
            <a:alphaModFix/>
          </a:blip>
          <a:srcRect t="58792"/>
          <a:stretch/>
        </p:blipFill>
        <p:spPr>
          <a:xfrm>
            <a:off x="7536170" y="4965700"/>
            <a:ext cx="160783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8">
            <a:alphaModFix/>
          </a:blip>
          <a:srcRect l="62140"/>
          <a:stretch/>
        </p:blipFill>
        <p:spPr>
          <a:xfrm>
            <a:off x="8489482" y="208598"/>
            <a:ext cx="473104" cy="124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PTMON slide">
  <p:cSld name="13_PPTMON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3866" y="4272714"/>
            <a:ext cx="1240134" cy="33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 rotWithShape="1">
          <a:blip r:embed="rId7">
            <a:alphaModFix/>
          </a:blip>
          <a:srcRect b="43439"/>
          <a:stretch/>
        </p:blipFill>
        <p:spPr>
          <a:xfrm>
            <a:off x="7903866" y="321122"/>
            <a:ext cx="963851" cy="54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 rotWithShape="1">
          <a:blip r:embed="rId8">
            <a:alphaModFix/>
          </a:blip>
          <a:srcRect b="44515"/>
          <a:stretch/>
        </p:blipFill>
        <p:spPr>
          <a:xfrm>
            <a:off x="0" y="4417094"/>
            <a:ext cx="1306065" cy="72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PPTMON slide">
  <p:cSld name="14_PPTMON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6">
            <a:alphaModFix/>
          </a:blip>
          <a:srcRect t="65786"/>
          <a:stretch/>
        </p:blipFill>
        <p:spPr>
          <a:xfrm>
            <a:off x="6987238" y="0"/>
            <a:ext cx="1306065" cy="44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40271" y="4618862"/>
            <a:ext cx="1240134" cy="33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 rotWithShape="1">
          <a:blip r:embed="rId8">
            <a:alphaModFix/>
          </a:blip>
          <a:srcRect r="62876"/>
          <a:stretch/>
        </p:blipFill>
        <p:spPr>
          <a:xfrm>
            <a:off x="313536" y="191842"/>
            <a:ext cx="357826" cy="96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8">
            <a:alphaModFix/>
          </a:blip>
          <a:srcRect r="62876"/>
          <a:stretch/>
        </p:blipFill>
        <p:spPr>
          <a:xfrm>
            <a:off x="313536" y="3987807"/>
            <a:ext cx="357826" cy="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PPTMON slide">
  <p:cSld name="15_PPTMON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6">
            <a:alphaModFix/>
          </a:blip>
          <a:srcRect t="61335"/>
          <a:stretch/>
        </p:blipFill>
        <p:spPr>
          <a:xfrm>
            <a:off x="7659868" y="0"/>
            <a:ext cx="1306065" cy="50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861" y="4547876"/>
            <a:ext cx="1240134" cy="33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8">
            <a:alphaModFix/>
          </a:blip>
          <a:srcRect t="44063"/>
          <a:stretch/>
        </p:blipFill>
        <p:spPr>
          <a:xfrm>
            <a:off x="7905289" y="4341535"/>
            <a:ext cx="963851" cy="53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 rotWithShape="1">
          <a:blip r:embed="rId8">
            <a:alphaModFix/>
          </a:blip>
          <a:srcRect t="44063"/>
          <a:stretch/>
        </p:blipFill>
        <p:spPr>
          <a:xfrm rot="10800000" flipH="1">
            <a:off x="274861" y="262829"/>
            <a:ext cx="963851" cy="53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PPTMON slide">
  <p:cSld name="8_PPTMON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09598" y="1630918"/>
            <a:ext cx="1693310" cy="169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1217" y="1528223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53075" y="1988819"/>
            <a:ext cx="1249630" cy="124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907013" y="1528223"/>
            <a:ext cx="1710225" cy="1710225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  <p:sp>
        <p:nvSpPr>
          <p:cNvPr id="122" name="Google Shape;122;p24"/>
          <p:cNvSpPr>
            <a:spLocks noGrp="1"/>
          </p:cNvSpPr>
          <p:nvPr>
            <p:ph type="pic" idx="3"/>
          </p:nvPr>
        </p:nvSpPr>
        <p:spPr>
          <a:xfrm>
            <a:off x="6526763" y="1528223"/>
            <a:ext cx="1710225" cy="1710225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  <p:sp>
        <p:nvSpPr>
          <p:cNvPr id="123" name="Google Shape;123;p24"/>
          <p:cNvSpPr>
            <a:spLocks noGrp="1"/>
          </p:cNvSpPr>
          <p:nvPr>
            <p:ph type="pic" idx="4"/>
          </p:nvPr>
        </p:nvSpPr>
        <p:spPr>
          <a:xfrm>
            <a:off x="3716888" y="1528223"/>
            <a:ext cx="1710225" cy="1710225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PPTMON slide">
  <p:cSld name="16_PPTMON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6">
            <a:alphaModFix/>
          </a:blip>
          <a:srcRect t="75471" r="10685"/>
          <a:stretch/>
        </p:blipFill>
        <p:spPr>
          <a:xfrm>
            <a:off x="7977501" y="0"/>
            <a:ext cx="1166499" cy="32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4659" y="4489583"/>
            <a:ext cx="1240134" cy="33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 rotWithShape="1">
          <a:blip r:embed="rId8">
            <a:alphaModFix/>
          </a:blip>
          <a:srcRect r="44900"/>
          <a:stretch/>
        </p:blipFill>
        <p:spPr>
          <a:xfrm>
            <a:off x="284660" y="321122"/>
            <a:ext cx="531082" cy="96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PPTMON slide">
  <p:cSld name="17_PPTMON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6">
            <a:alphaModFix/>
          </a:blip>
          <a:srcRect l="22065" t="50000"/>
          <a:stretch/>
        </p:blipFill>
        <p:spPr>
          <a:xfrm>
            <a:off x="0" y="-1"/>
            <a:ext cx="1017872" cy="65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3866" y="4633300"/>
            <a:ext cx="1240134" cy="33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8">
            <a:alphaModFix/>
          </a:blip>
          <a:srcRect r="74110"/>
          <a:stretch/>
        </p:blipFill>
        <p:spPr>
          <a:xfrm>
            <a:off x="263003" y="4002245"/>
            <a:ext cx="249542" cy="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PPTMON slide">
  <p:cSld name="18_PPTMON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6">
            <a:alphaModFix/>
          </a:blip>
          <a:srcRect t="68984" r="5825"/>
          <a:stretch/>
        </p:blipFill>
        <p:spPr>
          <a:xfrm>
            <a:off x="7914015" y="-1"/>
            <a:ext cx="1229985" cy="40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4810705"/>
            <a:ext cx="1240134" cy="33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 rotWithShape="1">
          <a:blip r:embed="rId8">
            <a:alphaModFix/>
          </a:blip>
          <a:srcRect b="58420"/>
          <a:stretch/>
        </p:blipFill>
        <p:spPr>
          <a:xfrm>
            <a:off x="224329" y="205679"/>
            <a:ext cx="963851" cy="40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8">
            <a:alphaModFix/>
          </a:blip>
          <a:srcRect b="58420"/>
          <a:stretch/>
        </p:blipFill>
        <p:spPr>
          <a:xfrm rot="10800000" flipH="1">
            <a:off x="7955822" y="4537048"/>
            <a:ext cx="963851" cy="40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PPTMON slide">
  <p:cSld name="9_PPTMON slid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1934094" y="1308245"/>
            <a:ext cx="3705225" cy="1447800"/>
          </a:xfrm>
          <a:prstGeom prst="rect">
            <a:avLst/>
          </a:prstGeom>
          <a:gradFill>
            <a:gsLst>
              <a:gs pos="0">
                <a:srgbClr val="DFEB33"/>
              </a:gs>
              <a:gs pos="51813">
                <a:srgbClr val="DFEB33"/>
              </a:gs>
              <a:gs pos="58999">
                <a:srgbClr val="DFEB33"/>
              </a:gs>
              <a:gs pos="100000">
                <a:srgbClr val="DFEB33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823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1934094" y="3236867"/>
            <a:ext cx="3705225" cy="1447800"/>
          </a:xfrm>
          <a:prstGeom prst="rect">
            <a:avLst/>
          </a:prstGeom>
          <a:gradFill>
            <a:gsLst>
              <a:gs pos="0">
                <a:srgbClr val="DFEB33"/>
              </a:gs>
              <a:gs pos="51813">
                <a:srgbClr val="DFEB33"/>
              </a:gs>
              <a:gs pos="58999">
                <a:srgbClr val="DFEB33"/>
              </a:gs>
              <a:gs pos="100000">
                <a:srgbClr val="DFEB33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823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6350484" y="1308245"/>
            <a:ext cx="2793516" cy="1447800"/>
          </a:xfrm>
          <a:prstGeom prst="rect">
            <a:avLst/>
          </a:prstGeom>
          <a:gradFill>
            <a:gsLst>
              <a:gs pos="0">
                <a:srgbClr val="DFEB33"/>
              </a:gs>
              <a:gs pos="51813">
                <a:srgbClr val="DFEB33"/>
              </a:gs>
              <a:gs pos="73000">
                <a:srgbClr val="DFEB33"/>
              </a:gs>
              <a:gs pos="100000">
                <a:srgbClr val="DFEB33">
                  <a:alpha val="50980"/>
                </a:srgbClr>
              </a:gs>
            </a:gsLst>
            <a:lin ang="0" scaled="0"/>
          </a:gra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823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6350484" y="3236867"/>
            <a:ext cx="2793516" cy="1447800"/>
          </a:xfrm>
          <a:prstGeom prst="rect">
            <a:avLst/>
          </a:prstGeom>
          <a:gradFill>
            <a:gsLst>
              <a:gs pos="0">
                <a:srgbClr val="DFEB33"/>
              </a:gs>
              <a:gs pos="51813">
                <a:srgbClr val="DFEB33"/>
              </a:gs>
              <a:gs pos="73000">
                <a:srgbClr val="DFEB33"/>
              </a:gs>
              <a:gs pos="100000">
                <a:srgbClr val="DFEB33">
                  <a:alpha val="50980"/>
                </a:srgbClr>
              </a:gs>
            </a:gsLst>
            <a:lin ang="0" scaled="0"/>
          </a:gra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823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8" name="Google Shape;148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6">
            <a:alphaModFix/>
          </a:blip>
          <a:srcRect l="8965" t="77226"/>
          <a:stretch/>
        </p:blipFill>
        <p:spPr>
          <a:xfrm>
            <a:off x="0" y="0"/>
            <a:ext cx="1541508" cy="38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36170" y="4712032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1878" y="3682026"/>
            <a:ext cx="1249630" cy="124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>
            <a:spLocks noGrp="1"/>
          </p:cNvSpPr>
          <p:nvPr>
            <p:ph type="pic" idx="2"/>
          </p:nvPr>
        </p:nvSpPr>
        <p:spPr>
          <a:xfrm>
            <a:off x="1197459" y="1308245"/>
            <a:ext cx="1447800" cy="1447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  <p:sp>
        <p:nvSpPr>
          <p:cNvPr id="154" name="Google Shape;154;p28"/>
          <p:cNvSpPr>
            <a:spLocks noGrp="1"/>
          </p:cNvSpPr>
          <p:nvPr>
            <p:ph type="pic" idx="3"/>
          </p:nvPr>
        </p:nvSpPr>
        <p:spPr>
          <a:xfrm>
            <a:off x="4902684" y="1308245"/>
            <a:ext cx="1447800" cy="1447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  <p:sp>
        <p:nvSpPr>
          <p:cNvPr id="155" name="Google Shape;155;p28"/>
          <p:cNvSpPr>
            <a:spLocks noGrp="1"/>
          </p:cNvSpPr>
          <p:nvPr>
            <p:ph type="pic" idx="4"/>
          </p:nvPr>
        </p:nvSpPr>
        <p:spPr>
          <a:xfrm>
            <a:off x="1197459" y="3236867"/>
            <a:ext cx="1447800" cy="1447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  <p:sp>
        <p:nvSpPr>
          <p:cNvPr id="156" name="Google Shape;156;p28"/>
          <p:cNvSpPr>
            <a:spLocks noGrp="1"/>
          </p:cNvSpPr>
          <p:nvPr>
            <p:ph type="pic" idx="5"/>
          </p:nvPr>
        </p:nvSpPr>
        <p:spPr>
          <a:xfrm>
            <a:off x="4902684" y="3236867"/>
            <a:ext cx="1447800" cy="1447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PTMON slide">
  <p:cSld name="7_PPTMON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7376" y="2326903"/>
            <a:ext cx="1693310" cy="169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424" y="4527715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8">
            <a:alphaModFix/>
          </a:blip>
          <a:srcRect b="74521"/>
          <a:stretch/>
        </p:blipFill>
        <p:spPr>
          <a:xfrm>
            <a:off x="7503845" y="165284"/>
            <a:ext cx="1249630" cy="31838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390524" y="2571750"/>
            <a:ext cx="8362951" cy="217169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</p:sp>
      <p:pic>
        <p:nvPicPr>
          <p:cNvPr id="164" name="Google Shape;164;p29"/>
          <p:cNvPicPr preferRelativeResize="0"/>
          <p:nvPr/>
        </p:nvPicPr>
        <p:blipFill rotWithShape="1">
          <a:blip r:embed="rId8">
            <a:alphaModFix/>
          </a:blip>
          <a:srcRect b="74521"/>
          <a:stretch/>
        </p:blipFill>
        <p:spPr>
          <a:xfrm>
            <a:off x="390524" y="165284"/>
            <a:ext cx="1249630" cy="31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PPTMON slide">
  <p:cSld name="10_PPTMON slid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2695" y="283911"/>
            <a:ext cx="1693309" cy="169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68174" y="4191842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32244" y="276781"/>
            <a:ext cx="1249630" cy="124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>
            <a:spLocks noGrp="1"/>
          </p:cNvSpPr>
          <p:nvPr>
            <p:ph type="pic" idx="2"/>
          </p:nvPr>
        </p:nvSpPr>
        <p:spPr>
          <a:xfrm>
            <a:off x="5927354" y="756819"/>
            <a:ext cx="1658884" cy="3629862"/>
          </a:xfrm>
          <a:prstGeom prst="roundRect">
            <a:avLst>
              <a:gd name="adj" fmla="val 13456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PTMON slide">
  <p:cSld name="11_PPTMON slid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505" y="3334589"/>
            <a:ext cx="1693309" cy="169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0622" y="4277684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04786" y="172503"/>
            <a:ext cx="1249630" cy="124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>
            <a:spLocks noGrp="1"/>
          </p:cNvSpPr>
          <p:nvPr>
            <p:ph type="pic" idx="2"/>
          </p:nvPr>
        </p:nvSpPr>
        <p:spPr>
          <a:xfrm>
            <a:off x="5384601" y="650081"/>
            <a:ext cx="2834284" cy="3771900"/>
          </a:xfrm>
          <a:prstGeom prst="roundRect">
            <a:avLst>
              <a:gd name="adj" fmla="val 1926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PPTMON slide">
  <p:cSld name="12_PPTMON slid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50691" y="114938"/>
            <a:ext cx="1693310" cy="169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39432" y="3320798"/>
            <a:ext cx="1607830" cy="4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849" y="3536533"/>
            <a:ext cx="1249630" cy="124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>
            <a:spLocks noGrp="1"/>
          </p:cNvSpPr>
          <p:nvPr>
            <p:ph type="pic" idx="2"/>
          </p:nvPr>
        </p:nvSpPr>
        <p:spPr>
          <a:xfrm>
            <a:off x="3340792" y="628739"/>
            <a:ext cx="5059937" cy="3448050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slide">
  <p:cSld name="PPTMON slid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custom">
  <p:cSld name="PPTMON custom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2256900" y="2571750"/>
            <a:ext cx="46302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b="1">
                <a:solidFill>
                  <a:schemeClr val="accent4"/>
                </a:solidFill>
              </a:rPr>
              <a:t>        MINOR PROJECT-1 </a:t>
            </a:r>
            <a:endParaRPr sz="2500" b="1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accent4"/>
                </a:solidFill>
              </a:rPr>
              <a:t>BATCH 2020-2024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1539451" y="865100"/>
            <a:ext cx="60651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 b="1">
                <a:solidFill>
                  <a:schemeClr val="lt1"/>
                </a:solidFill>
              </a:rPr>
              <a:t>JAYPEE UNIVERSITY OF ENGINEERING</a:t>
            </a:r>
            <a:endParaRPr sz="24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lt1"/>
                </a:solidFill>
              </a:rPr>
              <a:t>                  AND TECHNOLOGY</a:t>
            </a:r>
            <a:endParaRPr sz="3300">
              <a:solidFill>
                <a:srgbClr val="DFEB3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-1057025" y="43589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5"/>
          <p:cNvSpPr txBox="1"/>
          <p:nvPr/>
        </p:nvSpPr>
        <p:spPr>
          <a:xfrm>
            <a:off x="2909575" y="4031975"/>
            <a:ext cx="36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FEB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/>
        </p:nvSpPr>
        <p:spPr>
          <a:xfrm>
            <a:off x="686525" y="1767050"/>
            <a:ext cx="7737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500"/>
              <a:buChar char="●"/>
            </a:pPr>
            <a:r>
              <a:rPr lang="ko" sz="1500">
                <a:solidFill>
                  <a:srgbClr val="BDC1C6"/>
                </a:solidFill>
                <a:highlight>
                  <a:srgbClr val="202124"/>
                </a:highlight>
              </a:rPr>
              <a:t>Vuforia is an augmented reality software development kit (SDK) for mobile devices.</a:t>
            </a:r>
            <a:endParaRPr sz="15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500"/>
              <a:buChar char="●"/>
            </a:pPr>
            <a:r>
              <a:rPr lang="ko" sz="1500" b="1">
                <a:solidFill>
                  <a:srgbClr val="BDC1C6"/>
                </a:solidFill>
                <a:highlight>
                  <a:srgbClr val="202124"/>
                </a:highlight>
              </a:rPr>
              <a:t>It enables the creation of augmented reality applications</a:t>
            </a:r>
            <a:r>
              <a:rPr lang="ko" sz="1500">
                <a:solidFill>
                  <a:srgbClr val="BDC1C6"/>
                </a:solidFill>
                <a:highlight>
                  <a:srgbClr val="202124"/>
                </a:highlight>
              </a:rPr>
              <a:t>.</a:t>
            </a:r>
            <a:endParaRPr sz="15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500"/>
              <a:buChar char="●"/>
            </a:pPr>
            <a:r>
              <a:rPr lang="ko" sz="1500">
                <a:solidFill>
                  <a:srgbClr val="BDC1C6"/>
                </a:solidFill>
                <a:highlight>
                  <a:srgbClr val="202124"/>
                </a:highlight>
              </a:rPr>
              <a:t>It uses computer vision technology to recognize and track 3D objects in real time.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2399725" y="448200"/>
            <a:ext cx="4966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Vuforia Engine </a:t>
            </a:r>
            <a:r>
              <a:rPr lang="ko" sz="22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3092725" y="3852125"/>
            <a:ext cx="358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Optimized point cloud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Mesh for occlusion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3433375" y="3205400"/>
            <a:ext cx="289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Requirements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/>
        </p:nvSpPr>
        <p:spPr>
          <a:xfrm>
            <a:off x="2245050" y="448200"/>
            <a:ext cx="465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Unity Engine </a:t>
            </a:r>
            <a:r>
              <a:rPr lang="ko" sz="22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1057025" y="1373050"/>
            <a:ext cx="6492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rgbClr val="BDC1C6"/>
                </a:solidFill>
                <a:highlight>
                  <a:srgbClr val="202124"/>
                </a:highlight>
              </a:rPr>
              <a:t>  </a:t>
            </a:r>
            <a:r>
              <a:rPr lang="ko" sz="1200">
                <a:solidFill>
                  <a:schemeClr val="lt1"/>
                </a:solidFill>
                <a:highlight>
                  <a:srgbClr val="202124"/>
                </a:highlight>
              </a:rPr>
              <a:t>It’s cross-platform framework that allows you to write augmented reality experiences</a:t>
            </a:r>
            <a:endParaRPr sz="12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highlight>
                  <a:srgbClr val="202124"/>
                </a:highlight>
              </a:rPr>
              <a:t>                                                         </a:t>
            </a:r>
            <a:endParaRPr sz="12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  <a:highlight>
                  <a:srgbClr val="202124"/>
                </a:highlight>
              </a:rPr>
              <a:t>  In this Project we are using</a:t>
            </a:r>
            <a:r>
              <a:rPr lang="ko" sz="1200" b="1">
                <a:solidFill>
                  <a:schemeClr val="lt1"/>
                </a:solidFill>
                <a:highlight>
                  <a:srgbClr val="202124"/>
                </a:highlight>
              </a:rPr>
              <a:t> NavMesh components</a:t>
            </a:r>
            <a:r>
              <a:rPr lang="ko" sz="1200">
                <a:solidFill>
                  <a:schemeClr val="lt1"/>
                </a:solidFill>
                <a:highlight>
                  <a:srgbClr val="202124"/>
                </a:highlight>
              </a:rPr>
              <a:t> of unity engine.</a:t>
            </a:r>
            <a:endParaRPr sz="12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highlight>
                  <a:srgbClr val="202124"/>
                </a:highlight>
              </a:rPr>
              <a:t>             With the help of </a:t>
            </a:r>
            <a:r>
              <a:rPr lang="ko" sz="1200">
                <a:solidFill>
                  <a:srgbClr val="FFFF00"/>
                </a:solidFill>
                <a:highlight>
                  <a:srgbClr val="202124"/>
                </a:highlight>
              </a:rPr>
              <a:t>NavMesh components</a:t>
            </a:r>
            <a:endParaRPr sz="1200">
              <a:solidFill>
                <a:srgbClr val="FFFF00"/>
              </a:solidFill>
              <a:highlight>
                <a:srgbClr val="20212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  <a:highlight>
                  <a:srgbClr val="202124"/>
                </a:highlight>
              </a:rPr>
              <a:t>   It indicate which surface is walkable and pathfinding can be done easily. </a:t>
            </a:r>
            <a:endParaRPr sz="12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  <a:highlight>
                  <a:srgbClr val="202124"/>
                </a:highlight>
              </a:rPr>
              <a:t>   NavMesh agents tells about the user location.</a:t>
            </a:r>
            <a:endParaRPr sz="12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                              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1972475" y="3878300"/>
            <a:ext cx="5090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   scanning of  the data model with Unity Engine.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   Generate walkable paths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/>
        </p:nvSpPr>
        <p:spPr>
          <a:xfrm>
            <a:off x="1067925" y="1934550"/>
            <a:ext cx="68889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ko" sz="1500">
                <a:solidFill>
                  <a:schemeClr val="lt1"/>
                </a:solidFill>
                <a:highlight>
                  <a:srgbClr val="202124"/>
                </a:highlight>
              </a:rPr>
              <a:t>It finds the shortest path between a given node and all other nodes. </a:t>
            </a:r>
            <a:endParaRPr sz="15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highlight>
                <a:srgbClr val="202124"/>
              </a:highlight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ko" sz="1500">
                <a:solidFill>
                  <a:schemeClr val="lt1"/>
                </a:solidFill>
                <a:highlight>
                  <a:srgbClr val="202124"/>
                </a:highlight>
              </a:rPr>
              <a:t>Weights of the edges: In the Project we’ll be using distance in meters between the nodes.</a:t>
            </a:r>
            <a:endParaRPr sz="1500">
              <a:solidFill>
                <a:schemeClr val="lt1"/>
              </a:solidFill>
              <a:highlight>
                <a:srgbClr val="202124"/>
              </a:highlight>
            </a:endParaRPr>
          </a:p>
        </p:txBody>
      </p:sp>
      <p:sp>
        <p:nvSpPr>
          <p:cNvPr id="317" name="Google Shape;317;p46"/>
          <p:cNvSpPr/>
          <p:nvPr/>
        </p:nvSpPr>
        <p:spPr>
          <a:xfrm>
            <a:off x="2130450" y="494750"/>
            <a:ext cx="4883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Algorithms Applied</a:t>
            </a:r>
            <a:endParaRPr sz="2900">
              <a:solidFill>
                <a:srgbClr val="DFEB3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18" name="Google Shape;318;p46"/>
          <p:cNvSpPr txBox="1"/>
          <p:nvPr/>
        </p:nvSpPr>
        <p:spPr>
          <a:xfrm>
            <a:off x="1498650" y="1295150"/>
            <a:ext cx="614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200" b="1">
                <a:solidFill>
                  <a:schemeClr val="lt1"/>
                </a:solidFill>
                <a:highlight>
                  <a:srgbClr val="202124"/>
                </a:highlight>
              </a:rPr>
              <a:t>Dijkstra's Algorithm</a:t>
            </a:r>
            <a:r>
              <a:rPr lang="ko" sz="1200" b="1">
                <a:solidFill>
                  <a:schemeClr val="lt1"/>
                </a:solidFill>
                <a:highlight>
                  <a:srgbClr val="202124"/>
                </a:highlight>
              </a:rPr>
              <a:t>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1067925" y="3519800"/>
            <a:ext cx="6276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Char char="●"/>
            </a:pPr>
            <a:r>
              <a:rPr lang="ko" sz="1500">
                <a:solidFill>
                  <a:srgbClr val="F2F2F2"/>
                </a:solidFill>
                <a:highlight>
                  <a:srgbClr val="202124"/>
                </a:highlight>
              </a:rPr>
              <a:t>It tries to look for a better path by using a heuristic function </a:t>
            </a:r>
            <a:endParaRPr sz="1500">
              <a:solidFill>
                <a:srgbClr val="F2F2F2"/>
              </a:solidFill>
              <a:highlight>
                <a:srgbClr val="20212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2F2F2"/>
              </a:solidFill>
              <a:highlight>
                <a:srgbClr val="202124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Char char="●"/>
            </a:pPr>
            <a:r>
              <a:rPr lang="ko" sz="1500">
                <a:solidFill>
                  <a:srgbClr val="F2F2F2"/>
                </a:solidFill>
                <a:highlight>
                  <a:srgbClr val="202124"/>
                </a:highlight>
              </a:rPr>
              <a:t>It  gives priority to nodes that are supposed to be better than others</a:t>
            </a:r>
            <a:endParaRPr sz="1800">
              <a:solidFill>
                <a:srgbClr val="F2F2F2"/>
              </a:solidFill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1542250" y="2961925"/>
            <a:ext cx="614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200" b="1">
                <a:solidFill>
                  <a:schemeClr val="lt1"/>
                </a:solidFill>
                <a:highlight>
                  <a:srgbClr val="202124"/>
                </a:highlight>
              </a:rPr>
              <a:t>A* Algorithm</a:t>
            </a:r>
            <a:r>
              <a:rPr lang="ko" sz="1200" b="1">
                <a:solidFill>
                  <a:schemeClr val="lt1"/>
                </a:solidFill>
                <a:highlight>
                  <a:srgbClr val="202124"/>
                </a:highlight>
              </a:rPr>
              <a:t> 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/>
        </p:nvSpPr>
        <p:spPr>
          <a:xfrm>
            <a:off x="1273975" y="1514302"/>
            <a:ext cx="2829000" cy="2306100"/>
          </a:xfrm>
          <a:prstGeom prst="roundRect">
            <a:avLst>
              <a:gd name="adj" fmla="val 7576"/>
            </a:avLst>
          </a:prstGeom>
          <a:gradFill>
            <a:gsLst>
              <a:gs pos="0">
                <a:srgbClr val="DFEB33"/>
              </a:gs>
              <a:gs pos="51813">
                <a:srgbClr val="DFEB33"/>
              </a:gs>
              <a:gs pos="58999">
                <a:srgbClr val="DFEB33"/>
              </a:gs>
              <a:gs pos="100000">
                <a:srgbClr val="DFEB33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823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6" name="Google Shape;326;p47"/>
          <p:cNvSpPr txBox="1"/>
          <p:nvPr/>
        </p:nvSpPr>
        <p:spPr>
          <a:xfrm>
            <a:off x="2057057" y="519510"/>
            <a:ext cx="4645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Expected Input / Output</a:t>
            </a:r>
            <a:endParaRPr sz="2100">
              <a:solidFill>
                <a:srgbClr val="FFF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7" name="Google Shape;327;p47"/>
          <p:cNvSpPr/>
          <p:nvPr/>
        </p:nvSpPr>
        <p:spPr>
          <a:xfrm>
            <a:off x="5041075" y="1514353"/>
            <a:ext cx="2829000" cy="2241900"/>
          </a:xfrm>
          <a:prstGeom prst="roundRect">
            <a:avLst>
              <a:gd name="adj" fmla="val 7576"/>
            </a:avLst>
          </a:prstGeom>
          <a:gradFill>
            <a:gsLst>
              <a:gs pos="0">
                <a:srgbClr val="DFEB33"/>
              </a:gs>
              <a:gs pos="51813">
                <a:srgbClr val="DFEB33"/>
              </a:gs>
              <a:gs pos="58999">
                <a:srgbClr val="DFEB33"/>
              </a:gs>
              <a:gs pos="100000">
                <a:srgbClr val="DFEB33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823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8" name="Google Shape;328;p47"/>
          <p:cNvSpPr/>
          <p:nvPr/>
        </p:nvSpPr>
        <p:spPr>
          <a:xfrm>
            <a:off x="1633539" y="1636663"/>
            <a:ext cx="2109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1823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Input</a:t>
            </a:r>
            <a:endParaRPr sz="1100"/>
          </a:p>
        </p:txBody>
      </p:sp>
      <p:sp>
        <p:nvSpPr>
          <p:cNvPr id="329" name="Google Shape;329;p47"/>
          <p:cNvSpPr txBox="1"/>
          <p:nvPr/>
        </p:nvSpPr>
        <p:spPr>
          <a:xfrm>
            <a:off x="1633538" y="2419385"/>
            <a:ext cx="21099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30" name="Google Shape;330;p47"/>
          <p:cNvSpPr/>
          <p:nvPr/>
        </p:nvSpPr>
        <p:spPr>
          <a:xfrm>
            <a:off x="8415606" y="4041677"/>
            <a:ext cx="433483" cy="433483"/>
          </a:xfrm>
          <a:custGeom>
            <a:avLst/>
            <a:gdLst/>
            <a:ahLst/>
            <a:cxnLst/>
            <a:rect l="l" t="t" r="r" b="b"/>
            <a:pathLst>
              <a:path w="390525" h="390525" extrusionOk="0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DFEB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1" name="Google Shape;331;p47"/>
          <p:cNvSpPr/>
          <p:nvPr/>
        </p:nvSpPr>
        <p:spPr>
          <a:xfrm>
            <a:off x="5400678" y="1700688"/>
            <a:ext cx="2109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1823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Output</a:t>
            </a:r>
            <a:endParaRPr sz="1100"/>
          </a:p>
        </p:txBody>
      </p:sp>
      <p:sp>
        <p:nvSpPr>
          <p:cNvPr id="332" name="Google Shape;332;p47"/>
          <p:cNvSpPr txBox="1"/>
          <p:nvPr/>
        </p:nvSpPr>
        <p:spPr>
          <a:xfrm>
            <a:off x="5400675" y="2315652"/>
            <a:ext cx="2109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182337"/>
                </a:solidFill>
                <a:latin typeface="Montserrat"/>
                <a:ea typeface="Montserrat"/>
                <a:cs typeface="Montserrat"/>
                <a:sym typeface="Montserrat"/>
              </a:rPr>
              <a:t>Pathway to reach the destination by interacting the university’s model.</a:t>
            </a:r>
            <a:endParaRPr sz="1100" b="1"/>
          </a:p>
        </p:txBody>
      </p:sp>
      <p:sp>
        <p:nvSpPr>
          <p:cNvPr id="333" name="Google Shape;333;p47"/>
          <p:cNvSpPr txBox="1"/>
          <p:nvPr/>
        </p:nvSpPr>
        <p:spPr>
          <a:xfrm>
            <a:off x="1856775" y="2371650"/>
            <a:ext cx="17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Destination point</a:t>
            </a:r>
            <a:endParaRPr b="1"/>
          </a:p>
        </p:txBody>
      </p:sp>
      <p:sp>
        <p:nvSpPr>
          <p:cNvPr id="334" name="Google Shape;334;p47"/>
          <p:cNvSpPr txBox="1"/>
          <p:nvPr/>
        </p:nvSpPr>
        <p:spPr>
          <a:xfrm>
            <a:off x="1387250" y="4065725"/>
            <a:ext cx="660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</a:rPr>
              <a:t>JUET Navigation App will ask from user to enter the destination point then application will show the path to reach the destination.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795525" y="544850"/>
            <a:ext cx="697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Problem Faced</a:t>
            </a:r>
            <a:endParaRPr sz="3300" b="1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736350" y="2124950"/>
            <a:ext cx="6974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To import the model from matterport to the unity Engine it’s demanding the paid version which is very costly.</a:t>
            </a:r>
            <a:endParaRPr sz="16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/>
        </p:nvSpPr>
        <p:spPr>
          <a:xfrm>
            <a:off x="1253198" y="715650"/>
            <a:ext cx="57984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Updates of Application</a:t>
            </a:r>
            <a:endParaRPr sz="3400">
              <a:solidFill>
                <a:srgbClr val="FFF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1307675" y="2288425"/>
            <a:ext cx="653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Virtual Tour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Description of the destination point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/>
          <p:nvPr/>
        </p:nvSpPr>
        <p:spPr>
          <a:xfrm>
            <a:off x="2155372" y="1349828"/>
            <a:ext cx="4833257" cy="2443843"/>
          </a:xfrm>
          <a:prstGeom prst="roundRect">
            <a:avLst>
              <a:gd name="adj" fmla="val 6422"/>
            </a:avLst>
          </a:prstGeom>
          <a:solidFill>
            <a:srgbClr val="DFEB33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823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2462775" y="1944450"/>
            <a:ext cx="3954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b="0">
                <a:solidFill>
                  <a:srgbClr val="1823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</a:t>
            </a:r>
            <a:r>
              <a:rPr lang="ko" sz="4500">
                <a:solidFill>
                  <a:srgbClr val="1823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You</a:t>
            </a:r>
            <a:r>
              <a:rPr lang="ko" sz="4500" b="0">
                <a:solidFill>
                  <a:srgbClr val="1823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!</a:t>
            </a:r>
            <a:endParaRPr sz="1100"/>
          </a:p>
        </p:txBody>
      </p:sp>
      <p:sp>
        <p:nvSpPr>
          <p:cNvPr id="353" name="Google Shape;353;p50"/>
          <p:cNvSpPr txBox="1"/>
          <p:nvPr/>
        </p:nvSpPr>
        <p:spPr>
          <a:xfrm>
            <a:off x="2726879" y="2760472"/>
            <a:ext cx="3690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823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/>
        </p:nvSpPr>
        <p:spPr>
          <a:xfrm>
            <a:off x="3347675" y="677850"/>
            <a:ext cx="1636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E2E2E2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3266825" y="2534813"/>
            <a:ext cx="22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Dr. Amit Rathi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2790875" y="1959538"/>
            <a:ext cx="2749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Mentor</a:t>
            </a:r>
            <a:endParaRPr sz="2300">
              <a:solidFill>
                <a:srgbClr val="FFF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/>
          <p:nvPr/>
        </p:nvSpPr>
        <p:spPr>
          <a:xfrm>
            <a:off x="2799464" y="2569913"/>
            <a:ext cx="65649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FEB3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4708451" y="3337762"/>
            <a:ext cx="1636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2E2E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9" name="Google Shape;209;p36"/>
          <p:cNvSpPr/>
          <p:nvPr/>
        </p:nvSpPr>
        <p:spPr>
          <a:xfrm>
            <a:off x="4708451" y="2985645"/>
            <a:ext cx="163608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FEB3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6617438" y="3337762"/>
            <a:ext cx="1636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2E2E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6617438" y="2569913"/>
            <a:ext cx="64972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FEB3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2840225" y="3137650"/>
            <a:ext cx="2651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Members</a:t>
            </a:r>
            <a:endParaRPr sz="2100">
              <a:solidFill>
                <a:srgbClr val="FFF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3661475" y="3094825"/>
            <a:ext cx="33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2747550" y="3748350"/>
            <a:ext cx="36489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ko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Pratishtha Singh(201B194)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ko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Prabal Sharma(201B180)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1569200" y="677850"/>
            <a:ext cx="636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00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Project Name:</a:t>
            </a:r>
            <a:r>
              <a:rPr lang="ko" sz="2600">
                <a:solidFill>
                  <a:srgbClr val="FFFF00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 </a:t>
            </a:r>
            <a:r>
              <a:rPr lang="ko"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JUET Navigation App</a:t>
            </a:r>
            <a:endParaRPr sz="19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/>
        </p:nvSpPr>
        <p:spPr>
          <a:xfrm>
            <a:off x="1754305" y="2062278"/>
            <a:ext cx="250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E2E2E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1" name="Google Shape;221;p37"/>
          <p:cNvSpPr/>
          <p:nvPr/>
        </p:nvSpPr>
        <p:spPr>
          <a:xfrm>
            <a:off x="1563800" y="941725"/>
            <a:ext cx="52197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3000" b="1">
                <a:solidFill>
                  <a:srgbClr val="DFEB33"/>
                </a:solidFill>
                <a:latin typeface="Montserrat"/>
                <a:ea typeface="Montserrat"/>
                <a:cs typeface="Montserrat"/>
                <a:sym typeface="Montserrat"/>
              </a:rPr>
              <a:t>Need Of Navigation App</a:t>
            </a:r>
            <a:endParaRPr sz="3000" b="1">
              <a:solidFill>
                <a:srgbClr val="DFEB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DFEB3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1233998" y="1647228"/>
            <a:ext cx="69158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FEB3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1155100" y="1993475"/>
            <a:ext cx="6996000" cy="19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rgbClr val="FFFFFF"/>
                </a:solidFill>
              </a:rPr>
              <a:t>Problems in finding the right Classrooms, Lecture theater and Labs.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rgbClr val="FFFFFF"/>
                </a:solidFill>
              </a:rPr>
              <a:t>To help faculty members as well as students.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1155100" y="3574325"/>
            <a:ext cx="65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/>
          <p:nvPr/>
        </p:nvSpPr>
        <p:spPr>
          <a:xfrm>
            <a:off x="643100" y="699300"/>
            <a:ext cx="6028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Tools and Software </a:t>
            </a:r>
            <a:r>
              <a:rPr lang="ko" sz="22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1800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725" y="1828913"/>
            <a:ext cx="3429000" cy="179897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533975" y="1714500"/>
            <a:ext cx="46809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ko" sz="2300">
                <a:solidFill>
                  <a:schemeClr val="lt1"/>
                </a:solidFill>
              </a:rPr>
              <a:t>Matterport</a:t>
            </a:r>
            <a:endParaRPr sz="2300">
              <a:solidFill>
                <a:schemeClr val="l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ko" sz="2300">
                <a:solidFill>
                  <a:schemeClr val="lt1"/>
                </a:solidFill>
              </a:rPr>
              <a:t>Vuforia Engine</a:t>
            </a:r>
            <a:endParaRPr sz="2300">
              <a:solidFill>
                <a:schemeClr val="l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ko" sz="2300">
                <a:solidFill>
                  <a:schemeClr val="lt1"/>
                </a:solidFill>
              </a:rPr>
              <a:t>Unity</a:t>
            </a:r>
            <a:endParaRPr sz="2300">
              <a:solidFill>
                <a:schemeClr val="l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ko" sz="2300">
                <a:solidFill>
                  <a:schemeClr val="lt1"/>
                </a:solidFill>
              </a:rPr>
              <a:t>3D camera</a:t>
            </a:r>
            <a:endParaRPr sz="2300">
              <a:solidFill>
                <a:schemeClr val="l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ko" sz="2300">
                <a:solidFill>
                  <a:schemeClr val="lt1"/>
                </a:solidFill>
              </a:rPr>
              <a:t>Vuforia Area Target Generator</a:t>
            </a: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4">
            <a:alphaModFix/>
          </a:blip>
          <a:srcRect t="29336" b="28215"/>
          <a:stretch/>
        </p:blipFill>
        <p:spPr>
          <a:xfrm>
            <a:off x="5857900" y="3721399"/>
            <a:ext cx="2379177" cy="10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356" y="2410408"/>
            <a:ext cx="1928891" cy="77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/>
          <p:nvPr/>
        </p:nvSpPr>
        <p:spPr>
          <a:xfrm>
            <a:off x="3208325" y="1294800"/>
            <a:ext cx="2530200" cy="661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3244825" y="2583325"/>
            <a:ext cx="2481900" cy="767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3256525" y="4012250"/>
            <a:ext cx="2481900" cy="706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3774176" y="1338175"/>
            <a:ext cx="16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Mapping</a:t>
            </a:r>
            <a:endParaRPr sz="2000" b="1"/>
          </a:p>
        </p:txBody>
      </p:sp>
      <p:sp>
        <p:nvSpPr>
          <p:cNvPr id="242" name="Google Shape;242;p39"/>
          <p:cNvSpPr txBox="1"/>
          <p:nvPr/>
        </p:nvSpPr>
        <p:spPr>
          <a:xfrm>
            <a:off x="3640825" y="2732613"/>
            <a:ext cx="213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Localization</a:t>
            </a:r>
            <a:endParaRPr sz="2000" b="1"/>
          </a:p>
        </p:txBody>
      </p:sp>
      <p:sp>
        <p:nvSpPr>
          <p:cNvPr id="243" name="Google Shape;243;p39"/>
          <p:cNvSpPr txBox="1"/>
          <p:nvPr/>
        </p:nvSpPr>
        <p:spPr>
          <a:xfrm>
            <a:off x="3585500" y="4137775"/>
            <a:ext cx="2338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/>
              <a:t> Visualisation</a:t>
            </a:r>
            <a:endParaRPr sz="1900" b="1"/>
          </a:p>
        </p:txBody>
      </p:sp>
      <p:cxnSp>
        <p:nvCxnSpPr>
          <p:cNvPr id="244" name="Google Shape;244;p39"/>
          <p:cNvCxnSpPr/>
          <p:nvPr/>
        </p:nvCxnSpPr>
        <p:spPr>
          <a:xfrm flipH="1">
            <a:off x="4482025" y="1968200"/>
            <a:ext cx="9600" cy="635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39"/>
          <p:cNvCxnSpPr/>
          <p:nvPr/>
        </p:nvCxnSpPr>
        <p:spPr>
          <a:xfrm>
            <a:off x="4483700" y="3350750"/>
            <a:ext cx="0" cy="661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9"/>
          <p:cNvSpPr txBox="1"/>
          <p:nvPr/>
        </p:nvSpPr>
        <p:spPr>
          <a:xfrm>
            <a:off x="2685625" y="394825"/>
            <a:ext cx="380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Outline of Process </a:t>
            </a:r>
            <a:endParaRPr sz="2000"/>
          </a:p>
        </p:txBody>
      </p:sp>
      <p:sp>
        <p:nvSpPr>
          <p:cNvPr id="247" name="Google Shape;247;p39"/>
          <p:cNvSpPr txBox="1"/>
          <p:nvPr/>
        </p:nvSpPr>
        <p:spPr>
          <a:xfrm>
            <a:off x="4151963" y="47184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Fig. 1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832325" y="1046125"/>
            <a:ext cx="2080800" cy="517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917700" y="1108152"/>
            <a:ext cx="17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3D scan of area</a:t>
            </a:r>
            <a:endParaRPr/>
          </a:p>
        </p:txBody>
      </p:sp>
      <p:cxnSp>
        <p:nvCxnSpPr>
          <p:cNvPr id="254" name="Google Shape;254;p40"/>
          <p:cNvCxnSpPr>
            <a:stCxn id="253" idx="2"/>
          </p:cNvCxnSpPr>
          <p:nvPr/>
        </p:nvCxnSpPr>
        <p:spPr>
          <a:xfrm flipH="1">
            <a:off x="1776150" y="1508352"/>
            <a:ext cx="600" cy="845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40"/>
          <p:cNvSpPr txBox="1"/>
          <p:nvPr/>
        </p:nvSpPr>
        <p:spPr>
          <a:xfrm>
            <a:off x="1920825" y="1794648"/>
            <a:ext cx="16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Matterport camera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971075" y="2377917"/>
            <a:ext cx="194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3D scan of   area</a:t>
            </a:r>
            <a:endParaRPr/>
          </a:p>
        </p:txBody>
      </p:sp>
      <p:sp>
        <p:nvSpPr>
          <p:cNvPr id="257" name="Google Shape;257;p40"/>
          <p:cNvSpPr/>
          <p:nvPr/>
        </p:nvSpPr>
        <p:spPr>
          <a:xfrm>
            <a:off x="768325" y="2430174"/>
            <a:ext cx="2219700" cy="517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1301875" y="2486672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Area Target</a:t>
            </a:r>
            <a:endParaRPr/>
          </a:p>
        </p:txBody>
      </p:sp>
      <p:cxnSp>
        <p:nvCxnSpPr>
          <p:cNvPr id="259" name="Google Shape;259;p40"/>
          <p:cNvCxnSpPr/>
          <p:nvPr/>
        </p:nvCxnSpPr>
        <p:spPr>
          <a:xfrm flipH="1">
            <a:off x="1760350" y="2996750"/>
            <a:ext cx="15900" cy="897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40"/>
          <p:cNvSpPr txBox="1"/>
          <p:nvPr/>
        </p:nvSpPr>
        <p:spPr>
          <a:xfrm>
            <a:off x="1855425" y="3309147"/>
            <a:ext cx="31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Vuforia area target generator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768325" y="4006867"/>
            <a:ext cx="2219700" cy="517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0"/>
          <p:cNvSpPr txBox="1"/>
          <p:nvPr/>
        </p:nvSpPr>
        <p:spPr>
          <a:xfrm>
            <a:off x="742600" y="4071090"/>
            <a:ext cx="218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Programming( C# or C++)</a:t>
            </a:r>
            <a:endParaRPr sz="1300"/>
          </a:p>
        </p:txBody>
      </p:sp>
      <p:cxnSp>
        <p:nvCxnSpPr>
          <p:cNvPr id="263" name="Google Shape;263;p40"/>
          <p:cNvCxnSpPr>
            <a:stCxn id="261" idx="3"/>
          </p:cNvCxnSpPr>
          <p:nvPr/>
        </p:nvCxnSpPr>
        <p:spPr>
          <a:xfrm rot="10800000" flipH="1">
            <a:off x="2988025" y="4256167"/>
            <a:ext cx="2507700" cy="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40"/>
          <p:cNvSpPr txBox="1"/>
          <p:nvPr/>
        </p:nvSpPr>
        <p:spPr>
          <a:xfrm>
            <a:off x="3462150" y="4256034"/>
            <a:ext cx="221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Unity engine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5681850" y="3837878"/>
            <a:ext cx="2219700" cy="517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 txBox="1"/>
          <p:nvPr/>
        </p:nvSpPr>
        <p:spPr>
          <a:xfrm>
            <a:off x="5751875" y="3894376"/>
            <a:ext cx="19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Creating nodes/Points</a:t>
            </a: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5639675" y="2170253"/>
            <a:ext cx="2219700" cy="668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40"/>
          <p:cNvCxnSpPr>
            <a:stCxn id="266" idx="0"/>
            <a:endCxn id="267" idx="2"/>
          </p:cNvCxnSpPr>
          <p:nvPr/>
        </p:nvCxnSpPr>
        <p:spPr>
          <a:xfrm rot="10800000">
            <a:off x="6749525" y="2838376"/>
            <a:ext cx="0" cy="1056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40"/>
          <p:cNvSpPr txBox="1"/>
          <p:nvPr/>
        </p:nvSpPr>
        <p:spPr>
          <a:xfrm>
            <a:off x="5964750" y="2193579"/>
            <a:ext cx="165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Expected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(Application)</a:t>
            </a:r>
            <a:endParaRPr/>
          </a:p>
        </p:txBody>
      </p:sp>
      <p:sp>
        <p:nvSpPr>
          <p:cNvPr id="270" name="Google Shape;270;p40"/>
          <p:cNvSpPr txBox="1"/>
          <p:nvPr/>
        </p:nvSpPr>
        <p:spPr>
          <a:xfrm>
            <a:off x="4020138" y="4656225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Fig. 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2913125" y="217925"/>
            <a:ext cx="3254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Flowchart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 l="12520" t="-9309" r="26877" b="9309"/>
          <a:stretch/>
        </p:blipFill>
        <p:spPr>
          <a:xfrm>
            <a:off x="6966050" y="1816400"/>
            <a:ext cx="2095375" cy="18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/>
          <p:nvPr/>
        </p:nvSpPr>
        <p:spPr>
          <a:xfrm>
            <a:off x="2529725" y="360825"/>
            <a:ext cx="4252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Matterport </a:t>
            </a:r>
            <a:r>
              <a:rPr lang="ko" sz="22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3408000" y="3837300"/>
            <a:ext cx="3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Scanning Environment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Creating point clouds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Creates Data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1238475" y="1754500"/>
            <a:ext cx="5676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300"/>
              <a:buChar char="●"/>
            </a:pPr>
            <a:r>
              <a:rPr lang="ko" sz="1300">
                <a:solidFill>
                  <a:srgbClr val="BDC1C6"/>
                </a:solidFill>
                <a:highlight>
                  <a:srgbClr val="202124"/>
                </a:highlight>
              </a:rPr>
              <a:t>Matterport is a 3D modeling software.</a:t>
            </a:r>
            <a:endParaRPr sz="13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300"/>
              <a:buChar char="●"/>
            </a:pPr>
            <a:r>
              <a:rPr lang="ko" sz="1300">
                <a:solidFill>
                  <a:srgbClr val="BDC1C6"/>
                </a:solidFill>
                <a:highlight>
                  <a:srgbClr val="202124"/>
                </a:highlight>
              </a:rPr>
              <a:t>Models can be kept private, shared publicly, or shared with a select group of collaborators. </a:t>
            </a:r>
            <a:endParaRPr sz="13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300"/>
              <a:buChar char="●"/>
            </a:pPr>
            <a:r>
              <a:rPr lang="ko" sz="1300" b="1">
                <a:solidFill>
                  <a:srgbClr val="BDC1C6"/>
                </a:solidFill>
                <a:highlight>
                  <a:srgbClr val="202124"/>
                </a:highlight>
              </a:rPr>
              <a:t>It’s the quickest way to document a building or property</a:t>
            </a:r>
            <a:r>
              <a:rPr lang="ko" sz="1300">
                <a:solidFill>
                  <a:srgbClr val="BDC1C6"/>
                </a:solidFill>
                <a:highlight>
                  <a:srgbClr val="202124"/>
                </a:highlight>
              </a:rPr>
              <a:t>. </a:t>
            </a:r>
            <a:endParaRPr sz="130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3408000" y="3393600"/>
            <a:ext cx="31344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Requirements</a:t>
            </a:r>
            <a:endParaRPr sz="2200">
              <a:solidFill>
                <a:srgbClr val="DFEB3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/>
          <p:nvPr/>
        </p:nvSpPr>
        <p:spPr>
          <a:xfrm>
            <a:off x="936975" y="1135277"/>
            <a:ext cx="6160200" cy="74400"/>
          </a:xfrm>
          <a:prstGeom prst="roundRect">
            <a:avLst>
              <a:gd name="adj" fmla="val 6422"/>
            </a:avLst>
          </a:prstGeom>
          <a:solidFill>
            <a:srgbClr val="DFEB33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823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0" y="400150"/>
            <a:ext cx="4738002" cy="245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/>
          <p:nvPr/>
        </p:nvSpPr>
        <p:spPr>
          <a:xfrm>
            <a:off x="1993425" y="4090301"/>
            <a:ext cx="6160200" cy="74400"/>
          </a:xfrm>
          <a:prstGeom prst="roundRect">
            <a:avLst>
              <a:gd name="adj" fmla="val 6422"/>
            </a:avLst>
          </a:prstGeom>
          <a:solidFill>
            <a:srgbClr val="DFEB33"/>
          </a:solidFill>
          <a:ln>
            <a:noFill/>
          </a:ln>
          <a:effectLst>
            <a:outerShdw blurRad="190500" sx="101000" sy="101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823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800" y="2283625"/>
            <a:ext cx="4343173" cy="235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/>
        </p:nvSpPr>
        <p:spPr>
          <a:xfrm>
            <a:off x="5282225" y="1346300"/>
            <a:ext cx="326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Scanned area by Matterport</a:t>
            </a:r>
            <a:endParaRPr sz="100"/>
          </a:p>
        </p:txBody>
      </p:sp>
      <p:sp>
        <p:nvSpPr>
          <p:cNvPr id="290" name="Google Shape;290;p42"/>
          <p:cNvSpPr txBox="1"/>
          <p:nvPr/>
        </p:nvSpPr>
        <p:spPr>
          <a:xfrm>
            <a:off x="468550" y="3248400"/>
            <a:ext cx="371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360 Camera: Ricoh Theta SC2</a:t>
            </a:r>
            <a:endParaRPr sz="1700" b="1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/>
        </p:nvSpPr>
        <p:spPr>
          <a:xfrm>
            <a:off x="1739350" y="709100"/>
            <a:ext cx="5503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Vuforia Area Target  Generator </a:t>
            </a:r>
            <a:r>
              <a:rPr lang="ko" sz="2200">
                <a:solidFill>
                  <a:srgbClr val="DFEB3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1503300" y="2820225"/>
            <a:ext cx="6311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It’s a Vuforia engine tool that takes a 3d scanned model as input and generates an area target database.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We can review and edit the scan before generating an area target.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On-screen Show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Montserrat Light</vt:lpstr>
      <vt:lpstr>Montserrat Black</vt:lpstr>
      <vt:lpstr>Montserrat</vt:lpstr>
      <vt:lpstr>Roboto Serif ExtraBold</vt:lpstr>
      <vt:lpstr>Roboto Serif</vt:lpstr>
      <vt:lpstr>Simple Light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Pratishtha Singh</cp:lastModifiedBy>
  <cp:revision>1</cp:revision>
  <dcterms:modified xsi:type="dcterms:W3CDTF">2023-01-30T14:49:00Z</dcterms:modified>
</cp:coreProperties>
</file>