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57adaa5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57adaa5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57adaa5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57adaa5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7adaa5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7adaa5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0" y="0"/>
            <a:ext cx="1918100" cy="911175"/>
          </a:xfrm>
          <a:prstGeom prst="rect">
            <a:avLst/>
          </a:prstGeom>
          <a:noFill/>
          <a:ln>
            <a:noFill/>
          </a:ln>
        </p:spPr>
      </p:pic>
      <p:sp>
        <p:nvSpPr>
          <p:cNvPr id="87" name="Google Shape;87;p13"/>
          <p:cNvSpPr txBox="1"/>
          <p:nvPr/>
        </p:nvSpPr>
        <p:spPr>
          <a:xfrm>
            <a:off x="5172600" y="3717825"/>
            <a:ext cx="3492900" cy="7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274E13"/>
                </a:solidFill>
                <a:latin typeface="Old Standard TT"/>
                <a:ea typeface="Old Standard TT"/>
                <a:cs typeface="Old Standard TT"/>
                <a:sym typeface="Old Standard TT"/>
              </a:rPr>
              <a:t>RA1911032010011   </a:t>
            </a:r>
            <a:r>
              <a:rPr b="1" lang="en" sz="1200">
                <a:solidFill>
                  <a:srgbClr val="274E13"/>
                </a:solidFill>
                <a:latin typeface="Old Standard TT"/>
                <a:ea typeface="Old Standard TT"/>
                <a:cs typeface="Old Standard TT"/>
                <a:sym typeface="Old Standard TT"/>
              </a:rPr>
              <a:t>Pratishtha Arya </a:t>
            </a:r>
            <a:endParaRPr b="1" sz="1200">
              <a:solidFill>
                <a:srgbClr val="274E13"/>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rPr b="1" lang="en" sz="1200">
                <a:solidFill>
                  <a:srgbClr val="274E13"/>
                </a:solidFill>
                <a:latin typeface="Old Standard TT"/>
                <a:ea typeface="Old Standard TT"/>
                <a:cs typeface="Old Standard TT"/>
                <a:sym typeface="Old Standard TT"/>
              </a:rPr>
              <a:t>RA1911032010030</a:t>
            </a:r>
            <a:r>
              <a:rPr b="1" lang="en" sz="600">
                <a:solidFill>
                  <a:srgbClr val="274E13"/>
                </a:solidFill>
              </a:rPr>
              <a:t>     </a:t>
            </a:r>
            <a:r>
              <a:rPr b="1" lang="en" sz="1200">
                <a:solidFill>
                  <a:srgbClr val="274E13"/>
                </a:solidFill>
                <a:latin typeface="Old Standard TT"/>
                <a:ea typeface="Old Standard TT"/>
                <a:cs typeface="Old Standard TT"/>
                <a:sym typeface="Old Standard TT"/>
              </a:rPr>
              <a:t>Sailashree Pandab </a:t>
            </a:r>
            <a:endParaRPr b="1" sz="600"/>
          </a:p>
        </p:txBody>
      </p:sp>
      <p:sp>
        <p:nvSpPr>
          <p:cNvPr id="88" name="Google Shape;88;p13"/>
          <p:cNvSpPr txBox="1"/>
          <p:nvPr/>
        </p:nvSpPr>
        <p:spPr>
          <a:xfrm>
            <a:off x="1659525" y="1423950"/>
            <a:ext cx="504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3400">
                <a:solidFill>
                  <a:srgbClr val="134F5C"/>
                </a:solidFill>
                <a:latin typeface="Old Standard TT"/>
                <a:ea typeface="Old Standard TT"/>
                <a:cs typeface="Old Standard TT"/>
                <a:sym typeface="Old Standard TT"/>
              </a:rPr>
              <a:t>     </a:t>
            </a:r>
            <a:r>
              <a:rPr lang="en" sz="3400">
                <a:solidFill>
                  <a:srgbClr val="45818E"/>
                </a:solidFill>
                <a:latin typeface="Old Standard TT"/>
                <a:ea typeface="Old Standard TT"/>
                <a:cs typeface="Old Standard TT"/>
                <a:sym typeface="Old Standard TT"/>
              </a:rPr>
              <a:t> </a:t>
            </a:r>
            <a:r>
              <a:rPr lang="en" sz="3100">
                <a:solidFill>
                  <a:srgbClr val="45818E"/>
                </a:solidFill>
                <a:latin typeface="Old Standard TT"/>
                <a:ea typeface="Old Standard TT"/>
                <a:cs typeface="Old Standard TT"/>
                <a:sym typeface="Old Standard TT"/>
              </a:rPr>
              <a:t> AI Mini Project</a:t>
            </a:r>
            <a:endParaRPr sz="3100">
              <a:solidFill>
                <a:srgbClr val="45818E"/>
              </a:solidFill>
              <a:latin typeface="Old Standard TT"/>
              <a:ea typeface="Old Standard TT"/>
              <a:cs typeface="Old Standard TT"/>
              <a:sym typeface="Old Standard TT"/>
            </a:endParaRPr>
          </a:p>
          <a:p>
            <a:pPr indent="0" lvl="0" marL="0" rtl="0" algn="l">
              <a:spcBef>
                <a:spcPts val="0"/>
              </a:spcBef>
              <a:spcAft>
                <a:spcPts val="0"/>
              </a:spcAft>
              <a:buNone/>
            </a:pPr>
            <a:r>
              <a:rPr lang="en" sz="3800">
                <a:solidFill>
                  <a:srgbClr val="134F5C"/>
                </a:solidFill>
                <a:latin typeface="Old Standard TT"/>
                <a:ea typeface="Old Standard TT"/>
                <a:cs typeface="Old Standard TT"/>
                <a:sym typeface="Old Standard TT"/>
              </a:rPr>
              <a:t>Bird Species Detection</a:t>
            </a:r>
            <a:endParaRPr sz="3800">
              <a:solidFill>
                <a:srgbClr val="134F5C"/>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3800">
                <a:solidFill>
                  <a:srgbClr val="134F5C"/>
                </a:solidFill>
                <a:latin typeface="Old Standard TT"/>
                <a:ea typeface="Old Standard TT"/>
                <a:cs typeface="Old Standard TT"/>
                <a:sym typeface="Old Standard TT"/>
              </a:rPr>
              <a:t>          System</a:t>
            </a:r>
            <a:endParaRPr sz="3800">
              <a:solidFill>
                <a:srgbClr val="134F5C"/>
              </a:solidFill>
              <a:latin typeface="Old Standard TT"/>
              <a:ea typeface="Old Standard TT"/>
              <a:cs typeface="Old Standard TT"/>
              <a:sym typeface="Old Standard TT"/>
            </a:endParaRPr>
          </a:p>
          <a:p>
            <a:pPr indent="0" lvl="0" marL="0" rtl="0" algn="ctr">
              <a:spcBef>
                <a:spcPts val="0"/>
              </a:spcBef>
              <a:spcAft>
                <a:spcPts val="0"/>
              </a:spcAft>
              <a:buNone/>
            </a:pPr>
            <a:r>
              <a:t/>
            </a:r>
            <a:endParaRPr sz="1600"/>
          </a:p>
        </p:txBody>
      </p:sp>
      <p:pic>
        <p:nvPicPr>
          <p:cNvPr id="89" name="Google Shape;89;p13"/>
          <p:cNvPicPr preferRelativeResize="0"/>
          <p:nvPr/>
        </p:nvPicPr>
        <p:blipFill>
          <a:blip r:embed="rId4">
            <a:alphaModFix/>
          </a:blip>
          <a:stretch>
            <a:fillRect/>
          </a:stretch>
        </p:blipFill>
        <p:spPr>
          <a:xfrm>
            <a:off x="6706425" y="0"/>
            <a:ext cx="2437575" cy="2044300"/>
          </a:xfrm>
          <a:prstGeom prst="rect">
            <a:avLst/>
          </a:prstGeom>
          <a:noFill/>
          <a:ln>
            <a:noFill/>
          </a:ln>
        </p:spPr>
      </p:pic>
      <p:pic>
        <p:nvPicPr>
          <p:cNvPr id="90" name="Google Shape;90;p13"/>
          <p:cNvPicPr preferRelativeResize="0"/>
          <p:nvPr/>
        </p:nvPicPr>
        <p:blipFill>
          <a:blip r:embed="rId5">
            <a:alphaModFix/>
          </a:blip>
          <a:stretch>
            <a:fillRect/>
          </a:stretch>
        </p:blipFill>
        <p:spPr>
          <a:xfrm>
            <a:off x="0" y="3122275"/>
            <a:ext cx="2296551" cy="2044300"/>
          </a:xfrm>
          <a:prstGeom prst="rect">
            <a:avLst/>
          </a:prstGeom>
          <a:noFill/>
          <a:ln>
            <a:noFill/>
          </a:ln>
        </p:spPr>
      </p:pic>
      <p:pic>
        <p:nvPicPr>
          <p:cNvPr id="91" name="Google Shape;91;p13"/>
          <p:cNvPicPr preferRelativeResize="0"/>
          <p:nvPr/>
        </p:nvPicPr>
        <p:blipFill rotWithShape="1">
          <a:blip r:embed="rId6">
            <a:alphaModFix/>
          </a:blip>
          <a:srcRect b="16729" l="25847" r="29648" t="49467"/>
          <a:stretch/>
        </p:blipFill>
        <p:spPr>
          <a:xfrm>
            <a:off x="1918100" y="0"/>
            <a:ext cx="1199600" cy="911175"/>
          </a:xfrm>
          <a:prstGeom prst="rect">
            <a:avLst/>
          </a:prstGeom>
          <a:noFill/>
          <a:ln>
            <a:noFill/>
          </a:ln>
        </p:spPr>
      </p:pic>
      <p:sp>
        <p:nvSpPr>
          <p:cNvPr id="92" name="Google Shape;92;p13"/>
          <p:cNvSpPr txBox="1"/>
          <p:nvPr/>
        </p:nvSpPr>
        <p:spPr>
          <a:xfrm>
            <a:off x="5092475" y="3203250"/>
            <a:ext cx="41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Faculty: Dr. Vaishnavi Moorthy </a:t>
            </a:r>
            <a:endParaRPr sz="1800">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4"/>
          <p:cNvPicPr preferRelativeResize="0"/>
          <p:nvPr/>
        </p:nvPicPr>
        <p:blipFill>
          <a:blip r:embed="rId3">
            <a:alphaModFix/>
          </a:blip>
          <a:stretch>
            <a:fillRect/>
          </a:stretch>
        </p:blipFill>
        <p:spPr>
          <a:xfrm>
            <a:off x="6295900" y="0"/>
            <a:ext cx="1814351" cy="861900"/>
          </a:xfrm>
          <a:prstGeom prst="rect">
            <a:avLst/>
          </a:prstGeom>
          <a:noFill/>
          <a:ln>
            <a:noFill/>
          </a:ln>
        </p:spPr>
      </p:pic>
      <p:sp>
        <p:nvSpPr>
          <p:cNvPr id="98" name="Google Shape;98;p14"/>
          <p:cNvSpPr txBox="1"/>
          <p:nvPr/>
        </p:nvSpPr>
        <p:spPr>
          <a:xfrm>
            <a:off x="125" y="-60200"/>
            <a:ext cx="452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rgbClr val="0B5394"/>
                </a:solidFill>
                <a:latin typeface="Old Standard TT"/>
                <a:ea typeface="Old Standard TT"/>
                <a:cs typeface="Old Standard TT"/>
                <a:sym typeface="Old Standard TT"/>
              </a:rPr>
              <a:t>Problem statement:</a:t>
            </a:r>
            <a:endParaRPr b="1" sz="1800">
              <a:solidFill>
                <a:srgbClr val="0B5394"/>
              </a:solidFill>
            </a:endParaRPr>
          </a:p>
        </p:txBody>
      </p:sp>
      <p:sp>
        <p:nvSpPr>
          <p:cNvPr id="99" name="Google Shape;99;p14"/>
          <p:cNvSpPr txBox="1"/>
          <p:nvPr/>
        </p:nvSpPr>
        <p:spPr>
          <a:xfrm>
            <a:off x="125" y="1176050"/>
            <a:ext cx="329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B5394"/>
                </a:solidFill>
                <a:latin typeface="Old Standard TT"/>
                <a:ea typeface="Old Standard TT"/>
                <a:cs typeface="Old Standard TT"/>
                <a:sym typeface="Old Standard TT"/>
              </a:rPr>
              <a:t>Implementation</a:t>
            </a:r>
            <a:r>
              <a:rPr b="1" lang="en" sz="1800">
                <a:solidFill>
                  <a:srgbClr val="0B5394"/>
                </a:solidFill>
                <a:latin typeface="Old Standard TT"/>
                <a:ea typeface="Old Standard TT"/>
                <a:cs typeface="Old Standard TT"/>
                <a:sym typeface="Old Standard TT"/>
              </a:rPr>
              <a:t>:</a:t>
            </a:r>
            <a:endParaRPr b="1" sz="1800">
              <a:solidFill>
                <a:srgbClr val="0B5394"/>
              </a:solidFill>
              <a:latin typeface="Old Standard TT"/>
              <a:ea typeface="Old Standard TT"/>
              <a:cs typeface="Old Standard TT"/>
              <a:sym typeface="Old Standard TT"/>
            </a:endParaRPr>
          </a:p>
        </p:txBody>
      </p:sp>
      <p:sp>
        <p:nvSpPr>
          <p:cNvPr id="100" name="Google Shape;100;p14"/>
          <p:cNvSpPr/>
          <p:nvPr/>
        </p:nvSpPr>
        <p:spPr>
          <a:xfrm>
            <a:off x="6295900" y="1081775"/>
            <a:ext cx="2847900" cy="4061700"/>
          </a:xfrm>
          <a:prstGeom prst="snip2SameRect">
            <a:avLst>
              <a:gd fmla="val 16667" name="adj1"/>
              <a:gd fmla="val 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4"/>
          <p:cNvPicPr preferRelativeResize="0"/>
          <p:nvPr/>
        </p:nvPicPr>
        <p:blipFill rotWithShape="1">
          <a:blip r:embed="rId4">
            <a:alphaModFix/>
          </a:blip>
          <a:srcRect b="16729" l="25847" r="29648" t="49467"/>
          <a:stretch/>
        </p:blipFill>
        <p:spPr>
          <a:xfrm>
            <a:off x="8110250" y="15825"/>
            <a:ext cx="1033750" cy="861900"/>
          </a:xfrm>
          <a:prstGeom prst="rect">
            <a:avLst/>
          </a:prstGeom>
          <a:noFill/>
          <a:ln>
            <a:noFill/>
          </a:ln>
        </p:spPr>
      </p:pic>
      <p:sp>
        <p:nvSpPr>
          <p:cNvPr id="102" name="Google Shape;102;p14"/>
          <p:cNvSpPr txBox="1"/>
          <p:nvPr/>
        </p:nvSpPr>
        <p:spPr>
          <a:xfrm>
            <a:off x="3173850" y="4612825"/>
            <a:ext cx="29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03" name="Google Shape;103;p14"/>
          <p:cNvSpPr txBox="1"/>
          <p:nvPr/>
        </p:nvSpPr>
        <p:spPr>
          <a:xfrm>
            <a:off x="3298625" y="4551325"/>
            <a:ext cx="2936100" cy="523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latin typeface="Lato"/>
                <a:ea typeface="Lato"/>
                <a:cs typeface="Lato"/>
                <a:sym typeface="Lato"/>
              </a:rPr>
              <a:t>FIG  : </a:t>
            </a:r>
            <a:r>
              <a:rPr lang="en" sz="1100">
                <a:solidFill>
                  <a:schemeClr val="accent1"/>
                </a:solidFill>
                <a:latin typeface="Cambria"/>
                <a:ea typeface="Cambria"/>
                <a:cs typeface="Cambria"/>
                <a:sym typeface="Cambria"/>
              </a:rPr>
              <a:t>Process Diagram and architecture diagram</a:t>
            </a:r>
            <a:endParaRPr sz="1100">
              <a:solidFill>
                <a:schemeClr val="accent1"/>
              </a:solidFill>
              <a:latin typeface="Cambria"/>
              <a:ea typeface="Cambria"/>
              <a:cs typeface="Cambria"/>
              <a:sym typeface="Cambria"/>
            </a:endParaRPr>
          </a:p>
        </p:txBody>
      </p:sp>
      <p:sp>
        <p:nvSpPr>
          <p:cNvPr id="104" name="Google Shape;104;p14"/>
          <p:cNvSpPr txBox="1"/>
          <p:nvPr/>
        </p:nvSpPr>
        <p:spPr>
          <a:xfrm>
            <a:off x="6602875" y="1214450"/>
            <a:ext cx="2010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rgbClr val="FFFBF0"/>
                </a:solidFill>
                <a:latin typeface="Old Standard TT"/>
                <a:ea typeface="Old Standard TT"/>
                <a:cs typeface="Old Standard TT"/>
                <a:sym typeface="Old Standard TT"/>
              </a:rPr>
              <a:t>Technique:</a:t>
            </a:r>
            <a:endParaRPr b="1" sz="1700">
              <a:solidFill>
                <a:srgbClr val="FFFBF0"/>
              </a:solidFill>
              <a:latin typeface="Old Standard TT"/>
              <a:ea typeface="Old Standard TT"/>
              <a:cs typeface="Old Standard TT"/>
              <a:sym typeface="Old Standard TT"/>
            </a:endParaRPr>
          </a:p>
        </p:txBody>
      </p:sp>
      <p:sp>
        <p:nvSpPr>
          <p:cNvPr id="105" name="Google Shape;105;p14"/>
          <p:cNvSpPr txBox="1"/>
          <p:nvPr/>
        </p:nvSpPr>
        <p:spPr>
          <a:xfrm>
            <a:off x="6306900" y="1653275"/>
            <a:ext cx="2663700" cy="3130800"/>
          </a:xfrm>
          <a:prstGeom prst="rect">
            <a:avLst/>
          </a:prstGeom>
          <a:noFill/>
          <a:ln>
            <a:noFill/>
          </a:ln>
        </p:spPr>
        <p:txBody>
          <a:bodyPr anchorCtr="0" anchor="t" bIns="91425" lIns="91425" spcFirstLastPara="1" rIns="91425" wrap="square" tIns="91425">
            <a:spAutoFit/>
          </a:bodyPr>
          <a:lstStyle/>
          <a:p>
            <a:pPr indent="-304800" lvl="0" marL="457200" marR="88900" rtl="0" algn="l">
              <a:lnSpc>
                <a:spcPct val="115000"/>
              </a:lnSpc>
              <a:spcBef>
                <a:spcPts val="0"/>
              </a:spcBef>
              <a:spcAft>
                <a:spcPts val="0"/>
              </a:spcAft>
              <a:buClr>
                <a:srgbClr val="FFFBF0"/>
              </a:buClr>
              <a:buSzPts val="1200"/>
              <a:buFont typeface="Cambria"/>
              <a:buChar char="●"/>
            </a:pPr>
            <a:r>
              <a:rPr lang="en" sz="1200">
                <a:solidFill>
                  <a:srgbClr val="FFFBF0"/>
                </a:solidFill>
                <a:latin typeface="Cambria"/>
                <a:ea typeface="Cambria"/>
                <a:cs typeface="Cambria"/>
                <a:sym typeface="Cambria"/>
              </a:rPr>
              <a:t>Convolution neural network algorithm is a multilayer perceptron that is the special design for the identification of two-dimensional image information. </a:t>
            </a:r>
            <a:endParaRPr sz="1200">
              <a:solidFill>
                <a:srgbClr val="FFFBF0"/>
              </a:solidFill>
              <a:latin typeface="Cambria"/>
              <a:ea typeface="Cambria"/>
              <a:cs typeface="Cambria"/>
              <a:sym typeface="Cambria"/>
            </a:endParaRPr>
          </a:p>
          <a:p>
            <a:pPr indent="-304800" lvl="0" marL="457200" marR="88900" rtl="0" algn="l">
              <a:lnSpc>
                <a:spcPct val="115000"/>
              </a:lnSpc>
              <a:spcBef>
                <a:spcPts val="0"/>
              </a:spcBef>
              <a:spcAft>
                <a:spcPts val="0"/>
              </a:spcAft>
              <a:buClr>
                <a:srgbClr val="FFFBF0"/>
              </a:buClr>
              <a:buSzPts val="1200"/>
              <a:buFont typeface="Cambria"/>
              <a:buChar char="●"/>
            </a:pPr>
            <a:r>
              <a:rPr lang="en" sz="1200">
                <a:solidFill>
                  <a:srgbClr val="FFFBF0"/>
                </a:solidFill>
                <a:latin typeface="Cambria"/>
                <a:ea typeface="Cambria"/>
                <a:cs typeface="Cambria"/>
                <a:sym typeface="Cambria"/>
              </a:rPr>
              <a:t>It has four layers: an input layer, a convolution layer, a sample layer, and an output layer. </a:t>
            </a:r>
            <a:endParaRPr sz="1200">
              <a:solidFill>
                <a:srgbClr val="FFFBF0"/>
              </a:solidFill>
              <a:latin typeface="Cambria"/>
              <a:ea typeface="Cambria"/>
              <a:cs typeface="Cambria"/>
              <a:sym typeface="Cambria"/>
            </a:endParaRPr>
          </a:p>
          <a:p>
            <a:pPr indent="-304800" lvl="0" marL="457200" marR="88900" rtl="0" algn="l">
              <a:lnSpc>
                <a:spcPct val="115000"/>
              </a:lnSpc>
              <a:spcBef>
                <a:spcPts val="0"/>
              </a:spcBef>
              <a:spcAft>
                <a:spcPts val="0"/>
              </a:spcAft>
              <a:buClr>
                <a:srgbClr val="FFFBF0"/>
              </a:buClr>
              <a:buSzPts val="1200"/>
              <a:buFont typeface="Cambria"/>
              <a:buChar char="●"/>
            </a:pPr>
            <a:r>
              <a:rPr lang="en" sz="1200">
                <a:solidFill>
                  <a:srgbClr val="FFFBF0"/>
                </a:solidFill>
                <a:latin typeface="Cambria"/>
                <a:ea typeface="Cambria"/>
                <a:cs typeface="Cambria"/>
                <a:sym typeface="Cambria"/>
              </a:rPr>
              <a:t>In a deep network architecture, the convolution layer and sample layer may have multiple.</a:t>
            </a:r>
            <a:endParaRPr sz="1200">
              <a:solidFill>
                <a:srgbClr val="FFFBF0"/>
              </a:solidFill>
              <a:latin typeface="Cambria"/>
              <a:ea typeface="Cambria"/>
              <a:cs typeface="Cambria"/>
              <a:sym typeface="Cambria"/>
            </a:endParaRPr>
          </a:p>
        </p:txBody>
      </p:sp>
      <p:sp>
        <p:nvSpPr>
          <p:cNvPr id="106" name="Google Shape;106;p14"/>
          <p:cNvSpPr txBox="1"/>
          <p:nvPr/>
        </p:nvSpPr>
        <p:spPr>
          <a:xfrm>
            <a:off x="125" y="352550"/>
            <a:ext cx="6167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1"/>
                </a:solidFill>
                <a:latin typeface="Cambria"/>
                <a:ea typeface="Cambria"/>
                <a:cs typeface="Cambria"/>
                <a:sym typeface="Cambria"/>
              </a:rPr>
              <a:t>Identifying a bird can be a challenge, even for experienced birders. And if you're new to using field guides, it can be daunting to figure out where </a:t>
            </a:r>
            <a:r>
              <a:rPr lang="en" sz="1100">
                <a:solidFill>
                  <a:schemeClr val="accent1"/>
                </a:solidFill>
                <a:latin typeface="Cambria"/>
                <a:ea typeface="Cambria"/>
                <a:cs typeface="Cambria"/>
                <a:sym typeface="Cambria"/>
              </a:rPr>
              <a:t>to even begin searching in the hundreds of pages of species. By some features like size, shape and colour birds can be classified. By using CNN, we can classify the species of the birds.</a:t>
            </a:r>
            <a:endParaRPr sz="1100">
              <a:solidFill>
                <a:schemeClr val="accent1"/>
              </a:solidFill>
              <a:latin typeface="Lato"/>
              <a:ea typeface="Lato"/>
              <a:cs typeface="Lato"/>
              <a:sym typeface="Lato"/>
            </a:endParaRPr>
          </a:p>
        </p:txBody>
      </p:sp>
      <p:sp>
        <p:nvSpPr>
          <p:cNvPr id="107" name="Google Shape;107;p14"/>
          <p:cNvSpPr txBox="1"/>
          <p:nvPr/>
        </p:nvSpPr>
        <p:spPr>
          <a:xfrm>
            <a:off x="26825" y="1564475"/>
            <a:ext cx="3271800" cy="3621900"/>
          </a:xfrm>
          <a:prstGeom prst="rect">
            <a:avLst/>
          </a:prstGeom>
          <a:noFill/>
          <a:ln>
            <a:noFill/>
          </a:ln>
        </p:spPr>
        <p:txBody>
          <a:bodyPr anchorCtr="0" anchor="t" bIns="91425" lIns="91425" spcFirstLastPara="1" rIns="91425" wrap="square" tIns="91425">
            <a:spAutoFit/>
          </a:bodyPr>
          <a:lstStyle/>
          <a:p>
            <a:pPr indent="-298450" lvl="0" marL="457200" marR="88900" rtl="0" algn="l">
              <a:lnSpc>
                <a:spcPct val="115000"/>
              </a:lnSpc>
              <a:spcBef>
                <a:spcPts val="0"/>
              </a:spcBef>
              <a:spcAft>
                <a:spcPts val="0"/>
              </a:spcAft>
              <a:buClr>
                <a:schemeClr val="accent1"/>
              </a:buClr>
              <a:buSzPts val="1100"/>
              <a:buFont typeface="Cambria"/>
              <a:buChar char="●"/>
            </a:pPr>
            <a:r>
              <a:rPr lang="en" sz="1100">
                <a:solidFill>
                  <a:schemeClr val="accent1"/>
                </a:solidFill>
                <a:latin typeface="Cambria"/>
                <a:ea typeface="Cambria"/>
                <a:cs typeface="Cambria"/>
                <a:sym typeface="Cambria"/>
              </a:rPr>
              <a:t>In wildlife research and monitoring, this concept can be implemented in-camera</a:t>
            </a:r>
            <a:endParaRPr sz="1100">
              <a:solidFill>
                <a:schemeClr val="accent1"/>
              </a:solidFill>
              <a:latin typeface="Cambria"/>
              <a:ea typeface="Cambria"/>
              <a:cs typeface="Cambria"/>
              <a:sym typeface="Cambria"/>
            </a:endParaRPr>
          </a:p>
          <a:p>
            <a:pPr indent="0" lvl="0" marL="457200" rtl="0" algn="l">
              <a:spcBef>
                <a:spcPts val="0"/>
              </a:spcBef>
              <a:spcAft>
                <a:spcPts val="0"/>
              </a:spcAft>
              <a:buNone/>
            </a:pPr>
            <a:r>
              <a:rPr lang="en" sz="1100">
                <a:solidFill>
                  <a:schemeClr val="accent1"/>
                </a:solidFill>
                <a:latin typeface="Cambria"/>
                <a:ea typeface="Cambria"/>
                <a:cs typeface="Cambria"/>
                <a:sym typeface="Cambria"/>
              </a:rPr>
              <a:t>traps to maintain the record of wildlife movement in specific habitat and behaviour of any species.</a:t>
            </a:r>
            <a:endParaRPr sz="1100">
              <a:solidFill>
                <a:schemeClr val="accent1"/>
              </a:solidFill>
              <a:latin typeface="Cambria"/>
              <a:ea typeface="Cambria"/>
              <a:cs typeface="Cambria"/>
              <a:sym typeface="Cambria"/>
            </a:endParaRPr>
          </a:p>
          <a:p>
            <a:pPr indent="-298450" lvl="0" marL="457200" rtl="0" algn="l">
              <a:spcBef>
                <a:spcPts val="0"/>
              </a:spcBef>
              <a:spcAft>
                <a:spcPts val="0"/>
              </a:spcAft>
              <a:buClr>
                <a:schemeClr val="accent1"/>
              </a:buClr>
              <a:buSzPts val="1100"/>
              <a:buFont typeface="Cambria"/>
              <a:buChar char="●"/>
            </a:pPr>
            <a:r>
              <a:rPr lang="en" sz="1100">
                <a:solidFill>
                  <a:schemeClr val="accent1"/>
                </a:solidFill>
                <a:latin typeface="Cambria"/>
                <a:ea typeface="Cambria"/>
                <a:cs typeface="Cambria"/>
                <a:sym typeface="Cambria"/>
              </a:rPr>
              <a:t>A solid framework that will give enormous scale preparation of data about birds and will fill in as a significant apparatus for scientists, legislative offices, and so forth is required. </a:t>
            </a:r>
            <a:endParaRPr sz="1100">
              <a:solidFill>
                <a:schemeClr val="accent1"/>
              </a:solidFill>
              <a:latin typeface="Cambria"/>
              <a:ea typeface="Cambria"/>
              <a:cs typeface="Cambria"/>
              <a:sym typeface="Cambria"/>
            </a:endParaRPr>
          </a:p>
          <a:p>
            <a:pPr indent="-279400" lvl="0" marL="457200" rtl="0" algn="l">
              <a:spcBef>
                <a:spcPts val="0"/>
              </a:spcBef>
              <a:spcAft>
                <a:spcPts val="0"/>
              </a:spcAft>
              <a:buClr>
                <a:srgbClr val="666666"/>
              </a:buClr>
              <a:buSzPts val="800"/>
              <a:buFont typeface="Cambria"/>
              <a:buChar char="●"/>
            </a:pPr>
            <a:r>
              <a:rPr lang="en" sz="1100">
                <a:solidFill>
                  <a:srgbClr val="666666"/>
                </a:solidFill>
                <a:latin typeface="Cambria"/>
                <a:ea typeface="Cambria"/>
                <a:cs typeface="Cambria"/>
                <a:sym typeface="Cambria"/>
              </a:rPr>
              <a:t>The main idea behind developing the identifica</a:t>
            </a:r>
            <a:r>
              <a:rPr lang="en" sz="1100">
                <a:solidFill>
                  <a:schemeClr val="accent1"/>
                </a:solidFill>
                <a:latin typeface="Cambria"/>
                <a:ea typeface="Cambria"/>
                <a:cs typeface="Cambria"/>
                <a:sym typeface="Cambria"/>
              </a:rPr>
              <a:t>tion website is to build awareness regarding bird-watching, birds and their identification, especially birds found in India.</a:t>
            </a:r>
            <a:endParaRPr sz="1100">
              <a:solidFill>
                <a:schemeClr val="accent1"/>
              </a:solidFill>
              <a:latin typeface="Cambria"/>
              <a:ea typeface="Cambria"/>
              <a:cs typeface="Cambria"/>
              <a:sym typeface="Cambria"/>
            </a:endParaRPr>
          </a:p>
          <a:p>
            <a:pPr indent="-298450" lvl="0" marL="457200" rtl="0" algn="l">
              <a:spcBef>
                <a:spcPts val="0"/>
              </a:spcBef>
              <a:spcAft>
                <a:spcPts val="0"/>
              </a:spcAft>
              <a:buClr>
                <a:schemeClr val="accent1"/>
              </a:buClr>
              <a:buSzPts val="1100"/>
              <a:buFont typeface="Cambria"/>
              <a:buChar char="●"/>
            </a:pPr>
            <a:r>
              <a:rPr lang="en" sz="1100">
                <a:solidFill>
                  <a:schemeClr val="accent1"/>
                </a:solidFill>
                <a:latin typeface="Cambria"/>
                <a:ea typeface="Cambria"/>
                <a:cs typeface="Cambria"/>
                <a:sym typeface="Cambria"/>
              </a:rPr>
              <a:t>It also caters to the need of simplifying the bird identification process and thus making bird-watching easier.</a:t>
            </a:r>
            <a:endParaRPr sz="1100">
              <a:solidFill>
                <a:schemeClr val="accent1"/>
              </a:solidFill>
              <a:latin typeface="Cambria"/>
              <a:ea typeface="Cambria"/>
              <a:cs typeface="Cambria"/>
              <a:sym typeface="Cambria"/>
            </a:endParaRPr>
          </a:p>
          <a:p>
            <a:pPr indent="-298450" lvl="0" marL="457200" rtl="0" algn="l">
              <a:spcBef>
                <a:spcPts val="0"/>
              </a:spcBef>
              <a:spcAft>
                <a:spcPts val="0"/>
              </a:spcAft>
              <a:buClr>
                <a:schemeClr val="accent1"/>
              </a:buClr>
              <a:buSzPts val="1100"/>
              <a:buFont typeface="Cambria"/>
              <a:buChar char="●"/>
            </a:pPr>
            <a:r>
              <a:rPr lang="en" sz="1100">
                <a:solidFill>
                  <a:schemeClr val="accent1"/>
                </a:solidFill>
                <a:latin typeface="Cambria"/>
                <a:ea typeface="Cambria"/>
                <a:cs typeface="Cambria"/>
                <a:sym typeface="Cambria"/>
              </a:rPr>
              <a:t>Helps in Taxonomy </a:t>
            </a:r>
            <a:endParaRPr sz="1100">
              <a:solidFill>
                <a:schemeClr val="accent1"/>
              </a:solidFill>
              <a:latin typeface="Cambria"/>
              <a:ea typeface="Cambria"/>
              <a:cs typeface="Cambria"/>
              <a:sym typeface="Cambria"/>
            </a:endParaRPr>
          </a:p>
          <a:p>
            <a:pPr indent="0" lvl="0" marL="457200" rtl="0" algn="l">
              <a:spcBef>
                <a:spcPts val="0"/>
              </a:spcBef>
              <a:spcAft>
                <a:spcPts val="0"/>
              </a:spcAft>
              <a:buNone/>
            </a:pPr>
            <a:r>
              <a:t/>
            </a:r>
            <a:endParaRPr sz="1100">
              <a:solidFill>
                <a:schemeClr val="accent1"/>
              </a:solidFill>
              <a:latin typeface="Old Standard TT"/>
              <a:ea typeface="Old Standard TT"/>
              <a:cs typeface="Old Standard TT"/>
              <a:sym typeface="Old Standard TT"/>
            </a:endParaRPr>
          </a:p>
        </p:txBody>
      </p:sp>
      <p:pic>
        <p:nvPicPr>
          <p:cNvPr id="108" name="Google Shape;108;p14"/>
          <p:cNvPicPr preferRelativeResize="0"/>
          <p:nvPr/>
        </p:nvPicPr>
        <p:blipFill>
          <a:blip r:embed="rId5">
            <a:alphaModFix/>
          </a:blip>
          <a:stretch>
            <a:fillRect/>
          </a:stretch>
        </p:blipFill>
        <p:spPr>
          <a:xfrm>
            <a:off x="3298625" y="3469825"/>
            <a:ext cx="2936025" cy="1033850"/>
          </a:xfrm>
          <a:prstGeom prst="rect">
            <a:avLst/>
          </a:prstGeom>
          <a:noFill/>
          <a:ln>
            <a:noFill/>
          </a:ln>
        </p:spPr>
      </p:pic>
      <p:pic>
        <p:nvPicPr>
          <p:cNvPr id="109" name="Google Shape;109;p14"/>
          <p:cNvPicPr preferRelativeResize="0"/>
          <p:nvPr/>
        </p:nvPicPr>
        <p:blipFill>
          <a:blip r:embed="rId6">
            <a:alphaModFix/>
          </a:blip>
          <a:stretch>
            <a:fillRect/>
          </a:stretch>
        </p:blipFill>
        <p:spPr>
          <a:xfrm>
            <a:off x="3298625" y="1081775"/>
            <a:ext cx="2936101" cy="234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5"/>
          <p:cNvPicPr preferRelativeResize="0"/>
          <p:nvPr/>
        </p:nvPicPr>
        <p:blipFill>
          <a:blip r:embed="rId3">
            <a:alphaModFix/>
          </a:blip>
          <a:stretch>
            <a:fillRect/>
          </a:stretch>
        </p:blipFill>
        <p:spPr>
          <a:xfrm>
            <a:off x="6362500" y="15825"/>
            <a:ext cx="1747744" cy="830250"/>
          </a:xfrm>
          <a:prstGeom prst="rect">
            <a:avLst/>
          </a:prstGeom>
          <a:noFill/>
          <a:ln>
            <a:noFill/>
          </a:ln>
        </p:spPr>
      </p:pic>
      <p:pic>
        <p:nvPicPr>
          <p:cNvPr id="115" name="Google Shape;115;p15"/>
          <p:cNvPicPr preferRelativeResize="0"/>
          <p:nvPr/>
        </p:nvPicPr>
        <p:blipFill rotWithShape="1">
          <a:blip r:embed="rId4">
            <a:alphaModFix/>
          </a:blip>
          <a:srcRect b="16729" l="25847" r="29648" t="49467"/>
          <a:stretch/>
        </p:blipFill>
        <p:spPr>
          <a:xfrm>
            <a:off x="8110250" y="15825"/>
            <a:ext cx="1033750" cy="830250"/>
          </a:xfrm>
          <a:prstGeom prst="rect">
            <a:avLst/>
          </a:prstGeom>
          <a:noFill/>
          <a:ln>
            <a:noFill/>
          </a:ln>
        </p:spPr>
      </p:pic>
      <p:sp>
        <p:nvSpPr>
          <p:cNvPr id="116" name="Google Shape;116;p15"/>
          <p:cNvSpPr txBox="1"/>
          <p:nvPr/>
        </p:nvSpPr>
        <p:spPr>
          <a:xfrm>
            <a:off x="0" y="625200"/>
            <a:ext cx="353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B5394"/>
                </a:solidFill>
                <a:latin typeface="Old Standard TT"/>
                <a:ea typeface="Old Standard TT"/>
                <a:cs typeface="Old Standard TT"/>
                <a:sym typeface="Old Standard TT"/>
              </a:rPr>
              <a:t>Features:</a:t>
            </a:r>
            <a:endParaRPr>
              <a:latin typeface="Lato"/>
              <a:ea typeface="Lato"/>
              <a:cs typeface="Lato"/>
              <a:sym typeface="Lato"/>
            </a:endParaRPr>
          </a:p>
        </p:txBody>
      </p:sp>
      <p:sp>
        <p:nvSpPr>
          <p:cNvPr id="117" name="Google Shape;117;p15"/>
          <p:cNvSpPr txBox="1"/>
          <p:nvPr/>
        </p:nvSpPr>
        <p:spPr>
          <a:xfrm>
            <a:off x="6140775" y="846075"/>
            <a:ext cx="2921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rgbClr val="0B5394"/>
                </a:solidFill>
                <a:latin typeface="Old Standard TT"/>
                <a:ea typeface="Old Standard TT"/>
                <a:cs typeface="Old Standard TT"/>
                <a:sym typeface="Old Standard TT"/>
              </a:rPr>
              <a:t>Future enhancements:</a:t>
            </a:r>
            <a:endParaRPr b="1" sz="1300">
              <a:solidFill>
                <a:srgbClr val="0B5394"/>
              </a:solidFill>
              <a:latin typeface="Old Standard TT"/>
              <a:ea typeface="Old Standard TT"/>
              <a:cs typeface="Old Standard TT"/>
              <a:sym typeface="Old Standard TT"/>
            </a:endParaRPr>
          </a:p>
        </p:txBody>
      </p:sp>
      <p:sp>
        <p:nvSpPr>
          <p:cNvPr id="118" name="Google Shape;118;p15"/>
          <p:cNvSpPr txBox="1"/>
          <p:nvPr/>
        </p:nvSpPr>
        <p:spPr>
          <a:xfrm>
            <a:off x="6223875" y="3030550"/>
            <a:ext cx="28386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300">
                <a:solidFill>
                  <a:srgbClr val="0B5394"/>
                </a:solidFill>
                <a:latin typeface="Old Standard TT"/>
                <a:ea typeface="Old Standard TT"/>
                <a:cs typeface="Old Standard TT"/>
                <a:sym typeface="Old Standard TT"/>
              </a:rPr>
              <a:t>Dataset info:</a:t>
            </a:r>
            <a:endParaRPr b="1" sz="1300">
              <a:solidFill>
                <a:srgbClr val="0B5394"/>
              </a:solidFill>
              <a:latin typeface="Old Standard TT"/>
              <a:ea typeface="Old Standard TT"/>
              <a:cs typeface="Old Standard TT"/>
              <a:sym typeface="Old Standard TT"/>
            </a:endParaRPr>
          </a:p>
        </p:txBody>
      </p:sp>
      <p:sp>
        <p:nvSpPr>
          <p:cNvPr id="119" name="Google Shape;119;p15"/>
          <p:cNvSpPr/>
          <p:nvPr/>
        </p:nvSpPr>
        <p:spPr>
          <a:xfrm>
            <a:off x="0" y="1357325"/>
            <a:ext cx="3153300" cy="3786000"/>
          </a:xfrm>
          <a:prstGeom prst="snip2SameRect">
            <a:avLst>
              <a:gd fmla="val 16667" name="adj1"/>
              <a:gd fmla="val 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nvSpPr>
        <p:spPr>
          <a:xfrm>
            <a:off x="448950" y="2171550"/>
            <a:ext cx="22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1" name="Google Shape;121;p15"/>
          <p:cNvSpPr txBox="1"/>
          <p:nvPr/>
        </p:nvSpPr>
        <p:spPr>
          <a:xfrm>
            <a:off x="540750" y="1421475"/>
            <a:ext cx="2071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FFFBF0"/>
                </a:solidFill>
                <a:latin typeface="Old Standard TT"/>
                <a:ea typeface="Old Standard TT"/>
                <a:cs typeface="Old Standard TT"/>
                <a:sym typeface="Old Standard TT"/>
              </a:rPr>
              <a:t>Inference:</a:t>
            </a:r>
            <a:endParaRPr b="1" sz="1500">
              <a:solidFill>
                <a:srgbClr val="FFFBF0"/>
              </a:solidFill>
              <a:latin typeface="Old Standard TT"/>
              <a:ea typeface="Old Standard TT"/>
              <a:cs typeface="Old Standard TT"/>
              <a:sym typeface="Old Standard TT"/>
            </a:endParaRPr>
          </a:p>
        </p:txBody>
      </p:sp>
      <p:sp>
        <p:nvSpPr>
          <p:cNvPr id="122" name="Google Shape;122;p15"/>
          <p:cNvSpPr txBox="1"/>
          <p:nvPr/>
        </p:nvSpPr>
        <p:spPr>
          <a:xfrm>
            <a:off x="6223875" y="3415450"/>
            <a:ext cx="28386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accent1"/>
              </a:buClr>
              <a:buSzPts val="1000"/>
              <a:buFont typeface="Old Standard TT"/>
              <a:buChar char="●"/>
            </a:pPr>
            <a:r>
              <a:rPr lang="en" sz="1000">
                <a:solidFill>
                  <a:schemeClr val="accent1"/>
                </a:solidFill>
                <a:latin typeface="Old Standard TT"/>
                <a:ea typeface="Old Standard TT"/>
                <a:cs typeface="Old Standard TT"/>
                <a:sym typeface="Old Standard TT"/>
              </a:rPr>
              <a:t>Open source dataset</a:t>
            </a:r>
            <a:endParaRPr sz="1000">
              <a:solidFill>
                <a:schemeClr val="accent1"/>
              </a:solidFill>
              <a:latin typeface="Old Standard TT"/>
              <a:ea typeface="Old Standard TT"/>
              <a:cs typeface="Old Standard TT"/>
              <a:sym typeface="Old Standard TT"/>
            </a:endParaRPr>
          </a:p>
          <a:p>
            <a:pPr indent="-292100" lvl="0" marL="457200" marR="0" rtl="0" algn="l">
              <a:lnSpc>
                <a:spcPct val="100000"/>
              </a:lnSpc>
              <a:spcBef>
                <a:spcPts val="0"/>
              </a:spcBef>
              <a:spcAft>
                <a:spcPts val="0"/>
              </a:spcAft>
              <a:buClr>
                <a:schemeClr val="accent1"/>
              </a:buClr>
              <a:buSzPts val="1000"/>
              <a:buFont typeface="Old Standard TT"/>
              <a:buChar char="●"/>
            </a:pPr>
            <a:r>
              <a:rPr lang="en" sz="1000">
                <a:solidFill>
                  <a:schemeClr val="accent1"/>
                </a:solidFill>
                <a:latin typeface="Old Standard TT"/>
                <a:ea typeface="Old Standard TT"/>
                <a:cs typeface="Old Standard TT"/>
                <a:sym typeface="Old Standard TT"/>
              </a:rPr>
              <a:t>We have used 4 classes of bird species for our </a:t>
            </a:r>
            <a:r>
              <a:rPr lang="en" sz="1000">
                <a:solidFill>
                  <a:schemeClr val="accent1"/>
                </a:solidFill>
                <a:latin typeface="Old Standard TT"/>
                <a:ea typeface="Old Standard TT"/>
                <a:cs typeface="Old Standard TT"/>
                <a:sym typeface="Old Standard TT"/>
              </a:rPr>
              <a:t>project</a:t>
            </a:r>
            <a:r>
              <a:rPr lang="en" sz="1000">
                <a:solidFill>
                  <a:schemeClr val="accent1"/>
                </a:solidFill>
                <a:latin typeface="Old Standard TT"/>
                <a:ea typeface="Old Standard TT"/>
                <a:cs typeface="Old Standard TT"/>
                <a:sym typeface="Old Standard TT"/>
              </a:rPr>
              <a:t> including American Goldfinch having 143 images as dataset, carmine bee eater having 131 images, barn owl having 129 images and downy woodpecker having 3 images.</a:t>
            </a:r>
            <a:endParaRPr sz="1000">
              <a:solidFill>
                <a:schemeClr val="accent1"/>
              </a:solidFill>
              <a:latin typeface="Old Standard TT"/>
              <a:ea typeface="Old Standard TT"/>
              <a:cs typeface="Old Standard TT"/>
              <a:sym typeface="Old Standard TT"/>
            </a:endParaRPr>
          </a:p>
          <a:p>
            <a:pPr indent="-292100" lvl="0" marL="457200" marR="0" rtl="0" algn="l">
              <a:lnSpc>
                <a:spcPct val="100000"/>
              </a:lnSpc>
              <a:spcBef>
                <a:spcPts val="0"/>
              </a:spcBef>
              <a:spcAft>
                <a:spcPts val="0"/>
              </a:spcAft>
              <a:buClr>
                <a:schemeClr val="accent1"/>
              </a:buClr>
              <a:buSzPts val="1000"/>
              <a:buFont typeface="Old Standard TT"/>
              <a:buChar char="●"/>
            </a:pPr>
            <a:r>
              <a:rPr lang="en" sz="1000">
                <a:solidFill>
                  <a:schemeClr val="accent1"/>
                </a:solidFill>
                <a:latin typeface="Old Standard TT"/>
                <a:ea typeface="Old Standard TT"/>
                <a:cs typeface="Old Standard TT"/>
                <a:sym typeface="Old Standard TT"/>
              </a:rPr>
              <a:t>dtype: int64</a:t>
            </a:r>
            <a:endParaRPr sz="1000">
              <a:solidFill>
                <a:schemeClr val="accent1"/>
              </a:solidFill>
              <a:latin typeface="Old Standard TT"/>
              <a:ea typeface="Old Standard TT"/>
              <a:cs typeface="Old Standard TT"/>
              <a:sym typeface="Old Standard TT"/>
            </a:endParaRPr>
          </a:p>
        </p:txBody>
      </p:sp>
      <p:pic>
        <p:nvPicPr>
          <p:cNvPr id="123" name="Google Shape;123;p15"/>
          <p:cNvPicPr preferRelativeResize="0"/>
          <p:nvPr/>
        </p:nvPicPr>
        <p:blipFill>
          <a:blip r:embed="rId5">
            <a:alphaModFix/>
          </a:blip>
          <a:stretch>
            <a:fillRect/>
          </a:stretch>
        </p:blipFill>
        <p:spPr>
          <a:xfrm>
            <a:off x="3194863" y="1743425"/>
            <a:ext cx="2987449" cy="1656650"/>
          </a:xfrm>
          <a:prstGeom prst="rect">
            <a:avLst/>
          </a:prstGeom>
          <a:noFill/>
          <a:ln>
            <a:noFill/>
          </a:ln>
        </p:spPr>
      </p:pic>
      <p:pic>
        <p:nvPicPr>
          <p:cNvPr id="124" name="Google Shape;124;p15"/>
          <p:cNvPicPr preferRelativeResize="0"/>
          <p:nvPr/>
        </p:nvPicPr>
        <p:blipFill>
          <a:blip r:embed="rId6">
            <a:alphaModFix/>
          </a:blip>
          <a:stretch>
            <a:fillRect/>
          </a:stretch>
        </p:blipFill>
        <p:spPr>
          <a:xfrm>
            <a:off x="3153300" y="3515050"/>
            <a:ext cx="2987449" cy="1569900"/>
          </a:xfrm>
          <a:prstGeom prst="rect">
            <a:avLst/>
          </a:prstGeom>
          <a:noFill/>
          <a:ln>
            <a:noFill/>
          </a:ln>
        </p:spPr>
      </p:pic>
      <p:sp>
        <p:nvSpPr>
          <p:cNvPr id="125" name="Google Shape;125;p15"/>
          <p:cNvSpPr txBox="1"/>
          <p:nvPr/>
        </p:nvSpPr>
        <p:spPr>
          <a:xfrm>
            <a:off x="0" y="1836975"/>
            <a:ext cx="3070200" cy="3495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FFFBF0"/>
              </a:buClr>
              <a:buSzPts val="1100"/>
              <a:buFont typeface="Old Standard TT"/>
              <a:buChar char="●"/>
            </a:pPr>
            <a:r>
              <a:rPr b="1" lang="en" sz="1100">
                <a:solidFill>
                  <a:srgbClr val="FFFBF0"/>
                </a:solidFill>
                <a:latin typeface="Old Standard TT"/>
                <a:ea typeface="Old Standard TT"/>
                <a:cs typeface="Old Standard TT"/>
                <a:sym typeface="Old Standard TT"/>
              </a:rPr>
              <a:t>The main idea behind developing the identification website is to build awareness regarding bird-watching, birds and their identification, especially birds found in India. </a:t>
            </a:r>
            <a:endParaRPr b="1" sz="1100">
              <a:solidFill>
                <a:srgbClr val="FFFBF0"/>
              </a:solidFill>
              <a:latin typeface="Old Standard TT"/>
              <a:ea typeface="Old Standard TT"/>
              <a:cs typeface="Old Standard TT"/>
              <a:sym typeface="Old Standard TT"/>
            </a:endParaRPr>
          </a:p>
          <a:p>
            <a:pPr indent="-298450" lvl="0" marL="457200" rtl="0" algn="l">
              <a:lnSpc>
                <a:spcPct val="115000"/>
              </a:lnSpc>
              <a:spcBef>
                <a:spcPts val="0"/>
              </a:spcBef>
              <a:spcAft>
                <a:spcPts val="0"/>
              </a:spcAft>
              <a:buClr>
                <a:srgbClr val="FFFBF0"/>
              </a:buClr>
              <a:buSzPts val="1100"/>
              <a:buFont typeface="Old Standard TT"/>
              <a:buChar char="●"/>
            </a:pPr>
            <a:r>
              <a:rPr b="1" lang="en" sz="1100">
                <a:solidFill>
                  <a:srgbClr val="FFFBF0"/>
                </a:solidFill>
                <a:latin typeface="Old Standard TT"/>
                <a:ea typeface="Old Standard TT"/>
                <a:cs typeface="Old Standard TT"/>
                <a:sym typeface="Old Standard TT"/>
              </a:rPr>
              <a:t>It also caters to the need of simplifying the bird identification process and thus making bird-watching easier. </a:t>
            </a:r>
            <a:endParaRPr b="1" sz="1100">
              <a:solidFill>
                <a:srgbClr val="FFFBF0"/>
              </a:solidFill>
              <a:latin typeface="Old Standard TT"/>
              <a:ea typeface="Old Standard TT"/>
              <a:cs typeface="Old Standard TT"/>
              <a:sym typeface="Old Standard TT"/>
            </a:endParaRPr>
          </a:p>
          <a:p>
            <a:pPr indent="-298450" lvl="0" marL="457200" rtl="0" algn="l">
              <a:lnSpc>
                <a:spcPct val="115000"/>
              </a:lnSpc>
              <a:spcBef>
                <a:spcPts val="0"/>
              </a:spcBef>
              <a:spcAft>
                <a:spcPts val="0"/>
              </a:spcAft>
              <a:buClr>
                <a:srgbClr val="FFFBF0"/>
              </a:buClr>
              <a:buSzPts val="1100"/>
              <a:buFont typeface="Old Standard TT"/>
              <a:buChar char="●"/>
            </a:pPr>
            <a:r>
              <a:rPr b="1" lang="en" sz="1100">
                <a:solidFill>
                  <a:srgbClr val="FFFBF0"/>
                </a:solidFill>
                <a:latin typeface="Old Standard TT"/>
                <a:ea typeface="Old Standard TT"/>
                <a:cs typeface="Old Standard TT"/>
                <a:sym typeface="Old Standard TT"/>
              </a:rPr>
              <a:t>The technology used in the experimental setup is Convolutional Neural Networks (CNN). </a:t>
            </a:r>
            <a:endParaRPr b="1" sz="1100">
              <a:solidFill>
                <a:srgbClr val="FFFBF0"/>
              </a:solidFill>
              <a:latin typeface="Old Standard TT"/>
              <a:ea typeface="Old Standard TT"/>
              <a:cs typeface="Old Standard TT"/>
              <a:sym typeface="Old Standard TT"/>
            </a:endParaRPr>
          </a:p>
          <a:p>
            <a:pPr indent="-298450" lvl="0" marL="457200" rtl="0" algn="l">
              <a:lnSpc>
                <a:spcPct val="115000"/>
              </a:lnSpc>
              <a:spcBef>
                <a:spcPts val="0"/>
              </a:spcBef>
              <a:spcAft>
                <a:spcPts val="0"/>
              </a:spcAft>
              <a:buClr>
                <a:srgbClr val="FFFBF0"/>
              </a:buClr>
              <a:buSzPts val="1100"/>
              <a:buFont typeface="Old Standard TT"/>
              <a:buChar char="●"/>
            </a:pPr>
            <a:r>
              <a:rPr b="1" lang="en" sz="1100">
                <a:solidFill>
                  <a:srgbClr val="FFFBF0"/>
                </a:solidFill>
                <a:latin typeface="Old Standard TT"/>
                <a:ea typeface="Old Standard TT"/>
                <a:cs typeface="Old Standard TT"/>
                <a:sym typeface="Old Standard TT"/>
              </a:rPr>
              <a:t>It uses feature extraction for image recognition. The method used is good enough to extract features and classify images.</a:t>
            </a:r>
            <a:endParaRPr b="1" sz="1100">
              <a:solidFill>
                <a:srgbClr val="FFFBF0"/>
              </a:solidFill>
              <a:latin typeface="Old Standard TT"/>
              <a:ea typeface="Old Standard TT"/>
              <a:cs typeface="Old Standard TT"/>
              <a:sym typeface="Old Standard TT"/>
            </a:endParaRPr>
          </a:p>
          <a:p>
            <a:pPr indent="0" lvl="0" marL="0" rtl="0" algn="l">
              <a:spcBef>
                <a:spcPts val="1600"/>
              </a:spcBef>
              <a:spcAft>
                <a:spcPts val="0"/>
              </a:spcAft>
              <a:buNone/>
            </a:pPr>
            <a:r>
              <a:t/>
            </a:r>
            <a:endParaRPr sz="1200">
              <a:solidFill>
                <a:schemeClr val="accent1"/>
              </a:solidFill>
              <a:latin typeface="Old Standard TT"/>
              <a:ea typeface="Old Standard TT"/>
              <a:cs typeface="Old Standard TT"/>
              <a:sym typeface="Old Standard TT"/>
            </a:endParaRPr>
          </a:p>
        </p:txBody>
      </p:sp>
      <p:sp>
        <p:nvSpPr>
          <p:cNvPr id="126" name="Google Shape;126;p15"/>
          <p:cNvSpPr txBox="1"/>
          <p:nvPr/>
        </p:nvSpPr>
        <p:spPr>
          <a:xfrm>
            <a:off x="6223875" y="1230975"/>
            <a:ext cx="2838600" cy="184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accent1"/>
              </a:buClr>
              <a:buSzPts val="1200"/>
              <a:buFont typeface="Old Standard TT"/>
              <a:buChar char="●"/>
            </a:pPr>
            <a:r>
              <a:rPr lang="en" sz="1200">
                <a:solidFill>
                  <a:schemeClr val="accent1"/>
                </a:solidFill>
                <a:latin typeface="Old Standard TT"/>
                <a:ea typeface="Old Standard TT"/>
                <a:cs typeface="Old Standard TT"/>
                <a:sym typeface="Old Standard TT"/>
              </a:rPr>
              <a:t>In future, we can build an IOS/Android app which is user friendly.</a:t>
            </a:r>
            <a:endParaRPr sz="1200">
              <a:solidFill>
                <a:schemeClr val="accent1"/>
              </a:solidFill>
              <a:latin typeface="Old Standard TT"/>
              <a:ea typeface="Old Standard TT"/>
              <a:cs typeface="Old Standard TT"/>
              <a:sym typeface="Old Standard TT"/>
            </a:endParaRPr>
          </a:p>
          <a:p>
            <a:pPr indent="-304800" lvl="0" marL="457200" marR="0" rtl="0" algn="l">
              <a:lnSpc>
                <a:spcPct val="100000"/>
              </a:lnSpc>
              <a:spcBef>
                <a:spcPts val="0"/>
              </a:spcBef>
              <a:spcAft>
                <a:spcPts val="0"/>
              </a:spcAft>
              <a:buClr>
                <a:schemeClr val="accent1"/>
              </a:buClr>
              <a:buSzPts val="1200"/>
              <a:buFont typeface="Old Standard TT"/>
              <a:buChar char="●"/>
            </a:pPr>
            <a:r>
              <a:rPr lang="en" sz="1200">
                <a:solidFill>
                  <a:schemeClr val="accent1"/>
                </a:solidFill>
                <a:latin typeface="Old Standard TT"/>
                <a:ea typeface="Old Standard TT"/>
                <a:cs typeface="Old Standard TT"/>
                <a:sym typeface="Old Standard TT"/>
              </a:rPr>
              <a:t>It will help us detect dangerous birds.</a:t>
            </a:r>
            <a:endParaRPr sz="1200">
              <a:solidFill>
                <a:schemeClr val="accent1"/>
              </a:solidFill>
              <a:latin typeface="Old Standard TT"/>
              <a:ea typeface="Old Standard TT"/>
              <a:cs typeface="Old Standard TT"/>
              <a:sym typeface="Old Standard TT"/>
            </a:endParaRPr>
          </a:p>
          <a:p>
            <a:pPr indent="-304800" lvl="0" marL="457200" marR="0" rtl="0" algn="l">
              <a:lnSpc>
                <a:spcPct val="100000"/>
              </a:lnSpc>
              <a:spcBef>
                <a:spcPts val="0"/>
              </a:spcBef>
              <a:spcAft>
                <a:spcPts val="0"/>
              </a:spcAft>
              <a:buClr>
                <a:schemeClr val="accent1"/>
              </a:buClr>
              <a:buSzPts val="1200"/>
              <a:buFont typeface="Old Standard TT"/>
              <a:buChar char="●"/>
            </a:pPr>
            <a:r>
              <a:rPr lang="en" sz="1200">
                <a:solidFill>
                  <a:schemeClr val="accent1"/>
                </a:solidFill>
                <a:latin typeface="Old Standard TT"/>
                <a:ea typeface="Old Standard TT"/>
                <a:cs typeface="Old Standard TT"/>
                <a:sym typeface="Old Standard TT"/>
              </a:rPr>
              <a:t>It so happens that the extinct birds have been found and are left unrecognized. This app will help us identify their species.</a:t>
            </a:r>
            <a:endParaRPr sz="1200">
              <a:solidFill>
                <a:schemeClr val="accent1"/>
              </a:solidFill>
              <a:latin typeface="Old Standard TT"/>
              <a:ea typeface="Old Standard TT"/>
              <a:cs typeface="Old Standard TT"/>
              <a:sym typeface="Old Standard TT"/>
            </a:endParaRPr>
          </a:p>
        </p:txBody>
      </p:sp>
      <p:sp>
        <p:nvSpPr>
          <p:cNvPr id="127" name="Google Shape;127;p15"/>
          <p:cNvSpPr/>
          <p:nvPr/>
        </p:nvSpPr>
        <p:spPr>
          <a:xfrm>
            <a:off x="0" y="259000"/>
            <a:ext cx="3070200" cy="10308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nvSpPr>
        <p:spPr>
          <a:xfrm>
            <a:off x="0" y="566650"/>
            <a:ext cx="2520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FFFBF0"/>
                </a:solidFill>
                <a:latin typeface="Old Standard TT"/>
                <a:ea typeface="Old Standard TT"/>
                <a:cs typeface="Old Standard TT"/>
                <a:sym typeface="Old Standard TT"/>
              </a:rPr>
              <a:t>Feature extraction:</a:t>
            </a:r>
            <a:endParaRPr>
              <a:latin typeface="Lato"/>
              <a:ea typeface="Lato"/>
              <a:cs typeface="Lato"/>
              <a:sym typeface="Lato"/>
            </a:endParaRPr>
          </a:p>
        </p:txBody>
      </p:sp>
      <p:sp>
        <p:nvSpPr>
          <p:cNvPr id="129" name="Google Shape;129;p15"/>
          <p:cNvSpPr txBox="1"/>
          <p:nvPr/>
        </p:nvSpPr>
        <p:spPr>
          <a:xfrm>
            <a:off x="3111938" y="495450"/>
            <a:ext cx="3070200" cy="1589100"/>
          </a:xfrm>
          <a:prstGeom prst="rect">
            <a:avLst/>
          </a:prstGeom>
          <a:noFill/>
          <a:ln>
            <a:noFill/>
          </a:ln>
        </p:spPr>
        <p:txBody>
          <a:bodyPr anchorCtr="0" anchor="t" bIns="91425" lIns="91425" spcFirstLastPara="1" rIns="91425" wrap="square" tIns="91425">
            <a:spAutoFit/>
          </a:bodyPr>
          <a:lstStyle/>
          <a:p>
            <a:pPr indent="0" lvl="0" marL="0" marR="88900" rtl="0" algn="l">
              <a:lnSpc>
                <a:spcPct val="115000"/>
              </a:lnSpc>
              <a:spcBef>
                <a:spcPts val="0"/>
              </a:spcBef>
              <a:spcAft>
                <a:spcPts val="0"/>
              </a:spcAft>
              <a:buNone/>
            </a:pPr>
            <a:r>
              <a:rPr lang="en" sz="1100">
                <a:solidFill>
                  <a:schemeClr val="accent1"/>
                </a:solidFill>
                <a:latin typeface="Cambria"/>
                <a:ea typeface="Cambria"/>
                <a:cs typeface="Cambria"/>
                <a:sym typeface="Cambria"/>
              </a:rPr>
              <a:t>The selected features are expected to contain the relevant information from the input data, so that the desired task can be performed by using this reduced representation instead of the complete initial data.</a:t>
            </a:r>
            <a:endParaRPr sz="1100">
              <a:solidFill>
                <a:schemeClr val="accent1"/>
              </a:solidFill>
              <a:latin typeface="Cambria"/>
              <a:ea typeface="Cambria"/>
              <a:cs typeface="Cambria"/>
              <a:sym typeface="Cambria"/>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6"/>
          <p:cNvPicPr preferRelativeResize="0"/>
          <p:nvPr/>
        </p:nvPicPr>
        <p:blipFill>
          <a:blip r:embed="rId3">
            <a:alphaModFix/>
          </a:blip>
          <a:stretch>
            <a:fillRect/>
          </a:stretch>
        </p:blipFill>
        <p:spPr>
          <a:xfrm>
            <a:off x="6329200" y="7913"/>
            <a:ext cx="1781055" cy="846075"/>
          </a:xfrm>
          <a:prstGeom prst="rect">
            <a:avLst/>
          </a:prstGeom>
          <a:noFill/>
          <a:ln>
            <a:noFill/>
          </a:ln>
        </p:spPr>
      </p:pic>
      <p:pic>
        <p:nvPicPr>
          <p:cNvPr id="135" name="Google Shape;135;p16"/>
          <p:cNvPicPr preferRelativeResize="0"/>
          <p:nvPr/>
        </p:nvPicPr>
        <p:blipFill rotWithShape="1">
          <a:blip r:embed="rId4">
            <a:alphaModFix/>
          </a:blip>
          <a:srcRect b="16729" l="25847" r="29648" t="49467"/>
          <a:stretch/>
        </p:blipFill>
        <p:spPr>
          <a:xfrm>
            <a:off x="8110250" y="15825"/>
            <a:ext cx="1033750" cy="830250"/>
          </a:xfrm>
          <a:prstGeom prst="rect">
            <a:avLst/>
          </a:prstGeom>
          <a:noFill/>
          <a:ln>
            <a:noFill/>
          </a:ln>
        </p:spPr>
      </p:pic>
      <p:sp>
        <p:nvSpPr>
          <p:cNvPr id="136" name="Google Shape;136;p16"/>
          <p:cNvSpPr/>
          <p:nvPr/>
        </p:nvSpPr>
        <p:spPr>
          <a:xfrm>
            <a:off x="2032850" y="1870600"/>
            <a:ext cx="4949700" cy="1010400"/>
          </a:xfrm>
          <a:prstGeom prst="horizontalScroll">
            <a:avLst>
              <a:gd fmla="val 125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nvSpPr>
        <p:spPr>
          <a:xfrm>
            <a:off x="2196200" y="2075650"/>
            <a:ext cx="4623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rgbClr val="FFFBF0"/>
                </a:solidFill>
                <a:latin typeface="Old Standard TT"/>
                <a:ea typeface="Old Standard TT"/>
                <a:cs typeface="Old Standard TT"/>
                <a:sym typeface="Old Standard TT"/>
              </a:rPr>
              <a:t>THANKYOU </a:t>
            </a:r>
            <a:endParaRPr sz="2700">
              <a:solidFill>
                <a:srgbClr val="FFFBF0"/>
              </a:solidFill>
              <a:latin typeface="Old Standard TT"/>
              <a:ea typeface="Old Standard TT"/>
              <a:cs typeface="Old Standard TT"/>
              <a:sym typeface="Old Standard TT"/>
            </a:endParaRPr>
          </a:p>
        </p:txBody>
      </p:sp>
      <p:sp>
        <p:nvSpPr>
          <p:cNvPr id="138" name="Google Shape;138;p16"/>
          <p:cNvSpPr txBox="1"/>
          <p:nvPr/>
        </p:nvSpPr>
        <p:spPr>
          <a:xfrm>
            <a:off x="4888375" y="3306525"/>
            <a:ext cx="4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