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Philosopher"/>
      <p:regular r:id="rId31"/>
      <p:bold r:id="rId32"/>
      <p:italic r:id="rId33"/>
      <p:boldItalic r:id="rId34"/>
    </p:embeddedFont>
    <p:embeddedFont>
      <p:font typeface="Dancing Script"/>
      <p:regular r:id="rId35"/>
      <p:bold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203FEF-7648-441F-82CA-E21C9823BBC1}">
  <a:tblStyle styleId="{7C203FEF-7648-441F-82CA-E21C9823BBC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hilosopher-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Philosopher-italic.fntdata"/><Relationship Id="rId10" Type="http://schemas.openxmlformats.org/officeDocument/2006/relationships/slide" Target="slides/slide4.xml"/><Relationship Id="rId32" Type="http://schemas.openxmlformats.org/officeDocument/2006/relationships/font" Target="fonts/Philosopher-bold.fntdata"/><Relationship Id="rId13" Type="http://schemas.openxmlformats.org/officeDocument/2006/relationships/slide" Target="slides/slide7.xml"/><Relationship Id="rId35" Type="http://schemas.openxmlformats.org/officeDocument/2006/relationships/font" Target="fonts/DancingScript-regular.fntdata"/><Relationship Id="rId12" Type="http://schemas.openxmlformats.org/officeDocument/2006/relationships/slide" Target="slides/slide6.xml"/><Relationship Id="rId34" Type="http://schemas.openxmlformats.org/officeDocument/2006/relationships/font" Target="fonts/Philosopher-boldItalic.fntdata"/><Relationship Id="rId15" Type="http://schemas.openxmlformats.org/officeDocument/2006/relationships/slide" Target="slides/slide9.xml"/><Relationship Id="rId37" Type="http://schemas.openxmlformats.org/officeDocument/2006/relationships/font" Target="fonts/SourceSansPro-regular.fntdata"/><Relationship Id="rId14" Type="http://schemas.openxmlformats.org/officeDocument/2006/relationships/slide" Target="slides/slide8.xml"/><Relationship Id="rId36" Type="http://schemas.openxmlformats.org/officeDocument/2006/relationships/font" Target="fonts/DancingScript-bold.fntdata"/><Relationship Id="rId17" Type="http://schemas.openxmlformats.org/officeDocument/2006/relationships/slide" Target="slides/slide11.xml"/><Relationship Id="rId39" Type="http://schemas.openxmlformats.org/officeDocument/2006/relationships/font" Target="fonts/SourceSansPro-italic.fntdata"/><Relationship Id="rId16" Type="http://schemas.openxmlformats.org/officeDocument/2006/relationships/slide" Target="slides/slide10.xml"/><Relationship Id="rId38" Type="http://schemas.openxmlformats.org/officeDocument/2006/relationships/font" Target="fonts/SourceSans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5860ec80c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5860ec80c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5860ec80c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5860ec80c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5860ec80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5860ec80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860ec80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860ec80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5860ec80c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5860ec80c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5860ec80c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5860ec80c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6bf205b5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6bf205b5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6a88232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6a88232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6cbef24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6cbef24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dd58c2b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dd58c2b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860ec80c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5860ec80c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6a88232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6a88232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6dd58c2b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6dd58c2b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5860ec80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5860ec80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5860ec80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5860ec80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80150" y="483825"/>
            <a:ext cx="8183700" cy="15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9600">
                <a:latin typeface="Philosopher"/>
                <a:ea typeface="Philosopher"/>
                <a:cs typeface="Philosopher"/>
                <a:sym typeface="Philosopher"/>
              </a:rPr>
              <a:t>TraceIt</a:t>
            </a:r>
            <a:endParaRPr sz="9600">
              <a:latin typeface="Philosopher"/>
              <a:ea typeface="Philosopher"/>
              <a:cs typeface="Philosopher"/>
              <a:sym typeface="Philosopher"/>
            </a:endParaRPr>
          </a:p>
        </p:txBody>
      </p:sp>
      <p:sp>
        <p:nvSpPr>
          <p:cNvPr id="87" name="Google Shape;87;p13"/>
          <p:cNvSpPr txBox="1"/>
          <p:nvPr>
            <p:ph idx="1" type="subTitle"/>
          </p:nvPr>
        </p:nvSpPr>
        <p:spPr>
          <a:xfrm>
            <a:off x="2165100" y="2608550"/>
            <a:ext cx="4813800" cy="24312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15000"/>
              </a:lnSpc>
              <a:spcBef>
                <a:spcPts val="0"/>
              </a:spcBef>
              <a:spcAft>
                <a:spcPts val="0"/>
              </a:spcAft>
              <a:buNone/>
            </a:pPr>
            <a:r>
              <a:rPr lang="en-GB" sz="3200">
                <a:solidFill>
                  <a:schemeClr val="dk1"/>
                </a:solidFill>
                <a:latin typeface="Times New Roman"/>
                <a:ea typeface="Times New Roman"/>
                <a:cs typeface="Times New Roman"/>
                <a:sym typeface="Times New Roman"/>
              </a:rPr>
              <a:t>Team Members</a:t>
            </a:r>
            <a:endParaRPr sz="32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t/>
            </a:r>
            <a:endParaRPr sz="1651">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2"/>
              </a:buClr>
              <a:buSzPct val="42307"/>
              <a:buFont typeface="Arial"/>
              <a:buNone/>
            </a:pPr>
            <a:r>
              <a:rPr lang="en-GB" sz="2600">
                <a:solidFill>
                  <a:schemeClr val="dk1"/>
                </a:solidFill>
                <a:latin typeface="Times New Roman"/>
                <a:ea typeface="Times New Roman"/>
                <a:cs typeface="Times New Roman"/>
                <a:sym typeface="Times New Roman"/>
              </a:rPr>
              <a:t>Priyanshu Verma 	[19BIT0114]</a:t>
            </a:r>
            <a:endParaRPr sz="2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2"/>
              </a:buClr>
              <a:buSzPct val="42307"/>
              <a:buFont typeface="Arial"/>
              <a:buNone/>
            </a:pPr>
            <a:r>
              <a:rPr lang="en-GB" sz="2600">
                <a:solidFill>
                  <a:schemeClr val="dk1"/>
                </a:solidFill>
                <a:latin typeface="Times New Roman"/>
                <a:ea typeface="Times New Roman"/>
                <a:cs typeface="Times New Roman"/>
                <a:sym typeface="Times New Roman"/>
              </a:rPr>
              <a:t>Yash Singhal 		[19BIT0136]</a:t>
            </a:r>
            <a:endParaRPr sz="2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2"/>
              </a:buClr>
              <a:buSzPct val="42307"/>
              <a:buFont typeface="Arial"/>
              <a:buNone/>
            </a:pPr>
            <a:r>
              <a:rPr lang="en-GB" sz="2600">
                <a:solidFill>
                  <a:schemeClr val="dk1"/>
                </a:solidFill>
                <a:latin typeface="Times New Roman"/>
                <a:ea typeface="Times New Roman"/>
                <a:cs typeface="Times New Roman"/>
                <a:sym typeface="Times New Roman"/>
              </a:rPr>
              <a:t>Ayush Dwivedi 	[19BIT0236]</a:t>
            </a:r>
            <a:endParaRPr sz="2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2"/>
              </a:buClr>
              <a:buSzPct val="42307"/>
              <a:buFont typeface="Arial"/>
              <a:buNone/>
            </a:pPr>
            <a:r>
              <a:rPr lang="en-GB" sz="2600">
                <a:solidFill>
                  <a:schemeClr val="dk1"/>
                </a:solidFill>
                <a:latin typeface="Times New Roman"/>
                <a:ea typeface="Times New Roman"/>
                <a:cs typeface="Times New Roman"/>
                <a:sym typeface="Times New Roman"/>
              </a:rPr>
              <a:t>Parth Bhardwaj 	[19BIT0254]</a:t>
            </a:r>
            <a:endParaRPr sz="2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2"/>
              </a:buClr>
              <a:buSzPct val="42307"/>
              <a:buFont typeface="Arial"/>
              <a:buNone/>
            </a:pPr>
            <a:r>
              <a:rPr lang="en-GB" sz="2600">
                <a:solidFill>
                  <a:schemeClr val="dk1"/>
                </a:solidFill>
                <a:latin typeface="Times New Roman"/>
                <a:ea typeface="Times New Roman"/>
                <a:cs typeface="Times New Roman"/>
                <a:sym typeface="Times New Roman"/>
              </a:rPr>
              <a:t>Pratishtha Gaur 	 [19BCE0104]</a:t>
            </a:r>
            <a:endParaRPr sz="2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GB" sz="2600">
                <a:solidFill>
                  <a:schemeClr val="dk1"/>
                </a:solidFill>
                <a:latin typeface="Times New Roman"/>
                <a:ea typeface="Times New Roman"/>
                <a:cs typeface="Times New Roman"/>
                <a:sym typeface="Times New Roman"/>
              </a:rPr>
              <a:t>Apurv Shewale        [19BCE0167]</a:t>
            </a:r>
            <a:endParaRPr sz="2600">
              <a:solidFill>
                <a:schemeClr val="dk1"/>
              </a:solidFill>
              <a:latin typeface="Times New Roman"/>
              <a:ea typeface="Times New Roman"/>
              <a:cs typeface="Times New Roman"/>
              <a:sym typeface="Times New Roman"/>
            </a:endParaRPr>
          </a:p>
        </p:txBody>
      </p:sp>
      <p:sp>
        <p:nvSpPr>
          <p:cNvPr id="88" name="Google Shape;88;p13"/>
          <p:cNvSpPr txBox="1"/>
          <p:nvPr/>
        </p:nvSpPr>
        <p:spPr>
          <a:xfrm>
            <a:off x="480150" y="1803375"/>
            <a:ext cx="8183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latin typeface="Source Sans Pro"/>
                <a:ea typeface="Source Sans Pro"/>
                <a:cs typeface="Source Sans Pro"/>
                <a:sym typeface="Source Sans Pro"/>
              </a:rPr>
              <a:t>Revolutionizing Consumer-Producer Market Using Blockchain</a:t>
            </a:r>
            <a:endParaRPr sz="240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69900" y="1318650"/>
            <a:ext cx="4086600" cy="16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6000"/>
              <a:t>Sales And Distribution Channels</a:t>
            </a:r>
            <a:endParaRPr/>
          </a:p>
        </p:txBody>
      </p:sp>
      <p:sp>
        <p:nvSpPr>
          <p:cNvPr id="146" name="Google Shape;146;p22"/>
          <p:cNvSpPr txBox="1"/>
          <p:nvPr>
            <p:ph idx="2" type="body"/>
          </p:nvPr>
        </p:nvSpPr>
        <p:spPr>
          <a:xfrm>
            <a:off x="4954100" y="219300"/>
            <a:ext cx="3857700" cy="4645200"/>
          </a:xfrm>
          <a:prstGeom prst="rect">
            <a:avLst/>
          </a:prstGeom>
        </p:spPr>
        <p:txBody>
          <a:bodyPr anchorCtr="0" anchor="t" bIns="91425" lIns="91425" spcFirstLastPara="1" rIns="91425" wrap="square" tIns="91425">
            <a:normAutofit/>
          </a:bodyPr>
          <a:lstStyle/>
          <a:p>
            <a:pPr indent="-311150" lvl="0" marL="457200" rtl="0" algn="just">
              <a:lnSpc>
                <a:spcPct val="100000"/>
              </a:lnSpc>
              <a:spcBef>
                <a:spcPts val="1000"/>
              </a:spcBef>
              <a:spcAft>
                <a:spcPts val="0"/>
              </a:spcAft>
              <a:buSzPts val="1300"/>
              <a:buAutoNum type="arabicPeriod"/>
            </a:pPr>
            <a:r>
              <a:rPr b="1" lang="en-GB"/>
              <a:t>Online Marketing</a:t>
            </a:r>
            <a:endParaRPr b="1"/>
          </a:p>
          <a:p>
            <a:pPr indent="0" lvl="0" marL="457200" rtl="0" algn="l">
              <a:lnSpc>
                <a:spcPct val="100000"/>
              </a:lnSpc>
              <a:spcBef>
                <a:spcPts val="0"/>
              </a:spcBef>
              <a:spcAft>
                <a:spcPts val="0"/>
              </a:spcAft>
              <a:buNone/>
            </a:pPr>
            <a:r>
              <a:rPr lang="en-GB"/>
              <a:t>R</a:t>
            </a:r>
            <a:r>
              <a:rPr lang="en-GB"/>
              <a:t>aise awareness about our presence in the market. Both positive and negative feedbacks will visible all </a:t>
            </a:r>
            <a:r>
              <a:rPr lang="en-GB"/>
              <a:t>throughout</a:t>
            </a:r>
            <a:endParaRPr/>
          </a:p>
          <a:p>
            <a:pPr indent="0" lvl="0" marL="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AutoNum type="arabicPeriod"/>
            </a:pPr>
            <a:r>
              <a:rPr b="1" lang="en-GB"/>
              <a:t>Business development and cross-sales joint ventures</a:t>
            </a:r>
            <a:endParaRPr b="1"/>
          </a:p>
          <a:p>
            <a:pPr indent="0" lvl="0" marL="457200" rtl="0" algn="l">
              <a:lnSpc>
                <a:spcPct val="100000"/>
              </a:lnSpc>
              <a:spcBef>
                <a:spcPts val="0"/>
              </a:spcBef>
              <a:spcAft>
                <a:spcPts val="0"/>
              </a:spcAft>
              <a:buNone/>
            </a:pPr>
            <a:r>
              <a:rPr lang="en-GB"/>
              <a:t>Find a business partner, typically one larger in size, which has the same customer base and targets a very similar market segment</a:t>
            </a:r>
            <a:endParaRPr/>
          </a:p>
          <a:p>
            <a:pPr indent="-311150" lvl="0" marL="457200" marR="0" rtl="0" algn="just">
              <a:lnSpc>
                <a:spcPct val="100000"/>
              </a:lnSpc>
              <a:spcBef>
                <a:spcPts val="1000"/>
              </a:spcBef>
              <a:spcAft>
                <a:spcPts val="0"/>
              </a:spcAft>
              <a:buSzPts val="1300"/>
              <a:buAutoNum type="arabicPeriod"/>
            </a:pPr>
            <a:r>
              <a:rPr b="1" lang="en-GB"/>
              <a:t>Referral and affiliate programs</a:t>
            </a:r>
            <a:endParaRPr b="1"/>
          </a:p>
          <a:p>
            <a:pPr indent="0" lvl="0" marL="457200" marR="0" rtl="0" algn="just">
              <a:lnSpc>
                <a:spcPct val="100000"/>
              </a:lnSpc>
              <a:spcBef>
                <a:spcPts val="0"/>
              </a:spcBef>
              <a:spcAft>
                <a:spcPts val="0"/>
              </a:spcAft>
              <a:buNone/>
            </a:pPr>
            <a:r>
              <a:rPr lang="en-GB"/>
              <a:t>Spread the word about product using affiliate networks to connect demographically-related users to your website. Referral programs can offer customers something in return.</a:t>
            </a:r>
            <a:endParaRPr/>
          </a:p>
          <a:p>
            <a:pPr indent="0" lvl="0" marL="457200" marR="0" rtl="0" algn="l">
              <a:lnSpc>
                <a:spcPct val="100000"/>
              </a:lnSpc>
              <a:spcBef>
                <a:spcPts val="1000"/>
              </a:spcBef>
              <a:spcAft>
                <a:spcPts val="0"/>
              </a:spcAft>
              <a:buNone/>
            </a:pPr>
            <a:r>
              <a:t/>
            </a:r>
            <a:endParaRPr/>
          </a:p>
          <a:p>
            <a:pPr indent="-311150" lvl="0" marL="457200" marR="0" rtl="0" algn="l">
              <a:lnSpc>
                <a:spcPct val="100000"/>
              </a:lnSpc>
              <a:spcBef>
                <a:spcPts val="0"/>
              </a:spcBef>
              <a:spcAft>
                <a:spcPts val="0"/>
              </a:spcAft>
              <a:buSzPts val="1300"/>
              <a:buAutoNum type="arabicPeriod"/>
            </a:pPr>
            <a:r>
              <a:rPr b="1" lang="en-GB"/>
              <a:t>Commercial trade</a:t>
            </a:r>
            <a:endParaRPr b="1"/>
          </a:p>
          <a:p>
            <a:pPr indent="0" lvl="0" marL="457200" marR="0" rtl="0" algn="l">
              <a:lnSpc>
                <a:spcPct val="100000"/>
              </a:lnSpc>
              <a:spcBef>
                <a:spcPts val="0"/>
              </a:spcBef>
              <a:spcAft>
                <a:spcPts val="0"/>
              </a:spcAft>
              <a:buNone/>
            </a:pPr>
            <a:r>
              <a:rPr lang="en-GB"/>
              <a:t>Shows a great way to write up some orders and educate the consumer about our products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ctrTitle"/>
          </p:nvPr>
        </p:nvSpPr>
        <p:spPr>
          <a:xfrm>
            <a:off x="727950" y="1960425"/>
            <a:ext cx="7688100" cy="85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6000"/>
              <a:t>Business</a:t>
            </a:r>
            <a:r>
              <a:rPr lang="en-GB"/>
              <a:t> </a:t>
            </a:r>
            <a:r>
              <a:rPr lang="en-GB" sz="6000"/>
              <a:t>Competitors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nvSpPr>
        <p:spPr>
          <a:xfrm>
            <a:off x="4572000" y="684900"/>
            <a:ext cx="42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graphicFrame>
        <p:nvGraphicFramePr>
          <p:cNvPr id="157" name="Google Shape;157;p24"/>
          <p:cNvGraphicFramePr/>
          <p:nvPr/>
        </p:nvGraphicFramePr>
        <p:xfrm>
          <a:off x="155825" y="297275"/>
          <a:ext cx="3000000" cy="3000000"/>
        </p:xfrm>
        <a:graphic>
          <a:graphicData uri="http://schemas.openxmlformats.org/drawingml/2006/table">
            <a:tbl>
              <a:tblPr>
                <a:noFill/>
                <a:tableStyleId>{7C203FEF-7648-441F-82CA-E21C9823BBC1}</a:tableStyleId>
              </a:tblPr>
              <a:tblGrid>
                <a:gridCol w="849075"/>
                <a:gridCol w="849075"/>
                <a:gridCol w="849075"/>
                <a:gridCol w="849075"/>
                <a:gridCol w="1483200"/>
                <a:gridCol w="2038075"/>
                <a:gridCol w="1914750"/>
              </a:tblGrid>
              <a:tr h="706650">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Competitor</a:t>
                      </a:r>
                      <a:endParaRPr sz="1300">
                        <a:solidFill>
                          <a:schemeClr val="accent1"/>
                        </a:solidFill>
                        <a:latin typeface="Lato"/>
                        <a:ea typeface="Lato"/>
                        <a:cs typeface="Lato"/>
                        <a:sym typeface="Lato"/>
                      </a:endParaRPr>
                    </a:p>
                  </a:txBody>
                  <a:tcPr marT="63500" marB="63500" marR="63500" marL="63500">
                    <a:solidFill>
                      <a:srgbClr val="F3E9D3"/>
                    </a:solidFill>
                  </a:tcPr>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Established Date</a:t>
                      </a:r>
                      <a:endParaRPr sz="1300">
                        <a:solidFill>
                          <a:schemeClr val="accent1"/>
                        </a:solidFill>
                        <a:latin typeface="Lato"/>
                        <a:ea typeface="Lato"/>
                        <a:cs typeface="Lato"/>
                        <a:sym typeface="Lato"/>
                      </a:endParaRPr>
                    </a:p>
                  </a:txBody>
                  <a:tcPr marT="63500" marB="63500" marR="63500" marL="63500">
                    <a:solidFill>
                      <a:srgbClr val="F3E9D3"/>
                    </a:solidFill>
                  </a:tcPr>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Size</a:t>
                      </a:r>
                      <a:endParaRPr sz="1300">
                        <a:solidFill>
                          <a:schemeClr val="accent1"/>
                        </a:solidFill>
                        <a:latin typeface="Lato"/>
                        <a:ea typeface="Lato"/>
                        <a:cs typeface="Lato"/>
                        <a:sym typeface="Lato"/>
                      </a:endParaRPr>
                    </a:p>
                  </a:txBody>
                  <a:tcPr marT="63500" marB="63500" marR="63500" marL="63500">
                    <a:solidFill>
                      <a:srgbClr val="F3E9D3"/>
                    </a:solidFill>
                  </a:tcPr>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Market Share</a:t>
                      </a:r>
                      <a:endParaRPr sz="1300">
                        <a:solidFill>
                          <a:schemeClr val="accent1"/>
                        </a:solidFill>
                        <a:latin typeface="Lato"/>
                        <a:ea typeface="Lato"/>
                        <a:cs typeface="Lato"/>
                        <a:sym typeface="Lato"/>
                      </a:endParaRPr>
                    </a:p>
                  </a:txBody>
                  <a:tcPr marT="63500" marB="63500" marR="63500" marL="63500">
                    <a:solidFill>
                      <a:srgbClr val="F3E9D3"/>
                    </a:solidFill>
                  </a:tcPr>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Value to customers</a:t>
                      </a:r>
                      <a:endParaRPr sz="1300">
                        <a:solidFill>
                          <a:schemeClr val="accent1"/>
                        </a:solidFill>
                        <a:latin typeface="Lato"/>
                        <a:ea typeface="Lato"/>
                        <a:cs typeface="Lato"/>
                        <a:sym typeface="Lato"/>
                      </a:endParaRPr>
                    </a:p>
                  </a:txBody>
                  <a:tcPr marT="63500" marB="63500" marR="63500" marL="63500">
                    <a:solidFill>
                      <a:srgbClr val="F3E9D3"/>
                    </a:solidFill>
                  </a:tcPr>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Strengths </a:t>
                      </a:r>
                      <a:endParaRPr sz="1300">
                        <a:solidFill>
                          <a:schemeClr val="accent1"/>
                        </a:solidFill>
                        <a:latin typeface="Lato"/>
                        <a:ea typeface="Lato"/>
                        <a:cs typeface="Lato"/>
                        <a:sym typeface="Lato"/>
                      </a:endParaRPr>
                    </a:p>
                  </a:txBody>
                  <a:tcPr marT="63500" marB="63500" marR="63500" marL="63500">
                    <a:solidFill>
                      <a:srgbClr val="F3E9D3"/>
                    </a:solidFill>
                  </a:tcPr>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Weakness</a:t>
                      </a:r>
                      <a:endParaRPr sz="1300">
                        <a:solidFill>
                          <a:schemeClr val="accent1"/>
                        </a:solidFill>
                        <a:latin typeface="Lato"/>
                        <a:ea typeface="Lato"/>
                        <a:cs typeface="Lato"/>
                        <a:sym typeface="Lato"/>
                      </a:endParaRPr>
                    </a:p>
                  </a:txBody>
                  <a:tcPr marT="63500" marB="63500" marR="63500" marL="63500">
                    <a:solidFill>
                      <a:srgbClr val="F3E9D3"/>
                    </a:solidFill>
                  </a:tcPr>
                </a:tc>
              </a:tr>
              <a:tr h="968200">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Walmart</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1962</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 2.2 million</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35%</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E</a:t>
                      </a:r>
                      <a:r>
                        <a:rPr lang="en-GB" sz="1300">
                          <a:solidFill>
                            <a:schemeClr val="accent1"/>
                          </a:solidFill>
                          <a:latin typeface="Lato"/>
                          <a:ea typeface="Lato"/>
                          <a:cs typeface="Lato"/>
                          <a:sym typeface="Lato"/>
                        </a:rPr>
                        <a:t>mployees can track some products back to their roots</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Large resources so can take larger risks</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Too much complex processes</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Hence takes a lot of time</a:t>
                      </a:r>
                      <a:endParaRPr sz="1300">
                        <a:solidFill>
                          <a:schemeClr val="accent1"/>
                        </a:solidFill>
                        <a:latin typeface="Lato"/>
                        <a:ea typeface="Lato"/>
                        <a:cs typeface="Lato"/>
                        <a:sym typeface="Lato"/>
                      </a:endParaRPr>
                    </a:p>
                  </a:txBody>
                  <a:tcPr marT="63500" marB="63500" marR="63500" marL="63500"/>
                </a:tc>
              </a:tr>
              <a:tr h="1229750">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Maersk</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1904</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80.000</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3%</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Security were all able to remotely access data about the cargo</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Best technology integration in market space</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Weak presence in India </a:t>
                      </a:r>
                      <a:endParaRPr sz="1300">
                        <a:solidFill>
                          <a:schemeClr val="accent1"/>
                        </a:solidFill>
                        <a:latin typeface="Lato"/>
                        <a:ea typeface="Lato"/>
                        <a:cs typeface="Lato"/>
                        <a:sym typeface="Lato"/>
                      </a:endParaRPr>
                    </a:p>
                  </a:txBody>
                  <a:tcPr marT="63500" marB="63500" marR="63500" marL="63500"/>
                </a:tc>
              </a:tr>
              <a:tr h="1684000">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Udp</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1907</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50,000</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2.3%</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just">
                        <a:spcBef>
                          <a:spcPts val="0"/>
                        </a:spcBef>
                        <a:spcAft>
                          <a:spcPts val="0"/>
                        </a:spcAft>
                        <a:buNone/>
                      </a:pPr>
                      <a:r>
                        <a:rPr lang="en-GB" sz="1300">
                          <a:solidFill>
                            <a:schemeClr val="accent1"/>
                          </a:solidFill>
                          <a:latin typeface="Lato"/>
                          <a:ea typeface="Lato"/>
                          <a:cs typeface="Lato"/>
                          <a:sym typeface="Lato"/>
                        </a:rPr>
                        <a:t>The group is working to develop blockchain standards for the freight industry.</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Small company hence dynamic and new technology is accepted readily</a:t>
                      </a:r>
                      <a:endParaRPr sz="1300">
                        <a:solidFill>
                          <a:schemeClr val="accent1"/>
                        </a:solidFill>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300">
                          <a:solidFill>
                            <a:schemeClr val="accent1"/>
                          </a:solidFill>
                          <a:latin typeface="Lato"/>
                          <a:ea typeface="Lato"/>
                          <a:cs typeface="Lato"/>
                          <a:sym typeface="Lato"/>
                        </a:rPr>
                        <a:t>Weak presence in India </a:t>
                      </a:r>
                      <a:endParaRPr sz="1300">
                        <a:solidFill>
                          <a:schemeClr val="accent1"/>
                        </a:solidFill>
                        <a:latin typeface="Lato"/>
                        <a:ea typeface="Lato"/>
                        <a:cs typeface="Lato"/>
                        <a:sym typeface="Lato"/>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52850" y="1680150"/>
            <a:ext cx="4519200" cy="178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6000"/>
              <a:t>Sustainable</a:t>
            </a:r>
            <a:endParaRPr sz="6000"/>
          </a:p>
        </p:txBody>
      </p:sp>
      <p:sp>
        <p:nvSpPr>
          <p:cNvPr id="163" name="Google Shape;163;p25"/>
          <p:cNvSpPr txBox="1"/>
          <p:nvPr/>
        </p:nvSpPr>
        <p:spPr>
          <a:xfrm>
            <a:off x="4572000" y="684900"/>
            <a:ext cx="42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64" name="Google Shape;164;p25"/>
          <p:cNvSpPr txBox="1"/>
          <p:nvPr/>
        </p:nvSpPr>
        <p:spPr>
          <a:xfrm>
            <a:off x="4852800" y="358350"/>
            <a:ext cx="3970500" cy="44280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biggest difference-mainly offering B2B services and not B2C services.</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blockchain innovation is a radical, competence-destroying innovation in that the novelty of the technology</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By removing the need for middlemen, the Blockchain technology has the potential to completely reshape any industry and in particular the capital markets</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main effect of the innovation is on the consumers resulting in additional peace of mind.</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only pitfalls that can be foreseen are the technological competence of the users with them being able to navigate across the web app in order to buy and access other features that we are offering</a:t>
            </a:r>
            <a:endParaRPr sz="1300">
              <a:solidFill>
                <a:schemeClr val="accent1"/>
              </a:solidFill>
              <a:latin typeface="Lato"/>
              <a:ea typeface="Lato"/>
              <a:cs typeface="Lato"/>
              <a:sym typeface="Lato"/>
            </a:endParaRPr>
          </a:p>
          <a:p>
            <a:pPr indent="-311150" lvl="0" marL="457200" rtl="0" algn="just">
              <a:spcBef>
                <a:spcPts val="1000"/>
              </a:spcBef>
              <a:spcAft>
                <a:spcPts val="1000"/>
              </a:spcAft>
              <a:buClr>
                <a:schemeClr val="accent1"/>
              </a:buClr>
              <a:buSzPts val="1300"/>
              <a:buFont typeface="Lato"/>
              <a:buChar char="●"/>
            </a:pPr>
            <a:r>
              <a:rPr lang="en-GB" sz="1300">
                <a:solidFill>
                  <a:schemeClr val="accent1"/>
                </a:solidFill>
                <a:latin typeface="Lato"/>
                <a:ea typeface="Lato"/>
                <a:cs typeface="Lato"/>
                <a:sym typeface="Lato"/>
              </a:rPr>
              <a:t>Using IPO as exit strategy</a:t>
            </a:r>
            <a:endParaRPr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30000" y="1318650"/>
            <a:ext cx="3300900" cy="16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6000"/>
              <a:t>SWOT Analysis</a:t>
            </a:r>
            <a:endParaRPr sz="6000"/>
          </a:p>
        </p:txBody>
      </p:sp>
      <p:sp>
        <p:nvSpPr>
          <p:cNvPr id="170" name="Google Shape;170;p26"/>
          <p:cNvSpPr txBox="1"/>
          <p:nvPr>
            <p:ph idx="2" type="body"/>
          </p:nvPr>
        </p:nvSpPr>
        <p:spPr>
          <a:xfrm>
            <a:off x="4954100" y="219300"/>
            <a:ext cx="3857700" cy="46452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SzPts val="1300"/>
              <a:buAutoNum type="arabicPeriod"/>
            </a:pPr>
            <a:r>
              <a:rPr b="1" lang="en-GB"/>
              <a:t>Strengths:</a:t>
            </a:r>
            <a:endParaRPr b="1"/>
          </a:p>
          <a:p>
            <a:pPr indent="0" lvl="0" marL="0" rtl="0" algn="just">
              <a:lnSpc>
                <a:spcPct val="100000"/>
              </a:lnSpc>
              <a:spcBef>
                <a:spcPts val="0"/>
              </a:spcBef>
              <a:spcAft>
                <a:spcPts val="0"/>
              </a:spcAft>
              <a:buNone/>
            </a:pPr>
            <a:r>
              <a:rPr lang="en-GB"/>
              <a:t>Transparency &amp; Trust: Blockchain’s greatest characteristic stems from the fact that its transaction ledger for public addresses is open to viewing. </a:t>
            </a:r>
            <a:endParaRPr/>
          </a:p>
          <a:p>
            <a:pPr indent="0" lvl="0" marL="0" rtl="0" algn="just">
              <a:lnSpc>
                <a:spcPct val="100000"/>
              </a:lnSpc>
              <a:spcBef>
                <a:spcPts val="0"/>
              </a:spcBef>
              <a:spcAft>
                <a:spcPts val="0"/>
              </a:spcAft>
              <a:buNone/>
            </a:pPr>
            <a:r>
              <a:rPr lang="en-GB"/>
              <a:t>Better security: Blockchain is far more secure than other record keeping systems because each new transaction is encrypted and linked to the previous transaction.</a:t>
            </a:r>
            <a:endParaRPr/>
          </a:p>
          <a:p>
            <a:pPr indent="0" lvl="0" marL="0" rtl="0" algn="just">
              <a:lnSpc>
                <a:spcPct val="100000"/>
              </a:lnSpc>
              <a:spcBef>
                <a:spcPts val="0"/>
              </a:spcBef>
              <a:spcAft>
                <a:spcPts val="0"/>
              </a:spcAft>
              <a:buNone/>
            </a:pPr>
            <a:r>
              <a:rPr lang="en-GB"/>
              <a:t>Traceability:</a:t>
            </a:r>
            <a:r>
              <a:rPr b="1" lang="en-GB"/>
              <a:t> </a:t>
            </a:r>
            <a:r>
              <a:rPr lang="en-GB"/>
              <a:t>With the blockchain ledger, each time an exchange of goods is recorded on a Blockchain. Can also help verify the authenticity of the traded assets.</a:t>
            </a:r>
            <a:endParaRPr/>
          </a:p>
          <a:p>
            <a:pPr indent="-311150" lvl="0" marL="457200" rtl="0" algn="just">
              <a:lnSpc>
                <a:spcPct val="100000"/>
              </a:lnSpc>
              <a:spcBef>
                <a:spcPts val="0"/>
              </a:spcBef>
              <a:spcAft>
                <a:spcPts val="0"/>
              </a:spcAft>
              <a:buSzPts val="1300"/>
              <a:buAutoNum type="arabicPeriod"/>
            </a:pPr>
            <a:r>
              <a:rPr b="1" lang="en-GB"/>
              <a:t>Weakness:</a:t>
            </a:r>
            <a:endParaRPr b="1"/>
          </a:p>
          <a:p>
            <a:pPr indent="0" lvl="0" marL="0" rtl="0" algn="just">
              <a:lnSpc>
                <a:spcPct val="100000"/>
              </a:lnSpc>
              <a:spcBef>
                <a:spcPts val="0"/>
              </a:spcBef>
              <a:spcAft>
                <a:spcPts val="0"/>
              </a:spcAft>
              <a:buNone/>
            </a:pPr>
            <a:r>
              <a:rPr lang="en-GB"/>
              <a:t>Scalability: Blockchains are a decentralized system. Therefore they are not scalable. </a:t>
            </a:r>
            <a:endParaRPr/>
          </a:p>
          <a:p>
            <a:pPr indent="-311150" lvl="0" marL="457200" rtl="0" algn="just">
              <a:lnSpc>
                <a:spcPct val="100000"/>
              </a:lnSpc>
              <a:spcBef>
                <a:spcPts val="0"/>
              </a:spcBef>
              <a:spcAft>
                <a:spcPts val="0"/>
              </a:spcAft>
              <a:buSzPts val="1300"/>
              <a:buAutoNum type="arabicPeriod"/>
            </a:pPr>
            <a:r>
              <a:rPr b="1" lang="en-GB"/>
              <a:t>Opportunity</a:t>
            </a:r>
            <a:endParaRPr b="1"/>
          </a:p>
          <a:p>
            <a:pPr indent="0" lvl="0" marL="0" rtl="0" algn="just">
              <a:lnSpc>
                <a:spcPct val="100000"/>
              </a:lnSpc>
              <a:spcBef>
                <a:spcPts val="0"/>
              </a:spcBef>
              <a:spcAft>
                <a:spcPts val="0"/>
              </a:spcAft>
              <a:buNone/>
            </a:pPr>
            <a:r>
              <a:rPr lang="en-GB"/>
              <a:t>Government schemes like IDEA,NRLM,NULM</a:t>
            </a:r>
            <a:endParaRPr b="1"/>
          </a:p>
          <a:p>
            <a:pPr indent="-311150" lvl="0" marL="457200" rtl="0" algn="just">
              <a:lnSpc>
                <a:spcPct val="100000"/>
              </a:lnSpc>
              <a:spcBef>
                <a:spcPts val="0"/>
              </a:spcBef>
              <a:spcAft>
                <a:spcPts val="0"/>
              </a:spcAft>
              <a:buSzPts val="1300"/>
              <a:buAutoNum type="arabicPeriod"/>
            </a:pPr>
            <a:r>
              <a:rPr b="1" lang="en-GB"/>
              <a:t>Threats:</a:t>
            </a:r>
            <a:endParaRPr b="1">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a:t>Energy Consumption: Blockchain networks require a large amount of energy to remain operational.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69900" y="1318650"/>
            <a:ext cx="40866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6000"/>
              <a:t>Risk Analysis</a:t>
            </a:r>
            <a:endParaRPr/>
          </a:p>
        </p:txBody>
      </p:sp>
      <p:sp>
        <p:nvSpPr>
          <p:cNvPr id="176" name="Google Shape;176;p27"/>
          <p:cNvSpPr txBox="1"/>
          <p:nvPr>
            <p:ph idx="2" type="body"/>
          </p:nvPr>
        </p:nvSpPr>
        <p:spPr>
          <a:xfrm>
            <a:off x="4954100" y="219300"/>
            <a:ext cx="3857700" cy="4645200"/>
          </a:xfrm>
          <a:prstGeom prst="rect">
            <a:avLst/>
          </a:prstGeom>
        </p:spPr>
        <p:txBody>
          <a:bodyPr anchorCtr="0" anchor="t" bIns="91425" lIns="91425" spcFirstLastPara="1" rIns="91425" wrap="square" tIns="91425">
            <a:normAutofit/>
          </a:bodyPr>
          <a:lstStyle/>
          <a:p>
            <a:pPr indent="-311150" lvl="0" marL="457200" rtl="0" algn="just">
              <a:lnSpc>
                <a:spcPct val="100000"/>
              </a:lnSpc>
              <a:spcBef>
                <a:spcPts val="0"/>
              </a:spcBef>
              <a:spcAft>
                <a:spcPts val="0"/>
              </a:spcAft>
              <a:buSzPts val="1300"/>
              <a:buAutoNum type="arabicPeriod"/>
            </a:pPr>
            <a:r>
              <a:rPr b="1" lang="en-GB"/>
              <a:t>Standard risk</a:t>
            </a:r>
            <a:endParaRPr b="1"/>
          </a:p>
          <a:p>
            <a:pPr indent="0" lvl="0" marL="457200" rtl="0" algn="just">
              <a:lnSpc>
                <a:spcPct val="100000"/>
              </a:lnSpc>
              <a:spcBef>
                <a:spcPts val="0"/>
              </a:spcBef>
              <a:spcAft>
                <a:spcPts val="0"/>
              </a:spcAft>
              <a:buNone/>
            </a:pPr>
            <a:r>
              <a:rPr lang="en-GB"/>
              <a:t>One of the most common  business risks of the blockchain is the risk of business continuity</a:t>
            </a:r>
            <a:endParaRPr/>
          </a:p>
          <a:p>
            <a:pPr indent="0" lvl="0" marL="0" rtl="0" algn="l">
              <a:lnSpc>
                <a:spcPct val="100000"/>
              </a:lnSpc>
              <a:spcBef>
                <a:spcPts val="0"/>
              </a:spcBef>
              <a:spcAft>
                <a:spcPts val="0"/>
              </a:spcAft>
              <a:buNone/>
            </a:pPr>
            <a:r>
              <a:t/>
            </a:r>
            <a:endParaRPr/>
          </a:p>
          <a:p>
            <a:pPr indent="-311150" lvl="0" marL="457200" rtl="0" algn="just">
              <a:lnSpc>
                <a:spcPct val="100000"/>
              </a:lnSpc>
              <a:spcBef>
                <a:spcPts val="0"/>
              </a:spcBef>
              <a:spcAft>
                <a:spcPts val="0"/>
              </a:spcAft>
              <a:buSzPts val="1300"/>
              <a:buAutoNum type="arabicPeriod"/>
            </a:pPr>
            <a:r>
              <a:rPr b="1" lang="en-GB"/>
              <a:t>Domain specific risk</a:t>
            </a:r>
            <a:endParaRPr b="1"/>
          </a:p>
          <a:p>
            <a:pPr indent="0" lvl="0" marL="457200" rtl="0" algn="just">
              <a:lnSpc>
                <a:spcPct val="100000"/>
              </a:lnSpc>
              <a:spcBef>
                <a:spcPts val="0"/>
              </a:spcBef>
              <a:spcAft>
                <a:spcPts val="0"/>
              </a:spcAft>
              <a:buNone/>
            </a:pPr>
            <a:r>
              <a:rPr lang="en-GB"/>
              <a:t>Possession of the account may be taken over with the aid of using malicious actors. Blockchain is likewise now no longer 100% steady and is susceptible to attacks.</a:t>
            </a:r>
            <a:endParaRPr/>
          </a:p>
          <a:p>
            <a:pPr indent="0" lvl="0" marL="457200" rtl="0" algn="l">
              <a:lnSpc>
                <a:spcPct val="100000"/>
              </a:lnSpc>
              <a:spcBef>
                <a:spcPts val="0"/>
              </a:spcBef>
              <a:spcAft>
                <a:spcPts val="0"/>
              </a:spcAft>
              <a:buNone/>
            </a:pPr>
            <a:r>
              <a:t/>
            </a:r>
            <a:endParaRPr/>
          </a:p>
          <a:p>
            <a:pPr indent="-311150" lvl="0" marL="457200" rtl="0" algn="just">
              <a:lnSpc>
                <a:spcPct val="100000"/>
              </a:lnSpc>
              <a:spcBef>
                <a:spcPts val="0"/>
              </a:spcBef>
              <a:spcAft>
                <a:spcPts val="0"/>
              </a:spcAft>
              <a:buSzPts val="1300"/>
              <a:buAutoNum type="arabicPeriod"/>
            </a:pPr>
            <a:r>
              <a:rPr b="1" lang="en-GB"/>
              <a:t>Reputational risk</a:t>
            </a:r>
            <a:endParaRPr b="1"/>
          </a:p>
          <a:p>
            <a:pPr indent="0" lvl="0" marL="457200" rtl="0" algn="just">
              <a:lnSpc>
                <a:spcPct val="100000"/>
              </a:lnSpc>
              <a:spcBef>
                <a:spcPts val="0"/>
              </a:spcBef>
              <a:spcAft>
                <a:spcPts val="0"/>
              </a:spcAft>
              <a:buNone/>
            </a:pPr>
            <a:r>
              <a:rPr lang="en-GB"/>
              <a:t>If not done correctly, it can result in poor customer experience</a:t>
            </a:r>
            <a:endParaRPr/>
          </a:p>
          <a:p>
            <a:pPr indent="0" lvl="0" marL="457200" marR="0" rtl="0" algn="l">
              <a:lnSpc>
                <a:spcPct val="100000"/>
              </a:lnSpc>
              <a:spcBef>
                <a:spcPts val="1000"/>
              </a:spcBef>
              <a:spcAft>
                <a:spcPts val="0"/>
              </a:spcAft>
              <a:buNone/>
            </a:pPr>
            <a:r>
              <a:t/>
            </a:r>
            <a:endParaRPr/>
          </a:p>
          <a:p>
            <a:pPr indent="-311150" lvl="0" marL="457200" rtl="0" algn="just">
              <a:lnSpc>
                <a:spcPct val="100000"/>
              </a:lnSpc>
              <a:spcBef>
                <a:spcPts val="0"/>
              </a:spcBef>
              <a:spcAft>
                <a:spcPts val="0"/>
              </a:spcAft>
              <a:buSzPts val="1300"/>
              <a:buAutoNum type="arabicPeriod"/>
            </a:pPr>
            <a:r>
              <a:rPr b="1" lang="en-GB"/>
              <a:t>Cross-border transactions</a:t>
            </a:r>
            <a:endParaRPr b="1"/>
          </a:p>
          <a:p>
            <a:pPr indent="0" lvl="0" marL="457200" rtl="0" algn="just">
              <a:lnSpc>
                <a:spcPct val="100000"/>
              </a:lnSpc>
              <a:spcBef>
                <a:spcPts val="0"/>
              </a:spcBef>
              <a:spcAft>
                <a:spcPts val="0"/>
              </a:spcAft>
              <a:buNone/>
            </a:pPr>
            <a:r>
              <a:rPr lang="en-GB"/>
              <a:t>FINRA, a regulatory agency, wants all dealings in trading securities to follow  state laws, regulations and rules. It not only  affects companies, but  also  the core idea of ​​distributed ledger technologies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GB" sz="9600">
                <a:latin typeface="Dancing Script"/>
                <a:ea typeface="Dancing Script"/>
                <a:cs typeface="Dancing Script"/>
                <a:sym typeface="Dancing Script"/>
              </a:rPr>
              <a:t>Thank You</a:t>
            </a:r>
            <a:endParaRPr b="0" sz="9600">
              <a:latin typeface="Dancing Script"/>
              <a:ea typeface="Dancing Script"/>
              <a:cs typeface="Dancing Script"/>
              <a:sym typeface="Dancing Scrip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800"/>
              <a:t>Work</a:t>
            </a:r>
            <a:endParaRPr sz="4800"/>
          </a:p>
          <a:p>
            <a:pPr indent="0" lvl="0" marL="0" rtl="0" algn="l">
              <a:spcBef>
                <a:spcPts val="0"/>
              </a:spcBef>
              <a:spcAft>
                <a:spcPts val="0"/>
              </a:spcAft>
              <a:buNone/>
            </a:pPr>
            <a:r>
              <a:rPr lang="en-GB" sz="4800"/>
              <a:t>Division</a:t>
            </a:r>
            <a:endParaRPr sz="4800"/>
          </a:p>
        </p:txBody>
      </p:sp>
      <p:sp>
        <p:nvSpPr>
          <p:cNvPr id="94" name="Google Shape;94;p14"/>
          <p:cNvSpPr txBox="1"/>
          <p:nvPr>
            <p:ph idx="2" type="body"/>
          </p:nvPr>
        </p:nvSpPr>
        <p:spPr>
          <a:xfrm>
            <a:off x="4860950" y="1048825"/>
            <a:ext cx="3954000" cy="27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GB" sz="1600"/>
              <a:t>CEO - Yash</a:t>
            </a:r>
            <a:endParaRPr sz="1600"/>
          </a:p>
          <a:p>
            <a:pPr indent="0" lvl="0" marL="0" rtl="0" algn="l">
              <a:spcBef>
                <a:spcPts val="1200"/>
              </a:spcBef>
              <a:spcAft>
                <a:spcPts val="0"/>
              </a:spcAft>
              <a:buClr>
                <a:schemeClr val="dk2"/>
              </a:buClr>
              <a:buSzPts val="1100"/>
              <a:buFont typeface="Arial"/>
              <a:buNone/>
            </a:pPr>
            <a:r>
              <a:rPr lang="en-GB" sz="1600"/>
              <a:t>CTO,  Developer - Ayush</a:t>
            </a:r>
            <a:endParaRPr sz="1600"/>
          </a:p>
          <a:p>
            <a:pPr indent="0" lvl="0" marL="0" rtl="0" algn="l">
              <a:spcBef>
                <a:spcPts val="1200"/>
              </a:spcBef>
              <a:spcAft>
                <a:spcPts val="0"/>
              </a:spcAft>
              <a:buClr>
                <a:schemeClr val="dk2"/>
              </a:buClr>
              <a:buSzPts val="1100"/>
              <a:buFont typeface="Arial"/>
              <a:buNone/>
            </a:pPr>
            <a:r>
              <a:rPr lang="en-GB" sz="1600"/>
              <a:t>Product Director, Developer - Priyanshu</a:t>
            </a:r>
            <a:endParaRPr sz="1600"/>
          </a:p>
          <a:p>
            <a:pPr indent="0" lvl="0" marL="0" rtl="0" algn="l">
              <a:spcBef>
                <a:spcPts val="1200"/>
              </a:spcBef>
              <a:spcAft>
                <a:spcPts val="0"/>
              </a:spcAft>
              <a:buClr>
                <a:schemeClr val="dk2"/>
              </a:buClr>
              <a:buSzPts val="1100"/>
              <a:buFont typeface="Arial"/>
              <a:buNone/>
            </a:pPr>
            <a:r>
              <a:rPr lang="en-GB" sz="1600"/>
              <a:t>Operations - Apurv</a:t>
            </a:r>
            <a:endParaRPr sz="1600"/>
          </a:p>
          <a:p>
            <a:pPr indent="0" lvl="0" marL="0" rtl="0" algn="l">
              <a:spcBef>
                <a:spcPts val="1200"/>
              </a:spcBef>
              <a:spcAft>
                <a:spcPts val="0"/>
              </a:spcAft>
              <a:buClr>
                <a:schemeClr val="dk2"/>
              </a:buClr>
              <a:buSzPts val="1100"/>
              <a:buFont typeface="Arial"/>
              <a:buNone/>
            </a:pPr>
            <a:r>
              <a:rPr lang="en-GB" sz="1600"/>
              <a:t>CMO, Sales - Pratishtha</a:t>
            </a:r>
            <a:endParaRPr sz="1600"/>
          </a:p>
          <a:p>
            <a:pPr indent="0" lvl="0" marL="0" rtl="0" algn="l">
              <a:spcBef>
                <a:spcPts val="1200"/>
              </a:spcBef>
              <a:spcAft>
                <a:spcPts val="1200"/>
              </a:spcAft>
              <a:buNone/>
            </a:pPr>
            <a:r>
              <a:rPr lang="en-GB" sz="1600"/>
              <a:t>CFO - Parth</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61925" y="1680150"/>
            <a:ext cx="4045200" cy="178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6000"/>
              <a:t>Problem Statement</a:t>
            </a:r>
            <a:endParaRPr sz="6000"/>
          </a:p>
        </p:txBody>
      </p:sp>
      <p:sp>
        <p:nvSpPr>
          <p:cNvPr id="100" name="Google Shape;100;p15"/>
          <p:cNvSpPr txBox="1"/>
          <p:nvPr/>
        </p:nvSpPr>
        <p:spPr>
          <a:xfrm>
            <a:off x="4572000" y="684900"/>
            <a:ext cx="42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01" name="Google Shape;101;p15"/>
          <p:cNvSpPr txBox="1"/>
          <p:nvPr/>
        </p:nvSpPr>
        <p:spPr>
          <a:xfrm>
            <a:off x="5036100" y="1791750"/>
            <a:ext cx="3787200" cy="153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600">
                <a:solidFill>
                  <a:schemeClr val="accent1"/>
                </a:solidFill>
                <a:latin typeface="Lato"/>
                <a:ea typeface="Lato"/>
                <a:cs typeface="Lato"/>
                <a:sym typeface="Lato"/>
              </a:rPr>
              <a:t>Lack of transparency/ traceability with regards to ingredients and origin of products we are consuming on daily basis from a global supply chain</a:t>
            </a:r>
            <a:endParaRPr sz="2800">
              <a:solidFill>
                <a:schemeClr val="lt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61925" y="1680150"/>
            <a:ext cx="4045200" cy="17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6000"/>
              <a:t>Objective</a:t>
            </a:r>
            <a:endParaRPr sz="6000"/>
          </a:p>
        </p:txBody>
      </p:sp>
      <p:sp>
        <p:nvSpPr>
          <p:cNvPr id="107" name="Google Shape;107;p16"/>
          <p:cNvSpPr txBox="1"/>
          <p:nvPr/>
        </p:nvSpPr>
        <p:spPr>
          <a:xfrm>
            <a:off x="4572000" y="684900"/>
            <a:ext cx="42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08" name="Google Shape;108;p16"/>
          <p:cNvSpPr txBox="1"/>
          <p:nvPr/>
        </p:nvSpPr>
        <p:spPr>
          <a:xfrm>
            <a:off x="5036100" y="1324950"/>
            <a:ext cx="3787200" cy="175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chemeClr val="accent1"/>
                </a:solidFill>
                <a:latin typeface="Lato"/>
                <a:ea typeface="Lato"/>
                <a:cs typeface="Lato"/>
                <a:sym typeface="Lato"/>
              </a:rPr>
              <a:t>Using blockchain based Solidity Smart Contracts to store Information in ethereum. Which provides immutable, irreversible and secure data storage.</a:t>
            </a:r>
            <a:endParaRPr sz="1300">
              <a:solidFill>
                <a:schemeClr val="accent1"/>
              </a:solidFill>
              <a:latin typeface="Lato"/>
              <a:ea typeface="Lato"/>
              <a:cs typeface="Lato"/>
              <a:sym typeface="Lato"/>
            </a:endParaRPr>
          </a:p>
          <a:p>
            <a:pPr indent="-311150" lvl="0" marL="457200" rtl="0" algn="l">
              <a:spcBef>
                <a:spcPts val="1200"/>
              </a:spcBef>
              <a:spcAft>
                <a:spcPts val="0"/>
              </a:spcAft>
              <a:buClr>
                <a:schemeClr val="accent1"/>
              </a:buClr>
              <a:buSzPts val="1300"/>
              <a:buFont typeface="Lato"/>
              <a:buChar char="●"/>
            </a:pPr>
            <a:r>
              <a:rPr lang="en-GB" sz="1300">
                <a:solidFill>
                  <a:schemeClr val="accent1"/>
                </a:solidFill>
                <a:latin typeface="Lato"/>
                <a:ea typeface="Lato"/>
                <a:cs typeface="Lato"/>
                <a:sym typeface="Lato"/>
              </a:rPr>
              <a:t>Help us to trace the disease caused by poultry products back to its source</a:t>
            </a:r>
            <a:endParaRPr sz="1300">
              <a:solidFill>
                <a:schemeClr val="accent1"/>
              </a:solidFill>
              <a:latin typeface="Lato"/>
              <a:ea typeface="Lato"/>
              <a:cs typeface="Lato"/>
              <a:sym typeface="Lato"/>
            </a:endParaRPr>
          </a:p>
          <a:p>
            <a:pPr indent="-311150" lvl="0" marL="457200" rtl="0" algn="l">
              <a:spcBef>
                <a:spcPts val="1000"/>
              </a:spcBef>
              <a:spcAft>
                <a:spcPts val="1000"/>
              </a:spcAft>
              <a:buClr>
                <a:schemeClr val="accent1"/>
              </a:buClr>
              <a:buSzPts val="1300"/>
              <a:buFont typeface="Lato"/>
              <a:buChar char="●"/>
            </a:pPr>
            <a:r>
              <a:rPr lang="en-GB" sz="1300">
                <a:solidFill>
                  <a:schemeClr val="accent1"/>
                </a:solidFill>
                <a:latin typeface="Lato"/>
                <a:ea typeface="Lato"/>
                <a:cs typeface="Lato"/>
                <a:sym typeface="Lato"/>
              </a:rPr>
              <a:t>Ensures quality of the product</a:t>
            </a:r>
            <a:r>
              <a:rPr lang="en-GB" sz="1300">
                <a:solidFill>
                  <a:schemeClr val="accent1"/>
                </a:solidFill>
                <a:latin typeface="Lato"/>
                <a:ea typeface="Lato"/>
                <a:cs typeface="Lato"/>
                <a:sym typeface="Lato"/>
              </a:rPr>
              <a:t>.</a:t>
            </a:r>
            <a:endParaRPr sz="2500">
              <a:solidFill>
                <a:schemeClr val="lt1"/>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727950" y="1960425"/>
            <a:ext cx="7688100" cy="85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Business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25650" y="0"/>
            <a:ext cx="9092698" cy="5194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16475" y="1680150"/>
            <a:ext cx="4336200" cy="178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6000"/>
              <a:t>Revenue Model</a:t>
            </a:r>
            <a:endParaRPr sz="6000"/>
          </a:p>
          <a:p>
            <a:pPr indent="0" lvl="0" marL="0" rtl="0" algn="l">
              <a:spcBef>
                <a:spcPts val="0"/>
              </a:spcBef>
              <a:spcAft>
                <a:spcPts val="0"/>
              </a:spcAft>
              <a:buNone/>
            </a:pPr>
            <a:r>
              <a:t/>
            </a:r>
            <a:endParaRPr sz="6000"/>
          </a:p>
          <a:p>
            <a:pPr indent="0" lvl="0" marL="0" rtl="0" algn="l">
              <a:spcBef>
                <a:spcPts val="0"/>
              </a:spcBef>
              <a:spcAft>
                <a:spcPts val="0"/>
              </a:spcAft>
              <a:buNone/>
            </a:pPr>
            <a:r>
              <a:t/>
            </a:r>
            <a:endParaRPr sz="6000"/>
          </a:p>
          <a:p>
            <a:pPr indent="0" lvl="0" marL="0" rtl="0" algn="l">
              <a:spcBef>
                <a:spcPts val="0"/>
              </a:spcBef>
              <a:spcAft>
                <a:spcPts val="0"/>
              </a:spcAft>
              <a:buNone/>
            </a:pPr>
            <a:r>
              <a:t/>
            </a:r>
            <a:endParaRPr sz="6000"/>
          </a:p>
        </p:txBody>
      </p:sp>
      <p:sp>
        <p:nvSpPr>
          <p:cNvPr id="124" name="Google Shape;124;p19"/>
          <p:cNvSpPr txBox="1"/>
          <p:nvPr/>
        </p:nvSpPr>
        <p:spPr>
          <a:xfrm>
            <a:off x="4572000" y="684900"/>
            <a:ext cx="42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25" name="Google Shape;125;p19"/>
          <p:cNvSpPr txBox="1"/>
          <p:nvPr/>
        </p:nvSpPr>
        <p:spPr>
          <a:xfrm>
            <a:off x="4836175" y="537350"/>
            <a:ext cx="4032900" cy="4486500"/>
          </a:xfrm>
          <a:prstGeom prst="rect">
            <a:avLst/>
          </a:prstGeom>
          <a:noFill/>
          <a:ln>
            <a:noFill/>
          </a:ln>
        </p:spPr>
        <p:txBody>
          <a:bodyPr anchorCtr="0" anchor="t" bIns="91425" lIns="91425" spcFirstLastPara="1" rIns="91425" wrap="square" tIns="91425">
            <a:normAutofit/>
          </a:bodyPr>
          <a:lstStyle/>
          <a:p>
            <a:pPr indent="-311150" lvl="0" marL="457200" rtl="0" algn="l">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Our company is a service based startup, so the major part of funding required is in development and marketing stages. </a:t>
            </a:r>
            <a:endParaRPr sz="1300">
              <a:solidFill>
                <a:schemeClr val="accent1"/>
              </a:solidFill>
              <a:latin typeface="Lato"/>
              <a:ea typeface="Lato"/>
              <a:cs typeface="Lato"/>
              <a:sym typeface="Lato"/>
            </a:endParaRPr>
          </a:p>
          <a:p>
            <a:pPr indent="-311150" lvl="0" marL="457200" rtl="0" algn="l">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To start with, all the co-founders will be contributing to make a prototype for demonstration purposes to capture the first funding.</a:t>
            </a:r>
            <a:endParaRPr sz="1300">
              <a:solidFill>
                <a:schemeClr val="accent1"/>
              </a:solidFill>
              <a:latin typeface="Lato"/>
              <a:ea typeface="Lato"/>
              <a:cs typeface="Lato"/>
              <a:sym typeface="Lato"/>
            </a:endParaRPr>
          </a:p>
          <a:p>
            <a:pPr indent="-311150" lvl="0" marL="457200" rtl="0" algn="l">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first year will just involve financial struggle and looking for fundings. In year two when the cash concerns will resolve to some extent the focus would be on gathering clients and cracking permanent adopters.</a:t>
            </a:r>
            <a:endParaRPr sz="1300">
              <a:solidFill>
                <a:schemeClr val="accent1"/>
              </a:solidFill>
              <a:latin typeface="Lato"/>
              <a:ea typeface="Lato"/>
              <a:cs typeface="Lato"/>
              <a:sym typeface="Lato"/>
            </a:endParaRPr>
          </a:p>
          <a:p>
            <a:pPr indent="-311150" lvl="0" marL="457200" rtl="0" algn="l">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Only from year three can we think about making profit and thinking about making the startup sustainable </a:t>
            </a:r>
            <a:endParaRPr sz="1300">
              <a:solidFill>
                <a:schemeClr val="accent1"/>
              </a:solidFill>
              <a:latin typeface="Lato"/>
              <a:ea typeface="Lato"/>
              <a:cs typeface="Lato"/>
              <a:sym typeface="Lato"/>
            </a:endParaRPr>
          </a:p>
          <a:p>
            <a:pPr indent="0" lvl="0" marL="0" rtl="0" algn="l">
              <a:spcBef>
                <a:spcPts val="1000"/>
              </a:spcBef>
              <a:spcAft>
                <a:spcPts val="0"/>
              </a:spcAft>
              <a:buNone/>
            </a:pPr>
            <a:r>
              <a:t/>
            </a:r>
            <a:endParaRPr sz="1800">
              <a:solidFill>
                <a:schemeClr val="dk2"/>
              </a:solidFill>
              <a:latin typeface="Source Sans Pro"/>
              <a:ea typeface="Source Sans Pro"/>
              <a:cs typeface="Source Sans Pro"/>
              <a:sym typeface="Source Sans Pro"/>
            </a:endParaRPr>
          </a:p>
          <a:p>
            <a:pPr indent="0" lvl="0" marL="0" rtl="0" algn="l">
              <a:spcBef>
                <a:spcPts val="1000"/>
              </a:spcBef>
              <a:spcAft>
                <a:spcPts val="1000"/>
              </a:spcAft>
              <a:buNone/>
            </a:pPr>
            <a:r>
              <a:t/>
            </a:r>
            <a:endParaRPr sz="1800">
              <a:solidFill>
                <a:schemeClr val="dk2"/>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33850" y="1680150"/>
            <a:ext cx="4519200" cy="178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6000"/>
              <a:t>Operational Overview</a:t>
            </a:r>
            <a:endParaRPr sz="6000"/>
          </a:p>
        </p:txBody>
      </p:sp>
      <p:sp>
        <p:nvSpPr>
          <p:cNvPr id="131" name="Google Shape;131;p20"/>
          <p:cNvSpPr txBox="1"/>
          <p:nvPr/>
        </p:nvSpPr>
        <p:spPr>
          <a:xfrm>
            <a:off x="4572000" y="323100"/>
            <a:ext cx="4251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32" name="Google Shape;132;p20"/>
          <p:cNvSpPr txBox="1"/>
          <p:nvPr/>
        </p:nvSpPr>
        <p:spPr>
          <a:xfrm>
            <a:off x="4667900" y="284900"/>
            <a:ext cx="4436100" cy="4884600"/>
          </a:xfrm>
          <a:prstGeom prst="rect">
            <a:avLst/>
          </a:prstGeom>
          <a:noFill/>
          <a:ln>
            <a:noFill/>
          </a:ln>
        </p:spPr>
        <p:txBody>
          <a:bodyPr anchorCtr="0" anchor="t" bIns="91425" lIns="91425" spcFirstLastPara="1" rIns="91425" wrap="square" tIns="91425">
            <a:spAutoFit/>
          </a:bodyPr>
          <a:lstStyle/>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Operations involves mapping of all the resources with the execution process. </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execution process in our case involves tracking of producers to retailers and transporters. </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Location of functioning is variable since it depends on the client's business location. </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primary functioning can be done remotely but maintenance require working on site.</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Physical space requirement is only for a permanent office place for official meetings planning and strategizing. The operations will have to be handled from the client site.</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Production process involves two factors, QR code generation and blockchain data addition and maintenance. </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major labor requirements in this process is not in development aur marketing aspects but operations.</a:t>
            </a:r>
            <a:endParaRPr sz="1300">
              <a:solidFill>
                <a:schemeClr val="accent1"/>
              </a:solidFill>
              <a:latin typeface="Lato"/>
              <a:ea typeface="Lato"/>
              <a:cs typeface="Lato"/>
              <a:sym typeface="Lato"/>
            </a:endParaRPr>
          </a:p>
          <a:p>
            <a:pPr indent="-311150" lvl="0" marL="457200" rtl="0" algn="just">
              <a:spcBef>
                <a:spcPts val="1000"/>
              </a:spcBef>
              <a:spcAft>
                <a:spcPts val="0"/>
              </a:spcAft>
              <a:buClr>
                <a:schemeClr val="accent1"/>
              </a:buClr>
              <a:buSzPts val="1300"/>
              <a:buFont typeface="Lato"/>
              <a:buChar char="●"/>
            </a:pPr>
            <a:r>
              <a:rPr lang="en-GB" sz="1300">
                <a:solidFill>
                  <a:schemeClr val="accent1"/>
                </a:solidFill>
                <a:latin typeface="Lato"/>
                <a:ea typeface="Lato"/>
                <a:cs typeface="Lato"/>
                <a:sym typeface="Lato"/>
              </a:rPr>
              <a:t>Maintenance is a major concern in blockchain projects. </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61925" y="1680150"/>
            <a:ext cx="4045200" cy="17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6000"/>
              <a:t>S</a:t>
            </a:r>
            <a:r>
              <a:rPr lang="en-GB" sz="6000"/>
              <a:t>ales Model</a:t>
            </a:r>
            <a:endParaRPr sz="6000"/>
          </a:p>
        </p:txBody>
      </p:sp>
      <p:sp>
        <p:nvSpPr>
          <p:cNvPr id="138" name="Google Shape;138;p21"/>
          <p:cNvSpPr txBox="1"/>
          <p:nvPr/>
        </p:nvSpPr>
        <p:spPr>
          <a:xfrm>
            <a:off x="4572000" y="684900"/>
            <a:ext cx="42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39" name="Google Shape;139;p21"/>
          <p:cNvSpPr txBox="1"/>
          <p:nvPr/>
        </p:nvSpPr>
        <p:spPr>
          <a:xfrm>
            <a:off x="5036100" y="1500250"/>
            <a:ext cx="3787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solidFill>
                <a:schemeClr val="lt1"/>
              </a:solidFill>
              <a:latin typeface="Source Sans Pro"/>
              <a:ea typeface="Source Sans Pro"/>
              <a:cs typeface="Source Sans Pro"/>
              <a:sym typeface="Source Sans Pro"/>
            </a:endParaRPr>
          </a:p>
        </p:txBody>
      </p:sp>
      <p:sp>
        <p:nvSpPr>
          <p:cNvPr id="140" name="Google Shape;140;p21"/>
          <p:cNvSpPr txBox="1"/>
          <p:nvPr/>
        </p:nvSpPr>
        <p:spPr>
          <a:xfrm>
            <a:off x="4836175" y="537350"/>
            <a:ext cx="4032900" cy="4486500"/>
          </a:xfrm>
          <a:prstGeom prst="rect">
            <a:avLst/>
          </a:prstGeom>
          <a:noFill/>
          <a:ln>
            <a:noFill/>
          </a:ln>
        </p:spPr>
        <p:txBody>
          <a:bodyPr anchorCtr="0" anchor="t" bIns="91425" lIns="91425" spcFirstLastPara="1" rIns="91425" wrap="square" tIns="91425">
            <a:normAutofit/>
          </a:bodyPr>
          <a:lstStyle/>
          <a:p>
            <a:pPr indent="-311150" lvl="0" marL="457200" rtl="0" algn="l">
              <a:lnSpc>
                <a:spcPct val="110000"/>
              </a:lnSpc>
              <a:spcBef>
                <a:spcPts val="1500"/>
              </a:spcBef>
              <a:spcAft>
                <a:spcPts val="0"/>
              </a:spcAft>
              <a:buClr>
                <a:schemeClr val="accent1"/>
              </a:buClr>
              <a:buSzPts val="1300"/>
              <a:buFont typeface="Lato"/>
              <a:buChar char="●"/>
            </a:pPr>
            <a:r>
              <a:rPr lang="en-GB" sz="1300">
                <a:solidFill>
                  <a:schemeClr val="accent1"/>
                </a:solidFill>
                <a:latin typeface="Lato"/>
                <a:ea typeface="Lato"/>
                <a:cs typeface="Lato"/>
                <a:sym typeface="Lato"/>
              </a:rPr>
              <a:t>Sales models-the broker model, the gainsharing model and the commission model.</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We use Gainsharing model.</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In the gainsharing model, we  work directly with the customer to cut costs.</a:t>
            </a:r>
            <a:endParaRPr sz="1300">
              <a:solidFill>
                <a:schemeClr val="accent1"/>
              </a:solidFill>
              <a:latin typeface="Lato"/>
              <a:ea typeface="Lato"/>
              <a:cs typeface="Lato"/>
              <a:sym typeface="Lato"/>
            </a:endParaRPr>
          </a:p>
          <a:p>
            <a:pPr indent="-311150" lvl="0" marL="457200" marR="0" rtl="0" algn="l">
              <a:lnSpc>
                <a:spcPct val="110000"/>
              </a:lnSpc>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Since we have a very low cost of </a:t>
            </a:r>
            <a:r>
              <a:rPr lang="en-GB" sz="1300">
                <a:solidFill>
                  <a:schemeClr val="accent1"/>
                </a:solidFill>
                <a:latin typeface="Lato"/>
                <a:ea typeface="Lato"/>
                <a:cs typeface="Lato"/>
                <a:sym typeface="Lato"/>
              </a:rPr>
              <a:t>maintenance</a:t>
            </a:r>
            <a:r>
              <a:rPr lang="en-GB" sz="1300">
                <a:solidFill>
                  <a:schemeClr val="accent1"/>
                </a:solidFill>
                <a:latin typeface="Lato"/>
                <a:ea typeface="Lato"/>
                <a:cs typeface="Lato"/>
                <a:sym typeface="Lato"/>
              </a:rPr>
              <a:t> and ‘First in the market’ advantage, we plan to be </a:t>
            </a:r>
            <a:r>
              <a:rPr lang="en-GB" sz="1300">
                <a:solidFill>
                  <a:schemeClr val="accent1"/>
                </a:solidFill>
                <a:latin typeface="Lato"/>
                <a:ea typeface="Lato"/>
                <a:cs typeface="Lato"/>
                <a:sym typeface="Lato"/>
              </a:rPr>
              <a:t>able to provide the our services at a around 70% of the price of most of competitors.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Therefore even after setting a base profit margin of 20%, we will be able to provide our services to the customers at 84% of the price of our competitors.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The other source of income would be </a:t>
            </a:r>
            <a:r>
              <a:rPr lang="en-GB" sz="1300">
                <a:solidFill>
                  <a:schemeClr val="accent1"/>
                </a:solidFill>
                <a:latin typeface="Lato"/>
                <a:ea typeface="Lato"/>
                <a:cs typeface="Lato"/>
                <a:sym typeface="Lato"/>
              </a:rPr>
              <a:t>advertisements.</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