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7" r:id="rId8"/>
    <p:sldId id="270" r:id="rId9"/>
    <p:sldId id="262" r:id="rId10"/>
    <p:sldId id="271" r:id="rId11"/>
    <p:sldId id="263" r:id="rId12"/>
    <p:sldId id="272" r:id="rId13"/>
    <p:sldId id="264" r:id="rId14"/>
    <p:sldId id="265"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5/8/2023</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51B39-B140-43FE-96DB-472A2B59CE7C}" type="datetime1">
              <a:rPr lang="en-US" smtClean="0"/>
              <a:t>5/8/2023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00BB2-27C5-458B-ABCE-839C88CF47CE}" type="datetime1">
              <a:rPr lang="en-US" smtClean="0"/>
              <a:t>5/8/2023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5/8/2023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5/8/2023</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5/8/2023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5/8/2023</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5/8/2023</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5/8/2023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5/8/2023</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5/8/2023</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personal.umich.edu/~mejn/netdata/dolphins.zip" TargetMode="External"/><Relationship Id="rId2" Type="http://schemas.openxmlformats.org/officeDocument/2006/relationships/hyperlink" Target="http://www-personal.umich.edu/~mejn/netdata/karate.zi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Multi-objective Community Detection </a:t>
            </a:r>
          </a:p>
        </p:txBody>
      </p:sp>
      <p:sp>
        <p:nvSpPr>
          <p:cNvPr id="4" name="Date Placeholder 3"/>
          <p:cNvSpPr>
            <a:spLocks noGrp="1"/>
          </p:cNvSpPr>
          <p:nvPr>
            <p:ph type="dt" sz="half" idx="10"/>
          </p:nvPr>
        </p:nvSpPr>
        <p:spPr/>
        <p:txBody>
          <a:bodyPr/>
          <a:lstStyle/>
          <a:p>
            <a:fld id="{216C5678-EE20-4FA5-88E2-6E0BD67A2E26}" type="datetime1">
              <a:rPr lang="en-US" smtClean="0"/>
              <a:t>5/8/2023</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a:t>Footer Text</a:t>
            </a:r>
            <a:endParaRPr lang="en-US" dirty="0"/>
          </a:p>
        </p:txBody>
      </p:sp>
    </p:spTree>
    <p:extLst>
      <p:ext uri="{BB962C8B-B14F-4D97-AF65-F5344CB8AC3E}">
        <p14:creationId xmlns:p14="http://schemas.microsoft.com/office/powerpoint/2010/main" val="125307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DFA77D-3470-67E7-980F-DF4CFE3775B8}"/>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1BDF03FA-1963-509C-1CE0-1978DEECF0FF}"/>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992E1397-EACD-B1BB-4377-459A44E1042D}"/>
              </a:ext>
            </a:extLst>
          </p:cNvPr>
          <p:cNvSpPr>
            <a:spLocks noGrp="1"/>
          </p:cNvSpPr>
          <p:nvPr>
            <p:ph type="sldNum" sz="quarter" idx="12"/>
          </p:nvPr>
        </p:nvSpPr>
        <p:spPr/>
        <p:txBody>
          <a:bodyPr/>
          <a:lstStyle/>
          <a:p>
            <a:fld id="{BA9B540C-44DA-4F69-89C9-7C84606640D3}" type="slidenum">
              <a:rPr lang="en-US" smtClean="0"/>
              <a:pPr/>
              <a:t>10</a:t>
            </a:fld>
            <a:endParaRPr lang="en-US"/>
          </a:p>
        </p:txBody>
      </p:sp>
      <p:sp>
        <p:nvSpPr>
          <p:cNvPr id="5" name="TextBox 4">
            <a:extLst>
              <a:ext uri="{FF2B5EF4-FFF2-40B4-BE49-F238E27FC236}">
                <a16:creationId xmlns:a16="http://schemas.microsoft.com/office/drawing/2014/main" id="{D2C9F397-5C2D-5A67-95C0-98B85493B51F}"/>
              </a:ext>
            </a:extLst>
          </p:cNvPr>
          <p:cNvSpPr txBox="1"/>
          <p:nvPr/>
        </p:nvSpPr>
        <p:spPr>
          <a:xfrm>
            <a:off x="659165" y="741145"/>
            <a:ext cx="7666688" cy="4201150"/>
          </a:xfrm>
          <a:prstGeom prst="rect">
            <a:avLst/>
          </a:prstGeom>
          <a:noFill/>
        </p:spPr>
        <p:txBody>
          <a:bodyPr wrap="square" rtlCol="0">
            <a:spAutoFit/>
          </a:bodyPr>
          <a:lstStyle/>
          <a:p>
            <a:r>
              <a:rPr lang="en-US" sz="2400" b="1" dirty="0" err="1"/>
              <a:t>Defination</a:t>
            </a:r>
            <a:r>
              <a:rPr lang="en-US" sz="2400" b="1" dirty="0"/>
              <a:t> : </a:t>
            </a:r>
          </a:p>
          <a:p>
            <a:endParaRPr lang="en-US" dirty="0"/>
          </a:p>
          <a:p>
            <a:endParaRPr lang="en-US" dirty="0"/>
          </a:p>
          <a:p>
            <a:pPr algn="just">
              <a:lnSpc>
                <a:spcPct val="150000"/>
              </a:lnSpc>
            </a:pPr>
            <a:r>
              <a:rPr lang="en-IN" sz="1800" kern="0" dirty="0">
                <a:effectLst/>
                <a:latin typeface="Times New Roman" panose="02020603050405020304" pitchFamily="18" charset="0"/>
                <a:ea typeface="Times New Roman" panose="02020603050405020304" pitchFamily="18" charset="0"/>
              </a:rPr>
              <a:t>In PSO, the behaviour of a flock of birds is used as a metaphor to optimize a problem. In this metaphor, a swarm of particles represents a flock of birds. Each particle corresponds to a bird, which moves through the search space to find the best position to obtain food. Initially, each bird moves randomly throughout the search space. However, it adjusts its direction based on two things: the position of the best food it has ever found so far (personal best) and the position of the best food found by the flock (global best) </a:t>
            </a:r>
            <a:endParaRPr lang="en-US" b="0" i="0" dirty="0">
              <a:effectLst/>
              <a:latin typeface="Söhne"/>
            </a:endParaRPr>
          </a:p>
          <a:p>
            <a:endParaRPr lang="en-IN" dirty="0"/>
          </a:p>
        </p:txBody>
      </p:sp>
    </p:spTree>
    <p:extLst>
      <p:ext uri="{BB962C8B-B14F-4D97-AF65-F5344CB8AC3E}">
        <p14:creationId xmlns:p14="http://schemas.microsoft.com/office/powerpoint/2010/main" val="97309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3A8F6-C740-6256-A6DA-21B1CB6E8E62}"/>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86DEBFF8-7A13-311C-DB44-5B779830EF45}"/>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76530F15-8699-7F42-79B7-BF05CA476E95}"/>
              </a:ext>
            </a:extLst>
          </p:cNvPr>
          <p:cNvSpPr>
            <a:spLocks noGrp="1"/>
          </p:cNvSpPr>
          <p:nvPr>
            <p:ph type="sldNum" sz="quarter" idx="12"/>
          </p:nvPr>
        </p:nvSpPr>
        <p:spPr/>
        <p:txBody>
          <a:bodyPr/>
          <a:lstStyle/>
          <a:p>
            <a:fld id="{BA9B540C-44DA-4F69-89C9-7C84606640D3}" type="slidenum">
              <a:rPr lang="en-US" smtClean="0"/>
              <a:pPr/>
              <a:t>11</a:t>
            </a:fld>
            <a:endParaRPr lang="en-US"/>
          </a:p>
        </p:txBody>
      </p:sp>
      <p:sp>
        <p:nvSpPr>
          <p:cNvPr id="5" name="TextBox 4">
            <a:extLst>
              <a:ext uri="{FF2B5EF4-FFF2-40B4-BE49-F238E27FC236}">
                <a16:creationId xmlns:a16="http://schemas.microsoft.com/office/drawing/2014/main" id="{09F57A66-51B0-4E3C-D49C-AFD53A7FA75B}"/>
              </a:ext>
            </a:extLst>
          </p:cNvPr>
          <p:cNvSpPr txBox="1"/>
          <p:nvPr/>
        </p:nvSpPr>
        <p:spPr>
          <a:xfrm>
            <a:off x="694678" y="499621"/>
            <a:ext cx="7790157" cy="7848302"/>
          </a:xfrm>
          <a:prstGeom prst="rect">
            <a:avLst/>
          </a:prstGeom>
          <a:noFill/>
        </p:spPr>
        <p:txBody>
          <a:bodyPr wrap="square" rtlCol="0">
            <a:spAutoFit/>
          </a:bodyPr>
          <a:lstStyle/>
          <a:p>
            <a:pPr algn="just"/>
            <a:r>
              <a:rPr lang="en-US" b="1" i="0" dirty="0">
                <a:effectLst/>
                <a:latin typeface="Söhne"/>
              </a:rPr>
              <a:t>Optimization Algorithm</a:t>
            </a:r>
          </a:p>
          <a:p>
            <a:pPr algn="just"/>
            <a:endParaRPr lang="en-US" dirty="0">
              <a:latin typeface="Söhne"/>
            </a:endParaRPr>
          </a:p>
          <a:p>
            <a:pPr algn="just"/>
            <a:r>
              <a:rPr lang="en-US" b="0" i="0" u="sng" dirty="0">
                <a:effectLst/>
                <a:latin typeface="Söhne"/>
              </a:rPr>
              <a:t>PSO (Particle Swarm Optimization) : </a:t>
            </a:r>
            <a:r>
              <a:rPr lang="en-US" b="0" i="0" dirty="0">
                <a:effectLst/>
                <a:latin typeface="Söhne"/>
              </a:rPr>
              <a:t> </a:t>
            </a:r>
          </a:p>
          <a:p>
            <a:pPr algn="just"/>
            <a:endParaRPr lang="en-US" b="0" i="0" dirty="0">
              <a:effectLst/>
              <a:latin typeface="Söhne"/>
            </a:endParaRPr>
          </a:p>
          <a:p>
            <a:pPr marL="342900" indent="-342900" algn="just">
              <a:buFont typeface="+mj-lt"/>
              <a:buAutoNum type="arabicPeriod"/>
            </a:pPr>
            <a:r>
              <a:rPr lang="en-IN" sz="1800" b="0" dirty="0">
                <a:effectLst/>
                <a:latin typeface="Times New Roman" panose="02020603050405020304" pitchFamily="18" charset="0"/>
                <a:ea typeface="Times New Roman" panose="02020603050405020304" pitchFamily="18" charset="0"/>
              </a:rPr>
              <a:t>Randomly initializing a population of particles in the search space by using Locus based adjacency representation.</a:t>
            </a:r>
          </a:p>
          <a:p>
            <a:pPr marL="342900" indent="-342900" algn="just">
              <a:buFont typeface="+mj-lt"/>
              <a:buAutoNum type="arabicPeriod"/>
            </a:pPr>
            <a:r>
              <a:rPr lang="en-IN" dirty="0">
                <a:latin typeface="Times New Roman" panose="02020603050405020304" pitchFamily="18" charset="0"/>
                <a:ea typeface="Times New Roman" panose="02020603050405020304" pitchFamily="18" charset="0"/>
              </a:rPr>
              <a:t>Particle is evaluated based on its fitness.</a:t>
            </a:r>
          </a:p>
          <a:p>
            <a:pPr marL="342900" indent="-342900" algn="just">
              <a:buFont typeface="+mj-lt"/>
              <a:buAutoNum type="arabicPeriod"/>
            </a:pPr>
            <a:r>
              <a:rPr lang="en-IN" sz="1800" b="0" dirty="0">
                <a:effectLst/>
                <a:latin typeface="Times New Roman" panose="02020603050405020304" pitchFamily="18" charset="0"/>
                <a:ea typeface="Times New Roman" panose="02020603050405020304" pitchFamily="18" charset="0"/>
              </a:rPr>
              <a:t>The modularity, conductance and NMI of the particle is calculated.</a:t>
            </a:r>
            <a:endParaRPr lang="en-IN" sz="1800" b="1"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IN" sz="1800" b="0" dirty="0">
                <a:effectLst/>
                <a:latin typeface="Times New Roman" panose="02020603050405020304" pitchFamily="18" charset="0"/>
                <a:ea typeface="Times New Roman" panose="02020603050405020304" pitchFamily="18" charset="0"/>
              </a:rPr>
              <a:t>Initialize the personal best of the particle with the particle itself.</a:t>
            </a:r>
            <a:endParaRPr lang="en-IN" sz="1800" b="1"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IN" sz="1800" dirty="0">
                <a:effectLst/>
                <a:latin typeface="Times New Roman" panose="02020603050405020304" pitchFamily="18" charset="0"/>
                <a:ea typeface="Times New Roman" panose="02020603050405020304" pitchFamily="18" charset="0"/>
              </a:rPr>
              <a:t>Finding not dominated set of solutions i.e. pareto optimal set </a:t>
            </a:r>
          </a:p>
          <a:p>
            <a:pPr marL="342900" indent="-342900" algn="just">
              <a:buFont typeface="+mj-lt"/>
              <a:buAutoNum type="arabicPeriod"/>
            </a:pPr>
            <a:r>
              <a:rPr lang="en-IN" sz="1800" b="0" dirty="0">
                <a:effectLst/>
                <a:latin typeface="Times New Roman" panose="02020603050405020304" pitchFamily="18" charset="0"/>
                <a:ea typeface="Times New Roman" panose="02020603050405020304" pitchFamily="18" charset="0"/>
              </a:rPr>
              <a:t>From the pareto set, find the particle with the highest NMI and set it as the global best.</a:t>
            </a:r>
          </a:p>
          <a:p>
            <a:pPr marL="342900" indent="-342900" algn="just">
              <a:buFont typeface="+mj-lt"/>
              <a:buAutoNum type="arabicPeriod"/>
            </a:pPr>
            <a:r>
              <a:rPr lang="en-IN" dirty="0">
                <a:latin typeface="Times New Roman" panose="02020603050405020304" pitchFamily="18" charset="0"/>
                <a:ea typeface="Times New Roman" panose="02020603050405020304" pitchFamily="18" charset="0"/>
              </a:rPr>
              <a:t>T</a:t>
            </a:r>
            <a:r>
              <a:rPr lang="en-IN" sz="1800" b="0" dirty="0">
                <a:effectLst/>
                <a:latin typeface="Times New Roman" panose="02020603050405020304" pitchFamily="18" charset="0"/>
                <a:ea typeface="Times New Roman" panose="02020603050405020304" pitchFamily="18" charset="0"/>
              </a:rPr>
              <a:t>o move each particle toward the best positions, genetic operators such as crossover and mutation are used.</a:t>
            </a:r>
          </a:p>
          <a:p>
            <a:pPr algn="just"/>
            <a:r>
              <a:rPr lang="en-IN" dirty="0">
                <a:latin typeface="Times New Roman" panose="02020603050405020304" pitchFamily="18" charset="0"/>
                <a:ea typeface="Times New Roman" panose="02020603050405020304" pitchFamily="18" charset="0"/>
              </a:rPr>
              <a:t>                - personal best update</a:t>
            </a:r>
          </a:p>
          <a:p>
            <a:pPr algn="just"/>
            <a:r>
              <a:rPr lang="en-IN" sz="1800" b="0"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global best update</a:t>
            </a:r>
            <a:endParaRPr lang="en-IN" sz="1800" b="0" dirty="0">
              <a:effectLst/>
              <a:latin typeface="Times New Roman" panose="02020603050405020304" pitchFamily="18" charset="0"/>
              <a:ea typeface="Times New Roman" panose="02020603050405020304" pitchFamily="18" charset="0"/>
            </a:endParaRPr>
          </a:p>
          <a:p>
            <a:pPr marL="342900" indent="-342900" algn="just">
              <a:buAutoNum type="arabicPeriod" startAt="8"/>
            </a:pPr>
            <a:r>
              <a:rPr lang="en-IN" sz="1800" b="0" dirty="0">
                <a:effectLst/>
                <a:latin typeface="Times New Roman" panose="02020603050405020304" pitchFamily="18" charset="0"/>
                <a:ea typeface="Times New Roman" panose="02020603050405020304" pitchFamily="18" charset="0"/>
              </a:rPr>
              <a:t>Obtain pareto set, and then assign the particle with highest NMI from this set  </a:t>
            </a:r>
          </a:p>
          <a:p>
            <a:pPr algn="just"/>
            <a:r>
              <a:rPr lang="en-IN" dirty="0">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as </a:t>
            </a:r>
            <a:r>
              <a:rPr lang="en-IN" sz="1800" b="0" dirty="0" err="1">
                <a:effectLst/>
                <a:latin typeface="Times New Roman" panose="02020603050405020304" pitchFamily="18" charset="0"/>
                <a:ea typeface="Times New Roman" panose="02020603050405020304" pitchFamily="18" charset="0"/>
              </a:rPr>
              <a:t>gbest</a:t>
            </a:r>
            <a:endParaRPr lang="en-IN" sz="1800" b="1"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b="1"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b="1"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endParaRPr lang="en-US" b="0" i="0" dirty="0">
              <a:effectLst/>
              <a:latin typeface="Söhne"/>
            </a:endParaRPr>
          </a:p>
          <a:p>
            <a:endParaRPr lang="en-US" b="0" i="0" dirty="0">
              <a:effectLst/>
              <a:latin typeface="Söhne"/>
            </a:endParaRPr>
          </a:p>
          <a:p>
            <a:pPr marL="342900" indent="-342900" algn="l">
              <a:buFont typeface="+mj-lt"/>
              <a:buAutoNum type="arabicPeriod"/>
            </a:pPr>
            <a:endParaRPr lang="en-US" b="0" i="0" dirty="0">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1276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0FA48-6ED5-9E0E-AD61-BA11185638CB}"/>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5597731C-7671-3D63-EB9A-C6153490B716}"/>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B5131E36-67E2-6ED4-A222-1DA23796D3E7}"/>
              </a:ext>
            </a:extLst>
          </p:cNvPr>
          <p:cNvSpPr>
            <a:spLocks noGrp="1"/>
          </p:cNvSpPr>
          <p:nvPr>
            <p:ph type="sldNum" sz="quarter" idx="12"/>
          </p:nvPr>
        </p:nvSpPr>
        <p:spPr/>
        <p:txBody>
          <a:bodyPr/>
          <a:lstStyle/>
          <a:p>
            <a:fld id="{BA9B540C-44DA-4F69-89C9-7C84606640D3}" type="slidenum">
              <a:rPr lang="en-US" smtClean="0"/>
              <a:pPr/>
              <a:t>12</a:t>
            </a:fld>
            <a:endParaRPr lang="en-US"/>
          </a:p>
        </p:txBody>
      </p:sp>
      <p:pic>
        <p:nvPicPr>
          <p:cNvPr id="5" name="Picture 4">
            <a:extLst>
              <a:ext uri="{FF2B5EF4-FFF2-40B4-BE49-F238E27FC236}">
                <a16:creationId xmlns:a16="http://schemas.microsoft.com/office/drawing/2014/main" id="{46370DE4-AE28-D962-0F93-548177CA0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309" y="174059"/>
            <a:ext cx="3789747" cy="6414703"/>
          </a:xfrm>
          <a:prstGeom prst="rect">
            <a:avLst/>
          </a:prstGeom>
        </p:spPr>
      </p:pic>
      <p:sp>
        <p:nvSpPr>
          <p:cNvPr id="6" name="TextBox 5">
            <a:extLst>
              <a:ext uri="{FF2B5EF4-FFF2-40B4-BE49-F238E27FC236}">
                <a16:creationId xmlns:a16="http://schemas.microsoft.com/office/drawing/2014/main" id="{84C025A8-5FDB-AED9-AE14-DA400630D605}"/>
              </a:ext>
            </a:extLst>
          </p:cNvPr>
          <p:cNvSpPr txBox="1"/>
          <p:nvPr/>
        </p:nvSpPr>
        <p:spPr>
          <a:xfrm rot="10800000" flipH="1" flipV="1">
            <a:off x="440355" y="611379"/>
            <a:ext cx="2264344" cy="830997"/>
          </a:xfrm>
          <a:prstGeom prst="rect">
            <a:avLst/>
          </a:prstGeom>
          <a:noFill/>
        </p:spPr>
        <p:txBody>
          <a:bodyPr wrap="square" rtlCol="0">
            <a:spAutoFit/>
          </a:bodyPr>
          <a:lstStyle/>
          <a:p>
            <a:r>
              <a:rPr lang="en-US" sz="2400" b="1" dirty="0"/>
              <a:t>Control – Flow graph</a:t>
            </a:r>
            <a:endParaRPr lang="en-IN" sz="2400" b="1" dirty="0"/>
          </a:p>
        </p:txBody>
      </p:sp>
    </p:spTree>
    <p:extLst>
      <p:ext uri="{BB962C8B-B14F-4D97-AF65-F5344CB8AC3E}">
        <p14:creationId xmlns:p14="http://schemas.microsoft.com/office/powerpoint/2010/main" val="282646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E02DD-9E10-FCC1-A43F-660B33D4D470}"/>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236C13B7-1E39-18DD-A175-CC5CC1CB065A}"/>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EFFBE4DC-664A-B531-B7D2-A4A14DB1103B}"/>
              </a:ext>
            </a:extLst>
          </p:cNvPr>
          <p:cNvSpPr>
            <a:spLocks noGrp="1"/>
          </p:cNvSpPr>
          <p:nvPr>
            <p:ph type="sldNum" sz="quarter" idx="12"/>
          </p:nvPr>
        </p:nvSpPr>
        <p:spPr/>
        <p:txBody>
          <a:bodyPr/>
          <a:lstStyle/>
          <a:p>
            <a:fld id="{BA9B540C-44DA-4F69-89C9-7C84606640D3}" type="slidenum">
              <a:rPr lang="en-US" smtClean="0"/>
              <a:pPr/>
              <a:t>13</a:t>
            </a:fld>
            <a:endParaRPr lang="en-US"/>
          </a:p>
        </p:txBody>
      </p:sp>
      <p:sp>
        <p:nvSpPr>
          <p:cNvPr id="5" name="TextBox 4">
            <a:extLst>
              <a:ext uri="{FF2B5EF4-FFF2-40B4-BE49-F238E27FC236}">
                <a16:creationId xmlns:a16="http://schemas.microsoft.com/office/drawing/2014/main" id="{ED4FEDB4-4161-C882-94FF-44E006329CB9}"/>
              </a:ext>
            </a:extLst>
          </p:cNvPr>
          <p:cNvSpPr txBox="1"/>
          <p:nvPr/>
        </p:nvSpPr>
        <p:spPr>
          <a:xfrm>
            <a:off x="659165" y="801278"/>
            <a:ext cx="7790157" cy="5632311"/>
          </a:xfrm>
          <a:prstGeom prst="rect">
            <a:avLst/>
          </a:prstGeom>
          <a:noFill/>
        </p:spPr>
        <p:txBody>
          <a:bodyPr wrap="square" rtlCol="0">
            <a:spAutoFit/>
          </a:bodyPr>
          <a:lstStyle/>
          <a:p>
            <a:r>
              <a:rPr lang="en-US" b="1" i="0" dirty="0">
                <a:effectLst/>
                <a:latin typeface="Söhne"/>
              </a:rPr>
              <a:t>Datasets Used </a:t>
            </a:r>
          </a:p>
          <a:p>
            <a:endParaRPr lang="en-US" dirty="0">
              <a:latin typeface="Söhne"/>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hlinkClick r:id="rId2"/>
              </a:rPr>
              <a:t>Zachary's karate club</a:t>
            </a:r>
            <a:r>
              <a:rPr lang="en-US" b="0" i="0" dirty="0">
                <a:solidFill>
                  <a:srgbClr val="000000"/>
                </a:solidFill>
                <a:effectLst/>
                <a:latin typeface="Times New Roman" panose="02020603050405020304" pitchFamily="18" charset="0"/>
              </a:rPr>
              <a:t>: social network of friendships between 34 members of a karate club at a US university in the 1970s. Please cite W. W. Zachary, An information flow model for conflict and fission in small groups, </a:t>
            </a:r>
            <a:r>
              <a:rPr lang="en-US" b="0" i="1" dirty="0">
                <a:solidFill>
                  <a:srgbClr val="000000"/>
                </a:solidFill>
                <a:effectLst/>
                <a:latin typeface="Times New Roman" panose="02020603050405020304" pitchFamily="18" charset="0"/>
              </a:rPr>
              <a:t>Journal of Anthropological Research</a:t>
            </a: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33</a:t>
            </a:r>
            <a:r>
              <a:rPr lang="en-US" b="0" i="0" dirty="0">
                <a:solidFill>
                  <a:srgbClr val="000000"/>
                </a:solidFill>
                <a:effectLst/>
                <a:latin typeface="Times New Roman" panose="02020603050405020304" pitchFamily="18" charset="0"/>
              </a:rPr>
              <a:t>, 452-473 (1977).</a:t>
            </a:r>
          </a:p>
          <a:p>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IN" b="0" i="0" dirty="0">
                <a:solidFill>
                  <a:srgbClr val="000000"/>
                </a:solidFill>
                <a:effectLst/>
                <a:latin typeface="Times New Roman" panose="02020603050405020304" pitchFamily="18" charset="0"/>
                <a:hlinkClick r:id="rId3"/>
              </a:rPr>
              <a:t>Dolphin social network</a:t>
            </a:r>
            <a:r>
              <a:rPr lang="en-IN" b="0" i="0" dirty="0">
                <a:solidFill>
                  <a:srgbClr val="000000"/>
                </a:solidFill>
                <a:effectLst/>
                <a:latin typeface="Times New Roman" panose="02020603050405020304" pitchFamily="18" charset="0"/>
              </a:rPr>
              <a:t>: an undirected social network of frequent associations between 62 dolphins in a community living off Doubtful Sound, New Zealand. Please cite D. Lusseau, K. Schneider, O. J. </a:t>
            </a:r>
            <a:r>
              <a:rPr lang="en-IN" b="0" i="0" dirty="0" err="1">
                <a:solidFill>
                  <a:srgbClr val="000000"/>
                </a:solidFill>
                <a:effectLst/>
                <a:latin typeface="Times New Roman" panose="02020603050405020304" pitchFamily="18" charset="0"/>
              </a:rPr>
              <a:t>Boisseau</a:t>
            </a:r>
            <a:r>
              <a:rPr lang="en-IN" b="0" i="0" dirty="0">
                <a:solidFill>
                  <a:srgbClr val="000000"/>
                </a:solidFill>
                <a:effectLst/>
                <a:latin typeface="Times New Roman" panose="02020603050405020304" pitchFamily="18" charset="0"/>
              </a:rPr>
              <a:t>, P. </a:t>
            </a:r>
            <a:r>
              <a:rPr lang="en-IN" b="0" i="0" dirty="0" err="1">
                <a:solidFill>
                  <a:srgbClr val="000000"/>
                </a:solidFill>
                <a:effectLst/>
                <a:latin typeface="Times New Roman" panose="02020603050405020304" pitchFamily="18" charset="0"/>
              </a:rPr>
              <a:t>Haase</a:t>
            </a:r>
            <a:r>
              <a:rPr lang="en-IN" b="0" i="0" dirty="0">
                <a:solidFill>
                  <a:srgbClr val="000000"/>
                </a:solidFill>
                <a:effectLst/>
                <a:latin typeface="Times New Roman" panose="02020603050405020304" pitchFamily="18" charset="0"/>
              </a:rPr>
              <a:t>, E. </a:t>
            </a:r>
            <a:r>
              <a:rPr lang="en-IN" b="0" i="0" dirty="0" err="1">
                <a:solidFill>
                  <a:srgbClr val="000000"/>
                </a:solidFill>
                <a:effectLst/>
                <a:latin typeface="Times New Roman" panose="02020603050405020304" pitchFamily="18" charset="0"/>
              </a:rPr>
              <a:t>Slooten</a:t>
            </a:r>
            <a:r>
              <a:rPr lang="en-IN" b="0" i="0" dirty="0">
                <a:solidFill>
                  <a:srgbClr val="000000"/>
                </a:solidFill>
                <a:effectLst/>
                <a:latin typeface="Times New Roman" panose="02020603050405020304" pitchFamily="18" charset="0"/>
              </a:rPr>
              <a:t>, and S. M. Dawson, </a:t>
            </a:r>
            <a:r>
              <a:rPr lang="en-IN" b="0" i="1" dirty="0" err="1">
                <a:solidFill>
                  <a:srgbClr val="000000"/>
                </a:solidFill>
                <a:effectLst/>
                <a:latin typeface="Times New Roman" panose="02020603050405020304" pitchFamily="18" charset="0"/>
              </a:rPr>
              <a:t>Behavioral</a:t>
            </a:r>
            <a:r>
              <a:rPr lang="en-IN" b="0" i="1" dirty="0">
                <a:solidFill>
                  <a:srgbClr val="000000"/>
                </a:solidFill>
                <a:effectLst/>
                <a:latin typeface="Times New Roman" panose="02020603050405020304" pitchFamily="18" charset="0"/>
              </a:rPr>
              <a:t> Ecology and </a:t>
            </a:r>
            <a:r>
              <a:rPr lang="en-IN" b="0" i="1" dirty="0" err="1">
                <a:solidFill>
                  <a:srgbClr val="000000"/>
                </a:solidFill>
                <a:effectLst/>
                <a:latin typeface="Times New Roman" panose="02020603050405020304" pitchFamily="18" charset="0"/>
              </a:rPr>
              <a:t>Sociobiology</a:t>
            </a:r>
            <a:r>
              <a:rPr lang="en-IN" b="0" i="0" dirty="0">
                <a:solidFill>
                  <a:srgbClr val="000000"/>
                </a:solidFill>
                <a:effectLst/>
                <a:latin typeface="Times New Roman" panose="02020603050405020304" pitchFamily="18" charset="0"/>
              </a:rPr>
              <a:t> </a:t>
            </a:r>
            <a:r>
              <a:rPr lang="en-IN" b="1" i="0" dirty="0">
                <a:solidFill>
                  <a:srgbClr val="000000"/>
                </a:solidFill>
                <a:effectLst/>
                <a:latin typeface="Times New Roman" panose="02020603050405020304" pitchFamily="18" charset="0"/>
              </a:rPr>
              <a:t>54</a:t>
            </a:r>
            <a:r>
              <a:rPr lang="en-IN" b="0" i="0" dirty="0">
                <a:solidFill>
                  <a:srgbClr val="000000"/>
                </a:solidFill>
                <a:effectLst/>
                <a:latin typeface="Times New Roman" panose="02020603050405020304" pitchFamily="18" charset="0"/>
              </a:rPr>
              <a:t>, 396-405 (2003). Thanks to David Lusseau for permission to post these data on this web site.</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endParaRPr lang="en-US" dirty="0">
              <a:latin typeface="Söhne"/>
            </a:endParaRPr>
          </a:p>
          <a:p>
            <a:endParaRPr lang="en-US" b="0" i="0" dirty="0">
              <a:effectLst/>
              <a:latin typeface="Söhne"/>
            </a:endParaRPr>
          </a:p>
          <a:p>
            <a:pPr marL="342900" indent="-342900" algn="l">
              <a:buFont typeface="+mj-lt"/>
              <a:buAutoNum type="arabicPeriod"/>
            </a:pPr>
            <a:endParaRPr lang="en-US" b="0" i="0" dirty="0">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371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F6FF0-432E-A05F-6D7E-014A29DCBFAB}"/>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31E74814-5326-E089-7C1D-0FABE923E503}"/>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F777DB74-81FC-BAD9-6FC9-0DFC8259A499}"/>
              </a:ext>
            </a:extLst>
          </p:cNvPr>
          <p:cNvSpPr>
            <a:spLocks noGrp="1"/>
          </p:cNvSpPr>
          <p:nvPr>
            <p:ph type="sldNum" sz="quarter" idx="12"/>
          </p:nvPr>
        </p:nvSpPr>
        <p:spPr/>
        <p:txBody>
          <a:bodyPr/>
          <a:lstStyle/>
          <a:p>
            <a:fld id="{BA9B540C-44DA-4F69-89C9-7C84606640D3}" type="slidenum">
              <a:rPr lang="en-US" smtClean="0"/>
              <a:pPr/>
              <a:t>14</a:t>
            </a:fld>
            <a:endParaRPr lang="en-US"/>
          </a:p>
        </p:txBody>
      </p:sp>
      <p:sp>
        <p:nvSpPr>
          <p:cNvPr id="6" name="TextBox 5">
            <a:extLst>
              <a:ext uri="{FF2B5EF4-FFF2-40B4-BE49-F238E27FC236}">
                <a16:creationId xmlns:a16="http://schemas.microsoft.com/office/drawing/2014/main" id="{E0C5AA79-BA0C-4935-F2CF-2EA2BE22254E}"/>
              </a:ext>
            </a:extLst>
          </p:cNvPr>
          <p:cNvSpPr txBox="1"/>
          <p:nvPr/>
        </p:nvSpPr>
        <p:spPr>
          <a:xfrm flipH="1">
            <a:off x="583044" y="738662"/>
            <a:ext cx="1811361" cy="646331"/>
          </a:xfrm>
          <a:prstGeom prst="rect">
            <a:avLst/>
          </a:prstGeom>
          <a:noFill/>
        </p:spPr>
        <p:txBody>
          <a:bodyPr wrap="square" rtlCol="0">
            <a:spAutoFit/>
          </a:bodyPr>
          <a:lstStyle/>
          <a:p>
            <a:r>
              <a:rPr lang="en-US" dirty="0"/>
              <a:t>Datasets:</a:t>
            </a:r>
          </a:p>
          <a:p>
            <a:endParaRPr lang="en-IN" dirty="0"/>
          </a:p>
        </p:txBody>
      </p:sp>
      <p:graphicFrame>
        <p:nvGraphicFramePr>
          <p:cNvPr id="9" name="Table 5">
            <a:extLst>
              <a:ext uri="{FF2B5EF4-FFF2-40B4-BE49-F238E27FC236}">
                <a16:creationId xmlns:a16="http://schemas.microsoft.com/office/drawing/2014/main" id="{002B9C16-AD98-4EFA-902D-BA4AD34E9775}"/>
              </a:ext>
            </a:extLst>
          </p:cNvPr>
          <p:cNvGraphicFramePr>
            <a:graphicFrameLocks noGrp="1"/>
          </p:cNvGraphicFramePr>
          <p:nvPr>
            <p:extLst>
              <p:ext uri="{D42A27DB-BD31-4B8C-83A1-F6EECF244321}">
                <p14:modId xmlns:p14="http://schemas.microsoft.com/office/powerpoint/2010/main" val="3409663648"/>
              </p:ext>
            </p:extLst>
          </p:nvPr>
        </p:nvGraphicFramePr>
        <p:xfrm>
          <a:off x="744718" y="1571975"/>
          <a:ext cx="7946790" cy="4177882"/>
        </p:xfrm>
        <a:graphic>
          <a:graphicData uri="http://schemas.openxmlformats.org/drawingml/2006/table">
            <a:tbl>
              <a:tblPr firstRow="1" bandRow="1">
                <a:tableStyleId>{5C22544A-7EE6-4342-B048-85BDC9FD1C3A}</a:tableStyleId>
              </a:tblPr>
              <a:tblGrid>
                <a:gridCol w="1589358">
                  <a:extLst>
                    <a:ext uri="{9D8B030D-6E8A-4147-A177-3AD203B41FA5}">
                      <a16:colId xmlns:a16="http://schemas.microsoft.com/office/drawing/2014/main" val="4238070989"/>
                    </a:ext>
                  </a:extLst>
                </a:gridCol>
                <a:gridCol w="1589358">
                  <a:extLst>
                    <a:ext uri="{9D8B030D-6E8A-4147-A177-3AD203B41FA5}">
                      <a16:colId xmlns:a16="http://schemas.microsoft.com/office/drawing/2014/main" val="1241441505"/>
                    </a:ext>
                  </a:extLst>
                </a:gridCol>
                <a:gridCol w="1589358">
                  <a:extLst>
                    <a:ext uri="{9D8B030D-6E8A-4147-A177-3AD203B41FA5}">
                      <a16:colId xmlns:a16="http://schemas.microsoft.com/office/drawing/2014/main" val="3626763515"/>
                    </a:ext>
                  </a:extLst>
                </a:gridCol>
                <a:gridCol w="1589358">
                  <a:extLst>
                    <a:ext uri="{9D8B030D-6E8A-4147-A177-3AD203B41FA5}">
                      <a16:colId xmlns:a16="http://schemas.microsoft.com/office/drawing/2014/main" val="621148499"/>
                    </a:ext>
                  </a:extLst>
                </a:gridCol>
                <a:gridCol w="1589358">
                  <a:extLst>
                    <a:ext uri="{9D8B030D-6E8A-4147-A177-3AD203B41FA5}">
                      <a16:colId xmlns:a16="http://schemas.microsoft.com/office/drawing/2014/main" val="2649785076"/>
                    </a:ext>
                  </a:extLst>
                </a:gridCol>
              </a:tblGrid>
              <a:tr h="226674">
                <a:tc>
                  <a:txBody>
                    <a:bodyPr/>
                    <a:lstStyle/>
                    <a:p>
                      <a:pPr marR="15875">
                        <a:lnSpc>
                          <a:spcPct val="150000"/>
                        </a:lnSpc>
                      </a:pPr>
                      <a:r>
                        <a:rPr lang="en-IN" sz="1300" b="1" kern="100">
                          <a:effectLst/>
                          <a:latin typeface="Times New Roman" panose="02020603050405020304" pitchFamily="18" charset="0"/>
                          <a:ea typeface="Times New Roman" panose="02020603050405020304" pitchFamily="18" charset="0"/>
                          <a:cs typeface="Mangal" panose="02040503050203030202" pitchFamily="18" charset="0"/>
                        </a:rPr>
                        <a:t>Name</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nSpc>
                          <a:spcPct val="150000"/>
                        </a:lnSpc>
                      </a:pPr>
                      <a:r>
                        <a:rPr lang="en-IN" sz="1300" b="1" kern="100">
                          <a:effectLst/>
                          <a:latin typeface="Times New Roman" panose="02020603050405020304" pitchFamily="18" charset="0"/>
                          <a:ea typeface="Times New Roman" panose="02020603050405020304" pitchFamily="18" charset="0"/>
                          <a:cs typeface="Mangal" panose="02040503050203030202" pitchFamily="18" charset="0"/>
                        </a:rPr>
                        <a:t>Nodes</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nSpc>
                          <a:spcPct val="150000"/>
                        </a:lnSpc>
                      </a:pPr>
                      <a:r>
                        <a:rPr lang="en-IN" sz="1300" b="1" kern="100">
                          <a:effectLst/>
                          <a:latin typeface="Times New Roman" panose="02020603050405020304" pitchFamily="18" charset="0"/>
                          <a:ea typeface="Times New Roman" panose="02020603050405020304" pitchFamily="18" charset="0"/>
                          <a:cs typeface="Mangal" panose="02040503050203030202" pitchFamily="18" charset="0"/>
                        </a:rPr>
                        <a:t>Edges</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nSpc>
                          <a:spcPct val="150000"/>
                        </a:lnSpc>
                      </a:pPr>
                      <a:r>
                        <a:rPr lang="en-IN" sz="1300" b="1" kern="100">
                          <a:effectLst/>
                          <a:latin typeface="Times New Roman" panose="02020603050405020304" pitchFamily="18" charset="0"/>
                          <a:ea typeface="Times New Roman" panose="02020603050405020304" pitchFamily="18" charset="0"/>
                          <a:cs typeface="Mangal" panose="02040503050203030202" pitchFamily="18" charset="0"/>
                        </a:rPr>
                        <a:t>Type </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nSpc>
                          <a:spcPct val="150000"/>
                        </a:lnSpc>
                      </a:pPr>
                      <a:r>
                        <a:rPr lang="en-IN" sz="1300" b="1" kern="100">
                          <a:effectLst/>
                          <a:latin typeface="Times New Roman" panose="02020603050405020304" pitchFamily="18" charset="0"/>
                          <a:ea typeface="Times New Roman" panose="02020603050405020304" pitchFamily="18" charset="0"/>
                          <a:cs typeface="Mangal" panose="02040503050203030202" pitchFamily="18" charset="0"/>
                        </a:rPr>
                        <a:t>Relationship</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53799715"/>
                  </a:ext>
                </a:extLst>
              </a:tr>
              <a:tr h="2168868">
                <a:tc>
                  <a:txBody>
                    <a:bodyPr/>
                    <a:lstStyle/>
                    <a:p>
                      <a:pPr marL="592455" marR="15875" indent="-458470" algn="l">
                        <a:lnSpc>
                          <a:spcPct val="150000"/>
                        </a:lnSpc>
                        <a:spcBef>
                          <a:spcPts val="890"/>
                        </a:spcBef>
                        <a:spcAft>
                          <a:spcPts val="0"/>
                        </a:spcAft>
                        <a:tabLst>
                          <a:tab pos="478155" algn="l"/>
                        </a:tabLst>
                      </a:pPr>
                      <a:r>
                        <a:rPr lang="en-IN" sz="1100" b="0" kern="100" dirty="0">
                          <a:effectLst/>
                          <a:latin typeface="Calibri" panose="020F0502020204030204" pitchFamily="34" charset="0"/>
                          <a:ea typeface="Times New Roman" panose="02020603050405020304" pitchFamily="18" charset="0"/>
                          <a:cs typeface="Mangal" panose="02040503050203030202" pitchFamily="18" charset="0"/>
                        </a:rPr>
                        <a:t>The bottlenose dolphin community of Doubtful Sound</a:t>
                      </a:r>
                      <a:endParaRPr lang="en-IN" sz="1100" b="1" kern="100" dirty="0">
                        <a:effectLst/>
                        <a:latin typeface="Calibri" panose="020F0502020204030204" pitchFamily="34" charset="0"/>
                        <a:ea typeface="Times New Roman" panose="02020603050405020304" pitchFamily="18" charset="0"/>
                        <a:cs typeface="Mangal" panose="02040503050203030202" pitchFamily="18" charset="0"/>
                      </a:endParaRPr>
                    </a:p>
                    <a:p>
                      <a:pPr marR="15875" algn="just">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62</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a:effectLst/>
                          <a:latin typeface="Times New Roman" panose="02020603050405020304" pitchFamily="18" charset="0"/>
                          <a:ea typeface="Times New Roman" panose="02020603050405020304" pitchFamily="18" charset="0"/>
                          <a:cs typeface="Mangal" panose="02040503050203030202" pitchFamily="18" charset="0"/>
                        </a:rPr>
                        <a:t>159</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Undirected</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just">
                        <a:lnSpc>
                          <a:spcPct val="150000"/>
                        </a:lnSpc>
                      </a:pPr>
                      <a:r>
                        <a:rPr lang="en-IN" sz="1300" kern="100">
                          <a:effectLst/>
                          <a:latin typeface="Times New Roman" panose="02020603050405020304" pitchFamily="18" charset="0"/>
                          <a:ea typeface="Times New Roman" panose="02020603050405020304" pitchFamily="18" charset="0"/>
                          <a:cs typeface="Mangal" panose="02040503050203030202" pitchFamily="18" charset="0"/>
                        </a:rPr>
                        <a:t>An undirected social network of frequent associations between 62 dolphins in a community living off Doubtful Sound, New Zealand.</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58410313"/>
                  </a:ext>
                </a:extLst>
              </a:tr>
              <a:tr h="1514406">
                <a:tc>
                  <a:txBody>
                    <a:bodyPr/>
                    <a:lstStyle/>
                    <a:p>
                      <a:pPr marL="592455" marR="15875" indent="-458470" algn="just">
                        <a:lnSpc>
                          <a:spcPct val="150000"/>
                        </a:lnSpc>
                        <a:spcBef>
                          <a:spcPts val="890"/>
                        </a:spcBef>
                        <a:spcAft>
                          <a:spcPts val="0"/>
                        </a:spcAft>
                        <a:tabLst>
                          <a:tab pos="478155" algn="l"/>
                        </a:tabLst>
                      </a:pPr>
                      <a:r>
                        <a:rPr lang="en-IN" sz="1100" b="0" kern="100" dirty="0">
                          <a:effectLst/>
                          <a:latin typeface="Calibri" panose="020F0502020204030204" pitchFamily="34" charset="0"/>
                          <a:ea typeface="Times New Roman" panose="02020603050405020304" pitchFamily="18" charset="0"/>
                          <a:cs typeface="Mangal" panose="02040503050203030202" pitchFamily="18" charset="0"/>
                        </a:rPr>
                        <a:t>Zachary’s Karate Club Dataset</a:t>
                      </a:r>
                      <a:endParaRPr lang="en-IN" sz="1100" b="1" kern="100" dirty="0">
                        <a:effectLst/>
                        <a:latin typeface="Calibri" panose="020F0502020204030204" pitchFamily="34" charset="0"/>
                        <a:ea typeface="Times New Roman" panose="02020603050405020304" pitchFamily="18" charset="0"/>
                        <a:cs typeface="Mangal" panose="02040503050203030202" pitchFamily="18" charset="0"/>
                      </a:endParaRPr>
                    </a:p>
                    <a:p>
                      <a:pPr marR="15875" algn="just">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34</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a:effectLst/>
                          <a:latin typeface="Times New Roman" panose="02020603050405020304" pitchFamily="18" charset="0"/>
                          <a:ea typeface="Times New Roman" panose="02020603050405020304" pitchFamily="18" charset="0"/>
                          <a:cs typeface="Mangal" panose="02040503050203030202" pitchFamily="18" charset="0"/>
                        </a:rPr>
                        <a:t>78</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ctr">
                        <a:lnSpc>
                          <a:spcPct val="150000"/>
                        </a:lnSpc>
                      </a:pPr>
                      <a:r>
                        <a:rPr lang="en-IN" sz="1300" kern="100">
                          <a:effectLst/>
                          <a:latin typeface="Times New Roman" panose="02020603050405020304" pitchFamily="18" charset="0"/>
                          <a:ea typeface="Times New Roman" panose="02020603050405020304" pitchFamily="18" charset="0"/>
                          <a:cs typeface="Mangal" panose="02040503050203030202" pitchFamily="18" charset="0"/>
                        </a:rPr>
                        <a:t>Directed</a:t>
                      </a:r>
                      <a:endParaRPr lang="en-IN" sz="1200" kern="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R="15875" algn="just">
                        <a:lnSpc>
                          <a:spcPct val="150000"/>
                        </a:lnSpc>
                      </a:pPr>
                      <a:r>
                        <a:rPr lang="en-IN" sz="1300" kern="100" dirty="0">
                          <a:effectLst/>
                          <a:latin typeface="Times New Roman" panose="02020603050405020304" pitchFamily="18" charset="0"/>
                          <a:ea typeface="Times New Roman" panose="02020603050405020304" pitchFamily="18" charset="0"/>
                          <a:cs typeface="Mangal" panose="02040503050203030202" pitchFamily="18" charset="0"/>
                        </a:rPr>
                        <a:t>Social network of friendships between 34 members of a karate club at a US university in the 1970s.</a:t>
                      </a:r>
                      <a:endParaRPr lang="en-IN" sz="1200" kern="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30245680"/>
                  </a:ext>
                </a:extLst>
              </a:tr>
            </a:tbl>
          </a:graphicData>
        </a:graphic>
      </p:graphicFrame>
    </p:spTree>
    <p:extLst>
      <p:ext uri="{BB962C8B-B14F-4D97-AF65-F5344CB8AC3E}">
        <p14:creationId xmlns:p14="http://schemas.microsoft.com/office/powerpoint/2010/main" val="36996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AC852-C910-69D3-3F0C-F70715E6AB30}"/>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BC370F2F-24F3-C75F-445F-1D14F1CD2930}"/>
              </a:ext>
            </a:extLst>
          </p:cNvPr>
          <p:cNvSpPr>
            <a:spLocks noGrp="1"/>
          </p:cNvSpPr>
          <p:nvPr>
            <p:ph type="ftr" sz="quarter" idx="11"/>
          </p:nvPr>
        </p:nvSpPr>
        <p:spPr>
          <a:xfrm>
            <a:off x="694678" y="6356350"/>
            <a:ext cx="2847975" cy="365125"/>
          </a:xfrm>
        </p:spPr>
        <p:txBody>
          <a:bodyPr/>
          <a:lstStyle/>
          <a:p>
            <a:r>
              <a:rPr lang="en-US"/>
              <a:t>Footer Text</a:t>
            </a:r>
          </a:p>
        </p:txBody>
      </p:sp>
      <p:sp>
        <p:nvSpPr>
          <p:cNvPr id="4" name="Slide Number Placeholder 3">
            <a:extLst>
              <a:ext uri="{FF2B5EF4-FFF2-40B4-BE49-F238E27FC236}">
                <a16:creationId xmlns:a16="http://schemas.microsoft.com/office/drawing/2014/main" id="{4D77FD93-7A02-EAFB-258E-22103B743465}"/>
              </a:ext>
            </a:extLst>
          </p:cNvPr>
          <p:cNvSpPr>
            <a:spLocks noGrp="1"/>
          </p:cNvSpPr>
          <p:nvPr>
            <p:ph type="sldNum" sz="quarter" idx="12"/>
          </p:nvPr>
        </p:nvSpPr>
        <p:spPr/>
        <p:txBody>
          <a:bodyPr/>
          <a:lstStyle/>
          <a:p>
            <a:fld id="{BA9B540C-44DA-4F69-89C9-7C84606640D3}" type="slidenum">
              <a:rPr lang="en-US" smtClean="0"/>
              <a:pPr/>
              <a:t>15</a:t>
            </a:fld>
            <a:endParaRPr lang="en-US"/>
          </a:p>
        </p:txBody>
      </p:sp>
      <p:pic>
        <p:nvPicPr>
          <p:cNvPr id="5" name="Picture 4">
            <a:extLst>
              <a:ext uri="{FF2B5EF4-FFF2-40B4-BE49-F238E27FC236}">
                <a16:creationId xmlns:a16="http://schemas.microsoft.com/office/drawing/2014/main" id="{AE2827C7-34E4-B57A-9D3F-FF92667D651A}"/>
              </a:ext>
            </a:extLst>
          </p:cNvPr>
          <p:cNvPicPr>
            <a:picLocks noChangeAspect="1"/>
          </p:cNvPicPr>
          <p:nvPr/>
        </p:nvPicPr>
        <p:blipFill>
          <a:blip r:embed="rId2"/>
          <a:stretch>
            <a:fillRect/>
          </a:stretch>
        </p:blipFill>
        <p:spPr>
          <a:xfrm>
            <a:off x="1067902" y="792363"/>
            <a:ext cx="6122670" cy="3117215"/>
          </a:xfrm>
          <a:prstGeom prst="rect">
            <a:avLst/>
          </a:prstGeom>
        </p:spPr>
      </p:pic>
      <p:sp>
        <p:nvSpPr>
          <p:cNvPr id="6" name="TextBox 5">
            <a:extLst>
              <a:ext uri="{FF2B5EF4-FFF2-40B4-BE49-F238E27FC236}">
                <a16:creationId xmlns:a16="http://schemas.microsoft.com/office/drawing/2014/main" id="{EB3B9277-9CC8-FD15-051D-3AB71B4E35CA}"/>
              </a:ext>
            </a:extLst>
          </p:cNvPr>
          <p:cNvSpPr txBox="1"/>
          <p:nvPr/>
        </p:nvSpPr>
        <p:spPr>
          <a:xfrm>
            <a:off x="3181338" y="4360243"/>
            <a:ext cx="2425186" cy="369332"/>
          </a:xfrm>
          <a:prstGeom prst="rect">
            <a:avLst/>
          </a:prstGeom>
          <a:noFill/>
        </p:spPr>
        <p:txBody>
          <a:bodyPr wrap="square" rtlCol="0">
            <a:spAutoFit/>
          </a:bodyPr>
          <a:lstStyle/>
          <a:p>
            <a:r>
              <a:rPr lang="en-US" b="1" dirty="0"/>
              <a:t>Karate – club dataset</a:t>
            </a:r>
            <a:endParaRPr lang="en-IN" b="1" dirty="0"/>
          </a:p>
        </p:txBody>
      </p:sp>
    </p:spTree>
    <p:extLst>
      <p:ext uri="{BB962C8B-B14F-4D97-AF65-F5344CB8AC3E}">
        <p14:creationId xmlns:p14="http://schemas.microsoft.com/office/powerpoint/2010/main" val="301448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9EB85-B4A8-5DC0-F490-4E6B60E848EA}"/>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3EFF3B84-FDAB-07ED-08C8-8EFB77D65D7D}"/>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4225DFF0-8395-3541-AE54-91D84CBF24D6}"/>
              </a:ext>
            </a:extLst>
          </p:cNvPr>
          <p:cNvSpPr>
            <a:spLocks noGrp="1"/>
          </p:cNvSpPr>
          <p:nvPr>
            <p:ph type="sldNum" sz="quarter" idx="12"/>
          </p:nvPr>
        </p:nvSpPr>
        <p:spPr/>
        <p:txBody>
          <a:bodyPr/>
          <a:lstStyle/>
          <a:p>
            <a:fld id="{BA9B540C-44DA-4F69-89C9-7C84606640D3}" type="slidenum">
              <a:rPr lang="en-US" smtClean="0"/>
              <a:pPr/>
              <a:t>16</a:t>
            </a:fld>
            <a:endParaRPr lang="en-US"/>
          </a:p>
        </p:txBody>
      </p:sp>
      <p:pic>
        <p:nvPicPr>
          <p:cNvPr id="5" name="Picture 4">
            <a:extLst>
              <a:ext uri="{FF2B5EF4-FFF2-40B4-BE49-F238E27FC236}">
                <a16:creationId xmlns:a16="http://schemas.microsoft.com/office/drawing/2014/main" id="{35292EFA-015A-A8B7-9469-5EE568375E2B}"/>
              </a:ext>
            </a:extLst>
          </p:cNvPr>
          <p:cNvPicPr>
            <a:picLocks noChangeAspect="1"/>
          </p:cNvPicPr>
          <p:nvPr/>
        </p:nvPicPr>
        <p:blipFill>
          <a:blip r:embed="rId2"/>
          <a:stretch>
            <a:fillRect/>
          </a:stretch>
        </p:blipFill>
        <p:spPr>
          <a:xfrm>
            <a:off x="500012" y="213577"/>
            <a:ext cx="7725433" cy="5320950"/>
          </a:xfrm>
          <a:prstGeom prst="rect">
            <a:avLst/>
          </a:prstGeom>
        </p:spPr>
      </p:pic>
      <p:sp>
        <p:nvSpPr>
          <p:cNvPr id="6" name="TextBox 5">
            <a:extLst>
              <a:ext uri="{FF2B5EF4-FFF2-40B4-BE49-F238E27FC236}">
                <a16:creationId xmlns:a16="http://schemas.microsoft.com/office/drawing/2014/main" id="{A592FFBD-AB2A-1B1B-47EC-63C1E3929ABF}"/>
              </a:ext>
            </a:extLst>
          </p:cNvPr>
          <p:cNvSpPr txBox="1"/>
          <p:nvPr/>
        </p:nvSpPr>
        <p:spPr>
          <a:xfrm>
            <a:off x="3507140" y="5760772"/>
            <a:ext cx="2121093" cy="369332"/>
          </a:xfrm>
          <a:prstGeom prst="rect">
            <a:avLst/>
          </a:prstGeom>
          <a:noFill/>
        </p:spPr>
        <p:txBody>
          <a:bodyPr wrap="none" rtlCol="0">
            <a:spAutoFit/>
          </a:bodyPr>
          <a:lstStyle/>
          <a:p>
            <a:r>
              <a:rPr lang="en-US" b="1" dirty="0"/>
              <a:t>Dolphins - dataset</a:t>
            </a:r>
            <a:endParaRPr lang="en-IN" b="1" dirty="0"/>
          </a:p>
        </p:txBody>
      </p:sp>
    </p:spTree>
    <p:extLst>
      <p:ext uri="{BB962C8B-B14F-4D97-AF65-F5344CB8AC3E}">
        <p14:creationId xmlns:p14="http://schemas.microsoft.com/office/powerpoint/2010/main" val="47865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674D4-75AA-EE6B-5219-27EC815273CA}"/>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3A090F18-C16F-AFF0-3FF6-01AE21717A17}"/>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42BEFBF3-F344-1BD2-BF2C-8ABED00C6412}"/>
              </a:ext>
            </a:extLst>
          </p:cNvPr>
          <p:cNvSpPr>
            <a:spLocks noGrp="1"/>
          </p:cNvSpPr>
          <p:nvPr>
            <p:ph type="sldNum" sz="quarter" idx="12"/>
          </p:nvPr>
        </p:nvSpPr>
        <p:spPr/>
        <p:txBody>
          <a:bodyPr/>
          <a:lstStyle/>
          <a:p>
            <a:fld id="{BA9B540C-44DA-4F69-89C9-7C84606640D3}" type="slidenum">
              <a:rPr lang="en-US" smtClean="0"/>
              <a:pPr/>
              <a:t>17</a:t>
            </a:fld>
            <a:endParaRPr lang="en-US"/>
          </a:p>
        </p:txBody>
      </p:sp>
      <p:sp>
        <p:nvSpPr>
          <p:cNvPr id="7" name="TextBox 6">
            <a:extLst>
              <a:ext uri="{FF2B5EF4-FFF2-40B4-BE49-F238E27FC236}">
                <a16:creationId xmlns:a16="http://schemas.microsoft.com/office/drawing/2014/main" id="{E7271CD9-0836-83B3-BFBD-4605835C5403}"/>
              </a:ext>
            </a:extLst>
          </p:cNvPr>
          <p:cNvSpPr txBox="1"/>
          <p:nvPr/>
        </p:nvSpPr>
        <p:spPr>
          <a:xfrm>
            <a:off x="519731" y="298383"/>
            <a:ext cx="3966314" cy="523220"/>
          </a:xfrm>
          <a:prstGeom prst="rect">
            <a:avLst/>
          </a:prstGeom>
          <a:noFill/>
        </p:spPr>
        <p:txBody>
          <a:bodyPr wrap="square" rtlCol="0">
            <a:spAutoFit/>
          </a:bodyPr>
          <a:lstStyle/>
          <a:p>
            <a:r>
              <a:rPr lang="en-US" sz="2800" b="1" dirty="0"/>
              <a:t>Result </a:t>
            </a:r>
            <a:endParaRPr lang="en-IN" sz="2800" b="1" dirty="0"/>
          </a:p>
        </p:txBody>
      </p:sp>
      <p:sp>
        <p:nvSpPr>
          <p:cNvPr id="8" name="TextBox 7">
            <a:extLst>
              <a:ext uri="{FF2B5EF4-FFF2-40B4-BE49-F238E27FC236}">
                <a16:creationId xmlns:a16="http://schemas.microsoft.com/office/drawing/2014/main" id="{34389595-5B23-97B6-7A26-C60E320E5F87}"/>
              </a:ext>
            </a:extLst>
          </p:cNvPr>
          <p:cNvSpPr txBox="1"/>
          <p:nvPr/>
        </p:nvSpPr>
        <p:spPr>
          <a:xfrm>
            <a:off x="659165" y="4225491"/>
            <a:ext cx="3113938" cy="369332"/>
          </a:xfrm>
          <a:prstGeom prst="rect">
            <a:avLst/>
          </a:prstGeom>
          <a:noFill/>
        </p:spPr>
        <p:txBody>
          <a:bodyPr wrap="square" rtlCol="0">
            <a:spAutoFit/>
          </a:bodyPr>
          <a:lstStyle/>
          <a:p>
            <a:pPr algn="ctr"/>
            <a:r>
              <a:rPr lang="en-US" b="1" dirty="0"/>
              <a:t>Communities :Karate – club</a:t>
            </a:r>
            <a:endParaRPr lang="en-IN" b="1" dirty="0"/>
          </a:p>
        </p:txBody>
      </p:sp>
      <p:sp>
        <p:nvSpPr>
          <p:cNvPr id="9" name="TextBox 8">
            <a:extLst>
              <a:ext uri="{FF2B5EF4-FFF2-40B4-BE49-F238E27FC236}">
                <a16:creationId xmlns:a16="http://schemas.microsoft.com/office/drawing/2014/main" id="{6EEA22A0-63B8-F19A-C0A3-8079B5678565}"/>
              </a:ext>
            </a:extLst>
          </p:cNvPr>
          <p:cNvSpPr txBox="1"/>
          <p:nvPr/>
        </p:nvSpPr>
        <p:spPr>
          <a:xfrm>
            <a:off x="5197642" y="5303520"/>
            <a:ext cx="3570973" cy="646331"/>
          </a:xfrm>
          <a:prstGeom prst="rect">
            <a:avLst/>
          </a:prstGeom>
          <a:noFill/>
        </p:spPr>
        <p:txBody>
          <a:bodyPr wrap="square" rtlCol="0">
            <a:spAutoFit/>
          </a:bodyPr>
          <a:lstStyle/>
          <a:p>
            <a:pPr algn="ctr"/>
            <a:r>
              <a:rPr lang="en-US" b="1" dirty="0"/>
              <a:t>Communities : Dolphins </a:t>
            </a:r>
            <a:endParaRPr lang="en-IN" b="1" dirty="0"/>
          </a:p>
          <a:p>
            <a:endParaRPr lang="en-IN" dirty="0"/>
          </a:p>
        </p:txBody>
      </p:sp>
      <p:pic>
        <p:nvPicPr>
          <p:cNvPr id="11" name="Picture 10">
            <a:extLst>
              <a:ext uri="{FF2B5EF4-FFF2-40B4-BE49-F238E27FC236}">
                <a16:creationId xmlns:a16="http://schemas.microsoft.com/office/drawing/2014/main" id="{3206BDA0-96EA-8040-2B54-025C3A24E5F0}"/>
              </a:ext>
            </a:extLst>
          </p:cNvPr>
          <p:cNvPicPr>
            <a:picLocks noChangeAspect="1"/>
          </p:cNvPicPr>
          <p:nvPr/>
        </p:nvPicPr>
        <p:blipFill>
          <a:blip r:embed="rId2"/>
          <a:stretch>
            <a:fillRect/>
          </a:stretch>
        </p:blipFill>
        <p:spPr>
          <a:xfrm>
            <a:off x="519731" y="860001"/>
            <a:ext cx="4130192" cy="3179751"/>
          </a:xfrm>
          <a:prstGeom prst="rect">
            <a:avLst/>
          </a:prstGeom>
        </p:spPr>
      </p:pic>
      <p:pic>
        <p:nvPicPr>
          <p:cNvPr id="13" name="Picture 12">
            <a:extLst>
              <a:ext uri="{FF2B5EF4-FFF2-40B4-BE49-F238E27FC236}">
                <a16:creationId xmlns:a16="http://schemas.microsoft.com/office/drawing/2014/main" id="{6D02614F-4518-D02F-3BFF-4044DA1D8A41}"/>
              </a:ext>
            </a:extLst>
          </p:cNvPr>
          <p:cNvPicPr>
            <a:picLocks noChangeAspect="1"/>
          </p:cNvPicPr>
          <p:nvPr/>
        </p:nvPicPr>
        <p:blipFill>
          <a:blip r:embed="rId3"/>
          <a:stretch>
            <a:fillRect/>
          </a:stretch>
        </p:blipFill>
        <p:spPr>
          <a:xfrm>
            <a:off x="3851148" y="1803119"/>
            <a:ext cx="4917467" cy="3297152"/>
          </a:xfrm>
          <a:prstGeom prst="rect">
            <a:avLst/>
          </a:prstGeom>
        </p:spPr>
      </p:pic>
    </p:spTree>
    <p:extLst>
      <p:ext uri="{BB962C8B-B14F-4D97-AF65-F5344CB8AC3E}">
        <p14:creationId xmlns:p14="http://schemas.microsoft.com/office/powerpoint/2010/main" val="117885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D4686-508D-AB66-F54D-9285D5C50B09}"/>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D70AB98A-E6CC-0CE3-4594-1B0E836F696E}"/>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B7837D29-FCB9-DE19-6EE6-61425CFFEB89}"/>
              </a:ext>
            </a:extLst>
          </p:cNvPr>
          <p:cNvSpPr>
            <a:spLocks noGrp="1"/>
          </p:cNvSpPr>
          <p:nvPr>
            <p:ph type="sldNum" sz="quarter" idx="12"/>
          </p:nvPr>
        </p:nvSpPr>
        <p:spPr/>
        <p:txBody>
          <a:bodyPr/>
          <a:lstStyle/>
          <a:p>
            <a:fld id="{BA9B540C-44DA-4F69-89C9-7C84606640D3}" type="slidenum">
              <a:rPr lang="en-US" smtClean="0"/>
              <a:pPr/>
              <a:t>18</a:t>
            </a:fld>
            <a:endParaRPr lang="en-US"/>
          </a:p>
        </p:txBody>
      </p:sp>
      <p:graphicFrame>
        <p:nvGraphicFramePr>
          <p:cNvPr id="5" name="Table 5">
            <a:extLst>
              <a:ext uri="{FF2B5EF4-FFF2-40B4-BE49-F238E27FC236}">
                <a16:creationId xmlns:a16="http://schemas.microsoft.com/office/drawing/2014/main" id="{71AE7151-593B-B3BC-B7C7-38309BCDFD26}"/>
              </a:ext>
            </a:extLst>
          </p:cNvPr>
          <p:cNvGraphicFramePr>
            <a:graphicFrameLocks noGrp="1"/>
          </p:cNvGraphicFramePr>
          <p:nvPr>
            <p:extLst>
              <p:ext uri="{D42A27DB-BD31-4B8C-83A1-F6EECF244321}">
                <p14:modId xmlns:p14="http://schemas.microsoft.com/office/powerpoint/2010/main" val="181962146"/>
              </p:ext>
            </p:extLst>
          </p:nvPr>
        </p:nvGraphicFramePr>
        <p:xfrm>
          <a:off x="1215991" y="536273"/>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64152181"/>
                    </a:ext>
                  </a:extLst>
                </a:gridCol>
                <a:gridCol w="3048000">
                  <a:extLst>
                    <a:ext uri="{9D8B030D-6E8A-4147-A177-3AD203B41FA5}">
                      <a16:colId xmlns:a16="http://schemas.microsoft.com/office/drawing/2014/main" val="3456976559"/>
                    </a:ext>
                  </a:extLst>
                </a:gridCol>
              </a:tblGrid>
              <a:tr h="370840">
                <a:tc>
                  <a:txBody>
                    <a:bodyPr/>
                    <a:lstStyle/>
                    <a:p>
                      <a:r>
                        <a:rPr lang="en-US" dirty="0" err="1"/>
                        <a:t>Datset</a:t>
                      </a:r>
                      <a:r>
                        <a:rPr lang="en-US" dirty="0"/>
                        <a:t> </a:t>
                      </a:r>
                      <a:endParaRPr lang="en-IN" dirty="0"/>
                    </a:p>
                  </a:txBody>
                  <a:tcPr/>
                </a:tc>
                <a:tc>
                  <a:txBody>
                    <a:bodyPr/>
                    <a:lstStyle/>
                    <a:p>
                      <a:r>
                        <a:rPr lang="en-US" dirty="0"/>
                        <a:t>NMI </a:t>
                      </a:r>
                      <a:endParaRPr lang="en-IN" dirty="0"/>
                    </a:p>
                  </a:txBody>
                  <a:tcPr/>
                </a:tc>
                <a:extLst>
                  <a:ext uri="{0D108BD9-81ED-4DB2-BD59-A6C34878D82A}">
                    <a16:rowId xmlns:a16="http://schemas.microsoft.com/office/drawing/2014/main" val="975964711"/>
                  </a:ext>
                </a:extLst>
              </a:tr>
              <a:tr h="370840">
                <a:tc>
                  <a:txBody>
                    <a:bodyPr/>
                    <a:lstStyle/>
                    <a:p>
                      <a:r>
                        <a:rPr lang="en-US" dirty="0"/>
                        <a:t>Karate - club</a:t>
                      </a:r>
                      <a:endParaRPr lang="en-IN" dirty="0"/>
                    </a:p>
                  </a:txBody>
                  <a:tcPr/>
                </a:tc>
                <a:tc>
                  <a:txBody>
                    <a:bodyPr/>
                    <a:lstStyle/>
                    <a:p>
                      <a:r>
                        <a:rPr lang="en-US" dirty="0"/>
                        <a:t>83.72%</a:t>
                      </a:r>
                      <a:endParaRPr lang="en-IN" dirty="0"/>
                    </a:p>
                  </a:txBody>
                  <a:tcPr/>
                </a:tc>
                <a:extLst>
                  <a:ext uri="{0D108BD9-81ED-4DB2-BD59-A6C34878D82A}">
                    <a16:rowId xmlns:a16="http://schemas.microsoft.com/office/drawing/2014/main" val="4123676581"/>
                  </a:ext>
                </a:extLst>
              </a:tr>
              <a:tr h="370840">
                <a:tc>
                  <a:txBody>
                    <a:bodyPr/>
                    <a:lstStyle/>
                    <a:p>
                      <a:r>
                        <a:rPr lang="en-US" dirty="0"/>
                        <a:t>Dolphins</a:t>
                      </a:r>
                      <a:endParaRPr lang="en-IN" dirty="0"/>
                    </a:p>
                  </a:txBody>
                  <a:tcPr/>
                </a:tc>
                <a:tc>
                  <a:txBody>
                    <a:bodyPr/>
                    <a:lstStyle/>
                    <a:p>
                      <a:r>
                        <a:rPr lang="en-US" dirty="0"/>
                        <a:t>80.82%</a:t>
                      </a:r>
                      <a:endParaRPr lang="en-IN" dirty="0"/>
                    </a:p>
                  </a:txBody>
                  <a:tcPr/>
                </a:tc>
                <a:extLst>
                  <a:ext uri="{0D108BD9-81ED-4DB2-BD59-A6C34878D82A}">
                    <a16:rowId xmlns:a16="http://schemas.microsoft.com/office/drawing/2014/main" val="2161087986"/>
                  </a:ext>
                </a:extLst>
              </a:tr>
            </a:tbl>
          </a:graphicData>
        </a:graphic>
      </p:graphicFrame>
      <p:sp>
        <p:nvSpPr>
          <p:cNvPr id="7" name="TextBox 6">
            <a:extLst>
              <a:ext uri="{FF2B5EF4-FFF2-40B4-BE49-F238E27FC236}">
                <a16:creationId xmlns:a16="http://schemas.microsoft.com/office/drawing/2014/main" id="{641FFFC2-01C7-6930-24FB-9A99175E6E47}"/>
              </a:ext>
            </a:extLst>
          </p:cNvPr>
          <p:cNvSpPr txBox="1"/>
          <p:nvPr/>
        </p:nvSpPr>
        <p:spPr>
          <a:xfrm>
            <a:off x="741145" y="2040556"/>
            <a:ext cx="7802133" cy="3231654"/>
          </a:xfrm>
          <a:prstGeom prst="rect">
            <a:avLst/>
          </a:prstGeom>
          <a:noFill/>
        </p:spPr>
        <p:txBody>
          <a:bodyPr wrap="square" rtlCol="0">
            <a:spAutoFit/>
          </a:bodyPr>
          <a:lstStyle/>
          <a:p>
            <a:r>
              <a:rPr lang="en-US" sz="2400" b="1" dirty="0"/>
              <a:t>Why this difference ?</a:t>
            </a:r>
          </a:p>
          <a:p>
            <a:endParaRPr lang="en-US" dirty="0"/>
          </a:p>
          <a:p>
            <a:r>
              <a:rPr lang="en-US" dirty="0"/>
              <a:t>Datasets can have varying levels of complexity, structure, and inherent variability.</a:t>
            </a:r>
          </a:p>
          <a:p>
            <a:endParaRPr lang="en-US" dirty="0"/>
          </a:p>
          <a:p>
            <a:r>
              <a:rPr lang="en-US" dirty="0"/>
              <a:t>The distribution of data points within a dataset can impact the performance of a clustering algorithm. </a:t>
            </a:r>
          </a:p>
          <a:p>
            <a:r>
              <a:rPr lang="en-US" dirty="0"/>
              <a:t>	- well – separated – higher NMI </a:t>
            </a:r>
          </a:p>
          <a:p>
            <a:r>
              <a:rPr lang="en-US" dirty="0"/>
              <a:t>	- overlap – lower NMI</a:t>
            </a:r>
          </a:p>
          <a:p>
            <a:endParaRPr lang="en-US" dirty="0"/>
          </a:p>
          <a:p>
            <a:endParaRPr lang="en-IN" dirty="0"/>
          </a:p>
        </p:txBody>
      </p:sp>
    </p:spTree>
    <p:extLst>
      <p:ext uri="{BB962C8B-B14F-4D97-AF65-F5344CB8AC3E}">
        <p14:creationId xmlns:p14="http://schemas.microsoft.com/office/powerpoint/2010/main" val="33188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229505-5419-02AC-4575-55A7269B0479}"/>
              </a:ext>
            </a:extLst>
          </p:cNvPr>
          <p:cNvSpPr>
            <a:spLocks noGrp="1"/>
          </p:cNvSpPr>
          <p:nvPr>
            <p:ph type="dt" sz="half" idx="10"/>
          </p:nvPr>
        </p:nvSpPr>
        <p:spPr/>
        <p:txBody>
          <a:bodyPr/>
          <a:lstStyle/>
          <a:p>
            <a:fld id="{B11D738E-8962-435F-8C43-147B8DD7E819}" type="datetime1">
              <a:rPr lang="en-US" smtClean="0"/>
              <a:t>5/8/2023</a:t>
            </a:fld>
            <a:endParaRPr lang="en-US"/>
          </a:p>
        </p:txBody>
      </p:sp>
      <p:sp>
        <p:nvSpPr>
          <p:cNvPr id="5" name="Footer Placeholder 4">
            <a:extLst>
              <a:ext uri="{FF2B5EF4-FFF2-40B4-BE49-F238E27FC236}">
                <a16:creationId xmlns:a16="http://schemas.microsoft.com/office/drawing/2014/main" id="{D4236B08-76E4-6408-AC09-D61AB04DA10C}"/>
              </a:ext>
            </a:extLst>
          </p:cNvPr>
          <p:cNvSpPr>
            <a:spLocks noGrp="1"/>
          </p:cNvSpPr>
          <p:nvPr>
            <p:ph type="ftr" sz="quarter" idx="11"/>
          </p:nvPr>
        </p:nvSpPr>
        <p:spPr/>
        <p:txBody>
          <a:bodyPr/>
          <a:lstStyle/>
          <a:p>
            <a:r>
              <a:rPr lang="en-US"/>
              <a:t>Footer Text</a:t>
            </a:r>
          </a:p>
        </p:txBody>
      </p:sp>
      <p:sp>
        <p:nvSpPr>
          <p:cNvPr id="6" name="Slide Number Placeholder 5">
            <a:extLst>
              <a:ext uri="{FF2B5EF4-FFF2-40B4-BE49-F238E27FC236}">
                <a16:creationId xmlns:a16="http://schemas.microsoft.com/office/drawing/2014/main" id="{EFFB2C8A-9928-9150-28AF-914AF2F7575B}"/>
              </a:ext>
            </a:extLst>
          </p:cNvPr>
          <p:cNvSpPr>
            <a:spLocks noGrp="1"/>
          </p:cNvSpPr>
          <p:nvPr>
            <p:ph type="sldNum" sz="quarter" idx="12"/>
          </p:nvPr>
        </p:nvSpPr>
        <p:spPr/>
        <p:txBody>
          <a:bodyPr/>
          <a:lstStyle/>
          <a:p>
            <a:fld id="{BA9B540C-44DA-4F69-89C9-7C84606640D3}" type="slidenum">
              <a:rPr lang="en-US" smtClean="0"/>
              <a:pPr/>
              <a:t>2</a:t>
            </a:fld>
            <a:endParaRPr lang="en-US"/>
          </a:p>
        </p:txBody>
      </p:sp>
      <p:sp>
        <p:nvSpPr>
          <p:cNvPr id="7" name="TextBox 6">
            <a:extLst>
              <a:ext uri="{FF2B5EF4-FFF2-40B4-BE49-F238E27FC236}">
                <a16:creationId xmlns:a16="http://schemas.microsoft.com/office/drawing/2014/main" id="{9E6B8C41-DA5B-B5DD-A16D-63CCF135B13B}"/>
              </a:ext>
            </a:extLst>
          </p:cNvPr>
          <p:cNvSpPr txBox="1"/>
          <p:nvPr/>
        </p:nvSpPr>
        <p:spPr>
          <a:xfrm>
            <a:off x="659165" y="801278"/>
            <a:ext cx="7790157" cy="5355312"/>
          </a:xfrm>
          <a:prstGeom prst="rect">
            <a:avLst/>
          </a:prstGeom>
          <a:noFill/>
        </p:spPr>
        <p:txBody>
          <a:bodyPr wrap="square" rtlCol="0">
            <a:spAutoFit/>
          </a:bodyPr>
          <a:lstStyle/>
          <a:p>
            <a:pPr>
              <a:lnSpc>
                <a:spcPct val="150000"/>
              </a:lnSpc>
            </a:pPr>
            <a:r>
              <a:rPr lang="en-US" b="1" dirty="0"/>
              <a:t>What is Community?</a:t>
            </a:r>
            <a:endParaRPr lang="en-US" dirty="0"/>
          </a:p>
          <a:p>
            <a:pPr marL="285750" indent="-285750">
              <a:lnSpc>
                <a:spcPct val="150000"/>
              </a:lnSpc>
              <a:buFont typeface="Arial" panose="020B0604020202020204" pitchFamily="34" charset="0"/>
              <a:buChar char="•"/>
            </a:pPr>
            <a:r>
              <a:rPr lang="en-US" dirty="0"/>
              <a:t>Refers to a group of nodes or individuals that are densely connected with each other, but sparsely connected with nodes outside the group.</a:t>
            </a:r>
          </a:p>
          <a:p>
            <a:pPr marL="285750" indent="-285750">
              <a:lnSpc>
                <a:spcPct val="150000"/>
              </a:lnSpc>
              <a:buFont typeface="Arial" panose="020B0604020202020204" pitchFamily="34" charset="0"/>
              <a:buChar char="•"/>
            </a:pPr>
            <a:r>
              <a:rPr lang="en-US" dirty="0"/>
              <a:t>Examples : </a:t>
            </a:r>
          </a:p>
          <a:p>
            <a:pPr>
              <a:lnSpc>
                <a:spcPct val="150000"/>
              </a:lnSpc>
            </a:pPr>
            <a:r>
              <a:rPr lang="en-US" dirty="0"/>
              <a:t>          -  Groups of people with shared interests</a:t>
            </a:r>
          </a:p>
          <a:p>
            <a:pPr>
              <a:lnSpc>
                <a:spcPct val="150000"/>
              </a:lnSpc>
            </a:pPr>
            <a:r>
              <a:rPr lang="en-US" dirty="0"/>
              <a:t>          -  Groups of proteins that work together to perform specific         </a:t>
            </a:r>
          </a:p>
          <a:p>
            <a:pPr>
              <a:lnSpc>
                <a:spcPct val="150000"/>
              </a:lnSpc>
            </a:pPr>
            <a:r>
              <a:rPr lang="en-US" dirty="0"/>
              <a:t>             biological functions.</a:t>
            </a:r>
          </a:p>
          <a:p>
            <a:pPr>
              <a:lnSpc>
                <a:spcPct val="150000"/>
              </a:lnSpc>
            </a:pPr>
            <a:r>
              <a:rPr lang="en-US" dirty="0"/>
              <a:t> </a:t>
            </a:r>
          </a:p>
          <a:p>
            <a:pPr>
              <a:lnSpc>
                <a:spcPct val="150000"/>
              </a:lnSpc>
            </a:pPr>
            <a:r>
              <a:rPr lang="en-US" b="1" dirty="0"/>
              <a:t>What is Community Detection?</a:t>
            </a:r>
            <a:endParaRPr lang="en-US" dirty="0"/>
          </a:p>
          <a:p>
            <a:pPr marL="285750" indent="-285750">
              <a:lnSpc>
                <a:spcPct val="150000"/>
              </a:lnSpc>
              <a:buFont typeface="Arial" panose="020B0604020202020204" pitchFamily="34" charset="0"/>
              <a:buChar char="•"/>
            </a:pPr>
            <a:r>
              <a:rPr lang="en-US" dirty="0"/>
              <a:t>A method used to partition a network into subsets of nodes</a:t>
            </a:r>
          </a:p>
          <a:p>
            <a:pPr marL="285750" indent="-285750">
              <a:lnSpc>
                <a:spcPct val="150000"/>
              </a:lnSpc>
              <a:buFont typeface="Arial" panose="020B0604020202020204" pitchFamily="34" charset="0"/>
              <a:buChar char="•"/>
            </a:pPr>
            <a:r>
              <a:rPr lang="en-US" dirty="0"/>
              <a:t>The process of identifying groups or communities of nodes in a network</a:t>
            </a:r>
          </a:p>
          <a:p>
            <a:pPr marL="285750" indent="-285750">
              <a:lnSpc>
                <a:spcPct val="150000"/>
              </a:lnSpc>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32424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2826B-AA00-6BF1-8543-B5BB4711977B}"/>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0FA387E5-A175-E3D5-70E4-992131576FA7}"/>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C9CF1A3C-5302-B8B1-D84F-B047FD8427FE}"/>
              </a:ext>
            </a:extLst>
          </p:cNvPr>
          <p:cNvSpPr>
            <a:spLocks noGrp="1"/>
          </p:cNvSpPr>
          <p:nvPr>
            <p:ph type="sldNum" sz="quarter" idx="12"/>
          </p:nvPr>
        </p:nvSpPr>
        <p:spPr/>
        <p:txBody>
          <a:bodyPr/>
          <a:lstStyle/>
          <a:p>
            <a:fld id="{BA9B540C-44DA-4F69-89C9-7C84606640D3}" type="slidenum">
              <a:rPr lang="en-US" smtClean="0"/>
              <a:pPr/>
              <a:t>3</a:t>
            </a:fld>
            <a:endParaRPr lang="en-US"/>
          </a:p>
        </p:txBody>
      </p:sp>
      <p:sp>
        <p:nvSpPr>
          <p:cNvPr id="5" name="TextBox 4">
            <a:extLst>
              <a:ext uri="{FF2B5EF4-FFF2-40B4-BE49-F238E27FC236}">
                <a16:creationId xmlns:a16="http://schemas.microsoft.com/office/drawing/2014/main" id="{641CFF64-F609-FAC8-7C1A-2EA44E3D2009}"/>
              </a:ext>
            </a:extLst>
          </p:cNvPr>
          <p:cNvSpPr txBox="1"/>
          <p:nvPr/>
        </p:nvSpPr>
        <p:spPr>
          <a:xfrm>
            <a:off x="659165" y="707011"/>
            <a:ext cx="7968243" cy="5634491"/>
          </a:xfrm>
          <a:prstGeom prst="rect">
            <a:avLst/>
          </a:prstGeom>
          <a:noFill/>
        </p:spPr>
        <p:txBody>
          <a:bodyPr wrap="square" rtlCol="0">
            <a:spAutoFit/>
          </a:bodyPr>
          <a:lstStyle/>
          <a:p>
            <a:r>
              <a:rPr lang="en-US" sz="2400" b="1" dirty="0"/>
              <a:t>Community and Cluster</a:t>
            </a:r>
          </a:p>
          <a:p>
            <a:endParaRPr lang="en-US" sz="2400" b="1" dirty="0"/>
          </a:p>
          <a:p>
            <a:pPr marL="285750" indent="-285750">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A </a:t>
            </a:r>
            <a:r>
              <a:rPr lang="en-IN" sz="1800" i="1" kern="0" dirty="0">
                <a:effectLst/>
                <a:latin typeface="Times New Roman" panose="02020603050405020304" pitchFamily="18" charset="0"/>
                <a:ea typeface="Times New Roman" panose="02020603050405020304" pitchFamily="18" charset="0"/>
              </a:rPr>
              <a:t>community</a:t>
            </a:r>
            <a:r>
              <a:rPr lang="en-IN" sz="1800" kern="0" dirty="0">
                <a:effectLst/>
                <a:latin typeface="Times New Roman" panose="02020603050405020304" pitchFamily="18" charset="0"/>
                <a:ea typeface="Times New Roman" panose="02020603050405020304" pitchFamily="18" charset="0"/>
              </a:rPr>
              <a:t> can be defined as a group of entities closer to each other in comparison to other entities of the dataset. </a:t>
            </a:r>
          </a:p>
          <a:p>
            <a:pPr marL="285750" indent="-285750">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A community is formed by individuals such that those within a group interact with each other more frequently than with those outside the group. </a:t>
            </a:r>
            <a:r>
              <a:rPr lang="en-US" sz="2400" b="1" dirty="0"/>
              <a:t> </a:t>
            </a:r>
          </a:p>
          <a:p>
            <a:pPr marL="285750" indent="-285750">
              <a:lnSpc>
                <a:spcPct val="150000"/>
              </a:lnSpc>
              <a:buFont typeface="Arial" panose="020B0604020202020204" pitchFamily="34" charset="0"/>
              <a:buChar char="•"/>
            </a:pPr>
            <a:r>
              <a:rPr lang="en-IN" sz="1800" i="1" kern="0" dirty="0">
                <a:effectLst/>
                <a:latin typeface="Times New Roman" panose="02020603050405020304" pitchFamily="18" charset="0"/>
                <a:ea typeface="Times New Roman" panose="02020603050405020304" pitchFamily="18" charset="0"/>
              </a:rPr>
              <a:t>Clustering</a:t>
            </a:r>
            <a:r>
              <a:rPr lang="en-IN" sz="1800" kern="0" dirty="0">
                <a:effectLst/>
                <a:latin typeface="Times New Roman" panose="02020603050405020304" pitchFamily="18" charset="0"/>
                <a:ea typeface="Times New Roman" panose="02020603050405020304" pitchFamily="18" charset="0"/>
              </a:rPr>
              <a:t> is the process of grouping a set of similar items together in structures known as clusters</a:t>
            </a:r>
            <a:r>
              <a:rPr lang="en-US" sz="2400" kern="0" dirty="0">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A </a:t>
            </a:r>
            <a:r>
              <a:rPr lang="en-IN" sz="1800" i="1" kern="0" dirty="0">
                <a:effectLst/>
                <a:latin typeface="Times New Roman" panose="02020603050405020304" pitchFamily="18" charset="0"/>
                <a:ea typeface="Times New Roman" panose="02020603050405020304" pitchFamily="18" charset="0"/>
              </a:rPr>
              <a:t>social network</a:t>
            </a:r>
            <a:r>
              <a:rPr lang="en-IN" sz="1800" kern="0" dirty="0">
                <a:effectLst/>
                <a:latin typeface="Times New Roman" panose="02020603050405020304" pitchFamily="18" charset="0"/>
                <a:ea typeface="Times New Roman" panose="02020603050405020304" pitchFamily="18" charset="0"/>
              </a:rPr>
              <a:t> is depicted by a social network graph G consisting of n number of nodes denoting n individuals or the participants in the network.</a:t>
            </a:r>
          </a:p>
          <a:p>
            <a:pPr marL="285750" indent="-285750">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 The connection between node </a:t>
            </a:r>
            <a:r>
              <a:rPr lang="en-IN" sz="1800" kern="0" dirty="0" err="1">
                <a:effectLst/>
                <a:latin typeface="Times New Roman" panose="02020603050405020304" pitchFamily="18" charset="0"/>
                <a:ea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rPr>
              <a:t> and node j is represented by the edge </a:t>
            </a:r>
            <a:r>
              <a:rPr lang="en-IN" sz="1800" kern="0" dirty="0" err="1">
                <a:effectLst/>
                <a:latin typeface="Times New Roman" panose="02020603050405020304" pitchFamily="18" charset="0"/>
                <a:ea typeface="Times New Roman" panose="02020603050405020304" pitchFamily="18" charset="0"/>
              </a:rPr>
              <a:t>eij</a:t>
            </a:r>
            <a:r>
              <a:rPr lang="en-IN" sz="1800" kern="0" dirty="0">
                <a:effectLst/>
                <a:latin typeface="Times New Roman" panose="02020603050405020304" pitchFamily="18" charset="0"/>
                <a:ea typeface="Times New Roman" panose="02020603050405020304" pitchFamily="18" charset="0"/>
              </a:rPr>
              <a:t> of the graph. </a:t>
            </a:r>
          </a:p>
          <a:p>
            <a:pPr marL="285750" indent="-285750">
              <a:lnSpc>
                <a:spcPct val="150000"/>
              </a:lnSpc>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Directed and Undirected graph </a:t>
            </a:r>
            <a:endParaRPr lang="en-IN" sz="2400" b="1" dirty="0"/>
          </a:p>
        </p:txBody>
      </p:sp>
    </p:spTree>
    <p:extLst>
      <p:ext uri="{BB962C8B-B14F-4D97-AF65-F5344CB8AC3E}">
        <p14:creationId xmlns:p14="http://schemas.microsoft.com/office/powerpoint/2010/main" val="221985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69686-1B70-C153-2A67-DFC169178685}"/>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C0BC4FB0-D3C9-14B1-A129-8042A92C0762}"/>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48850DA8-E4D7-260F-16B4-1DF7437ADE2D}"/>
              </a:ext>
            </a:extLst>
          </p:cNvPr>
          <p:cNvSpPr>
            <a:spLocks noGrp="1"/>
          </p:cNvSpPr>
          <p:nvPr>
            <p:ph type="sldNum" sz="quarter" idx="12"/>
          </p:nvPr>
        </p:nvSpPr>
        <p:spPr/>
        <p:txBody>
          <a:bodyPr/>
          <a:lstStyle/>
          <a:p>
            <a:fld id="{BA9B540C-44DA-4F69-89C9-7C84606640D3}" type="slidenum">
              <a:rPr lang="en-US" smtClean="0"/>
              <a:pPr/>
              <a:t>4</a:t>
            </a:fld>
            <a:endParaRPr lang="en-US"/>
          </a:p>
        </p:txBody>
      </p:sp>
      <p:sp>
        <p:nvSpPr>
          <p:cNvPr id="5" name="TextBox 4">
            <a:extLst>
              <a:ext uri="{FF2B5EF4-FFF2-40B4-BE49-F238E27FC236}">
                <a16:creationId xmlns:a16="http://schemas.microsoft.com/office/drawing/2014/main" id="{BB9D5B8C-19D4-54A9-7FC7-DA7BCF3DCF3A}"/>
              </a:ext>
            </a:extLst>
          </p:cNvPr>
          <p:cNvSpPr txBox="1"/>
          <p:nvPr/>
        </p:nvSpPr>
        <p:spPr>
          <a:xfrm>
            <a:off x="367645" y="499621"/>
            <a:ext cx="8342722"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87302052-7B25-466D-6C9F-F3B6902E1EE0}"/>
              </a:ext>
            </a:extLst>
          </p:cNvPr>
          <p:cNvSpPr txBox="1"/>
          <p:nvPr/>
        </p:nvSpPr>
        <p:spPr>
          <a:xfrm>
            <a:off x="659165" y="801278"/>
            <a:ext cx="7790157" cy="3554819"/>
          </a:xfrm>
          <a:prstGeom prst="rect">
            <a:avLst/>
          </a:prstGeom>
          <a:noFill/>
        </p:spPr>
        <p:txBody>
          <a:bodyPr wrap="square" rtlCol="0">
            <a:spAutoFit/>
          </a:bodyPr>
          <a:lstStyle/>
          <a:p>
            <a:pPr>
              <a:lnSpc>
                <a:spcPct val="150000"/>
              </a:lnSpc>
            </a:pPr>
            <a:r>
              <a:rPr lang="en-US" b="1" dirty="0"/>
              <a:t>NP-hard problem : </a:t>
            </a:r>
            <a:r>
              <a:rPr lang="en-US" dirty="0"/>
              <a:t>Community detection is often considered an NP-hard problem because it involves searching for an optimal partition of a network into communities, which is a combinatorial problem that can grow exponentially with the size of the network. This means that as the number of nodes in the network increases, the time required to find the optimal solution can quickly become infeasible, even for modern computers.</a:t>
            </a:r>
          </a:p>
          <a:p>
            <a:endParaRPr lang="en-US" dirty="0"/>
          </a:p>
          <a:p>
            <a:endParaRPr lang="en-IN" dirty="0"/>
          </a:p>
        </p:txBody>
      </p:sp>
      <p:pic>
        <p:nvPicPr>
          <p:cNvPr id="12" name="Picture 11">
            <a:extLst>
              <a:ext uri="{FF2B5EF4-FFF2-40B4-BE49-F238E27FC236}">
                <a16:creationId xmlns:a16="http://schemas.microsoft.com/office/drawing/2014/main" id="{032EA3BB-4CB6-C096-7361-84DB17F9E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31" y="3476017"/>
            <a:ext cx="4692191" cy="2580705"/>
          </a:xfrm>
          <a:prstGeom prst="rect">
            <a:avLst/>
          </a:prstGeom>
        </p:spPr>
      </p:pic>
    </p:spTree>
    <p:extLst>
      <p:ext uri="{BB962C8B-B14F-4D97-AF65-F5344CB8AC3E}">
        <p14:creationId xmlns:p14="http://schemas.microsoft.com/office/powerpoint/2010/main" val="131390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9408F-010A-071A-1E99-0EADFCF13FD3}"/>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6798B556-EE01-B483-31BD-8C635EA0737E}"/>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221D0C35-9E13-FECB-113A-4A1F21EF8FFB}"/>
              </a:ext>
            </a:extLst>
          </p:cNvPr>
          <p:cNvSpPr>
            <a:spLocks noGrp="1"/>
          </p:cNvSpPr>
          <p:nvPr>
            <p:ph type="sldNum" sz="quarter" idx="12"/>
          </p:nvPr>
        </p:nvSpPr>
        <p:spPr/>
        <p:txBody>
          <a:bodyPr/>
          <a:lstStyle/>
          <a:p>
            <a:fld id="{BA9B540C-44DA-4F69-89C9-7C84606640D3}" type="slidenum">
              <a:rPr lang="en-US" smtClean="0"/>
              <a:pPr/>
              <a:t>5</a:t>
            </a:fld>
            <a:endParaRPr lang="en-US"/>
          </a:p>
        </p:txBody>
      </p:sp>
      <p:sp>
        <p:nvSpPr>
          <p:cNvPr id="5" name="TextBox 4">
            <a:extLst>
              <a:ext uri="{FF2B5EF4-FFF2-40B4-BE49-F238E27FC236}">
                <a16:creationId xmlns:a16="http://schemas.microsoft.com/office/drawing/2014/main" id="{BC429478-7A2A-A1EF-9DF6-F45BAD37AD66}"/>
              </a:ext>
            </a:extLst>
          </p:cNvPr>
          <p:cNvSpPr txBox="1"/>
          <p:nvPr/>
        </p:nvSpPr>
        <p:spPr>
          <a:xfrm>
            <a:off x="659165" y="527900"/>
            <a:ext cx="7790157" cy="6601807"/>
          </a:xfrm>
          <a:prstGeom prst="rect">
            <a:avLst/>
          </a:prstGeom>
          <a:noFill/>
        </p:spPr>
        <p:txBody>
          <a:bodyPr wrap="square" rtlCol="0">
            <a:spAutoFit/>
          </a:bodyPr>
          <a:lstStyle/>
          <a:p>
            <a:r>
              <a:rPr lang="en-US" b="1" dirty="0"/>
              <a:t>Applications of Community Detection</a:t>
            </a:r>
          </a:p>
          <a:p>
            <a:pPr>
              <a:lnSpc>
                <a:spcPct val="150000"/>
              </a:lnSpc>
            </a:pPr>
            <a:endParaRPr lang="en-US" dirty="0"/>
          </a:p>
          <a:p>
            <a:pPr marL="342900" indent="-342900">
              <a:lnSpc>
                <a:spcPct val="150000"/>
              </a:lnSpc>
              <a:buFont typeface="+mj-lt"/>
              <a:buAutoNum type="arabicPeriod"/>
            </a:pPr>
            <a:r>
              <a:rPr lang="en-US" b="0" i="0" u="sng" dirty="0">
                <a:effectLst/>
                <a:latin typeface="Söhne"/>
              </a:rPr>
              <a:t>Social network analysis -  </a:t>
            </a:r>
            <a:r>
              <a:rPr lang="en-US" b="0" i="0" dirty="0">
                <a:effectLst/>
                <a:latin typeface="Söhne"/>
              </a:rPr>
              <a:t> groups of people having shared interest</a:t>
            </a:r>
            <a:endParaRPr lang="en-IN" b="0" i="0" dirty="0">
              <a:effectLst/>
              <a:latin typeface="Söhne"/>
            </a:endParaRPr>
          </a:p>
          <a:p>
            <a:pPr marL="342900" indent="-342900">
              <a:lnSpc>
                <a:spcPct val="150000"/>
              </a:lnSpc>
              <a:buFont typeface="+mj-lt"/>
              <a:buAutoNum type="arabicPeriod"/>
            </a:pPr>
            <a:r>
              <a:rPr lang="en-IN" b="0" i="0" u="sng" dirty="0">
                <a:effectLst/>
                <a:latin typeface="Söhne"/>
              </a:rPr>
              <a:t>Biological network analysis - </a:t>
            </a:r>
            <a:r>
              <a:rPr lang="en-US" b="0" i="0" dirty="0">
                <a:effectLst/>
                <a:latin typeface="Söhne"/>
              </a:rPr>
              <a:t>group of proteins that work together to perform specific biological functions.</a:t>
            </a:r>
            <a:endParaRPr lang="en-US" dirty="0">
              <a:latin typeface="Söhne"/>
            </a:endParaRPr>
          </a:p>
          <a:p>
            <a:pPr marL="342900" indent="-342900">
              <a:lnSpc>
                <a:spcPct val="150000"/>
              </a:lnSpc>
              <a:buFont typeface="+mj-lt"/>
              <a:buAutoNum type="arabicPeriod"/>
            </a:pPr>
            <a:r>
              <a:rPr lang="en-US" b="0" i="0" u="sng" dirty="0">
                <a:effectLst/>
                <a:latin typeface="Söhne"/>
              </a:rPr>
              <a:t>Recommendation systems -</a:t>
            </a:r>
            <a:r>
              <a:rPr lang="en-US" b="0" i="0" dirty="0">
                <a:effectLst/>
                <a:latin typeface="Söhne"/>
              </a:rPr>
              <a:t> group users with similar interests or preferences, and recommend products or services </a:t>
            </a:r>
          </a:p>
          <a:p>
            <a:pPr marL="342900" indent="-342900">
              <a:lnSpc>
                <a:spcPct val="150000"/>
              </a:lnSpc>
              <a:buFont typeface="+mj-lt"/>
              <a:buAutoNum type="arabicPeriod"/>
            </a:pPr>
            <a:r>
              <a:rPr lang="en-US" b="0" i="0" u="sng" dirty="0">
                <a:effectLst/>
                <a:latin typeface="Söhne"/>
              </a:rPr>
              <a:t>Marketing - </a:t>
            </a:r>
            <a:r>
              <a:rPr lang="en-US" b="0" i="0" dirty="0">
                <a:effectLst/>
                <a:latin typeface="Söhne"/>
              </a:rPr>
              <a:t> identify groups of customers with similar behavior or preferences, and develop targeted marketing campaigns to increase customer engagement and satisfaction.</a:t>
            </a:r>
          </a:p>
          <a:p>
            <a:pPr marL="342900" indent="-342900">
              <a:lnSpc>
                <a:spcPct val="150000"/>
              </a:lnSpc>
              <a:buFont typeface="+mj-lt"/>
              <a:buAutoNum type="arabicPeriod"/>
            </a:pPr>
            <a:r>
              <a:rPr lang="en-US" b="0" i="0" u="sng" dirty="0">
                <a:effectLst/>
                <a:latin typeface="Söhne"/>
              </a:rPr>
              <a:t>Transportation and logistics -</a:t>
            </a:r>
            <a:r>
              <a:rPr lang="en-US" b="0" i="0" dirty="0">
                <a:effectLst/>
                <a:latin typeface="Söhne"/>
              </a:rPr>
              <a:t> identify clusters of interconnected cities or regions, </a:t>
            </a:r>
          </a:p>
          <a:p>
            <a:pPr marL="342900" indent="-342900">
              <a:lnSpc>
                <a:spcPct val="150000"/>
              </a:lnSpc>
              <a:buFont typeface="+mj-lt"/>
              <a:buAutoNum type="arabicPeriod"/>
            </a:pPr>
            <a:r>
              <a:rPr lang="en-US" b="0" i="0" u="sng" dirty="0">
                <a:effectLst/>
                <a:latin typeface="Söhne"/>
              </a:rPr>
              <a:t>Cybersecurity - </a:t>
            </a:r>
            <a:r>
              <a:rPr lang="en-US" dirty="0">
                <a:latin typeface="Söhne"/>
              </a:rPr>
              <a:t> </a:t>
            </a:r>
            <a:r>
              <a:rPr lang="en-US" b="0" i="0" dirty="0">
                <a:effectLst/>
                <a:latin typeface="Söhne"/>
              </a:rPr>
              <a:t>identify clusters of computers or devices that are connected to each other</a:t>
            </a:r>
            <a:r>
              <a:rPr lang="en-US" dirty="0">
                <a:latin typeface="Söhne"/>
              </a:rPr>
              <a:t> </a:t>
            </a:r>
            <a:r>
              <a:rPr lang="en-US" b="0" i="0" dirty="0">
                <a:effectLst/>
                <a:latin typeface="Söhne"/>
              </a:rPr>
              <a:t>which can help in detecting and preventing cyber attacks.</a:t>
            </a:r>
          </a:p>
          <a:p>
            <a:pPr marL="342900" indent="-342900">
              <a:buFont typeface="+mj-lt"/>
              <a:buAutoNum type="arabicPeriod"/>
            </a:pPr>
            <a:endParaRPr lang="en-US" b="0" i="0" u="sng" dirty="0">
              <a:effectLst/>
              <a:latin typeface="Söhne"/>
            </a:endParaRPr>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236920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340E9-F310-71A9-2256-6412001FEAE0}"/>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969C4F35-8420-8F95-DDEE-0AFBB6D9DCBF}"/>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856FA841-CA7A-555D-1346-46C8BE25D655}"/>
              </a:ext>
            </a:extLst>
          </p:cNvPr>
          <p:cNvSpPr>
            <a:spLocks noGrp="1"/>
          </p:cNvSpPr>
          <p:nvPr>
            <p:ph type="sldNum" sz="quarter" idx="12"/>
          </p:nvPr>
        </p:nvSpPr>
        <p:spPr/>
        <p:txBody>
          <a:bodyPr/>
          <a:lstStyle/>
          <a:p>
            <a:fld id="{BA9B540C-44DA-4F69-89C9-7C84606640D3}" type="slidenum">
              <a:rPr lang="en-US" smtClean="0"/>
              <a:pPr/>
              <a:t>6</a:t>
            </a:fld>
            <a:endParaRPr lang="en-US"/>
          </a:p>
        </p:txBody>
      </p:sp>
      <p:sp>
        <p:nvSpPr>
          <p:cNvPr id="5" name="TextBox 4">
            <a:extLst>
              <a:ext uri="{FF2B5EF4-FFF2-40B4-BE49-F238E27FC236}">
                <a16:creationId xmlns:a16="http://schemas.microsoft.com/office/drawing/2014/main" id="{F31C3B32-190C-7C59-276F-15A759FC115A}"/>
              </a:ext>
            </a:extLst>
          </p:cNvPr>
          <p:cNvSpPr txBox="1"/>
          <p:nvPr/>
        </p:nvSpPr>
        <p:spPr>
          <a:xfrm>
            <a:off x="659165" y="631595"/>
            <a:ext cx="7790157" cy="5262979"/>
          </a:xfrm>
          <a:prstGeom prst="rect">
            <a:avLst/>
          </a:prstGeom>
          <a:noFill/>
        </p:spPr>
        <p:txBody>
          <a:bodyPr wrap="square" rtlCol="0">
            <a:spAutoFit/>
          </a:bodyPr>
          <a:lstStyle/>
          <a:p>
            <a:pPr>
              <a:spcBef>
                <a:spcPts val="150"/>
              </a:spcBef>
              <a:spcAft>
                <a:spcPts val="150"/>
              </a:spcAft>
            </a:pPr>
            <a:r>
              <a:rPr lang="en-US" b="1" dirty="0"/>
              <a:t>Evaluating Criteria </a:t>
            </a:r>
            <a:endParaRPr lang="en-US" b="0" i="0" dirty="0">
              <a:effectLst/>
              <a:latin typeface="Söhne"/>
            </a:endParaRPr>
          </a:p>
          <a:p>
            <a:pPr marL="342900" indent="-342900">
              <a:spcBef>
                <a:spcPts val="150"/>
              </a:spcBef>
              <a:spcAft>
                <a:spcPts val="150"/>
              </a:spcAft>
              <a:buFont typeface="+mj-lt"/>
              <a:buAutoNum type="arabicPeriod"/>
            </a:pPr>
            <a:r>
              <a:rPr lang="en-US" b="0" i="0" u="sng" dirty="0">
                <a:effectLst/>
                <a:latin typeface="Söhne"/>
              </a:rPr>
              <a:t>Modularity:</a:t>
            </a:r>
            <a:r>
              <a:rPr lang="en-US" b="0" i="0" dirty="0">
                <a:effectLst/>
                <a:latin typeface="Söhne"/>
              </a:rPr>
              <a:t> </a:t>
            </a:r>
          </a:p>
          <a:p>
            <a:pPr marL="285750" indent="-285750">
              <a:spcBef>
                <a:spcPts val="150"/>
              </a:spcBef>
              <a:spcAft>
                <a:spcPts val="150"/>
              </a:spcAft>
              <a:buFont typeface="Arial" panose="020B0604020202020204" pitchFamily="34" charset="0"/>
              <a:buChar char="•"/>
            </a:pPr>
            <a:r>
              <a:rPr lang="en-US" b="0" i="0" dirty="0">
                <a:effectLst/>
                <a:latin typeface="Söhne"/>
              </a:rPr>
              <a:t>Measure of the quality of community structure in a network.</a:t>
            </a:r>
          </a:p>
          <a:p>
            <a:pPr marL="285750" indent="-285750">
              <a:spcBef>
                <a:spcPts val="150"/>
              </a:spcBef>
              <a:spcAft>
                <a:spcPts val="150"/>
              </a:spcAft>
              <a:buFont typeface="Arial" panose="020B0604020202020204" pitchFamily="34" charset="0"/>
              <a:buChar char="•"/>
            </a:pPr>
            <a:r>
              <a:rPr lang="en-IN" kern="0" dirty="0">
                <a:latin typeface="Times New Roman" panose="02020603050405020304" pitchFamily="18" charset="0"/>
                <a:ea typeface="Times New Roman" panose="02020603050405020304" pitchFamily="18" charset="0"/>
              </a:rPr>
              <a:t>M</a:t>
            </a:r>
            <a:r>
              <a:rPr lang="en-IN" sz="1800" kern="0" dirty="0">
                <a:effectLst/>
                <a:latin typeface="Times New Roman" panose="02020603050405020304" pitchFamily="18" charset="0"/>
                <a:ea typeface="Times New Roman" panose="02020603050405020304" pitchFamily="18" charset="0"/>
              </a:rPr>
              <a:t>easures the extent to which the nodes in a network are more densely connected within groups than between groups.</a:t>
            </a:r>
          </a:p>
          <a:p>
            <a:pPr marL="285750" indent="-285750">
              <a:spcBef>
                <a:spcPts val="150"/>
              </a:spcBef>
              <a:spcAft>
                <a:spcPts val="150"/>
              </a:spcAft>
              <a:buFont typeface="Arial" panose="020B0604020202020204" pitchFamily="34" charset="0"/>
              <a:buChar char="•"/>
            </a:pPr>
            <a:r>
              <a:rPr lang="en-US" b="0" i="0" dirty="0">
                <a:effectLst/>
                <a:latin typeface="Söhne"/>
              </a:rPr>
              <a:t>Higher modularity values indicate better community structure. </a:t>
            </a:r>
          </a:p>
          <a:p>
            <a:pPr marL="285750" indent="-285750">
              <a:spcBef>
                <a:spcPts val="150"/>
              </a:spcBef>
              <a:spcAft>
                <a:spcPts val="150"/>
              </a:spcAft>
              <a:buFont typeface="Arial" panose="020B0604020202020204" pitchFamily="34" charset="0"/>
              <a:buChar char="•"/>
            </a:pPr>
            <a:r>
              <a:rPr lang="en-US" b="0" i="0" dirty="0">
                <a:effectLst/>
                <a:latin typeface="Söhne"/>
              </a:rPr>
              <a:t>Negative modularity values indicate that the network is less modular than that expected by chance.</a:t>
            </a:r>
          </a:p>
          <a:p>
            <a:pPr>
              <a:spcBef>
                <a:spcPts val="150"/>
              </a:spcBef>
              <a:spcAft>
                <a:spcPts val="150"/>
              </a:spcAft>
            </a:pPr>
            <a:endParaRPr lang="en-US" dirty="0">
              <a:latin typeface="Söhne"/>
            </a:endParaRPr>
          </a:p>
          <a:p>
            <a:pPr>
              <a:spcBef>
                <a:spcPts val="150"/>
              </a:spcBef>
              <a:spcAft>
                <a:spcPts val="150"/>
              </a:spcAft>
            </a:pPr>
            <a:endParaRPr lang="en-US" b="0" i="0" dirty="0">
              <a:effectLst/>
              <a:latin typeface="Söhne"/>
            </a:endParaRPr>
          </a:p>
          <a:p>
            <a:pPr marL="342900" indent="-342900">
              <a:spcBef>
                <a:spcPts val="150"/>
              </a:spcBef>
              <a:spcAft>
                <a:spcPts val="150"/>
              </a:spcAft>
              <a:buAutoNum type="arabicPeriod" startAt="2"/>
            </a:pPr>
            <a:r>
              <a:rPr lang="en-US" b="0" i="0" u="sng" dirty="0">
                <a:effectLst/>
                <a:latin typeface="Söhne"/>
              </a:rPr>
              <a:t>Normalized mutual information (NMI):</a:t>
            </a:r>
          </a:p>
          <a:p>
            <a:pPr marL="285750" indent="-285750">
              <a:spcBef>
                <a:spcPts val="150"/>
              </a:spcBef>
              <a:spcAft>
                <a:spcPts val="150"/>
              </a:spcAft>
              <a:buFont typeface="Arial" panose="020B0604020202020204" pitchFamily="34" charset="0"/>
              <a:buChar char="•"/>
            </a:pPr>
            <a:r>
              <a:rPr lang="en-US" b="0" i="0" dirty="0">
                <a:effectLst/>
                <a:latin typeface="Söhne"/>
              </a:rPr>
              <a:t>Measure the amount of information shared by two partitions of a network, normalized by the amount of information contained in each partition separately. </a:t>
            </a:r>
          </a:p>
          <a:p>
            <a:pPr marL="285750" indent="-285750">
              <a:spcBef>
                <a:spcPts val="150"/>
              </a:spcBef>
              <a:spcAft>
                <a:spcPts val="150"/>
              </a:spcAft>
              <a:buFont typeface="Arial" panose="020B0604020202020204" pitchFamily="34" charset="0"/>
              <a:buChar char="•"/>
            </a:pPr>
            <a:r>
              <a:rPr lang="en-US" dirty="0">
                <a:latin typeface="Söhne"/>
              </a:rPr>
              <a:t>H</a:t>
            </a:r>
            <a:r>
              <a:rPr lang="en-US" b="0" i="0" dirty="0">
                <a:effectLst/>
                <a:latin typeface="Söhne"/>
              </a:rPr>
              <a:t>igher NMI value indicates that the community partition obtained by a community detection algorithm is more similar to the ground truth partition (if available)</a:t>
            </a:r>
            <a:endParaRPr lang="en-IN" dirty="0"/>
          </a:p>
        </p:txBody>
      </p:sp>
    </p:spTree>
    <p:extLst>
      <p:ext uri="{BB962C8B-B14F-4D97-AF65-F5344CB8AC3E}">
        <p14:creationId xmlns:p14="http://schemas.microsoft.com/office/powerpoint/2010/main" val="22749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411C6-71E6-6405-6078-43AF8209970D}"/>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762227C6-DF4C-C4E4-3817-DA61E2FD9C4B}"/>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4F4FE26B-1E3F-6B73-68AC-487B0282CA85}"/>
              </a:ext>
            </a:extLst>
          </p:cNvPr>
          <p:cNvSpPr>
            <a:spLocks noGrp="1"/>
          </p:cNvSpPr>
          <p:nvPr>
            <p:ph type="sldNum" sz="quarter" idx="12"/>
          </p:nvPr>
        </p:nvSpPr>
        <p:spPr/>
        <p:txBody>
          <a:bodyPr/>
          <a:lstStyle/>
          <a:p>
            <a:fld id="{BA9B540C-44DA-4F69-89C9-7C84606640D3}" type="slidenum">
              <a:rPr lang="en-US" smtClean="0"/>
              <a:pPr/>
              <a:t>7</a:t>
            </a:fld>
            <a:endParaRPr lang="en-US"/>
          </a:p>
        </p:txBody>
      </p:sp>
      <p:sp>
        <p:nvSpPr>
          <p:cNvPr id="5" name="TextBox 4">
            <a:extLst>
              <a:ext uri="{FF2B5EF4-FFF2-40B4-BE49-F238E27FC236}">
                <a16:creationId xmlns:a16="http://schemas.microsoft.com/office/drawing/2014/main" id="{67218662-EEEE-52E5-FCE6-D550A26E3791}"/>
              </a:ext>
            </a:extLst>
          </p:cNvPr>
          <p:cNvSpPr txBox="1"/>
          <p:nvPr/>
        </p:nvSpPr>
        <p:spPr>
          <a:xfrm>
            <a:off x="659165" y="641023"/>
            <a:ext cx="7790157" cy="5655394"/>
          </a:xfrm>
          <a:prstGeom prst="rect">
            <a:avLst/>
          </a:prstGeom>
          <a:noFill/>
        </p:spPr>
        <p:txBody>
          <a:bodyPr wrap="square" rtlCol="0">
            <a:spAutoFit/>
          </a:bodyPr>
          <a:lstStyle/>
          <a:p>
            <a:endParaRPr lang="en-US" dirty="0"/>
          </a:p>
          <a:p>
            <a:pPr marL="342900" indent="-342900">
              <a:buAutoNum type="arabicPeriod" startAt="3"/>
            </a:pPr>
            <a:r>
              <a:rPr lang="en-US" b="0" i="0" u="sng" dirty="0">
                <a:effectLst/>
                <a:latin typeface="Söhne"/>
              </a:rPr>
              <a:t>Conductance:</a:t>
            </a:r>
            <a:r>
              <a:rPr lang="en-US" b="0" i="0" dirty="0">
                <a:effectLst/>
                <a:latin typeface="Söhne"/>
              </a:rPr>
              <a:t> </a:t>
            </a:r>
          </a:p>
          <a:p>
            <a:pPr marL="285750" indent="-285750">
              <a:buFont typeface="Arial" panose="020B0604020202020204" pitchFamily="34" charset="0"/>
              <a:buChar char="•"/>
            </a:pPr>
            <a:r>
              <a:rPr lang="en-US" dirty="0">
                <a:latin typeface="Söhne"/>
              </a:rPr>
              <a:t>M</a:t>
            </a:r>
            <a:r>
              <a:rPr lang="en-US" b="0" i="0" dirty="0">
                <a:effectLst/>
                <a:latin typeface="Söhne"/>
              </a:rPr>
              <a:t>easures the quality of a community by comparing the number of edges between a community and the rest of the network to the total number of edges in the community. </a:t>
            </a:r>
          </a:p>
          <a:p>
            <a:pPr marL="285750" indent="-285750">
              <a:buFont typeface="Arial" panose="020B0604020202020204" pitchFamily="34" charset="0"/>
              <a:buChar char="•"/>
            </a:pPr>
            <a:r>
              <a:rPr lang="en-US" b="0" i="0" dirty="0">
                <a:effectLst/>
                <a:latin typeface="Söhne"/>
              </a:rPr>
              <a:t>Lower conductance values indicate better community structure.</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b="0" i="0" dirty="0">
              <a:effectLst/>
              <a:latin typeface="Söhne"/>
            </a:endParaRPr>
          </a:p>
          <a:p>
            <a:pPr marR="15875" lvl="1" algn="just">
              <a:lnSpc>
                <a:spcPct val="150000"/>
              </a:lnSpc>
              <a:spcBef>
                <a:spcPts val="890"/>
              </a:spcBef>
              <a:spcAft>
                <a:spcPts val="0"/>
              </a:spcAft>
              <a:tabLst>
                <a:tab pos="133985" algn="l"/>
              </a:tabLst>
            </a:pPr>
            <a:endParaRPr lang="en-US" dirty="0">
              <a:latin typeface="Söhne"/>
            </a:endParaRPr>
          </a:p>
          <a:p>
            <a:pPr marR="15875">
              <a:lnSpc>
                <a:spcPct val="150000"/>
              </a:lnSpc>
              <a:spcBef>
                <a:spcPts val="890"/>
              </a:spcBef>
              <a:tabLst>
                <a:tab pos="133985" algn="l"/>
              </a:tabLst>
            </a:pPr>
            <a:r>
              <a:rPr lang="en-IN" sz="2400" b="1" dirty="0">
                <a:effectLst/>
                <a:latin typeface="Times New Roman" panose="02020603050405020304" pitchFamily="18" charset="0"/>
                <a:ea typeface="Times New Roman" panose="02020603050405020304" pitchFamily="18" charset="0"/>
              </a:rPr>
              <a:t>Problem</a:t>
            </a:r>
            <a:r>
              <a:rPr lang="en-IN" sz="2400" b="1" spc="-4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Statement</a:t>
            </a:r>
          </a:p>
          <a:p>
            <a:pPr marL="592455" marR="15875" indent="-458470" algn="just">
              <a:lnSpc>
                <a:spcPct val="150000"/>
              </a:lnSpc>
              <a:spcBef>
                <a:spcPts val="890"/>
              </a:spcBef>
              <a:spcAft>
                <a:spcPts val="0"/>
              </a:spcAft>
              <a:tabLst>
                <a:tab pos="133985" algn="l"/>
              </a:tabLst>
            </a:pPr>
            <a:r>
              <a:rPr lang="en-IN" b="0" dirty="0">
                <a:effectLst/>
                <a:latin typeface="Times New Roman" panose="02020603050405020304" pitchFamily="18" charset="0"/>
                <a:ea typeface="Times New Roman" panose="02020603050405020304" pitchFamily="18" charset="0"/>
              </a:rPr>
              <a:t>In this project we will try to evaluate all the communities in a graph using multi-</a:t>
            </a:r>
          </a:p>
          <a:p>
            <a:pPr marL="592455" marR="15875" indent="-458470" algn="just">
              <a:lnSpc>
                <a:spcPct val="150000"/>
              </a:lnSpc>
              <a:spcBef>
                <a:spcPts val="890"/>
              </a:spcBef>
              <a:spcAft>
                <a:spcPts val="0"/>
              </a:spcAft>
              <a:tabLst>
                <a:tab pos="133985" algn="l"/>
              </a:tabLst>
            </a:pPr>
            <a:r>
              <a:rPr lang="en-IN" b="0" dirty="0">
                <a:effectLst/>
                <a:latin typeface="Times New Roman" panose="02020603050405020304" pitchFamily="18" charset="0"/>
                <a:ea typeface="Times New Roman" panose="02020603050405020304" pitchFamily="18" charset="0"/>
              </a:rPr>
              <a:t>objective Particle – Swarm Optimization , the objectives being modularity NMI </a:t>
            </a:r>
          </a:p>
          <a:p>
            <a:pPr marL="592455" marR="15875" indent="-458470" algn="just">
              <a:lnSpc>
                <a:spcPct val="150000"/>
              </a:lnSpc>
              <a:spcBef>
                <a:spcPts val="890"/>
              </a:spcBef>
              <a:spcAft>
                <a:spcPts val="0"/>
              </a:spcAft>
              <a:tabLst>
                <a:tab pos="133985" algn="l"/>
              </a:tabLst>
            </a:pPr>
            <a:r>
              <a:rPr lang="en-IN" b="0" dirty="0">
                <a:effectLst/>
                <a:latin typeface="Times New Roman" panose="02020603050405020304" pitchFamily="18" charset="0"/>
                <a:ea typeface="Times New Roman" panose="02020603050405020304" pitchFamily="18" charset="0"/>
              </a:rPr>
              <a:t>and conductance</a:t>
            </a:r>
            <a:endParaRPr lang="en-IN"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b="0" i="0" dirty="0">
              <a:effectLst/>
              <a:latin typeface="Söhne"/>
            </a:endParaRPr>
          </a:p>
          <a:p>
            <a:endParaRPr lang="en-IN" dirty="0"/>
          </a:p>
        </p:txBody>
      </p:sp>
    </p:spTree>
    <p:extLst>
      <p:ext uri="{BB962C8B-B14F-4D97-AF65-F5344CB8AC3E}">
        <p14:creationId xmlns:p14="http://schemas.microsoft.com/office/powerpoint/2010/main" val="405251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7983C-DC8C-B4F0-6C25-6019444DD0E1}"/>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6FB6A5AB-4FE3-C981-C9DB-5D2384CB25EE}"/>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2A30D4E4-B3B5-4A79-B9B1-15F7E037F3F5}"/>
              </a:ext>
            </a:extLst>
          </p:cNvPr>
          <p:cNvSpPr>
            <a:spLocks noGrp="1"/>
          </p:cNvSpPr>
          <p:nvPr>
            <p:ph type="sldNum" sz="quarter" idx="12"/>
          </p:nvPr>
        </p:nvSpPr>
        <p:spPr/>
        <p:txBody>
          <a:bodyPr/>
          <a:lstStyle/>
          <a:p>
            <a:fld id="{BA9B540C-44DA-4F69-89C9-7C84606640D3}" type="slidenum">
              <a:rPr lang="en-US" smtClean="0"/>
              <a:pPr/>
              <a:t>8</a:t>
            </a:fld>
            <a:endParaRPr lang="en-US"/>
          </a:p>
        </p:txBody>
      </p:sp>
      <p:sp>
        <p:nvSpPr>
          <p:cNvPr id="5" name="TextBox 4">
            <a:extLst>
              <a:ext uri="{FF2B5EF4-FFF2-40B4-BE49-F238E27FC236}">
                <a16:creationId xmlns:a16="http://schemas.microsoft.com/office/drawing/2014/main" id="{9F05A412-8D84-AFDE-E65A-3EFA364A589A}"/>
              </a:ext>
            </a:extLst>
          </p:cNvPr>
          <p:cNvSpPr txBox="1"/>
          <p:nvPr/>
        </p:nvSpPr>
        <p:spPr>
          <a:xfrm>
            <a:off x="659165" y="837398"/>
            <a:ext cx="7884113" cy="3323987"/>
          </a:xfrm>
          <a:prstGeom prst="rect">
            <a:avLst/>
          </a:prstGeom>
          <a:noFill/>
        </p:spPr>
        <p:txBody>
          <a:bodyPr wrap="square" rtlCol="0">
            <a:spAutoFit/>
          </a:bodyPr>
          <a:lstStyle/>
          <a:p>
            <a:r>
              <a:rPr lang="en-US" sz="2400" b="1" dirty="0"/>
              <a:t>Why multi-objective ?</a:t>
            </a:r>
          </a:p>
          <a:p>
            <a:endParaRPr lang="en-US" sz="2400" dirty="0"/>
          </a:p>
          <a:p>
            <a:pPr marL="285750" indent="-285750">
              <a:lnSpc>
                <a:spcPct val="200000"/>
              </a:lnSpc>
              <a:buFont typeface="Arial" panose="020B0604020202020204" pitchFamily="34" charset="0"/>
              <a:buChar char="•"/>
            </a:pPr>
            <a:r>
              <a:rPr lang="en-US" dirty="0"/>
              <a:t>Single objective algorithm mostly used</a:t>
            </a:r>
          </a:p>
          <a:p>
            <a:pPr marL="285750" indent="-285750">
              <a:lnSpc>
                <a:spcPct val="200000"/>
              </a:lnSpc>
              <a:buFont typeface="Arial" panose="020B0604020202020204" pitchFamily="34" charset="0"/>
              <a:buChar char="•"/>
            </a:pPr>
            <a:r>
              <a:rPr lang="en-US" dirty="0"/>
              <a:t>Inefficient for complex networks</a:t>
            </a:r>
          </a:p>
          <a:p>
            <a:pPr marL="285750" indent="-285750">
              <a:lnSpc>
                <a:spcPct val="200000"/>
              </a:lnSpc>
              <a:buFont typeface="Arial" panose="020B0604020202020204" pitchFamily="34" charset="0"/>
              <a:buChar char="•"/>
            </a:pPr>
            <a:r>
              <a:rPr lang="en-IN" kern="0" dirty="0">
                <a:latin typeface="Times New Roman" panose="02020603050405020304" pitchFamily="18" charset="0"/>
                <a:ea typeface="Times New Roman" panose="02020603050405020304" pitchFamily="18" charset="0"/>
              </a:rPr>
              <a:t>A</a:t>
            </a:r>
            <a:r>
              <a:rPr lang="en-IN" sz="1800" kern="0" dirty="0">
                <a:effectLst/>
                <a:latin typeface="Times New Roman" panose="02020603050405020304" pitchFamily="18" charset="0"/>
                <a:ea typeface="Times New Roman" panose="02020603050405020304" pitchFamily="18" charset="0"/>
              </a:rPr>
              <a:t>s community structure often depends on more than one objective.</a:t>
            </a:r>
          </a:p>
          <a:p>
            <a:pPr marL="285750" indent="-285750">
              <a:lnSpc>
                <a:spcPct val="200000"/>
              </a:lnSpc>
              <a:buFont typeface="Arial" panose="020B0604020202020204" pitchFamily="34" charset="0"/>
              <a:buChar char="•"/>
            </a:pPr>
            <a:r>
              <a:rPr lang="en-IN" kern="0" dirty="0">
                <a:latin typeface="Times New Roman" panose="02020603050405020304" pitchFamily="18" charset="0"/>
              </a:rPr>
              <a:t>Choosing more than one objective is beneficial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010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6F8F8-99CF-BD0D-B1CF-259691E236B0}"/>
              </a:ext>
            </a:extLst>
          </p:cNvPr>
          <p:cNvSpPr>
            <a:spLocks noGrp="1"/>
          </p:cNvSpPr>
          <p:nvPr>
            <p:ph type="dt" sz="half" idx="10"/>
          </p:nvPr>
        </p:nvSpPr>
        <p:spPr/>
        <p:txBody>
          <a:bodyPr/>
          <a:lstStyle/>
          <a:p>
            <a:fld id="{A8AF628A-A867-4937-BBE5-207DB6F9C51A}" type="datetime1">
              <a:rPr lang="en-US" smtClean="0"/>
              <a:t>5/8/2023</a:t>
            </a:fld>
            <a:endParaRPr lang="en-US"/>
          </a:p>
        </p:txBody>
      </p:sp>
      <p:sp>
        <p:nvSpPr>
          <p:cNvPr id="3" name="Footer Placeholder 2">
            <a:extLst>
              <a:ext uri="{FF2B5EF4-FFF2-40B4-BE49-F238E27FC236}">
                <a16:creationId xmlns:a16="http://schemas.microsoft.com/office/drawing/2014/main" id="{DA2CD3C0-0AE8-420D-A6F8-8293678E1E41}"/>
              </a:ext>
            </a:extLst>
          </p:cNvPr>
          <p:cNvSpPr>
            <a:spLocks noGrp="1"/>
          </p:cNvSpPr>
          <p:nvPr>
            <p:ph type="ftr" sz="quarter" idx="11"/>
          </p:nvPr>
        </p:nvSpPr>
        <p:spPr/>
        <p:txBody>
          <a:bodyPr/>
          <a:lstStyle/>
          <a:p>
            <a:r>
              <a:rPr lang="en-US"/>
              <a:t>Footer Text</a:t>
            </a:r>
          </a:p>
        </p:txBody>
      </p:sp>
      <p:sp>
        <p:nvSpPr>
          <p:cNvPr id="4" name="Slide Number Placeholder 3">
            <a:extLst>
              <a:ext uri="{FF2B5EF4-FFF2-40B4-BE49-F238E27FC236}">
                <a16:creationId xmlns:a16="http://schemas.microsoft.com/office/drawing/2014/main" id="{9C2F327D-BA9F-8F54-F735-A302488ED148}"/>
              </a:ext>
            </a:extLst>
          </p:cNvPr>
          <p:cNvSpPr>
            <a:spLocks noGrp="1"/>
          </p:cNvSpPr>
          <p:nvPr>
            <p:ph type="sldNum" sz="quarter" idx="12"/>
          </p:nvPr>
        </p:nvSpPr>
        <p:spPr/>
        <p:txBody>
          <a:bodyPr/>
          <a:lstStyle/>
          <a:p>
            <a:fld id="{BA9B540C-44DA-4F69-89C9-7C84606640D3}" type="slidenum">
              <a:rPr lang="en-US" smtClean="0"/>
              <a:pPr/>
              <a:t>9</a:t>
            </a:fld>
            <a:endParaRPr lang="en-US"/>
          </a:p>
        </p:txBody>
      </p:sp>
      <p:sp>
        <p:nvSpPr>
          <p:cNvPr id="5" name="TextBox 4">
            <a:extLst>
              <a:ext uri="{FF2B5EF4-FFF2-40B4-BE49-F238E27FC236}">
                <a16:creationId xmlns:a16="http://schemas.microsoft.com/office/drawing/2014/main" id="{1765345D-C20C-5054-63BB-5C0EFBAB41D7}"/>
              </a:ext>
            </a:extLst>
          </p:cNvPr>
          <p:cNvSpPr txBox="1"/>
          <p:nvPr/>
        </p:nvSpPr>
        <p:spPr>
          <a:xfrm>
            <a:off x="659165" y="377072"/>
            <a:ext cx="7790157" cy="8125301"/>
          </a:xfrm>
          <a:prstGeom prst="rect">
            <a:avLst/>
          </a:prstGeom>
          <a:noFill/>
        </p:spPr>
        <p:txBody>
          <a:bodyPr wrap="square" rtlCol="0">
            <a:spAutoFit/>
          </a:bodyPr>
          <a:lstStyle/>
          <a:p>
            <a:r>
              <a:rPr lang="en-US" b="1" i="0" dirty="0">
                <a:effectLst/>
                <a:latin typeface="Söhne"/>
              </a:rPr>
              <a:t>Why Optimization Algorithms ?</a:t>
            </a:r>
          </a:p>
          <a:p>
            <a:endParaRPr lang="en-US" dirty="0">
              <a:latin typeface="Söhne"/>
            </a:endParaRPr>
          </a:p>
          <a:p>
            <a:r>
              <a:rPr lang="en-US" b="0" i="0" dirty="0">
                <a:effectLst/>
                <a:latin typeface="Söhne"/>
              </a:rPr>
              <a:t>Optimization algorithms are used in community detection for several reasons:</a:t>
            </a:r>
          </a:p>
          <a:p>
            <a:endParaRPr lang="en-US" b="0" i="0" dirty="0">
              <a:effectLst/>
              <a:latin typeface="Söhne"/>
            </a:endParaRPr>
          </a:p>
          <a:p>
            <a:pPr marL="342900" indent="-342900">
              <a:buFont typeface="+mj-lt"/>
              <a:buAutoNum type="arabicPeriod"/>
            </a:pPr>
            <a:r>
              <a:rPr lang="en-US" b="0" i="0" u="sng" dirty="0">
                <a:effectLst/>
                <a:latin typeface="Söhne"/>
              </a:rPr>
              <a:t>Improve accuracy: </a:t>
            </a:r>
            <a:r>
              <a:rPr lang="en-US" b="0" i="0" dirty="0">
                <a:effectLst/>
                <a:latin typeface="Söhne"/>
              </a:rPr>
              <a:t> removes noise </a:t>
            </a:r>
            <a:endParaRPr lang="en-US" b="0" i="0" u="sng" dirty="0">
              <a:effectLst/>
              <a:latin typeface="Söhne"/>
            </a:endParaRPr>
          </a:p>
          <a:p>
            <a:pPr marL="342900" indent="-342900">
              <a:buFont typeface="+mj-lt"/>
              <a:buAutoNum type="arabicPeriod"/>
            </a:pPr>
            <a:r>
              <a:rPr lang="en-IN" b="0" i="0" u="sng" dirty="0">
                <a:effectLst/>
                <a:latin typeface="Söhne"/>
              </a:rPr>
              <a:t>Handle large networks:</a:t>
            </a:r>
            <a:r>
              <a:rPr lang="en-US" u="sng" dirty="0">
                <a:latin typeface="Söhne"/>
              </a:rPr>
              <a:t> </a:t>
            </a:r>
            <a:r>
              <a:rPr lang="en-US" b="0" i="0" dirty="0">
                <a:effectLst/>
                <a:latin typeface="Söhne"/>
              </a:rPr>
              <a:t>reduce the computational burden by finding efficient solutions that are close to the optimal solution.</a:t>
            </a: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r>
              <a:rPr lang="en-US" b="1" dirty="0">
                <a:latin typeface="Söhne"/>
              </a:rPr>
              <a:t>PSO – A metaheuristic algorithm</a:t>
            </a:r>
          </a:p>
          <a:p>
            <a:r>
              <a:rPr lang="en-US" i="0" dirty="0">
                <a:effectLst/>
                <a:latin typeface="Söhne"/>
              </a:rPr>
              <a:t>Metaheuristic is a class of optimization algorithms that are used to solve difficult optimization problems for which exact algorithms may be impractical or infeasible. These problems often involve large search spaces. Metaheuristic algorithms are iterative and use a combination of stochastic and deterministic methods to explore the search space and find good solutions.</a:t>
            </a:r>
          </a:p>
          <a:p>
            <a:endParaRPr lang="en-US" dirty="0">
              <a:latin typeface="Söhne"/>
            </a:endParaRPr>
          </a:p>
          <a:p>
            <a:endParaRPr lang="en-US" i="0" dirty="0">
              <a:effectLst/>
              <a:latin typeface="Söhne"/>
            </a:endParaRPr>
          </a:p>
          <a:p>
            <a:endParaRPr lang="en-US" b="0" i="0" dirty="0">
              <a:effectLst/>
              <a:latin typeface="Söhne"/>
            </a:endParaRPr>
          </a:p>
          <a:p>
            <a:endParaRPr lang="en-US" dirty="0">
              <a:latin typeface="Söhne"/>
            </a:endParaRPr>
          </a:p>
          <a:p>
            <a:endParaRPr lang="en-US" b="0" i="0" dirty="0">
              <a:effectLst/>
              <a:latin typeface="Söhne"/>
            </a:endParaRPr>
          </a:p>
          <a:p>
            <a:endParaRPr lang="en-US" b="0" i="0" dirty="0">
              <a:effectLst/>
              <a:latin typeface="Söhne"/>
            </a:endParaRPr>
          </a:p>
          <a:p>
            <a:pPr marL="342900" indent="-342900" algn="l">
              <a:buFont typeface="+mj-lt"/>
              <a:buAutoNum type="arabicPeriod"/>
            </a:pPr>
            <a:endParaRPr lang="en-US" b="0" i="0" dirty="0">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2395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952</TotalTime>
  <Words>1304</Words>
  <Application>Microsoft Office PowerPoint</Application>
  <PresentationFormat>On-screen Show (4:3)</PresentationFormat>
  <Paragraphs>208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Palatino Linotype</vt:lpstr>
      <vt:lpstr>Söhne</vt:lpstr>
      <vt:lpstr>Times New Roman</vt:lpstr>
      <vt:lpstr>Executive</vt:lpstr>
      <vt:lpstr>Multi-objective Community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PRATISHTHA BHATEJA</dc:creator>
  <cp:lastModifiedBy>PRATISHTHA BHATEJA</cp:lastModifiedBy>
  <cp:revision>12</cp:revision>
  <dcterms:created xsi:type="dcterms:W3CDTF">2014-09-16T21:34:41Z</dcterms:created>
  <dcterms:modified xsi:type="dcterms:W3CDTF">2023-05-08T06:54:31Z</dcterms:modified>
</cp:coreProperties>
</file>