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3"/>
    <p:sldId id="16140622" r:id="rId4"/>
    <p:sldId id="262" r:id="rId5"/>
    <p:sldId id="263" r:id="rId6"/>
    <p:sldId id="265" r:id="rId7"/>
    <p:sldId id="16140625" r:id="rId8"/>
    <p:sldId id="16140628" r:id="rId9"/>
    <p:sldId id="16140634" r:id="rId10"/>
    <p:sldId id="16140635" r:id="rId11"/>
    <p:sldId id="16140636" r:id="rId12"/>
    <p:sldId id="16140630" r:id="rId13"/>
    <p:sldId id="16140629" r:id="rId14"/>
    <p:sldId id="16140623"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87" d="100"/>
          <a:sy n="87" d="100"/>
        </p:scale>
        <p:origin x="-422" y="53"/>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customXml" Target="../customXml/item3.xml"/><Relationship Id="rId22" Type="http://schemas.openxmlformats.org/officeDocument/2006/relationships/customXml" Target="../customXml/item2.xml"/><Relationship Id="rId21" Type="http://schemas.openxmlformats.org/officeDocument/2006/relationships/customXml" Target="../customXml/item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5913" y="2450920"/>
            <a:ext cx="9144000" cy="977778"/>
          </a:xfrm>
        </p:spPr>
        <p:txBody>
          <a:bodyPr>
            <a:normAutofit fontScale="90000"/>
          </a:bodyPr>
          <a:lstStyle/>
          <a:p>
            <a:pPr algn="ctr"/>
            <a:r>
              <a:rPr lang="en-US" altLang="en-US" b="1" dirty="0">
                <a:solidFill>
                  <a:schemeClr val="accent1"/>
                </a:solidFill>
                <a:latin typeface="Arial" panose="020B0604020202020204" pitchFamily="34" charset="0"/>
                <a:cs typeface="Arial" panose="020B0604020202020204" pitchFamily="34" charset="0"/>
              </a:rPr>
              <a:t>Secure Data Hiding in Image Using Steganography</a:t>
            </a:r>
            <a:br>
              <a:rPr lang="en-US" altLang="en-US" b="1" dirty="0">
                <a:solidFill>
                  <a:schemeClr val="accent1"/>
                </a:solidFill>
                <a:latin typeface="Arial" panose="020B0604020202020204" pitchFamily="34" charset="0"/>
                <a:cs typeface="Arial" panose="020B0604020202020204" pitchFamily="34" charset="0"/>
              </a:rPr>
            </a:br>
            <a:endParaRPr lang="en-US" alt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1527"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1971354" y="4009150"/>
            <a:ext cx="7980183" cy="1938020"/>
          </a:xfrm>
          <a:prstGeom prst="rect">
            <a:avLst/>
          </a:prstGeom>
          <a:noFill/>
        </p:spPr>
        <p:txBody>
          <a:bodyPr wrap="square" lIns="91440" tIns="45720" rIns="91440" bIns="45720" rtlCol="0" anchor="t">
            <a:spAutoFit/>
          </a:bodyPr>
          <a:lstStyle/>
          <a:p>
            <a:r>
              <a:rPr lang="en-US" sz="2000" b="1" i="1" u="sng" dirty="0">
                <a:solidFill>
                  <a:schemeClr val="accent1">
                    <a:lumMod val="75000"/>
                  </a:schemeClr>
                </a:solidFill>
                <a:latin typeface="Arial" panose="020B0604020202020204" pitchFamily="34" charset="0"/>
                <a:cs typeface="Arial" panose="020B0604020202020204" pitchFamily="34" charset="0"/>
              </a:rPr>
              <a:t>Presented By: </a:t>
            </a:r>
            <a:endParaRPr lang="en-US" sz="2000" b="1" i="1" u="sng" dirty="0">
              <a:solidFill>
                <a:schemeClr val="accent1">
                  <a:lumMod val="75000"/>
                </a:schemeClr>
              </a:solidFill>
              <a:latin typeface="Arial" panose="020B0604020202020204" pitchFamily="34" charset="0"/>
              <a:cs typeface="Arial" panose="020B0604020202020204" pitchFamily="34" charset="0"/>
            </a:endParaRPr>
          </a:p>
          <a:p>
            <a:endParaRPr lang="en-US" sz="2000" b="1" dirty="0" smtClean="0">
              <a:solidFill>
                <a:schemeClr val="accent1">
                  <a:lumMod val="75000"/>
                </a:schemeClr>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a:cs typeface="Arial" panose="020B0604020202020204"/>
              </a:rPr>
              <a:t>Student Name </a:t>
            </a:r>
            <a:r>
              <a:rPr lang="en-US" sz="2000" b="1" dirty="0">
                <a:solidFill>
                  <a:schemeClr val="accent1">
                    <a:lumMod val="75000"/>
                  </a:schemeClr>
                </a:solidFill>
                <a:latin typeface="Arial" panose="020B0604020202020204"/>
                <a:cs typeface="Arial" panose="020B0604020202020204"/>
              </a:rPr>
              <a:t>: </a:t>
            </a:r>
            <a:r>
              <a:rPr lang="en-US" sz="2000" b="1" dirty="0">
                <a:solidFill>
                  <a:schemeClr val="accent1">
                    <a:lumMod val="75000"/>
                  </a:schemeClr>
                </a:solidFill>
                <a:latin typeface="Arial" panose="020B0604020202020204" pitchFamily="34" charset="0"/>
                <a:cs typeface="Arial" panose="020B0604020202020204" pitchFamily="34" charset="0"/>
                <a:sym typeface="+mn-ea"/>
              </a:rPr>
              <a:t>Pratismith Gogoi</a:t>
            </a:r>
            <a:endParaRPr lang="en-US" sz="2000" b="1" dirty="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College </a:t>
            </a:r>
            <a:r>
              <a:rPr lang="en-US" sz="2000" b="1" dirty="0">
                <a:solidFill>
                  <a:schemeClr val="accent1">
                    <a:lumMod val="75000"/>
                  </a:schemeClr>
                </a:solidFill>
                <a:latin typeface="Arial" panose="020B0604020202020204"/>
                <a:cs typeface="Arial" panose="020B0604020202020204"/>
              </a:rPr>
              <a:t>Name : Dibrugarh University</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sym typeface="+mn-ea"/>
              </a:rPr>
              <a:t>Department: Computer Science Engineering</a:t>
            </a:r>
            <a:endParaRPr 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sp>
        <p:nvSpPr>
          <p:cNvPr id="3" name="Content Placeholder 2"/>
          <p:cNvSpPr>
            <a:spLocks noGrp="1"/>
          </p:cNvSpPr>
          <p:nvPr>
            <p:ph idx="1"/>
          </p:nvPr>
        </p:nvSpPr>
        <p:spPr>
          <a:xfrm>
            <a:off x="609767" y="-677269"/>
            <a:ext cx="11029615" cy="4673324"/>
          </a:xfrm>
        </p:spPr>
        <p:txBody>
          <a:bodyPr/>
          <a:lstStyle/>
          <a:p>
            <a:pPr marL="0" indent="0" algn="l">
              <a:buNone/>
            </a:pPr>
            <a:r>
              <a:rPr lang="en-US" altLang="en-IN" sz="1800" b="1" u="sng" dirty="0">
                <a:sym typeface="+mn-ea"/>
              </a:rPr>
              <a:t>Decoder:</a:t>
            </a:r>
            <a:endParaRPr lang="en-US" altLang="en-IN" sz="1800" b="1" u="sng" dirty="0">
              <a:sym typeface="+mn-ea"/>
            </a:endParaRPr>
          </a:p>
          <a:p>
            <a:pPr marL="0" indent="0" algn="l">
              <a:buNone/>
            </a:pPr>
            <a:endParaRPr lang="en-US" altLang="en-IN" sz="1800" b="1" u="sng" dirty="0">
              <a:sym typeface="+mn-ea"/>
            </a:endParaRPr>
          </a:p>
        </p:txBody>
      </p:sp>
      <p:pic>
        <p:nvPicPr>
          <p:cNvPr id="4" name="Content Placeholder 3"/>
          <p:cNvPicPr>
            <a:picLocks noChangeAspect="1"/>
          </p:cNvPicPr>
          <p:nvPr/>
        </p:nvPicPr>
        <p:blipFill>
          <a:blip r:embed="rId1"/>
          <a:stretch>
            <a:fillRect/>
          </a:stretch>
        </p:blipFill>
        <p:spPr>
          <a:xfrm>
            <a:off x="609600" y="2202180"/>
            <a:ext cx="11583035" cy="12884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a:xfrm>
            <a:off x="581827" y="395881"/>
            <a:ext cx="11029615" cy="4673324"/>
          </a:xfrm>
        </p:spPr>
        <p:txBody>
          <a:bodyPr/>
          <a:lstStyle/>
          <a:p>
            <a:pPr marL="0" indent="0">
              <a:buNone/>
            </a:pPr>
            <a:r>
              <a:rPr lang="en-US" altLang="en-US" dirty="0"/>
              <a:t>This project effectively applies a steganographic secure data-hiding method that guarantees confidentiality and imperceptibility for digital communication. By hiding secret information in images, it creates an undetectable channel for secure data transport while reducing the likelihood of detection. The encryption process enhances security further, rendering it secure against unauthorized use. Having possible applications in cybersecurity, intelligence, and privacy of data, this method provides a cutting-edge solution for secure communication in a world dominated by technology.</a:t>
            </a:r>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a:xfrm>
            <a:off x="581827" y="178076"/>
            <a:ext cx="11029615" cy="4673324"/>
          </a:xfrm>
        </p:spPr>
        <p:txBody>
          <a:bodyPr/>
          <a:lstStyle/>
          <a:p>
            <a:pPr marL="0" indent="0">
              <a:buNone/>
            </a:pPr>
            <a:r>
              <a:rPr lang="en-US" altLang="en-US" sz="3200" u="sng" dirty="0">
                <a:solidFill>
                  <a:schemeClr val="accent1"/>
                </a:solidFill>
              </a:rPr>
              <a:t>https://github.com/Pratismith/Steganography.git</a:t>
            </a:r>
            <a:endParaRPr lang="en-US" altLang="en-US" sz="3200" u="sng" dirty="0">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05435" indent="-305435"/>
            <a:r>
              <a:rPr lang="en-US" altLang="en-US" dirty="0"/>
              <a:t>Integration with AI &amp; ML – Adopting machine learning models to make data embedding optimal, minimize distortion, and increase security.</a:t>
            </a:r>
            <a:endParaRPr lang="en-US" altLang="en-US" dirty="0"/>
          </a:p>
          <a:p>
            <a:pPr marL="305435" indent="-305435"/>
            <a:r>
              <a:rPr lang="en-US" altLang="en-US" dirty="0"/>
              <a:t>Blockchain-Based Security – Applying blockchain to ensure the integrity and authenticity of concealed data.</a:t>
            </a:r>
            <a:endParaRPr lang="en-US" altLang="en-US" dirty="0"/>
          </a:p>
          <a:p>
            <a:pPr marL="305435" indent="-305435"/>
            <a:r>
              <a:rPr lang="en-US" altLang="en-US" dirty="0"/>
              <a:t>Steganography in Videos &amp; Audio – Extending the method from images to multimedia files for broader uses.</a:t>
            </a:r>
            <a:endParaRPr lang="en-US" altLang="en-US" dirty="0"/>
          </a:p>
          <a:p>
            <a:pPr marL="305435" indent="-305435"/>
            <a:r>
              <a:rPr lang="en-US" altLang="en-US" dirty="0"/>
              <a:t>Cloud-Based Steganography – Facilitating secure data concealment and extraction using encrypted cloud storage technologies.</a:t>
            </a:r>
            <a:endParaRPr lang="en-US" altLang="en-US" dirty="0"/>
          </a:p>
          <a:p>
            <a:pPr marL="305435" indent="-305435"/>
            <a:r>
              <a:rPr lang="en-US" altLang="en-US" dirty="0"/>
              <a:t>Real-Time Steganography Applications – Creating mobile and web applications for secure, real-time hidden communication.</a:t>
            </a:r>
            <a:endParaRPr lang="en-US" altLang="en-US" dirty="0"/>
          </a:p>
        </p:txBody>
      </p:sp>
      <p:sp>
        <p:nvSpPr>
          <p:cNvPr id="5" name="Title 4"/>
          <p:cNvSpPr txBox="1"/>
          <p:nvPr/>
        </p:nvSpPr>
        <p:spPr>
          <a:xfrm>
            <a:off x="300085" y="771634"/>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a:t>
            </a:r>
            <a:r>
              <a:rPr lang="en-US" sz="4400" b="1" dirty="0" smtClean="0">
                <a:solidFill>
                  <a:schemeClr val="accent1"/>
                </a:solidFill>
                <a:latin typeface="Arial" panose="020B0604020202020204"/>
                <a:cs typeface="Arial" panose="020B0604020202020204"/>
              </a:rPr>
              <a:t>scope(optional)</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2287" y="702156"/>
            <a:ext cx="11029616" cy="530296"/>
          </a:xfrm>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448327"/>
            <a:ext cx="11029615" cy="4673324"/>
          </a:xfrm>
        </p:spPr>
        <p:txBody>
          <a:bodyPr/>
          <a:lstStyle/>
          <a:p>
            <a:pPr marL="0" indent="0">
              <a:buNone/>
            </a:pPr>
            <a:r>
              <a:rPr lang="en-US" altLang="en-US" dirty="0"/>
              <a:t>With the advent of digital communication, it is important to secure sensitive data. Conventional encryption techniques are noticed, hence prone to attacks. This project deals with secure data hiding in images through steganography to ensure confidentiality and imperceptibility. The aim is to design a strong technique that hides secret data in images with high visual quality and detection resistance.</a:t>
            </a: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732501" y="55503"/>
            <a:ext cx="11613485" cy="5563973"/>
          </a:xfrm>
        </p:spPr>
        <p:txBody>
          <a:bodyPr vert="horz" lIns="91440" tIns="45720" rIns="91440" bIns="45720" rtlCol="0" anchor="ctr">
            <a:noAutofit/>
          </a:bodyPr>
          <a:lstStyle/>
          <a:p>
            <a:r>
              <a:rPr lang="en-US" altLang="en-US" dirty="0"/>
              <a:t>Programming Language: Python</a:t>
            </a:r>
            <a:endParaRPr lang="en-US" altLang="en-US" dirty="0"/>
          </a:p>
          <a:p>
            <a:r>
              <a:rPr lang="en-US" altLang="en-US" dirty="0"/>
              <a:t>TensorFlow/Keras</a:t>
            </a:r>
            <a:endParaRPr lang="en-US" altLang="en-US" dirty="0"/>
          </a:p>
          <a:p>
            <a:r>
              <a:rPr lang="en-US" altLang="en-US" dirty="0"/>
              <a:t>numpy: Used for array operations and numerical computations.</a:t>
            </a:r>
            <a:endParaRPr lang="en-US" altLang="en-US" dirty="0"/>
          </a:p>
          <a:p>
            <a:r>
              <a:rPr lang="en-US" altLang="en-US" dirty="0"/>
              <a:t> PIL (Pillow): sed for image processing, loading, modifying, and saving images where the message is hidden.</a:t>
            </a:r>
            <a:endParaRPr lang="en-US" altLang="en-US" dirty="0"/>
          </a:p>
          <a:p>
            <a:r>
              <a:rPr lang="en-US" altLang="en-US" dirty="0"/>
              <a:t>pickle: Saves and loads the tokenizer, allowing the decoder to convert numerical sequences back to text.</a:t>
            </a:r>
            <a:endParaRPr lang="en-US" altLang="en-US" dirty="0"/>
          </a:p>
          <a:p>
            <a:pPr marL="0" indent="0">
              <a:buNone/>
            </a:pP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524042" y="711476"/>
            <a:ext cx="11029615" cy="4673324"/>
          </a:xfrm>
        </p:spPr>
        <p:txBody>
          <a:bodyPr/>
          <a:lstStyle/>
          <a:p>
            <a:r>
              <a:rPr lang="en-US" altLang="en-US" sz="1800" dirty="0">
                <a:solidFill>
                  <a:srgbClr val="0F0F0F"/>
                </a:solidFill>
              </a:rPr>
              <a:t>AI-Powered Steganography – Uses an LSTM model instead of simple LSB encoding.</a:t>
            </a:r>
            <a:endParaRPr lang="en-US" altLang="en-US" sz="1800" dirty="0">
              <a:solidFill>
                <a:srgbClr val="0F0F0F"/>
              </a:solidFill>
            </a:endParaRPr>
          </a:p>
          <a:p>
            <a:r>
              <a:rPr lang="en-US" altLang="en-US" sz="1800" dirty="0">
                <a:solidFill>
                  <a:srgbClr val="0F0F0F"/>
                </a:solidFill>
              </a:rPr>
              <a:t>Invisible Data Hiding – Message embedding without visible image distortion.</a:t>
            </a:r>
            <a:endParaRPr lang="en-US" altLang="en-US" sz="1800" dirty="0">
              <a:solidFill>
                <a:srgbClr val="0F0F0F"/>
              </a:solidFill>
            </a:endParaRPr>
          </a:p>
          <a:p>
            <a:r>
              <a:rPr lang="en-US" altLang="en-US" sz="1800" dirty="0">
                <a:solidFill>
                  <a:srgbClr val="0F0F0F"/>
                </a:solidFill>
              </a:rPr>
              <a:t>Secure &amp; Dynamic Encoding – LSTM transforms text into learned patterns, making decryption harder.</a:t>
            </a:r>
            <a:endParaRPr lang="en-US" altLang="en-US" sz="1800" dirty="0">
              <a:solidFill>
                <a:srgbClr val="0F0F0F"/>
              </a:solidFill>
            </a:endParaRPr>
          </a:p>
          <a:p>
            <a:r>
              <a:rPr lang="en-US" altLang="en-US" sz="1800" dirty="0">
                <a:solidFill>
                  <a:srgbClr val="0F0F0F"/>
                </a:solidFill>
              </a:rPr>
              <a:t>Deep Learning-Based Extraction – Decoder reconstructs messages using AI, not just raw pixel values.</a:t>
            </a:r>
            <a:endParaRPr lang="en-US" altLang="en-US" sz="1800" dirty="0">
              <a:solidFill>
                <a:srgbClr val="0F0F0F"/>
              </a:solidFill>
            </a:endParaRPr>
          </a:p>
        </p:txBody>
      </p:sp>
      <p:sp>
        <p:nvSpPr>
          <p:cNvPr id="4" name="Text Box 3"/>
          <p:cNvSpPr txBox="1"/>
          <p:nvPr/>
        </p:nvSpPr>
        <p:spPr>
          <a:xfrm>
            <a:off x="5950585" y="-1288415"/>
            <a:ext cx="4064000" cy="368300"/>
          </a:xfrm>
          <a:prstGeom prst="rect">
            <a:avLst/>
          </a:prstGeom>
          <a:noFill/>
        </p:spPr>
        <p:txBody>
          <a:bodyPr wrap="square" rtlCol="0">
            <a:spAutoFit/>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p:txBody>
          <a:bodyPr/>
          <a:lstStyle/>
          <a:p>
            <a:r>
              <a:rPr lang="en-US" altLang="en-US" dirty="0"/>
              <a:t>Cybersecurity Experts – To pass sensitive information securely without arousing suspicion.</a:t>
            </a:r>
            <a:endParaRPr lang="en-US" altLang="en-US" dirty="0"/>
          </a:p>
          <a:p>
            <a:r>
              <a:rPr lang="en-US" altLang="en-US" dirty="0"/>
              <a:t>Government &amp; Intelligence Agencies – For clandestine communication and secure data exchange.</a:t>
            </a:r>
            <a:endParaRPr lang="en-US" altLang="en-US" dirty="0"/>
          </a:p>
          <a:p>
            <a:r>
              <a:rPr lang="en-US" altLang="en-US" dirty="0"/>
              <a:t>Journalists &amp; Whistleblowers – To safeguard confidential sources and sensitive documents.</a:t>
            </a:r>
            <a:endParaRPr lang="en-US" altLang="en-US" dirty="0"/>
          </a:p>
          <a:p>
            <a:r>
              <a:rPr lang="en-US" altLang="en-US" dirty="0"/>
              <a:t>Corporate Organizations – To protect proprietary information and avoid industrial espionage.</a:t>
            </a:r>
            <a:endParaRPr lang="en-US" altLang="en-US" dirty="0"/>
          </a:p>
          <a:p>
            <a:r>
              <a:rPr lang="en-US" altLang="en-US" dirty="0"/>
              <a:t>Individuals &amp; Privacy Activists – For protection of personal data and secure messaging.</a:t>
            </a:r>
            <a:endParaRPr lang="en-US" altLang="en-US" dirty="0"/>
          </a:p>
          <a:p>
            <a:r>
              <a:rPr lang="en-US" altLang="en-US" dirty="0"/>
              <a:t>Forensic Experts – To store and recover evidence safely without external access.</a:t>
            </a: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sp>
        <p:nvSpPr>
          <p:cNvPr id="3" name="Content Placeholder 2"/>
          <p:cNvSpPr>
            <a:spLocks noGrp="1"/>
          </p:cNvSpPr>
          <p:nvPr>
            <p:ph idx="1"/>
          </p:nvPr>
        </p:nvSpPr>
        <p:spPr>
          <a:xfrm>
            <a:off x="581827" y="-839829"/>
            <a:ext cx="11029615" cy="4673324"/>
          </a:xfrm>
        </p:spPr>
        <p:txBody>
          <a:bodyPr/>
          <a:lstStyle/>
          <a:p>
            <a:pPr marL="0" indent="0" algn="l">
              <a:buNone/>
            </a:pPr>
            <a:r>
              <a:rPr lang="en-US" altLang="en-IN" sz="1800" b="1" u="sng" dirty="0">
                <a:sym typeface="+mn-ea"/>
              </a:rPr>
              <a:t>Encoder:</a:t>
            </a:r>
            <a:endParaRPr lang="en-US" altLang="en-IN" sz="1800" b="1" u="sng" dirty="0">
              <a:sym typeface="+mn-ea"/>
            </a:endParaRPr>
          </a:p>
        </p:txBody>
      </p:sp>
      <p:pic>
        <p:nvPicPr>
          <p:cNvPr id="4" name="Picture 3"/>
          <p:cNvPicPr>
            <a:picLocks noChangeAspect="1"/>
          </p:cNvPicPr>
          <p:nvPr/>
        </p:nvPicPr>
        <p:blipFill>
          <a:blip r:embed="rId1"/>
          <a:srcRect r="41007"/>
          <a:stretch>
            <a:fillRect/>
          </a:stretch>
        </p:blipFill>
        <p:spPr>
          <a:xfrm>
            <a:off x="992505" y="2166620"/>
            <a:ext cx="8076565" cy="46907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sp>
        <p:nvSpPr>
          <p:cNvPr id="3" name="Content Placeholder 2"/>
          <p:cNvSpPr>
            <a:spLocks noGrp="1"/>
          </p:cNvSpPr>
          <p:nvPr>
            <p:ph idx="1"/>
          </p:nvPr>
        </p:nvSpPr>
        <p:spPr>
          <a:xfrm>
            <a:off x="680252" y="-677269"/>
            <a:ext cx="11029615" cy="4673324"/>
          </a:xfrm>
        </p:spPr>
        <p:txBody>
          <a:bodyPr/>
          <a:lstStyle/>
          <a:p>
            <a:pPr marL="0" indent="0" algn="l">
              <a:buNone/>
            </a:pPr>
            <a:r>
              <a:rPr lang="en-US" altLang="en-IN" sz="1800" b="1" u="sng" dirty="0">
                <a:sym typeface="+mn-ea"/>
              </a:rPr>
              <a:t>Decoder:</a:t>
            </a:r>
            <a:endParaRPr lang="en-US" altLang="en-IN" sz="1800" b="1" u="sng" dirty="0">
              <a:sym typeface="+mn-ea"/>
            </a:endParaRPr>
          </a:p>
        </p:txBody>
      </p:sp>
      <p:pic>
        <p:nvPicPr>
          <p:cNvPr id="5" name="Picture 4"/>
          <p:cNvPicPr>
            <a:picLocks noChangeAspect="1"/>
          </p:cNvPicPr>
          <p:nvPr/>
        </p:nvPicPr>
        <p:blipFill>
          <a:blip r:embed="rId1"/>
          <a:srcRect r="37805"/>
          <a:stretch>
            <a:fillRect/>
          </a:stretch>
        </p:blipFill>
        <p:spPr>
          <a:xfrm>
            <a:off x="927735" y="2259965"/>
            <a:ext cx="8957310" cy="45980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sp>
        <p:nvSpPr>
          <p:cNvPr id="3" name="Content Placeholder 2"/>
          <p:cNvSpPr>
            <a:spLocks noGrp="1"/>
          </p:cNvSpPr>
          <p:nvPr>
            <p:ph idx="1"/>
          </p:nvPr>
        </p:nvSpPr>
        <p:spPr>
          <a:xfrm>
            <a:off x="680252" y="-845544"/>
            <a:ext cx="11029615" cy="4673324"/>
          </a:xfrm>
        </p:spPr>
        <p:txBody>
          <a:bodyPr/>
          <a:lstStyle/>
          <a:p>
            <a:pPr marL="0" indent="0" algn="l">
              <a:buNone/>
            </a:pPr>
            <a:r>
              <a:rPr lang="en-US" altLang="en-IN" sz="1800" b="1" u="sng" dirty="0">
                <a:sym typeface="+mn-ea"/>
              </a:rPr>
              <a:t>Output(Encoder)</a:t>
            </a:r>
            <a:endParaRPr lang="en-US" altLang="en-IN" sz="1800" b="1" u="sng" dirty="0">
              <a:sym typeface="+mn-ea"/>
            </a:endParaRPr>
          </a:p>
        </p:txBody>
      </p:sp>
      <p:pic>
        <p:nvPicPr>
          <p:cNvPr id="4" name="Content Placeholder 3"/>
          <p:cNvPicPr>
            <a:picLocks noChangeAspect="1"/>
          </p:cNvPicPr>
          <p:nvPr/>
        </p:nvPicPr>
        <p:blipFill>
          <a:blip r:embed="rId1"/>
          <a:stretch>
            <a:fillRect/>
          </a:stretch>
        </p:blipFill>
        <p:spPr>
          <a:xfrm>
            <a:off x="581025" y="2515235"/>
            <a:ext cx="11531600" cy="1312545"/>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3272</Words>
  <Application>WPS Presentation</Application>
  <PresentationFormat>Custom</PresentationFormat>
  <Paragraphs>90</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Wingdings 2</vt:lpstr>
      <vt:lpstr>Arial</vt:lpstr>
      <vt:lpstr>Calibri Light</vt:lpstr>
      <vt:lpstr>Microsoft YaHei</vt:lpstr>
      <vt:lpstr>Arial Unicode MS</vt:lpstr>
      <vt:lpstr>Franklin Gothic Demi</vt:lpstr>
      <vt:lpstr>Franklin Gothic Book</vt:lpstr>
      <vt:lpstr>Calibri</vt:lpstr>
      <vt:lpstr>DividendVTI</vt:lpstr>
      <vt:lpstr>Secure Data Hiding in Image Using Steganography </vt:lpstr>
      <vt:lpstr>OUTLINE</vt:lpstr>
      <vt:lpstr>Problem Statement</vt:lpstr>
      <vt:lpstr>Technology  used</vt:lpstr>
      <vt:lpstr>Wow factors</vt:lpstr>
      <vt:lpstr>End users</vt:lpstr>
      <vt:lpstr>Results</vt:lpstr>
      <vt:lpstr>Results</vt:lpstr>
      <vt:lpstr>Results</vt:lpstr>
      <vt:lpstr>Results</vt:lpstr>
      <vt:lpstr>Conclusion</vt:lpstr>
      <vt:lpstr>GitHub Link</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Pratismith Gogoi</cp:lastModifiedBy>
  <cp:revision>37</cp:revision>
  <dcterms:created xsi:type="dcterms:W3CDTF">2021-05-26T16:50:00Z</dcterms:created>
  <dcterms:modified xsi:type="dcterms:W3CDTF">2025-02-23T21:26:42Z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EE2A7E827DB54916B31149210E8743E7_13</vt:lpwstr>
  </property>
  <property fmtid="{D5CDD505-2E9C-101B-9397-08002B2CF9AE}" pid="4" name="KSOProductBuildVer">
    <vt:lpwstr>1033-12.2.0.20323</vt:lpwstr>
  </property>
</Properties>
</file>