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6B5291-D10F-40B0-AF24-E4138EE4A720}">
  <a:tblStyle styleId="{2C6B5291-D10F-40B0-AF24-E4138EE4A72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B02F9F-3A7E-4B66-A70D-B167260B4837}" styleName="Table_1">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1" name="Google Shape;81;p1: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8" name="Google Shape;88;p2: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914400" y="2130427"/>
            <a:ext cx="10363200" cy="14700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
          <p:cNvSpPr txBox="1">
            <a:spLocks noGrp="1"/>
          </p:cNvSpPr>
          <p:nvPr>
            <p:ph type="dt" idx="10"/>
          </p:nvPr>
        </p:nvSpPr>
        <p:spPr>
          <a:xfrm>
            <a:off x="1044362" y="635000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ftr" idx="11"/>
          </p:nvPr>
        </p:nvSpPr>
        <p:spPr>
          <a:xfrm>
            <a:off x="4500746" y="635000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11"/>
          <p:cNvSpPr txBox="1">
            <a:spLocks noGrp="1"/>
          </p:cNvSpPr>
          <p:nvPr>
            <p:ph type="body" idx="1"/>
          </p:nvPr>
        </p:nvSpPr>
        <p:spPr>
          <a:xfrm rot="5400000">
            <a:off x="3833019" y="-1623216"/>
            <a:ext cx="4525963" cy="10972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285038" y="1828803"/>
            <a:ext cx="5851525" cy="2743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697038" y="-812797"/>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3"/>
          <p:cNvSpPr txBox="1">
            <a:spLocks noGrp="1"/>
          </p:cNvSpPr>
          <p:nvPr>
            <p:ph type="body" idx="1"/>
          </p:nvPr>
        </p:nvSpPr>
        <p:spPr>
          <a:xfrm>
            <a:off x="609600" y="1600202"/>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963084" y="4406902"/>
            <a:ext cx="103632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4" name="Google Shape;34;p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609600" y="1600202"/>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6197600" y="1600202"/>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576113" y="6356352"/>
            <a:ext cx="3270769"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42" name="Google Shape;42;p6"/>
          <p:cNvPicPr preferRelativeResize="0"/>
          <p:nvPr/>
        </p:nvPicPr>
        <p:blipFill rotWithShape="1">
          <a:blip r:embed="rId2">
            <a:alphaModFix/>
          </a:blip>
          <a:srcRect/>
          <a:stretch/>
        </p:blipFill>
        <p:spPr>
          <a:xfrm>
            <a:off x="203200" y="6126165"/>
            <a:ext cx="1129986" cy="55698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 name="Google Shape;45;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body" idx="3"/>
          </p:nvPr>
        </p:nvSpPr>
        <p:spPr>
          <a:xfrm>
            <a:off x="6193367" y="1535113"/>
            <a:ext cx="5389034"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body" idx="4"/>
          </p:nvPr>
        </p:nvSpPr>
        <p:spPr>
          <a:xfrm>
            <a:off x="6193367" y="2174875"/>
            <a:ext cx="5389034"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1"/>
        <p:cNvGrpSpPr/>
        <p:nvPr/>
      </p:nvGrpSpPr>
      <p:grpSpPr>
        <a:xfrm>
          <a:off x="0" y="0"/>
          <a:ext cx="0" cy="0"/>
          <a:chOff x="0" y="0"/>
          <a:chExt cx="0" cy="0"/>
        </a:xfrm>
      </p:grpSpPr>
      <p:sp>
        <p:nvSpPr>
          <p:cNvPr id="52" name="Google Shape;52;p8"/>
          <p:cNvSpPr/>
          <p:nvPr/>
        </p:nvSpPr>
        <p:spPr>
          <a:xfrm>
            <a:off x="0" y="0"/>
            <a:ext cx="12192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8"/>
          <p:cNvSpPr/>
          <p:nvPr/>
        </p:nvSpPr>
        <p:spPr>
          <a:xfrm>
            <a:off x="0" y="6705600"/>
            <a:ext cx="12192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54;p8"/>
          <p:cNvSpPr txBox="1"/>
          <p:nvPr/>
        </p:nvSpPr>
        <p:spPr>
          <a:xfrm>
            <a:off x="8440616" y="6655360"/>
            <a:ext cx="274786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lt1"/>
                </a:solidFill>
                <a:latin typeface="Calibri"/>
                <a:ea typeface="Calibri"/>
                <a:cs typeface="Calibri"/>
                <a:sym typeface="Calibri"/>
              </a:rPr>
              <a:t>©M. S. Ramaiah University of Applied Sciences</a:t>
            </a:r>
            <a:endParaRPr/>
          </a:p>
        </p:txBody>
      </p:sp>
      <p:sp>
        <p:nvSpPr>
          <p:cNvPr id="55" name="Google Shape;55;p8"/>
          <p:cNvSpPr/>
          <p:nvPr/>
        </p:nvSpPr>
        <p:spPr>
          <a:xfrm>
            <a:off x="11723077" y="6324600"/>
            <a:ext cx="468923"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8"/>
          <p:cNvSpPr/>
          <p:nvPr/>
        </p:nvSpPr>
        <p:spPr>
          <a:xfrm>
            <a:off x="11699385" y="6324600"/>
            <a:ext cx="45717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0" y="273050"/>
            <a:ext cx="4011084"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Google Shape;59;p9"/>
          <p:cNvSpPr txBox="1">
            <a:spLocks noGrp="1"/>
          </p:cNvSpPr>
          <p:nvPr>
            <p:ph type="body" idx="1"/>
          </p:nvPr>
        </p:nvSpPr>
        <p:spPr>
          <a:xfrm>
            <a:off x="4766734" y="273052"/>
            <a:ext cx="6815666"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2"/>
          </p:nvPr>
        </p:nvSpPr>
        <p:spPr>
          <a:xfrm>
            <a:off x="609600" y="1435102"/>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0"/>
          <p:cNvSpPr>
            <a:spLocks noGrp="1"/>
          </p:cNvSpPr>
          <p:nvPr>
            <p:ph type="pic" idx="2"/>
          </p:nvPr>
        </p:nvSpPr>
        <p:spPr>
          <a:xfrm>
            <a:off x="2389717" y="612775"/>
            <a:ext cx="7315200" cy="4114800"/>
          </a:xfrm>
          <a:prstGeom prst="rect">
            <a:avLst/>
          </a:prstGeom>
          <a:noFill/>
          <a:ln>
            <a:noFill/>
          </a:ln>
        </p:spPr>
      </p:sp>
      <p:sp>
        <p:nvSpPr>
          <p:cNvPr id="66" name="Google Shape;66;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12192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
          <p:cNvSpPr/>
          <p:nvPr/>
        </p:nvSpPr>
        <p:spPr>
          <a:xfrm>
            <a:off x="0" y="6705600"/>
            <a:ext cx="12192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1"/>
          <p:cNvSpPr txBox="1"/>
          <p:nvPr/>
        </p:nvSpPr>
        <p:spPr>
          <a:xfrm>
            <a:off x="0" y="6636683"/>
            <a:ext cx="274786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0" i="0" u="none" strike="noStrike" cap="none">
                <a:solidFill>
                  <a:schemeClr val="lt1"/>
                </a:solidFill>
                <a:latin typeface="Calibri"/>
                <a:ea typeface="Calibri"/>
                <a:cs typeface="Calibri"/>
                <a:sym typeface="Calibri"/>
              </a:rPr>
              <a:t>©M. S. Ramaiah University of Applied Sciences</a:t>
            </a:r>
            <a:endParaRPr/>
          </a:p>
        </p:txBody>
      </p:sp>
      <p:sp>
        <p:nvSpPr>
          <p:cNvPr id="13" name="Google Shape;13;p1"/>
          <p:cNvSpPr/>
          <p:nvPr/>
        </p:nvSpPr>
        <p:spPr>
          <a:xfrm>
            <a:off x="11723077" y="6324600"/>
            <a:ext cx="468923"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p1"/>
          <p:cNvSpPr/>
          <p:nvPr/>
        </p:nvSpPr>
        <p:spPr>
          <a:xfrm>
            <a:off x="11699385" y="6324600"/>
            <a:ext cx="45717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pic>
        <p:nvPicPr>
          <p:cNvPr id="15" name="Google Shape;15;p1" descr="Fet"/>
          <p:cNvPicPr preferRelativeResize="0"/>
          <p:nvPr/>
        </p:nvPicPr>
        <p:blipFill rotWithShape="1">
          <a:blip r:embed="rId13">
            <a:alphaModFix/>
          </a:blip>
          <a:srcRect/>
          <a:stretch/>
        </p:blipFill>
        <p:spPr>
          <a:xfrm>
            <a:off x="11777539" y="152358"/>
            <a:ext cx="398133" cy="457200"/>
          </a:xfrm>
          <a:prstGeom prst="rect">
            <a:avLst/>
          </a:prstGeom>
          <a:noFill/>
          <a:ln>
            <a:noFill/>
          </a:ln>
        </p:spPr>
      </p:pic>
      <p:pic>
        <p:nvPicPr>
          <p:cNvPr id="16" name="Google Shape;16;p1"/>
          <p:cNvPicPr preferRelativeResize="0"/>
          <p:nvPr/>
        </p:nvPicPr>
        <p:blipFill rotWithShape="1">
          <a:blip r:embed="rId14">
            <a:alphaModFix/>
          </a:blip>
          <a:srcRect/>
          <a:stretch/>
        </p:blipFill>
        <p:spPr>
          <a:xfrm>
            <a:off x="28209" y="5914716"/>
            <a:ext cx="709002" cy="75464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towardsdatascience.com/" TargetMode="External"/><Relationship Id="rId3" Type="http://schemas.openxmlformats.org/officeDocument/2006/relationships/hyperlink" Target="https://scikit-learn.org/stable/documentation.html" TargetMode="External"/><Relationship Id="rId7" Type="http://schemas.openxmlformats.org/officeDocument/2006/relationships/hyperlink" Target="https://seaborn.pydata.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matplotlib.org/" TargetMode="External"/><Relationship Id="rId11" Type="http://schemas.openxmlformats.org/officeDocument/2006/relationships/hyperlink" Target="https://www.kaggle.com/uciml/sms-spam-collection-dataset" TargetMode="External"/><Relationship Id="rId5" Type="http://schemas.openxmlformats.org/officeDocument/2006/relationships/hyperlink" Target="https://pandas.pydata.org/docs/" TargetMode="External"/><Relationship Id="rId10" Type="http://schemas.openxmlformats.org/officeDocument/2006/relationships/hyperlink" Target="https://github.com/" TargetMode="External"/><Relationship Id="rId4" Type="http://schemas.openxmlformats.org/officeDocument/2006/relationships/hyperlink" Target="https://www.nltk.org/" TargetMode="External"/><Relationship Id="rId9" Type="http://schemas.openxmlformats.org/officeDocument/2006/relationships/hyperlink" Target="https://www.kaggle.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idew.co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mailto:unsubscribe@idew.co.uk"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tm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2283904" y="958362"/>
            <a:ext cx="7696200" cy="24405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200"/>
              <a:buFont typeface="Calibri"/>
              <a:buNone/>
            </a:pPr>
            <a:br>
              <a:rPr lang="en-US" sz="3200" b="1" dirty="0">
                <a:solidFill>
                  <a:srgbClr val="FF0000"/>
                </a:solidFill>
              </a:rPr>
            </a:br>
            <a:r>
              <a:rPr lang="en-US" sz="3200" b="1" dirty="0">
                <a:solidFill>
                  <a:srgbClr val="FF0000"/>
                </a:solidFill>
              </a:rPr>
              <a:t>NLP Assignment Presentation</a:t>
            </a:r>
            <a:br>
              <a:rPr lang="en-US" sz="3200" b="1" dirty="0">
                <a:solidFill>
                  <a:srgbClr val="FF0000"/>
                </a:solidFill>
              </a:rPr>
            </a:br>
            <a:br>
              <a:rPr lang="en-US" sz="3200" b="1" dirty="0">
                <a:solidFill>
                  <a:srgbClr val="FF0000"/>
                </a:solidFill>
              </a:rPr>
            </a:br>
            <a:r>
              <a:rPr lang="en-US" sz="3200" b="1" dirty="0">
                <a:solidFill>
                  <a:srgbClr val="FF0000"/>
                </a:solidFill>
              </a:rPr>
              <a:t>Title : Fake SMS Classification</a:t>
            </a:r>
            <a:br>
              <a:rPr lang="en-US" sz="3200" b="1" dirty="0">
                <a:solidFill>
                  <a:srgbClr val="FF0000"/>
                </a:solidFill>
              </a:rPr>
            </a:br>
            <a:r>
              <a:rPr lang="en-US" sz="2800" b="1" dirty="0" err="1">
                <a:solidFill>
                  <a:srgbClr val="002060"/>
                </a:solidFill>
              </a:rPr>
              <a:t>Programme</a:t>
            </a:r>
            <a:r>
              <a:rPr lang="en-US" sz="2800" b="1" dirty="0">
                <a:solidFill>
                  <a:srgbClr val="002060"/>
                </a:solidFill>
              </a:rPr>
              <a:t>: </a:t>
            </a:r>
            <a:r>
              <a:rPr lang="en-US" sz="2400" b="1" dirty="0">
                <a:solidFill>
                  <a:srgbClr val="002060"/>
                </a:solidFill>
              </a:rPr>
              <a:t>Bachelor of Technology</a:t>
            </a:r>
            <a:r>
              <a:rPr lang="en-US" sz="3600" b="1" dirty="0">
                <a:solidFill>
                  <a:srgbClr val="002060"/>
                </a:solidFill>
              </a:rPr>
              <a:t> </a:t>
            </a:r>
            <a:r>
              <a:rPr lang="en-US" sz="2400" b="1" dirty="0">
                <a:solidFill>
                  <a:srgbClr val="002060"/>
                </a:solidFill>
              </a:rPr>
              <a:t>in AIML</a:t>
            </a:r>
            <a:br>
              <a:rPr lang="en-US" sz="3600" b="1" dirty="0">
                <a:solidFill>
                  <a:srgbClr val="002060"/>
                </a:solidFill>
              </a:rPr>
            </a:br>
            <a:br>
              <a:rPr lang="en-US" sz="3600" b="1" dirty="0">
                <a:solidFill>
                  <a:srgbClr val="002060"/>
                </a:solidFill>
              </a:rPr>
            </a:br>
            <a:endParaRPr sz="2800" b="1" dirty="0">
              <a:solidFill>
                <a:srgbClr val="002060"/>
              </a:solidFill>
            </a:endParaRPr>
          </a:p>
        </p:txBody>
      </p:sp>
      <p:sp>
        <p:nvSpPr>
          <p:cNvPr id="84" name="Google Shape;84;p13"/>
          <p:cNvSpPr/>
          <p:nvPr/>
        </p:nvSpPr>
        <p:spPr>
          <a:xfrm>
            <a:off x="1559496" y="3878762"/>
            <a:ext cx="7848600" cy="10772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b="1">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endParaRPr sz="3200">
              <a:solidFill>
                <a:srgbClr val="0070C0"/>
              </a:solidFill>
              <a:latin typeface="Times New Roman"/>
              <a:ea typeface="Times New Roman"/>
              <a:cs typeface="Times New Roman"/>
              <a:sym typeface="Times New Roman"/>
            </a:endParaRPr>
          </a:p>
        </p:txBody>
      </p:sp>
      <p:sp>
        <p:nvSpPr>
          <p:cNvPr id="85" name="Google Shape;85;p13"/>
          <p:cNvSpPr txBox="1"/>
          <p:nvPr/>
        </p:nvSpPr>
        <p:spPr>
          <a:xfrm>
            <a:off x="1150071" y="3195687"/>
            <a:ext cx="10765409" cy="27039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002060"/>
                </a:solidFill>
                <a:latin typeface="Calibri"/>
                <a:ea typeface="Calibri"/>
                <a:cs typeface="Calibri"/>
                <a:sym typeface="Calibri"/>
              </a:rPr>
              <a:t>Course Leader  		:  Mr. </a:t>
            </a:r>
            <a:r>
              <a:rPr lang="en-US" sz="2400" b="1" dirty="0" err="1">
                <a:solidFill>
                  <a:srgbClr val="002060"/>
                </a:solidFill>
                <a:latin typeface="Calibri"/>
                <a:ea typeface="Calibri"/>
                <a:cs typeface="Calibri"/>
                <a:sym typeface="Calibri"/>
              </a:rPr>
              <a:t>Nivedan</a:t>
            </a:r>
            <a:r>
              <a:rPr lang="en-US" sz="2400" b="1" dirty="0">
                <a:solidFill>
                  <a:srgbClr val="002060"/>
                </a:solidFill>
                <a:latin typeface="Calibri"/>
                <a:ea typeface="Calibri"/>
                <a:cs typeface="Calibri"/>
                <a:sym typeface="Calibri"/>
              </a:rPr>
              <a:t> </a:t>
            </a:r>
            <a:r>
              <a:rPr lang="en-US" sz="2400" b="1" dirty="0" err="1">
                <a:solidFill>
                  <a:srgbClr val="002060"/>
                </a:solidFill>
                <a:latin typeface="Calibri"/>
                <a:ea typeface="Calibri"/>
                <a:cs typeface="Calibri"/>
                <a:sym typeface="Calibri"/>
              </a:rPr>
              <a:t>Yakolli</a:t>
            </a:r>
            <a:endParaRPr dirty="0"/>
          </a:p>
          <a:p>
            <a:pPr>
              <a:spcBef>
                <a:spcPts val="480"/>
              </a:spcBef>
            </a:pPr>
            <a:r>
              <a:rPr lang="en-US" sz="2400" b="1" dirty="0">
                <a:solidFill>
                  <a:srgbClr val="002060"/>
                </a:solidFill>
                <a:latin typeface="Calibri"/>
                <a:ea typeface="Calibri"/>
                <a:cs typeface="Calibri"/>
                <a:sym typeface="Calibri"/>
              </a:rPr>
              <a:t>Team Members		: </a:t>
            </a:r>
            <a:r>
              <a:rPr lang="en-US" sz="1400" b="1" i="0" u="none" strike="noStrike" cap="none" dirty="0">
                <a:solidFill>
                  <a:srgbClr val="000000"/>
                </a:solidFill>
                <a:latin typeface="+mn-lt"/>
                <a:ea typeface="Calibri"/>
                <a:cs typeface="Calibri" panose="020F0502020204030204" pitchFamily="34" charset="0"/>
                <a:sym typeface="Calibri"/>
              </a:rPr>
              <a:t>PRATISTHA GAUR, </a:t>
            </a:r>
            <a:r>
              <a:rPr lang="en-US" sz="1400" b="1" u="none" strike="noStrike" cap="none" dirty="0">
                <a:latin typeface="+mn-lt"/>
                <a:cs typeface="Calibri" panose="020F0502020204030204" pitchFamily="34" charset="0"/>
              </a:rPr>
              <a:t>PRRATHYUSH KEDEELAYA</a:t>
            </a:r>
            <a:endParaRPr dirty="0"/>
          </a:p>
          <a:p>
            <a:pPr marL="0" marR="0" lvl="0" indent="0" algn="l" rtl="0">
              <a:spcBef>
                <a:spcPts val="480"/>
              </a:spcBef>
              <a:spcAft>
                <a:spcPts val="0"/>
              </a:spcAft>
              <a:buNone/>
            </a:pPr>
            <a:r>
              <a:rPr lang="en-US" sz="2400" b="1" dirty="0">
                <a:solidFill>
                  <a:srgbClr val="002060"/>
                </a:solidFill>
                <a:latin typeface="Calibri"/>
                <a:ea typeface="Calibri"/>
                <a:cs typeface="Calibri"/>
                <a:sym typeface="Calibri"/>
              </a:rPr>
              <a:t>Department			: Computer Science and                        </a:t>
            </a:r>
            <a:endParaRPr lang="en-IN" dirty="0"/>
          </a:p>
          <a:p>
            <a:pPr marL="0" marR="0" lvl="0" indent="0" algn="l" rtl="0">
              <a:spcBef>
                <a:spcPts val="480"/>
              </a:spcBef>
              <a:spcAft>
                <a:spcPts val="0"/>
              </a:spcAft>
              <a:buNone/>
            </a:pPr>
            <a:r>
              <a:rPr lang="en-US" sz="2400" b="1" dirty="0">
                <a:solidFill>
                  <a:srgbClr val="002060"/>
                </a:solidFill>
                <a:latin typeface="Calibri"/>
                <a:ea typeface="Calibri"/>
                <a:cs typeface="Calibri"/>
                <a:sym typeface="Calibri"/>
              </a:rPr>
              <a:t>                                                        </a:t>
            </a:r>
            <a:r>
              <a:rPr lang="en-IN" sz="2400" b="1" dirty="0">
                <a:solidFill>
                  <a:srgbClr val="002060"/>
                </a:solidFill>
                <a:latin typeface="Calibri"/>
                <a:ea typeface="Calibri"/>
                <a:cs typeface="Calibri"/>
                <a:sym typeface="Calibri"/>
              </a:rPr>
              <a:t>Engineering</a:t>
            </a:r>
            <a:endParaRPr lang="en-IN" sz="1800" dirty="0">
              <a:solidFill>
                <a:srgbClr val="000000"/>
              </a:solidFill>
              <a:latin typeface="Calibri"/>
              <a:ea typeface="Calibri"/>
              <a:cs typeface="Calibri"/>
              <a:sym typeface="Calibri"/>
            </a:endParaRPr>
          </a:p>
          <a:p>
            <a:pPr marL="0" marR="0" lvl="0" indent="0" algn="l" rtl="0">
              <a:spcBef>
                <a:spcPts val="640"/>
              </a:spcBef>
              <a:spcAft>
                <a:spcPts val="0"/>
              </a:spcAft>
              <a:buNone/>
            </a:pPr>
            <a:r>
              <a:rPr lang="en-US" sz="3200" dirty="0">
                <a:solidFill>
                  <a:srgbClr val="000000"/>
                </a:solidFill>
                <a:latin typeface="Calibri"/>
                <a:ea typeface="Calibri"/>
                <a:cs typeface="Calibri"/>
                <a:sym typeface="Calibri"/>
              </a:rPr>
              <a:t>					</a:t>
            </a:r>
            <a:endParaRPr sz="1800"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609600" y="274638"/>
            <a:ext cx="10972800" cy="557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NLP Pre-processing Steps</a:t>
            </a:r>
            <a:br>
              <a:rPr lang="en-US" sz="3200"/>
            </a:br>
            <a:endParaRPr sz="3200" b="1">
              <a:solidFill>
                <a:srgbClr val="FF0000"/>
              </a:solidFill>
            </a:endParaRPr>
          </a:p>
        </p:txBody>
      </p:sp>
      <p:sp>
        <p:nvSpPr>
          <p:cNvPr id="144" name="Google Shape;144;p22"/>
          <p:cNvSpPr/>
          <p:nvPr/>
        </p:nvSpPr>
        <p:spPr>
          <a:xfrm>
            <a:off x="829559" y="989813"/>
            <a:ext cx="10846626" cy="558683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l"/>
            <a:r>
              <a:rPr lang="en-US" sz="2800" b="1" i="0" dirty="0">
                <a:solidFill>
                  <a:schemeClr val="tx1"/>
                </a:solidFill>
                <a:effectLst/>
                <a:latin typeface="Söhne"/>
              </a:rPr>
              <a:t>Preprocessing steps for fake SMS detection may include the following:</a:t>
            </a:r>
          </a:p>
          <a:p>
            <a:pPr algn="l">
              <a:buFont typeface="+mj-lt"/>
              <a:buAutoNum type="arabicPeriod"/>
            </a:pPr>
            <a:r>
              <a:rPr lang="en-US" sz="2800" b="1" i="0" dirty="0">
                <a:solidFill>
                  <a:schemeClr val="tx1"/>
                </a:solidFill>
                <a:effectLst/>
                <a:latin typeface="Söhne"/>
              </a:rPr>
              <a:t>Text cleaning</a:t>
            </a:r>
          </a:p>
          <a:p>
            <a:pPr algn="l">
              <a:buFont typeface="+mj-lt"/>
              <a:buAutoNum type="arabicPeriod"/>
            </a:pPr>
            <a:r>
              <a:rPr lang="en-US" sz="2800" b="1" i="0" dirty="0">
                <a:solidFill>
                  <a:schemeClr val="tx1"/>
                </a:solidFill>
                <a:effectLst/>
                <a:latin typeface="Söhne"/>
              </a:rPr>
              <a:t>Tokenization</a:t>
            </a:r>
          </a:p>
          <a:p>
            <a:pPr algn="l">
              <a:buFont typeface="+mj-lt"/>
              <a:buAutoNum type="arabicPeriod"/>
            </a:pPr>
            <a:r>
              <a:rPr lang="en-US" sz="2800" b="1" i="0" dirty="0">
                <a:solidFill>
                  <a:schemeClr val="tx1"/>
                </a:solidFill>
                <a:effectLst/>
                <a:latin typeface="Söhne"/>
              </a:rPr>
              <a:t>Stopword removal</a:t>
            </a:r>
          </a:p>
          <a:p>
            <a:pPr algn="l">
              <a:buFont typeface="+mj-lt"/>
              <a:buAutoNum type="arabicPeriod"/>
            </a:pPr>
            <a:r>
              <a:rPr lang="en-US" sz="2800" b="1" i="0" dirty="0">
                <a:solidFill>
                  <a:schemeClr val="tx1"/>
                </a:solidFill>
                <a:effectLst/>
                <a:latin typeface="Söhne"/>
              </a:rPr>
              <a:t>Lemmatization or stemming</a:t>
            </a:r>
          </a:p>
          <a:p>
            <a:pPr algn="l">
              <a:buFont typeface="+mj-lt"/>
              <a:buAutoNum type="arabicPeriod"/>
            </a:pPr>
            <a:r>
              <a:rPr lang="en-US" sz="2800" b="1" i="0" dirty="0">
                <a:solidFill>
                  <a:schemeClr val="tx1"/>
                </a:solidFill>
                <a:effectLst/>
                <a:latin typeface="Söhne"/>
              </a:rPr>
              <a:t> Part-of-speech tagging:</a:t>
            </a:r>
          </a:p>
          <a:p>
            <a:pPr algn="l">
              <a:buFont typeface="+mj-lt"/>
              <a:buAutoNum type="arabicPeriod"/>
            </a:pPr>
            <a:r>
              <a:rPr lang="en-US" sz="2800" b="1" i="0" dirty="0">
                <a:solidFill>
                  <a:schemeClr val="tx1"/>
                </a:solidFill>
                <a:effectLst/>
                <a:latin typeface="Söhne"/>
              </a:rPr>
              <a:t>Named entity recognition</a:t>
            </a:r>
          </a:p>
          <a:p>
            <a:pPr algn="l">
              <a:buFont typeface="+mj-lt"/>
              <a:buAutoNum type="arabicPeriod"/>
            </a:pPr>
            <a:r>
              <a:rPr lang="en-US" sz="2800" b="1" i="0" dirty="0">
                <a:solidFill>
                  <a:schemeClr val="tx1"/>
                </a:solidFill>
                <a:effectLst/>
                <a:latin typeface="Söhne"/>
              </a:rPr>
              <a:t>Feature extraction</a:t>
            </a:r>
          </a:p>
          <a:p>
            <a:pPr algn="l"/>
            <a:endParaRPr lang="en-US" sz="2800" b="1" i="0" dirty="0">
              <a:solidFill>
                <a:schemeClr val="tx1"/>
              </a:solidFill>
              <a:effectLst/>
              <a:latin typeface="Söhne"/>
            </a:endParaRPr>
          </a:p>
          <a:p>
            <a:pPr algn="l"/>
            <a:r>
              <a:rPr lang="en-US" sz="2000" b="1" i="0" dirty="0">
                <a:solidFill>
                  <a:schemeClr val="tx1"/>
                </a:solidFill>
                <a:effectLst/>
                <a:latin typeface="Söhne"/>
              </a:rPr>
              <a:t>The preprocessing steps can be performed using various natural language processing techniques and libraries, such as NLTK, </a:t>
            </a:r>
            <a:r>
              <a:rPr lang="en-US" sz="2000" b="1" i="0" dirty="0" err="1">
                <a:solidFill>
                  <a:schemeClr val="tx1"/>
                </a:solidFill>
                <a:effectLst/>
                <a:latin typeface="Söhne"/>
              </a:rPr>
              <a:t>spaCy</a:t>
            </a:r>
            <a:r>
              <a:rPr lang="en-US" sz="2000" b="1" i="0" dirty="0">
                <a:solidFill>
                  <a:schemeClr val="tx1"/>
                </a:solidFill>
                <a:effectLst/>
                <a:latin typeface="Söhne"/>
              </a:rPr>
              <a:t>, and scikit-learn.</a:t>
            </a:r>
            <a:endParaRPr lang="en-US" sz="1600" b="1" i="0" dirty="0">
              <a:solidFill>
                <a:schemeClr val="tx1"/>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dirty="0">
                <a:solidFill>
                  <a:srgbClr val="FF0000"/>
                </a:solidFill>
              </a:rPr>
              <a:t>Implementation Challenges and Solutions</a:t>
            </a:r>
            <a:br>
              <a:rPr lang="en-US" sz="2400" dirty="0"/>
            </a:br>
            <a:r>
              <a:rPr lang="en-US" sz="2400" b="1" dirty="0"/>
              <a:t> </a:t>
            </a:r>
            <a:endParaRPr sz="2400" b="1" dirty="0"/>
          </a:p>
        </p:txBody>
      </p:sp>
      <p:sp>
        <p:nvSpPr>
          <p:cNvPr id="2" name="Text Placeholder 1">
            <a:extLst>
              <a:ext uri="{FF2B5EF4-FFF2-40B4-BE49-F238E27FC236}">
                <a16:creationId xmlns:a16="http://schemas.microsoft.com/office/drawing/2014/main" id="{0D484B4E-AC95-55C7-2A6F-D2342039F279}"/>
              </a:ext>
            </a:extLst>
          </p:cNvPr>
          <p:cNvSpPr>
            <a:spLocks noGrp="1"/>
          </p:cNvSpPr>
          <p:nvPr>
            <p:ph type="body" idx="1"/>
          </p:nvPr>
        </p:nvSpPr>
        <p:spPr>
          <a:xfrm>
            <a:off x="509047" y="735290"/>
            <a:ext cx="11453567" cy="5674937"/>
          </a:xfrm>
        </p:spPr>
        <p:txBody>
          <a:bodyPr/>
          <a:lstStyle/>
          <a:p>
            <a:pPr algn="just"/>
            <a:r>
              <a:rPr lang="en-US" sz="1800" b="1" dirty="0"/>
              <a:t>Data imbalance: The dataset had a high imbalance between the number of spam and legitimate messages, which can lead to biased models that perform poorly on the minority class. To overcome this, we had to use oversampling techniques to create synthetic samples of the minority class.</a:t>
            </a:r>
          </a:p>
          <a:p>
            <a:pPr marL="25400" indent="0" algn="just">
              <a:buNone/>
            </a:pPr>
            <a:endParaRPr lang="en-US" sz="1800" b="1" dirty="0"/>
          </a:p>
          <a:p>
            <a:pPr algn="just"/>
            <a:r>
              <a:rPr lang="en-US" sz="1800" b="1" dirty="0"/>
              <a:t>Text pre-processing: SMS messages are often unstructured and contain non-standard abbreviations, slang words, and misspellings. This makes it challenging to pre-process the text and extract meaningful features. We had to use several pre-processing techniques, such as tokenization, removing stop words, and stemming, to clean and normalize the text.</a:t>
            </a:r>
          </a:p>
          <a:p>
            <a:pPr algn="just"/>
            <a:endParaRPr lang="en-US" sz="1800" b="1" dirty="0"/>
          </a:p>
          <a:p>
            <a:pPr algn="just"/>
            <a:r>
              <a:rPr lang="en-US" sz="1800" b="1" dirty="0"/>
              <a:t>Model selection: Many machine learning algorithms can be used for text classification, and selecting the best one for our specific task required experimentation and evaluation of several models.</a:t>
            </a:r>
          </a:p>
          <a:p>
            <a:pPr algn="just"/>
            <a:endParaRPr lang="en-US" sz="1800" b="1" dirty="0"/>
          </a:p>
          <a:p>
            <a:pPr algn="just"/>
            <a:r>
              <a:rPr lang="en-US" sz="1800" b="1" dirty="0"/>
              <a:t>Evaluation metrics: Accuracy alone is not a sufficient metric for evaluating the performance of classification models, especially for imbalanced datasets. We had to consider other metrics such as precision, recall, and F1-score to evaluate the models' performance.</a:t>
            </a:r>
          </a:p>
          <a:p>
            <a:pPr marL="25400" indent="0" algn="just">
              <a:buNone/>
            </a:pPr>
            <a:r>
              <a:rPr lang="en-US" sz="1800" b="1" dirty="0"/>
              <a:t>Overall, these challenges required careful consideration and experimentation to overcome and improve the performance of the fake SMS detection models.</a:t>
            </a:r>
          </a:p>
          <a:p>
            <a:endParaRPr lang="en-US" sz="4000" b="1" dirty="0"/>
          </a:p>
          <a:p>
            <a:endParaRPr lang="en-US" dirty="0"/>
          </a:p>
          <a:p>
            <a:endParaRPr lang="en-US" dirty="0"/>
          </a:p>
          <a:p>
            <a:endParaRPr lang="en-US" dirty="0"/>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9879-555F-E1C7-97AF-6283FEF9B590}"/>
              </a:ext>
            </a:extLst>
          </p:cNvPr>
          <p:cNvSpPr>
            <a:spLocks noGrp="1"/>
          </p:cNvSpPr>
          <p:nvPr>
            <p:ph type="title"/>
          </p:nvPr>
        </p:nvSpPr>
        <p:spPr/>
        <p:txBody>
          <a:bodyPr/>
          <a:lstStyle/>
          <a:p>
            <a:r>
              <a:rPr lang="en-US" sz="4400" b="1" dirty="0">
                <a:solidFill>
                  <a:srgbClr val="FF0000"/>
                </a:solidFill>
              </a:rPr>
              <a:t>Demonstration and Conclusion</a:t>
            </a:r>
            <a:endParaRPr lang="en-IN" dirty="0"/>
          </a:p>
        </p:txBody>
      </p:sp>
      <p:sp>
        <p:nvSpPr>
          <p:cNvPr id="3" name="Text Placeholder 2">
            <a:extLst>
              <a:ext uri="{FF2B5EF4-FFF2-40B4-BE49-F238E27FC236}">
                <a16:creationId xmlns:a16="http://schemas.microsoft.com/office/drawing/2014/main" id="{AD4EAF0D-4249-F2DB-840C-07A1501A53F5}"/>
              </a:ext>
            </a:extLst>
          </p:cNvPr>
          <p:cNvSpPr>
            <a:spLocks noGrp="1"/>
          </p:cNvSpPr>
          <p:nvPr>
            <p:ph type="body" idx="1"/>
          </p:nvPr>
        </p:nvSpPr>
        <p:spPr>
          <a:xfrm>
            <a:off x="609600" y="1206632"/>
            <a:ext cx="10972800" cy="4919534"/>
          </a:xfrm>
        </p:spPr>
        <p:txBody>
          <a:bodyPr/>
          <a:lstStyle/>
          <a:p>
            <a:r>
              <a:rPr lang="en-US" sz="1800" b="1" dirty="0"/>
              <a:t>The fake SMS detection project using machine learning algorithms and techniques, such as pre-processing, feature engineering, and classification, has been successful in accurately identifying and classifying spam and legitimate SMS messages.</a:t>
            </a:r>
          </a:p>
          <a:p>
            <a:endParaRPr lang="en-US" sz="1800" b="1" dirty="0"/>
          </a:p>
          <a:p>
            <a:r>
              <a:rPr lang="en-US" sz="1800" b="1" dirty="0"/>
              <a:t>Through the use of the "Spam SMS Collection" dataset, we were able to train and test several models, including Multinomial Naive Bayes, Decision Trees, Random Forest, and Ensemble models, to achieve high accuracy in detecting spam messages.</a:t>
            </a:r>
          </a:p>
          <a:p>
            <a:endParaRPr lang="en-US" sz="1800" b="1" dirty="0"/>
          </a:p>
          <a:p>
            <a:r>
              <a:rPr lang="en-US" sz="1800" b="1" dirty="0"/>
              <a:t>Handling the imbalanced dataset through oversampling techniques, such as SMOTE, was also successful in improving the performance of our models.</a:t>
            </a:r>
          </a:p>
          <a:p>
            <a:endParaRPr lang="en-US" sz="1800" b="1" dirty="0"/>
          </a:p>
          <a:p>
            <a:r>
              <a:rPr lang="en-US" sz="1800" b="1" dirty="0"/>
              <a:t>Overall, this project has demonstrated the effectiveness of machine learning in detecting and filtering out unwanted SMS messages, which has a range of potential applications in areas such as spam filtering, fraud detection, and customer service.</a:t>
            </a:r>
            <a:endParaRPr lang="en-IN" sz="1800" b="1" dirty="0"/>
          </a:p>
        </p:txBody>
      </p:sp>
    </p:spTree>
    <p:extLst>
      <p:ext uri="{BB962C8B-B14F-4D97-AF65-F5344CB8AC3E}">
        <p14:creationId xmlns:p14="http://schemas.microsoft.com/office/powerpoint/2010/main" val="178931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1638300" y="116632"/>
            <a:ext cx="89154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References</a:t>
            </a:r>
            <a:endParaRPr/>
          </a:p>
        </p:txBody>
      </p:sp>
      <p:sp>
        <p:nvSpPr>
          <p:cNvPr id="161" name="Google Shape;161;p25"/>
          <p:cNvSpPr txBox="1"/>
          <p:nvPr/>
        </p:nvSpPr>
        <p:spPr>
          <a:xfrm>
            <a:off x="502778" y="907073"/>
            <a:ext cx="11186444" cy="5543016"/>
          </a:xfrm>
          <a:prstGeom prst="rect">
            <a:avLst/>
          </a:prstGeom>
          <a:noFill/>
          <a:ln>
            <a:noFill/>
          </a:ln>
        </p:spPr>
        <p:txBody>
          <a:bodyPr spcFirstLastPara="1" wrap="square" lIns="91425" tIns="45700" rIns="91425" bIns="45700" anchor="t" anchorCtr="0">
            <a:spAutoFit/>
          </a:bodyPr>
          <a:lstStyle/>
          <a:p>
            <a:pPr marL="863600" indent="-229235">
              <a:spcBef>
                <a:spcPts val="5"/>
              </a:spcBef>
              <a:spcAft>
                <a:spcPts val="0"/>
              </a:spcAft>
            </a:pPr>
            <a:r>
              <a:rPr lang="en-US" sz="2000" b="1" dirty="0">
                <a:effectLst/>
                <a:latin typeface="Calibri" panose="020F0502020204030204" pitchFamily="34" charset="0"/>
                <a:ea typeface="Arial" panose="020B0604020202020204" pitchFamily="34" charset="0"/>
              </a:rPr>
              <a:t>References:</a:t>
            </a:r>
            <a:endParaRPr lang="en-IN" sz="2000" b="1" dirty="0">
              <a:effectLst/>
              <a:latin typeface="Arial" panose="020B0604020202020204" pitchFamily="34" charset="0"/>
              <a:ea typeface="Arial" panose="020B0604020202020204" pitchFamily="34" charset="0"/>
            </a:endParaRPr>
          </a:p>
          <a:p>
            <a:pPr marL="342900" marR="848995" lvl="0" indent="-342900">
              <a:lnSpc>
                <a:spcPct val="106000"/>
              </a:lnSpc>
              <a:spcBef>
                <a:spcPts val="990"/>
              </a:spcBef>
              <a:spcAft>
                <a:spcPts val="0"/>
              </a:spcAft>
              <a:buFont typeface="Wingdings" panose="05000000000000000000" pitchFamily="2" charset="2"/>
              <a:buChar char=""/>
              <a:tabLst>
                <a:tab pos="1320800" algn="l"/>
                <a:tab pos="1321435" algn="l"/>
              </a:tabLst>
            </a:pPr>
            <a:r>
              <a:rPr lang="en-US" sz="2000" b="1" dirty="0">
                <a:effectLst/>
                <a:latin typeface="Calibri" panose="020F0502020204030204" pitchFamily="34" charset="0"/>
                <a:ea typeface="Carlito"/>
                <a:cs typeface="Carlito"/>
              </a:rPr>
              <a:t>Natural Language Processing with Python by Steven Bird, </a:t>
            </a:r>
            <a:r>
              <a:rPr lang="en-US" sz="2000" b="1" spc="-15" dirty="0">
                <a:effectLst/>
                <a:latin typeface="Calibri" panose="020F0502020204030204" pitchFamily="34" charset="0"/>
                <a:ea typeface="Carlito"/>
                <a:cs typeface="Carlito"/>
              </a:rPr>
              <a:t>Ewan </a:t>
            </a:r>
            <a:r>
              <a:rPr lang="en-US" sz="2000" b="1" dirty="0">
                <a:effectLst/>
                <a:latin typeface="Calibri" panose="020F0502020204030204" pitchFamily="34" charset="0"/>
                <a:ea typeface="Carlito"/>
                <a:cs typeface="Carlito"/>
              </a:rPr>
              <a:t>Klein, and </a:t>
            </a:r>
            <a:r>
              <a:rPr lang="en-US" sz="2000" b="1" spc="-15" dirty="0">
                <a:effectLst/>
                <a:latin typeface="Calibri" panose="020F0502020204030204" pitchFamily="34" charset="0"/>
                <a:ea typeface="Carlito"/>
                <a:cs typeface="Carlito"/>
              </a:rPr>
              <a:t>Edward </a:t>
            </a:r>
            <a:r>
              <a:rPr lang="en-US" sz="2000" b="1" dirty="0" err="1">
                <a:effectLst/>
                <a:latin typeface="Calibri" panose="020F0502020204030204" pitchFamily="34" charset="0"/>
                <a:ea typeface="Carlito"/>
                <a:cs typeface="Carlito"/>
              </a:rPr>
              <a:t>Loper</a:t>
            </a:r>
            <a:endParaRPr lang="en-IN" sz="2000" b="1" dirty="0">
              <a:effectLst/>
              <a:latin typeface="Carlito"/>
              <a:ea typeface="Carlito"/>
              <a:cs typeface="Carlito"/>
            </a:endParaRPr>
          </a:p>
          <a:p>
            <a:pPr marL="342900" lvl="0" indent="-342900">
              <a:spcBef>
                <a:spcPts val="825"/>
              </a:spcBef>
              <a:buFont typeface="Wingdings" panose="05000000000000000000" pitchFamily="2" charset="2"/>
              <a:buChar char=""/>
              <a:tabLst>
                <a:tab pos="1320800" algn="l"/>
                <a:tab pos="1321435" algn="l"/>
              </a:tabLst>
            </a:pPr>
            <a:r>
              <a:rPr lang="en-US" sz="2000" dirty="0">
                <a:effectLst/>
                <a:latin typeface="Calibri" panose="020F0502020204030204" pitchFamily="34" charset="0"/>
                <a:ea typeface="Carlito"/>
                <a:cs typeface="Carlito"/>
              </a:rPr>
              <a:t>Scikit-learn documentation:</a:t>
            </a:r>
            <a:r>
              <a:rPr lang="en-US" sz="2000" spc="-15" dirty="0">
                <a:solidFill>
                  <a:srgbClr val="0000FF"/>
                </a:solidFill>
                <a:effectLst/>
                <a:latin typeface="Calibri" panose="020F0502020204030204" pitchFamily="34" charset="0"/>
                <a:ea typeface="Carlito"/>
                <a:cs typeface="Carlito"/>
                <a:hlinkClick r:id="rId3"/>
              </a:rPr>
              <a:t> </a:t>
            </a:r>
            <a:r>
              <a:rPr lang="en-US" sz="2000" dirty="0">
                <a:solidFill>
                  <a:srgbClr val="0000FF"/>
                </a:solidFill>
                <a:effectLst/>
                <a:latin typeface="Calibri" panose="020F0502020204030204" pitchFamily="34" charset="0"/>
                <a:ea typeface="Carlito"/>
                <a:cs typeface="Carlito"/>
                <a:hlinkClick r:id="rId3"/>
              </a:rPr>
              <a:t>https://scikit-learn.org/stable/documentation.html</a:t>
            </a:r>
            <a:endParaRPr lang="en-IN" sz="1800" dirty="0">
              <a:effectLst/>
              <a:latin typeface="Carlito"/>
              <a:ea typeface="Carlito"/>
              <a:cs typeface="Carlito"/>
            </a:endParaRPr>
          </a:p>
          <a:p>
            <a:pPr marL="342900" lvl="0" indent="-342900">
              <a:spcBef>
                <a:spcPts val="915"/>
              </a:spcBef>
              <a:buFont typeface="Wingdings" panose="05000000000000000000" pitchFamily="2" charset="2"/>
              <a:buChar char=""/>
              <a:tabLst>
                <a:tab pos="1320800" algn="l"/>
                <a:tab pos="1321435" algn="l"/>
              </a:tabLst>
            </a:pPr>
            <a:r>
              <a:rPr lang="en-US" sz="2000" spc="-25" dirty="0">
                <a:effectLst/>
                <a:latin typeface="Calibri" panose="020F0502020204030204" pitchFamily="34" charset="0"/>
                <a:ea typeface="Carlito"/>
                <a:cs typeface="Carlito"/>
              </a:rPr>
              <a:t>NLTK </a:t>
            </a:r>
            <a:r>
              <a:rPr lang="en-US" sz="2000" dirty="0">
                <a:effectLst/>
                <a:latin typeface="Calibri" panose="020F0502020204030204" pitchFamily="34" charset="0"/>
                <a:ea typeface="Carlito"/>
                <a:cs typeface="Carlito"/>
              </a:rPr>
              <a:t>documentation:</a:t>
            </a:r>
            <a:r>
              <a:rPr lang="en-US" sz="2000" spc="15" dirty="0">
                <a:solidFill>
                  <a:srgbClr val="0000FF"/>
                </a:solidFill>
                <a:effectLst/>
                <a:latin typeface="Calibri" panose="020F0502020204030204" pitchFamily="34" charset="0"/>
                <a:ea typeface="Carlito"/>
                <a:cs typeface="Carlito"/>
                <a:hlinkClick r:id="rId4"/>
              </a:rPr>
              <a:t> </a:t>
            </a:r>
            <a:r>
              <a:rPr lang="en-US" sz="2000" dirty="0">
                <a:solidFill>
                  <a:srgbClr val="0000FF"/>
                </a:solidFill>
                <a:effectLst/>
                <a:latin typeface="Calibri" panose="020F0502020204030204" pitchFamily="34" charset="0"/>
                <a:ea typeface="Carlito"/>
                <a:cs typeface="Carlito"/>
                <a:hlinkClick r:id="rId4"/>
              </a:rPr>
              <a:t>https://www.nltk.org/</a:t>
            </a:r>
            <a:endParaRPr lang="en-IN" sz="1800" dirty="0">
              <a:effectLst/>
              <a:latin typeface="Carlito"/>
              <a:ea typeface="Carlito"/>
              <a:cs typeface="Carlito"/>
            </a:endParaRPr>
          </a:p>
          <a:p>
            <a:pPr marL="342900" lvl="0" indent="-342900">
              <a:spcBef>
                <a:spcPts val="920"/>
              </a:spcBef>
              <a:buFont typeface="Wingdings" panose="05000000000000000000" pitchFamily="2" charset="2"/>
              <a:buChar char=""/>
              <a:tabLst>
                <a:tab pos="1320800" algn="l"/>
                <a:tab pos="1321435" algn="l"/>
              </a:tabLst>
            </a:pPr>
            <a:r>
              <a:rPr lang="en-US" sz="2000" dirty="0">
                <a:effectLst/>
                <a:latin typeface="Calibri" panose="020F0502020204030204" pitchFamily="34" charset="0"/>
                <a:ea typeface="Carlito"/>
                <a:cs typeface="Carlito"/>
              </a:rPr>
              <a:t>Pandas documentation:</a:t>
            </a:r>
            <a:r>
              <a:rPr lang="en-US" sz="2000" spc="-20" dirty="0">
                <a:solidFill>
                  <a:srgbClr val="0000FF"/>
                </a:solidFill>
                <a:effectLst/>
                <a:latin typeface="Calibri" panose="020F0502020204030204" pitchFamily="34" charset="0"/>
                <a:ea typeface="Carlito"/>
                <a:cs typeface="Carlito"/>
                <a:hlinkClick r:id="rId5"/>
              </a:rPr>
              <a:t> </a:t>
            </a:r>
            <a:r>
              <a:rPr lang="en-US" sz="2000" dirty="0">
                <a:solidFill>
                  <a:srgbClr val="0000FF"/>
                </a:solidFill>
                <a:effectLst/>
                <a:latin typeface="Calibri" panose="020F0502020204030204" pitchFamily="34" charset="0"/>
                <a:ea typeface="Carlito"/>
                <a:cs typeface="Carlito"/>
                <a:hlinkClick r:id="rId5"/>
              </a:rPr>
              <a:t>https://pandas.pydata.org/docs/</a:t>
            </a:r>
            <a:endParaRPr lang="en-IN" sz="1800" dirty="0">
              <a:effectLst/>
              <a:latin typeface="Carlito"/>
              <a:ea typeface="Carlito"/>
              <a:cs typeface="Carlito"/>
            </a:endParaRPr>
          </a:p>
          <a:p>
            <a:pPr marL="342900" lvl="0" indent="-342900">
              <a:spcBef>
                <a:spcPts val="910"/>
              </a:spcBef>
              <a:buFont typeface="Wingdings" panose="05000000000000000000" pitchFamily="2" charset="2"/>
              <a:buChar char=""/>
              <a:tabLst>
                <a:tab pos="1320800" algn="l"/>
                <a:tab pos="1321435" algn="l"/>
              </a:tabLst>
            </a:pPr>
            <a:r>
              <a:rPr lang="en-US" sz="2000" dirty="0">
                <a:effectLst/>
                <a:latin typeface="Calibri" panose="020F0502020204030204" pitchFamily="34" charset="0"/>
                <a:ea typeface="Carlito"/>
                <a:cs typeface="Carlito"/>
              </a:rPr>
              <a:t>Matplotlib documentation:</a:t>
            </a:r>
            <a:r>
              <a:rPr lang="en-US" sz="2000" spc="5" dirty="0">
                <a:solidFill>
                  <a:srgbClr val="0000FF"/>
                </a:solidFill>
                <a:effectLst/>
                <a:latin typeface="Calibri" panose="020F0502020204030204" pitchFamily="34" charset="0"/>
                <a:ea typeface="Carlito"/>
                <a:cs typeface="Carlito"/>
                <a:hlinkClick r:id="rId6"/>
              </a:rPr>
              <a:t> </a:t>
            </a:r>
            <a:r>
              <a:rPr lang="en-US" sz="2000" dirty="0">
                <a:solidFill>
                  <a:srgbClr val="0000FF"/>
                </a:solidFill>
                <a:effectLst/>
                <a:latin typeface="Calibri" panose="020F0502020204030204" pitchFamily="34" charset="0"/>
                <a:ea typeface="Carlito"/>
                <a:cs typeface="Carlito"/>
                <a:hlinkClick r:id="rId6"/>
              </a:rPr>
              <a:t>https://matplotlib.org/</a:t>
            </a:r>
            <a:endParaRPr lang="en-IN" sz="1800" dirty="0">
              <a:effectLst/>
              <a:latin typeface="Carlito"/>
              <a:ea typeface="Carlito"/>
              <a:cs typeface="Carlito"/>
            </a:endParaRPr>
          </a:p>
          <a:p>
            <a:pPr marL="342900" lvl="0" indent="-342900">
              <a:spcBef>
                <a:spcPts val="915"/>
              </a:spcBef>
              <a:buFont typeface="Wingdings" panose="05000000000000000000" pitchFamily="2" charset="2"/>
              <a:buChar char=""/>
              <a:tabLst>
                <a:tab pos="1320800" algn="l"/>
                <a:tab pos="1321435" algn="l"/>
              </a:tabLst>
            </a:pPr>
            <a:r>
              <a:rPr lang="en-US" sz="2000" dirty="0">
                <a:effectLst/>
                <a:latin typeface="Calibri" panose="020F0502020204030204" pitchFamily="34" charset="0"/>
                <a:ea typeface="Carlito"/>
                <a:cs typeface="Carlito"/>
              </a:rPr>
              <a:t>Seaborn documentation:</a:t>
            </a:r>
            <a:r>
              <a:rPr lang="en-US" sz="2000" spc="-10" dirty="0">
                <a:solidFill>
                  <a:srgbClr val="0000FF"/>
                </a:solidFill>
                <a:effectLst/>
                <a:latin typeface="Calibri" panose="020F0502020204030204" pitchFamily="34" charset="0"/>
                <a:ea typeface="Carlito"/>
                <a:cs typeface="Carlito"/>
                <a:hlinkClick r:id="rId7"/>
              </a:rPr>
              <a:t> </a:t>
            </a:r>
            <a:r>
              <a:rPr lang="en-US" sz="2000" dirty="0">
                <a:solidFill>
                  <a:srgbClr val="0000FF"/>
                </a:solidFill>
                <a:effectLst/>
                <a:latin typeface="Calibri" panose="020F0502020204030204" pitchFamily="34" charset="0"/>
                <a:ea typeface="Carlito"/>
                <a:cs typeface="Carlito"/>
                <a:hlinkClick r:id="rId7"/>
              </a:rPr>
              <a:t>https://seaborn.pydata.org/</a:t>
            </a:r>
            <a:endParaRPr lang="en-IN" sz="1800" dirty="0">
              <a:effectLst/>
              <a:latin typeface="Carlito"/>
              <a:ea typeface="Carlito"/>
              <a:cs typeface="Carlito"/>
            </a:endParaRPr>
          </a:p>
          <a:p>
            <a:pPr marL="342900" lvl="0" indent="-342900">
              <a:spcBef>
                <a:spcPts val="920"/>
              </a:spcBef>
              <a:buFont typeface="Wingdings" panose="05000000000000000000" pitchFamily="2" charset="2"/>
              <a:buChar char=""/>
              <a:tabLst>
                <a:tab pos="1320800" algn="l"/>
                <a:tab pos="1321435" algn="l"/>
              </a:tabLst>
            </a:pPr>
            <a:r>
              <a:rPr lang="en-US" sz="2000" spc="-25" dirty="0">
                <a:effectLst/>
                <a:latin typeface="Calibri" panose="020F0502020204030204" pitchFamily="34" charset="0"/>
                <a:ea typeface="Carlito"/>
                <a:cs typeface="Carlito"/>
              </a:rPr>
              <a:t>Towards </a:t>
            </a:r>
            <a:r>
              <a:rPr lang="en-US" sz="2000" dirty="0">
                <a:effectLst/>
                <a:latin typeface="Calibri" panose="020F0502020204030204" pitchFamily="34" charset="0"/>
                <a:ea typeface="Carlito"/>
                <a:cs typeface="Carlito"/>
              </a:rPr>
              <a:t>Data Science:</a:t>
            </a:r>
            <a:r>
              <a:rPr lang="en-US" sz="2000" spc="25" dirty="0">
                <a:solidFill>
                  <a:srgbClr val="0000FF"/>
                </a:solidFill>
                <a:effectLst/>
                <a:latin typeface="Calibri" panose="020F0502020204030204" pitchFamily="34" charset="0"/>
                <a:ea typeface="Carlito"/>
                <a:cs typeface="Carlito"/>
                <a:hlinkClick r:id="rId8"/>
              </a:rPr>
              <a:t> </a:t>
            </a:r>
            <a:r>
              <a:rPr lang="en-US" sz="2000" dirty="0">
                <a:solidFill>
                  <a:srgbClr val="0000FF"/>
                </a:solidFill>
                <a:effectLst/>
                <a:latin typeface="Calibri" panose="020F0502020204030204" pitchFamily="34" charset="0"/>
                <a:ea typeface="Carlito"/>
                <a:cs typeface="Carlito"/>
                <a:hlinkClick r:id="rId8"/>
              </a:rPr>
              <a:t>https://towardsdatascience.com/</a:t>
            </a:r>
            <a:endParaRPr lang="en-IN" sz="1800" dirty="0">
              <a:effectLst/>
              <a:latin typeface="Carlito"/>
              <a:ea typeface="Carlito"/>
              <a:cs typeface="Carlito"/>
            </a:endParaRPr>
          </a:p>
          <a:p>
            <a:pPr marL="342900" lvl="0" indent="-342900">
              <a:spcBef>
                <a:spcPts val="910"/>
              </a:spcBef>
              <a:buFont typeface="Wingdings" panose="05000000000000000000" pitchFamily="2" charset="2"/>
              <a:buChar char=""/>
              <a:tabLst>
                <a:tab pos="1320800" algn="l"/>
                <a:tab pos="1321435" algn="l"/>
              </a:tabLst>
            </a:pPr>
            <a:r>
              <a:rPr lang="en-US" sz="2000" dirty="0">
                <a:effectLst/>
                <a:latin typeface="Calibri" panose="020F0502020204030204" pitchFamily="34" charset="0"/>
                <a:ea typeface="Carlito"/>
                <a:cs typeface="Carlito"/>
              </a:rPr>
              <a:t>Kaggle:</a:t>
            </a:r>
            <a:r>
              <a:rPr lang="en-US" sz="2000" spc="5" dirty="0">
                <a:solidFill>
                  <a:srgbClr val="0000FF"/>
                </a:solidFill>
                <a:effectLst/>
                <a:latin typeface="Calibri" panose="020F0502020204030204" pitchFamily="34" charset="0"/>
                <a:ea typeface="Carlito"/>
                <a:cs typeface="Carlito"/>
                <a:hlinkClick r:id="rId9"/>
              </a:rPr>
              <a:t> </a:t>
            </a:r>
            <a:r>
              <a:rPr lang="en-US" sz="2000" dirty="0">
                <a:solidFill>
                  <a:srgbClr val="0000FF"/>
                </a:solidFill>
                <a:effectLst/>
                <a:latin typeface="Calibri" panose="020F0502020204030204" pitchFamily="34" charset="0"/>
                <a:ea typeface="Carlito"/>
                <a:cs typeface="Carlito"/>
                <a:hlinkClick r:id="rId9"/>
              </a:rPr>
              <a:t>https://www.kaggle.com/</a:t>
            </a:r>
            <a:endParaRPr lang="en-IN" sz="1800" dirty="0">
              <a:effectLst/>
              <a:latin typeface="Carlito"/>
              <a:ea typeface="Carlito"/>
              <a:cs typeface="Carlito"/>
            </a:endParaRPr>
          </a:p>
          <a:p>
            <a:pPr marL="342900" lvl="0" indent="-342900">
              <a:spcBef>
                <a:spcPts val="930"/>
              </a:spcBef>
              <a:buFont typeface="Wingdings" panose="05000000000000000000" pitchFamily="2" charset="2"/>
              <a:buChar char=""/>
              <a:tabLst>
                <a:tab pos="1320800" algn="l"/>
                <a:tab pos="1321435" algn="l"/>
              </a:tabLst>
            </a:pPr>
            <a:r>
              <a:rPr lang="en-US" sz="2000" dirty="0">
                <a:effectLst/>
                <a:latin typeface="Calibri" panose="020F0502020204030204" pitchFamily="34" charset="0"/>
                <a:ea typeface="Carlito"/>
                <a:cs typeface="Carlito"/>
              </a:rPr>
              <a:t>GitHub:</a:t>
            </a:r>
            <a:r>
              <a:rPr lang="en-US" sz="2000" spc="5" dirty="0">
                <a:solidFill>
                  <a:srgbClr val="0000FF"/>
                </a:solidFill>
                <a:effectLst/>
                <a:latin typeface="Calibri" panose="020F0502020204030204" pitchFamily="34" charset="0"/>
                <a:ea typeface="Carlito"/>
                <a:cs typeface="Carlito"/>
                <a:hlinkClick r:id="rId10"/>
              </a:rPr>
              <a:t> </a:t>
            </a:r>
            <a:r>
              <a:rPr lang="en-US" sz="2000" dirty="0">
                <a:solidFill>
                  <a:srgbClr val="0000FF"/>
                </a:solidFill>
                <a:effectLst/>
                <a:latin typeface="Calibri" panose="020F0502020204030204" pitchFamily="34" charset="0"/>
                <a:ea typeface="Carlito"/>
                <a:cs typeface="Carlito"/>
                <a:hlinkClick r:id="rId10"/>
              </a:rPr>
              <a:t>https://github.com/</a:t>
            </a:r>
            <a:endParaRPr lang="en-IN" sz="1800" dirty="0">
              <a:effectLst/>
              <a:latin typeface="Carlito"/>
              <a:ea typeface="Carlito"/>
              <a:cs typeface="Carlito"/>
            </a:endParaRPr>
          </a:p>
          <a:p>
            <a:pPr marL="863600">
              <a:spcBef>
                <a:spcPts val="910"/>
              </a:spcBef>
              <a:spcAft>
                <a:spcPts val="0"/>
              </a:spcAft>
            </a:pPr>
            <a:r>
              <a:rPr lang="en-US" sz="2000" dirty="0">
                <a:effectLst/>
                <a:latin typeface="Calibri" panose="020F0502020204030204" pitchFamily="34" charset="0"/>
                <a:ea typeface="Carlito"/>
                <a:cs typeface="Carlito"/>
              </a:rPr>
              <a:t>The specific dataset used in this project can be found here:</a:t>
            </a:r>
            <a:endParaRPr lang="en-IN" sz="1800" dirty="0">
              <a:effectLst/>
              <a:latin typeface="Carlito"/>
              <a:ea typeface="Carlito"/>
              <a:cs typeface="Carlito"/>
            </a:endParaRPr>
          </a:p>
          <a:p>
            <a:r>
              <a:rPr lang="en-US" sz="2000" spc="-300" dirty="0">
                <a:solidFill>
                  <a:srgbClr val="0000FF"/>
                </a:solidFill>
                <a:effectLst/>
                <a:latin typeface="Calibri" panose="020F0502020204030204" pitchFamily="34" charset="0"/>
                <a:ea typeface="Carlito"/>
                <a:cs typeface="Carlito"/>
                <a:hlinkClick r:id="rId11"/>
              </a:rPr>
              <a:t> </a:t>
            </a:r>
            <a:r>
              <a:rPr lang="en-US" sz="2000" dirty="0">
                <a:solidFill>
                  <a:srgbClr val="0000FF"/>
                </a:solidFill>
                <a:effectLst/>
                <a:latin typeface="Calibri" panose="020F0502020204030204" pitchFamily="34" charset="0"/>
                <a:ea typeface="Carlito"/>
                <a:cs typeface="Carlito"/>
                <a:hlinkClick r:id="rId11"/>
              </a:rPr>
              <a:t>https://www.kaggle.com/uciml/sms-spam-collection-dataset</a:t>
            </a:r>
            <a:r>
              <a:rPr lang="en-US"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ctrTitle"/>
          </p:nvPr>
        </p:nvSpPr>
        <p:spPr>
          <a:xfrm>
            <a:off x="2324456" y="2780929"/>
            <a:ext cx="7871164" cy="1295415"/>
          </a:xfrm>
          <a:prstGeom prst="rect">
            <a:avLst/>
          </a:prstGeom>
          <a:no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8000" b="1">
                <a:solidFill>
                  <a:srgbClr val="FF0000"/>
                </a:solidFill>
              </a:rPr>
              <a:t>Thank You</a:t>
            </a:r>
            <a:endParaRPr sz="1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1638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Assignment Team</a:t>
            </a:r>
            <a:endParaRPr/>
          </a:p>
        </p:txBody>
      </p:sp>
      <p:graphicFrame>
        <p:nvGraphicFramePr>
          <p:cNvPr id="91" name="Google Shape;91;p14"/>
          <p:cNvGraphicFramePr/>
          <p:nvPr>
            <p:extLst>
              <p:ext uri="{D42A27DB-BD31-4B8C-83A1-F6EECF244321}">
                <p14:modId xmlns:p14="http://schemas.microsoft.com/office/powerpoint/2010/main" val="3378517285"/>
              </p:ext>
            </p:extLst>
          </p:nvPr>
        </p:nvGraphicFramePr>
        <p:xfrm>
          <a:off x="1828800" y="1600200"/>
          <a:ext cx="8640950" cy="1716816"/>
        </p:xfrm>
        <a:graphic>
          <a:graphicData uri="http://schemas.openxmlformats.org/drawingml/2006/table">
            <a:tbl>
              <a:tblPr>
                <a:noFill/>
                <a:tableStyleId>{2C6B5291-D10F-40B0-AF24-E4138EE4A720}</a:tableStyleId>
              </a:tblPr>
              <a:tblGrid>
                <a:gridCol w="1120075">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4320475">
                  <a:extLst>
                    <a:ext uri="{9D8B030D-6E8A-4147-A177-3AD203B41FA5}">
                      <a16:colId xmlns:a16="http://schemas.microsoft.com/office/drawing/2014/main" val="20002"/>
                    </a:ext>
                  </a:extLst>
                </a:gridCol>
              </a:tblGrid>
              <a:tr h="434000">
                <a:tc>
                  <a:txBody>
                    <a:bodyPr/>
                    <a:lstStyle/>
                    <a:p>
                      <a:pPr marL="0" marR="0" lvl="0" indent="0" algn="ctr" rtl="0">
                        <a:lnSpc>
                          <a:spcPct val="150000"/>
                        </a:lnSpc>
                        <a:spcBef>
                          <a:spcPts val="0"/>
                        </a:spcBef>
                        <a:spcAft>
                          <a:spcPts val="0"/>
                        </a:spcAft>
                        <a:buClr>
                          <a:schemeClr val="dk1"/>
                        </a:buClr>
                        <a:buSzPts val="2400"/>
                        <a:buFont typeface="Calibri"/>
                        <a:buNone/>
                      </a:pPr>
                      <a:r>
                        <a:rPr lang="en-US" sz="2400" b="1" u="none" strike="noStrike" cap="none" dirty="0"/>
                        <a:t>Sl no.</a:t>
                      </a:r>
                      <a:endParaRPr sz="1800" b="1" u="none" strike="noStrike" cap="none" dirty="0"/>
                    </a:p>
                  </a:txBody>
                  <a:tcPr marL="91450" marR="91450" marT="45725" marB="45725"/>
                </a:tc>
                <a:tc>
                  <a:txBody>
                    <a:bodyPr/>
                    <a:lstStyle/>
                    <a:p>
                      <a:pPr marL="0" marR="0" lvl="0" indent="0" algn="ctr" rtl="0">
                        <a:lnSpc>
                          <a:spcPct val="150000"/>
                        </a:lnSpc>
                        <a:spcBef>
                          <a:spcPts val="0"/>
                        </a:spcBef>
                        <a:spcAft>
                          <a:spcPts val="0"/>
                        </a:spcAft>
                        <a:buClr>
                          <a:schemeClr val="dk1"/>
                        </a:buClr>
                        <a:buSzPts val="2400"/>
                        <a:buFont typeface="Calibri"/>
                        <a:buNone/>
                      </a:pPr>
                      <a:r>
                        <a:rPr lang="en-US" sz="2400" b="1" u="none" strike="noStrike" cap="none"/>
                        <a:t>Registration no.</a:t>
                      </a:r>
                      <a:endParaRPr sz="1800" b="1" u="none" strike="noStrike" cap="none"/>
                    </a:p>
                  </a:txBody>
                  <a:tcPr marL="91450" marR="91450" marT="45725" marB="45725"/>
                </a:tc>
                <a:tc>
                  <a:txBody>
                    <a:bodyPr/>
                    <a:lstStyle/>
                    <a:p>
                      <a:pPr marL="0" marR="0" lvl="0" indent="0" algn="ctr" rtl="0">
                        <a:lnSpc>
                          <a:spcPct val="150000"/>
                        </a:lnSpc>
                        <a:spcBef>
                          <a:spcPts val="0"/>
                        </a:spcBef>
                        <a:spcAft>
                          <a:spcPts val="0"/>
                        </a:spcAft>
                        <a:buClr>
                          <a:schemeClr val="dk1"/>
                        </a:buClr>
                        <a:buSzPts val="2400"/>
                        <a:buFont typeface="Calibri"/>
                        <a:buNone/>
                      </a:pPr>
                      <a:r>
                        <a:rPr lang="en-US" sz="2400" b="1" u="none" strike="noStrike" cap="none"/>
                        <a:t>Student Names</a:t>
                      </a:r>
                      <a:endParaRPr sz="1800" b="1" u="none" strike="noStrike" cap="none"/>
                    </a:p>
                  </a:txBody>
                  <a:tcPr marL="91450" marR="91450" marT="45725" marB="45725"/>
                </a:tc>
                <a:extLst>
                  <a:ext uri="{0D108BD9-81ED-4DB2-BD59-A6C34878D82A}">
                    <a16:rowId xmlns:a16="http://schemas.microsoft.com/office/drawing/2014/main" val="10000"/>
                  </a:ext>
                </a:extLst>
              </a:tr>
              <a:tr h="541450">
                <a:tc>
                  <a:txBody>
                    <a:bodyPr/>
                    <a:lstStyle/>
                    <a:p>
                      <a:pPr marL="0" marR="0" lvl="0" indent="0" algn="l" rtl="0">
                        <a:lnSpc>
                          <a:spcPct val="150000"/>
                        </a:lnSpc>
                        <a:spcBef>
                          <a:spcPts val="0"/>
                        </a:spcBef>
                        <a:spcAft>
                          <a:spcPts val="0"/>
                        </a:spcAft>
                        <a:buClr>
                          <a:schemeClr val="dk1"/>
                        </a:buClr>
                        <a:buSzPts val="2400"/>
                        <a:buFont typeface="Calibri"/>
                        <a:buNone/>
                      </a:pPr>
                      <a:r>
                        <a:rPr lang="en-US" sz="2400" u="none" strike="noStrike" cap="none"/>
                        <a:t>1</a:t>
                      </a:r>
                      <a:endParaRPr sz="1800" u="none" strike="noStrike" cap="none"/>
                    </a:p>
                  </a:txBody>
                  <a:tcPr marL="91450" marR="91450" marT="45725" marB="45725"/>
                </a:tc>
                <a:tc>
                  <a:txBody>
                    <a:bodyPr/>
                    <a:lstStyle/>
                    <a:p>
                      <a:pPr marL="0" marR="0" lvl="0" indent="0" algn="ctr" rtl="0">
                        <a:lnSpc>
                          <a:spcPct val="150000"/>
                        </a:lnSpc>
                        <a:spcBef>
                          <a:spcPts val="0"/>
                        </a:spcBef>
                        <a:spcAft>
                          <a:spcPts val="0"/>
                        </a:spcAft>
                        <a:buClr>
                          <a:schemeClr val="dk1"/>
                        </a:buClr>
                        <a:buSzPts val="1800"/>
                        <a:buFont typeface="Calibri"/>
                        <a:buNone/>
                      </a:pPr>
                      <a:r>
                        <a:rPr lang="en-US" sz="2000" b="1" u="none" strike="noStrike" cap="none" dirty="0">
                          <a:latin typeface="+mn-lt"/>
                          <a:cs typeface="Calibri" panose="020F0502020204030204" pitchFamily="34" charset="0"/>
                        </a:rPr>
                        <a:t>20ETAI410035</a:t>
                      </a:r>
                      <a:endParaRPr sz="2000" b="1" u="none" strike="noStrike" cap="none" dirty="0">
                        <a:latin typeface="+mn-lt"/>
                        <a:cs typeface="Calibri" panose="020F0502020204030204" pitchFamily="34" charset="0"/>
                      </a:endParaRPr>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Calibri"/>
                        <a:buNone/>
                      </a:pPr>
                      <a:r>
                        <a:rPr lang="en-US" sz="2000" b="1" i="0" u="none" strike="noStrike" cap="none" dirty="0">
                          <a:solidFill>
                            <a:srgbClr val="000000"/>
                          </a:solidFill>
                          <a:latin typeface="+mn-lt"/>
                          <a:ea typeface="Calibri"/>
                          <a:cs typeface="Calibri" panose="020F0502020204030204" pitchFamily="34" charset="0"/>
                          <a:sym typeface="Calibri"/>
                        </a:rPr>
                        <a:t>PRATISTHA GAUR</a:t>
                      </a:r>
                      <a:endParaRPr sz="2000" b="1" i="0" u="none" strike="noStrike" cap="none" dirty="0">
                        <a:solidFill>
                          <a:srgbClr val="000000"/>
                        </a:solidFill>
                        <a:latin typeface="+mn-lt"/>
                        <a:ea typeface="Calibri"/>
                        <a:cs typeface="Calibri" panose="020F0502020204030204" pitchFamily="34" charset="0"/>
                        <a:sym typeface="Calibri"/>
                      </a:endParaRPr>
                    </a:p>
                  </a:txBody>
                  <a:tcPr marL="91450" marR="91450" marT="45725" marB="45725"/>
                </a:tc>
                <a:extLst>
                  <a:ext uri="{0D108BD9-81ED-4DB2-BD59-A6C34878D82A}">
                    <a16:rowId xmlns:a16="http://schemas.microsoft.com/office/drawing/2014/main" val="10001"/>
                  </a:ext>
                </a:extLst>
              </a:tr>
              <a:tr h="465000">
                <a:tc>
                  <a:txBody>
                    <a:bodyPr/>
                    <a:lstStyle/>
                    <a:p>
                      <a:pPr marL="0" marR="0" lvl="0" indent="0" algn="l" rtl="0">
                        <a:lnSpc>
                          <a:spcPct val="150000"/>
                        </a:lnSpc>
                        <a:spcBef>
                          <a:spcPts val="0"/>
                        </a:spcBef>
                        <a:spcAft>
                          <a:spcPts val="0"/>
                        </a:spcAft>
                        <a:buClr>
                          <a:schemeClr val="dk1"/>
                        </a:buClr>
                        <a:buSzPts val="2400"/>
                        <a:buFont typeface="Calibri"/>
                        <a:buNone/>
                      </a:pPr>
                      <a:r>
                        <a:rPr lang="en-US" sz="2400" u="none" strike="noStrike" cap="none" dirty="0"/>
                        <a:t>2</a:t>
                      </a:r>
                      <a:endParaRPr sz="1800" u="none" strike="noStrike" cap="none" dirty="0"/>
                    </a:p>
                  </a:txBody>
                  <a:tcPr marL="91450" marR="91450" marT="45725" marB="45725"/>
                </a:tc>
                <a:tc>
                  <a:txBody>
                    <a:bodyPr/>
                    <a:lstStyle/>
                    <a:p>
                      <a:pPr marL="0" marR="0" lvl="0" indent="0" algn="ctr" defTabSz="914400" rtl="0" eaLnBrk="1" fontAlgn="auto" latinLnBrk="0" hangingPunct="1">
                        <a:lnSpc>
                          <a:spcPct val="150000"/>
                        </a:lnSpc>
                        <a:spcBef>
                          <a:spcPts val="0"/>
                        </a:spcBef>
                        <a:spcAft>
                          <a:spcPts val="0"/>
                        </a:spcAft>
                        <a:buClr>
                          <a:schemeClr val="dk1"/>
                        </a:buClr>
                        <a:buSzPts val="1800"/>
                        <a:buFont typeface="Calibri"/>
                        <a:buNone/>
                        <a:tabLst/>
                        <a:defRPr/>
                      </a:pPr>
                      <a:r>
                        <a:rPr lang="en-US" sz="2000" b="1" i="0" u="none" strike="noStrike" cap="none" dirty="0">
                          <a:solidFill>
                            <a:srgbClr val="000000"/>
                          </a:solidFill>
                          <a:latin typeface="Arial"/>
                          <a:ea typeface="Arial"/>
                          <a:cs typeface="Calibri" panose="020F0502020204030204" pitchFamily="34" charset="0"/>
                          <a:sym typeface="Arial"/>
                        </a:rPr>
                        <a:t>20ETAI410036</a:t>
                      </a:r>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Calibri"/>
                        <a:buNone/>
                      </a:pPr>
                      <a:r>
                        <a:rPr lang="en-US" sz="2000" b="1" u="none" strike="noStrike" cap="none" dirty="0">
                          <a:latin typeface="+mn-lt"/>
                          <a:cs typeface="Calibri" panose="020F0502020204030204" pitchFamily="34" charset="0"/>
                        </a:rPr>
                        <a:t>PRRATHYUSH KEDEELAYA</a:t>
                      </a:r>
                      <a:endParaRPr sz="2000" b="1" u="none" strike="noStrike" cap="none" dirty="0">
                        <a:latin typeface="+mn-lt"/>
                        <a:cs typeface="Calibri" panose="020F0502020204030204" pitchFamily="34" charset="0"/>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1638300" y="226554"/>
            <a:ext cx="8915400" cy="53544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Outline</a:t>
            </a:r>
            <a:endParaRPr/>
          </a:p>
        </p:txBody>
      </p:sp>
      <p:sp>
        <p:nvSpPr>
          <p:cNvPr id="98" name="Google Shape;98;p15"/>
          <p:cNvSpPr txBox="1">
            <a:spLocks noGrp="1"/>
          </p:cNvSpPr>
          <p:nvPr>
            <p:ph type="body" idx="1"/>
          </p:nvPr>
        </p:nvSpPr>
        <p:spPr>
          <a:xfrm>
            <a:off x="1536569" y="1168924"/>
            <a:ext cx="9283831" cy="5536676"/>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Clr>
                <a:schemeClr val="dk1"/>
              </a:buClr>
              <a:buSzPts val="2400"/>
              <a:buChar char="•"/>
            </a:pPr>
            <a:r>
              <a:rPr lang="en-US" sz="2400" dirty="0"/>
              <a:t>Introduction</a:t>
            </a:r>
            <a:endParaRPr dirty="0"/>
          </a:p>
          <a:p>
            <a:pPr marL="457200" lvl="0" indent="-457200" algn="l" rtl="0">
              <a:spcBef>
                <a:spcPts val="480"/>
              </a:spcBef>
              <a:spcAft>
                <a:spcPts val="0"/>
              </a:spcAft>
              <a:buClr>
                <a:schemeClr val="dk1"/>
              </a:buClr>
              <a:buSzPts val="2400"/>
              <a:buChar char="•"/>
            </a:pPr>
            <a:r>
              <a:rPr lang="en-US" sz="2400" dirty="0"/>
              <a:t>Title and Aim</a:t>
            </a:r>
            <a:endParaRPr dirty="0"/>
          </a:p>
          <a:p>
            <a:pPr marL="457200" lvl="0" indent="-457200" algn="l" rtl="0">
              <a:spcBef>
                <a:spcPts val="480"/>
              </a:spcBef>
              <a:spcAft>
                <a:spcPts val="0"/>
              </a:spcAft>
              <a:buClr>
                <a:schemeClr val="dk1"/>
              </a:buClr>
              <a:buSzPts val="2400"/>
              <a:buChar char="•"/>
            </a:pPr>
            <a:r>
              <a:rPr lang="en-US" sz="2400" dirty="0"/>
              <a:t>Literature summary</a:t>
            </a:r>
            <a:endParaRPr dirty="0"/>
          </a:p>
          <a:p>
            <a:pPr marL="457200" lvl="0" indent="-457200" algn="l" rtl="0">
              <a:spcBef>
                <a:spcPts val="480"/>
              </a:spcBef>
              <a:spcAft>
                <a:spcPts val="0"/>
              </a:spcAft>
              <a:buClr>
                <a:schemeClr val="dk1"/>
              </a:buClr>
              <a:buSzPts val="2400"/>
              <a:buChar char="•"/>
            </a:pPr>
            <a:r>
              <a:rPr lang="en-US" sz="2400" dirty="0"/>
              <a:t>Objectives and Motivation</a:t>
            </a:r>
            <a:endParaRPr dirty="0"/>
          </a:p>
          <a:p>
            <a:pPr marL="457200" lvl="0" indent="-457200" algn="l" rtl="0">
              <a:spcBef>
                <a:spcPts val="480"/>
              </a:spcBef>
              <a:spcAft>
                <a:spcPts val="0"/>
              </a:spcAft>
              <a:buClr>
                <a:schemeClr val="dk1"/>
              </a:buClr>
              <a:buSzPts val="2400"/>
              <a:buChar char="•"/>
            </a:pPr>
            <a:r>
              <a:rPr lang="en-US" sz="2400" dirty="0"/>
              <a:t>Dataset Selection</a:t>
            </a:r>
            <a:endParaRPr dirty="0"/>
          </a:p>
          <a:p>
            <a:pPr marL="457200" lvl="0" indent="-457200" algn="l" rtl="0">
              <a:spcBef>
                <a:spcPts val="480"/>
              </a:spcBef>
              <a:spcAft>
                <a:spcPts val="0"/>
              </a:spcAft>
              <a:buClr>
                <a:schemeClr val="dk1"/>
              </a:buClr>
              <a:buSzPts val="2400"/>
              <a:buChar char="•"/>
            </a:pPr>
            <a:r>
              <a:rPr lang="en-US" sz="2400" dirty="0"/>
              <a:t>NLP Pre-processing Steps</a:t>
            </a:r>
            <a:endParaRPr dirty="0"/>
          </a:p>
          <a:p>
            <a:pPr marL="457200" lvl="0" indent="-457200" algn="l" rtl="0">
              <a:spcBef>
                <a:spcPts val="480"/>
              </a:spcBef>
              <a:spcAft>
                <a:spcPts val="0"/>
              </a:spcAft>
              <a:buClr>
                <a:schemeClr val="dk1"/>
              </a:buClr>
              <a:buSzPts val="2400"/>
              <a:buChar char="•"/>
            </a:pPr>
            <a:r>
              <a:rPr lang="en-US" sz="2400" dirty="0"/>
              <a:t>Implementation Challenges and Solutions</a:t>
            </a:r>
            <a:endParaRPr dirty="0"/>
          </a:p>
          <a:p>
            <a:pPr marL="457200" lvl="0" indent="-457200" algn="l" rtl="0">
              <a:spcBef>
                <a:spcPts val="480"/>
              </a:spcBef>
              <a:spcAft>
                <a:spcPts val="0"/>
              </a:spcAft>
              <a:buClr>
                <a:schemeClr val="dk1"/>
              </a:buClr>
              <a:buSzPts val="2400"/>
              <a:buChar char="•"/>
            </a:pPr>
            <a:r>
              <a:rPr lang="en-US" sz="2400" dirty="0"/>
              <a:t>Demonstration and Conclusion  </a:t>
            </a:r>
            <a:endParaRPr sz="2400" dirty="0"/>
          </a:p>
          <a:p>
            <a:pPr marL="457200" lvl="0" indent="-457200" algn="l" rtl="0">
              <a:spcBef>
                <a:spcPts val="480"/>
              </a:spcBef>
              <a:spcAft>
                <a:spcPts val="0"/>
              </a:spcAft>
              <a:buClr>
                <a:schemeClr val="dk1"/>
              </a:buClr>
              <a:buSzPts val="2400"/>
              <a:buChar char="•"/>
            </a:pPr>
            <a:r>
              <a:rPr lang="en-US" sz="2400" dirty="0"/>
              <a:t>References</a:t>
            </a:r>
            <a:endParaRPr sz="2400" dirty="0"/>
          </a:p>
          <a:p>
            <a:pPr marL="457200" lvl="0" indent="-279400" algn="l" rtl="0">
              <a:spcBef>
                <a:spcPts val="560"/>
              </a:spcBef>
              <a:spcAft>
                <a:spcPts val="0"/>
              </a:spcAft>
              <a:buClr>
                <a:schemeClr val="dk1"/>
              </a:buClr>
              <a:buSzPts val="2800"/>
              <a:buNone/>
            </a:pP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1723758" y="203406"/>
            <a:ext cx="8915400" cy="63408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Introduction </a:t>
            </a:r>
            <a:endParaRPr/>
          </a:p>
        </p:txBody>
      </p:sp>
      <p:sp>
        <p:nvSpPr>
          <p:cNvPr id="105" name="Google Shape;105;p16"/>
          <p:cNvSpPr txBox="1">
            <a:spLocks noGrp="1"/>
          </p:cNvSpPr>
          <p:nvPr>
            <p:ph type="body" idx="1"/>
          </p:nvPr>
        </p:nvSpPr>
        <p:spPr>
          <a:xfrm>
            <a:off x="771313" y="837488"/>
            <a:ext cx="10983912" cy="5431337"/>
          </a:xfrm>
          <a:prstGeom prst="rect">
            <a:avLst/>
          </a:prstGeom>
          <a:noFill/>
          <a:ln>
            <a:noFill/>
          </a:ln>
        </p:spPr>
        <p:txBody>
          <a:bodyPr spcFirstLastPara="1" wrap="square" lIns="91425" tIns="45700" rIns="91425" bIns="45700" anchor="t" anchorCtr="0">
            <a:noAutofit/>
          </a:bodyPr>
          <a:lstStyle/>
          <a:p>
            <a:pPr marL="342900" lvl="0" indent="-215900" algn="just" rtl="0">
              <a:lnSpc>
                <a:spcPct val="150000"/>
              </a:lnSpc>
              <a:spcBef>
                <a:spcPts val="0"/>
              </a:spcBef>
              <a:spcAft>
                <a:spcPts val="0"/>
              </a:spcAft>
              <a:buClr>
                <a:schemeClr val="dk1"/>
              </a:buClr>
              <a:buSzPts val="2000"/>
              <a:buNone/>
            </a:pPr>
            <a:r>
              <a:rPr lang="en-US" sz="1800" b="1" i="0" dirty="0">
                <a:solidFill>
                  <a:schemeClr val="tx1"/>
                </a:solidFill>
                <a:effectLst/>
                <a:latin typeface="Söhne"/>
              </a:rPr>
              <a:t>Fake SMS classification is the task of identifying text messages that are intentionally misleading, fraudulent, or deceptive. These messages are often sent with the intent to trick the recipient into disclosing personal </a:t>
            </a:r>
          </a:p>
          <a:p>
            <a:pPr marL="342900" lvl="0" indent="-215900" algn="just" rtl="0">
              <a:lnSpc>
                <a:spcPct val="150000"/>
              </a:lnSpc>
              <a:spcBef>
                <a:spcPts val="0"/>
              </a:spcBef>
              <a:spcAft>
                <a:spcPts val="0"/>
              </a:spcAft>
              <a:buClr>
                <a:schemeClr val="dk1"/>
              </a:buClr>
              <a:buSzPts val="2000"/>
              <a:buNone/>
            </a:pPr>
            <a:r>
              <a:rPr lang="en-US" sz="1800" b="1" i="0" dirty="0">
                <a:solidFill>
                  <a:schemeClr val="tx1"/>
                </a:solidFill>
                <a:effectLst/>
                <a:latin typeface="Söhne"/>
              </a:rPr>
              <a:t>information or taking some other action that benefits the sender.</a:t>
            </a:r>
          </a:p>
          <a:p>
            <a:pPr marL="25400" indent="0" algn="l">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Fake SMS detection models have a range of applications, including:</a:t>
            </a:r>
          </a:p>
          <a:p>
            <a:pPr marL="25400" indent="0" algn="l">
              <a:buNone/>
            </a:pPr>
            <a:endPar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Spam filtering      </a:t>
            </a:r>
          </a:p>
          <a:p>
            <a:pPr algn="l">
              <a:buFont typeface="+mj-lt"/>
              <a:buAutoNum type="arabicPeriod"/>
            </a:pP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Security</a:t>
            </a:r>
          </a:p>
          <a:p>
            <a:pPr marL="25400" indent="0" algn="l">
              <a:buNone/>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3. </a:t>
            </a: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Fraud detection</a:t>
            </a:r>
          </a:p>
          <a:p>
            <a:pPr marL="25400" indent="0" algn="l">
              <a:buNone/>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4. </a:t>
            </a: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 service                                                                                 </a:t>
            </a:r>
          </a:p>
          <a:p>
            <a:pPr marL="25400" indent="0" algn="l">
              <a:buNone/>
            </a:pP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 Social media</a:t>
            </a: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AC0BD12E-4E8F-8AE8-4D5D-6CDAD237C4CD}"/>
              </a:ext>
            </a:extLst>
          </p:cNvPr>
          <p:cNvPicPr>
            <a:picLocks noChangeAspect="1"/>
          </p:cNvPicPr>
          <p:nvPr/>
        </p:nvPicPr>
        <p:blipFill>
          <a:blip r:embed="rId3"/>
          <a:stretch>
            <a:fillRect/>
          </a:stretch>
        </p:blipFill>
        <p:spPr>
          <a:xfrm>
            <a:off x="9057611" y="1796634"/>
            <a:ext cx="2674510" cy="4754686"/>
          </a:xfrm>
          <a:prstGeom prst="rect">
            <a:avLst/>
          </a:prstGeom>
        </p:spPr>
      </p:pic>
      <p:pic>
        <p:nvPicPr>
          <p:cNvPr id="17" name="Picture 16">
            <a:extLst>
              <a:ext uri="{FF2B5EF4-FFF2-40B4-BE49-F238E27FC236}">
                <a16:creationId xmlns:a16="http://schemas.microsoft.com/office/drawing/2014/main" id="{D11BF78D-ECA0-30AA-395F-19767E4528EF}"/>
              </a:ext>
            </a:extLst>
          </p:cNvPr>
          <p:cNvPicPr>
            <a:picLocks noChangeAspect="1"/>
          </p:cNvPicPr>
          <p:nvPr/>
        </p:nvPicPr>
        <p:blipFill>
          <a:blip r:embed="rId4"/>
          <a:stretch>
            <a:fillRect/>
          </a:stretch>
        </p:blipFill>
        <p:spPr>
          <a:xfrm>
            <a:off x="7486036" y="4360088"/>
            <a:ext cx="3860424" cy="2058893"/>
          </a:xfrm>
          <a:prstGeom prst="rect">
            <a:avLst/>
          </a:prstGeom>
        </p:spPr>
      </p:pic>
      <p:pic>
        <p:nvPicPr>
          <p:cNvPr id="19" name="Picture 18">
            <a:extLst>
              <a:ext uri="{FF2B5EF4-FFF2-40B4-BE49-F238E27FC236}">
                <a16:creationId xmlns:a16="http://schemas.microsoft.com/office/drawing/2014/main" id="{A2724CEF-7AF9-6161-3E6F-C14793095125}"/>
              </a:ext>
            </a:extLst>
          </p:cNvPr>
          <p:cNvPicPr>
            <a:picLocks noChangeAspect="1"/>
          </p:cNvPicPr>
          <p:nvPr/>
        </p:nvPicPr>
        <p:blipFill>
          <a:blip r:embed="rId5"/>
          <a:stretch>
            <a:fillRect/>
          </a:stretch>
        </p:blipFill>
        <p:spPr>
          <a:xfrm>
            <a:off x="3527795" y="2958419"/>
            <a:ext cx="2431115" cy="2431115"/>
          </a:xfrm>
          <a:prstGeom prst="rect">
            <a:avLst/>
          </a:prstGeom>
        </p:spPr>
      </p:pic>
      <p:pic>
        <p:nvPicPr>
          <p:cNvPr id="21" name="Picture 20">
            <a:extLst>
              <a:ext uri="{FF2B5EF4-FFF2-40B4-BE49-F238E27FC236}">
                <a16:creationId xmlns:a16="http://schemas.microsoft.com/office/drawing/2014/main" id="{3EE8E336-E156-52F5-47E1-767437E5D1B9}"/>
              </a:ext>
            </a:extLst>
          </p:cNvPr>
          <p:cNvPicPr>
            <a:picLocks noChangeAspect="1"/>
          </p:cNvPicPr>
          <p:nvPr/>
        </p:nvPicPr>
        <p:blipFill>
          <a:blip r:embed="rId6"/>
          <a:stretch>
            <a:fillRect/>
          </a:stretch>
        </p:blipFill>
        <p:spPr>
          <a:xfrm>
            <a:off x="5987573" y="4351752"/>
            <a:ext cx="1522834" cy="1414060"/>
          </a:xfrm>
          <a:prstGeom prst="rect">
            <a:avLst/>
          </a:prstGeom>
        </p:spPr>
      </p:pic>
      <p:pic>
        <p:nvPicPr>
          <p:cNvPr id="15" name="Picture 14">
            <a:extLst>
              <a:ext uri="{FF2B5EF4-FFF2-40B4-BE49-F238E27FC236}">
                <a16:creationId xmlns:a16="http://schemas.microsoft.com/office/drawing/2014/main" id="{093348C3-2A3B-0FC1-906C-EF44C934040E}"/>
              </a:ext>
            </a:extLst>
          </p:cNvPr>
          <p:cNvPicPr>
            <a:picLocks noChangeAspect="1"/>
          </p:cNvPicPr>
          <p:nvPr/>
        </p:nvPicPr>
        <p:blipFill>
          <a:blip r:embed="rId7">
            <a:duotone>
              <a:schemeClr val="accent6">
                <a:shade val="45000"/>
                <a:satMod val="135000"/>
              </a:schemeClr>
              <a:prstClr val="white"/>
            </a:duotone>
          </a:blip>
          <a:stretch>
            <a:fillRect/>
          </a:stretch>
        </p:blipFill>
        <p:spPr>
          <a:xfrm>
            <a:off x="5970978" y="2554408"/>
            <a:ext cx="3202785" cy="17973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3" name="Picture 2">
            <a:extLst>
              <a:ext uri="{FF2B5EF4-FFF2-40B4-BE49-F238E27FC236}">
                <a16:creationId xmlns:a16="http://schemas.microsoft.com/office/drawing/2014/main" id="{2A6EEFB7-FF77-7197-AF58-FDAEC3EA92E4}"/>
              </a:ext>
            </a:extLst>
          </p:cNvPr>
          <p:cNvPicPr>
            <a:picLocks noChangeAspect="1"/>
          </p:cNvPicPr>
          <p:nvPr/>
        </p:nvPicPr>
        <p:blipFill>
          <a:blip r:embed="rId3"/>
          <a:stretch>
            <a:fillRect/>
          </a:stretch>
        </p:blipFill>
        <p:spPr>
          <a:xfrm>
            <a:off x="3055855" y="3318531"/>
            <a:ext cx="6286107" cy="2975901"/>
          </a:xfrm>
          <a:prstGeom prst="rect">
            <a:avLst/>
          </a:prstGeom>
        </p:spPr>
      </p:pic>
      <p:sp>
        <p:nvSpPr>
          <p:cNvPr id="110" name="Google Shape;110;p17"/>
          <p:cNvSpPr txBox="1">
            <a:spLocks noGrp="1"/>
          </p:cNvSpPr>
          <p:nvPr>
            <p:ph type="title"/>
          </p:nvPr>
        </p:nvSpPr>
        <p:spPr>
          <a:xfrm>
            <a:off x="1638300" y="274638"/>
            <a:ext cx="8915400" cy="65403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dirty="0">
                <a:solidFill>
                  <a:srgbClr val="FF0000"/>
                </a:solidFill>
              </a:rPr>
              <a:t>Title and Aim</a:t>
            </a:r>
            <a:endParaRPr dirty="0"/>
          </a:p>
        </p:txBody>
      </p:sp>
      <p:sp>
        <p:nvSpPr>
          <p:cNvPr id="111" name="Google Shape;111;p17"/>
          <p:cNvSpPr txBox="1">
            <a:spLocks noGrp="1"/>
          </p:cNvSpPr>
          <p:nvPr>
            <p:ph type="body" idx="1"/>
          </p:nvPr>
        </p:nvSpPr>
        <p:spPr>
          <a:xfrm>
            <a:off x="838987" y="928670"/>
            <a:ext cx="10803116" cy="550983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FF0000"/>
              </a:buClr>
              <a:buSzPts val="2800"/>
              <a:buChar char="•"/>
            </a:pPr>
            <a:r>
              <a:rPr lang="en-US" sz="2000" b="1" u="sng" dirty="0">
                <a:solidFill>
                  <a:schemeClr val="tx1"/>
                </a:solidFill>
              </a:rPr>
              <a:t>Title</a:t>
            </a:r>
            <a:r>
              <a:rPr lang="en-US" sz="2000" b="1" dirty="0">
                <a:solidFill>
                  <a:schemeClr val="tx1"/>
                </a:solidFill>
              </a:rPr>
              <a:t>: Fake SMS Classification </a:t>
            </a:r>
          </a:p>
          <a:p>
            <a:pPr marL="0" lvl="0" indent="0" algn="l" rtl="0">
              <a:spcBef>
                <a:spcPts val="0"/>
              </a:spcBef>
              <a:spcAft>
                <a:spcPts val="0"/>
              </a:spcAft>
              <a:buClr>
                <a:srgbClr val="FF0000"/>
              </a:buClr>
              <a:buSzPts val="2800"/>
              <a:buNone/>
            </a:pPr>
            <a:endParaRPr sz="2400" b="1" dirty="0">
              <a:solidFill>
                <a:schemeClr val="tx1"/>
              </a:solidFill>
            </a:endParaRPr>
          </a:p>
          <a:p>
            <a:pPr marL="342900" lvl="0" indent="-342900" algn="just" rtl="0">
              <a:spcBef>
                <a:spcPts val="560"/>
              </a:spcBef>
              <a:spcAft>
                <a:spcPts val="0"/>
              </a:spcAft>
              <a:buClr>
                <a:srgbClr val="FF0000"/>
              </a:buClr>
              <a:buSzPts val="2800"/>
              <a:buChar char="•"/>
            </a:pPr>
            <a:r>
              <a:rPr lang="en-US" sz="2000" b="1" u="sng" dirty="0">
                <a:solidFill>
                  <a:schemeClr val="tx1"/>
                </a:solidFill>
              </a:rPr>
              <a:t>Aim</a:t>
            </a:r>
            <a:r>
              <a:rPr lang="en-US" sz="2000" b="1" dirty="0">
                <a:solidFill>
                  <a:schemeClr val="tx1"/>
                </a:solidFill>
              </a:rPr>
              <a:t>: Develop a machine learning model that can accurately classify SMS messages as either spam or legitimate. The goal is to build a model that can effectively identify spam messages and prevent them from reaching users' inboxes, while also minimizing the number of legitimate messages that are incorrectly classified as spam. This project is a practical application of natural language processing and machine learning techniques for text classification.</a:t>
            </a:r>
            <a:endParaRPr sz="2400" b="1" dirty="0">
              <a:solidFill>
                <a:schemeClr val="tx1"/>
              </a:solidFill>
            </a:endParaRPr>
          </a:p>
          <a:p>
            <a:pPr marL="0" lvl="0" indent="0" algn="just" rtl="0">
              <a:spcBef>
                <a:spcPts val="560"/>
              </a:spcBef>
              <a:spcAft>
                <a:spcPts val="0"/>
              </a:spcAft>
              <a:buClr>
                <a:schemeClr val="dk1"/>
              </a:buClr>
              <a:buSzPts val="2800"/>
              <a:buNone/>
            </a:pPr>
            <a:r>
              <a:rPr lang="en-US" sz="2000" b="1" dirty="0">
                <a:solidFill>
                  <a:schemeClr val="tx1"/>
                </a:solidFill>
              </a:rPr>
              <a:t>	</a:t>
            </a:r>
            <a:endParaRPr b="1" dirty="0">
              <a:solidFill>
                <a:schemeClr val="tx1"/>
              </a:solidFill>
            </a:endParaRPr>
          </a:p>
        </p:txBody>
      </p:sp>
      <p:pic>
        <p:nvPicPr>
          <p:cNvPr id="9" name="Picture 8">
            <a:extLst>
              <a:ext uri="{FF2B5EF4-FFF2-40B4-BE49-F238E27FC236}">
                <a16:creationId xmlns:a16="http://schemas.microsoft.com/office/drawing/2014/main" id="{DB02A5AA-4978-7104-6030-D1722AE8C475}"/>
              </a:ext>
            </a:extLst>
          </p:cNvPr>
          <p:cNvPicPr>
            <a:picLocks noChangeAspect="1"/>
          </p:cNvPicPr>
          <p:nvPr/>
        </p:nvPicPr>
        <p:blipFill rotWithShape="1">
          <a:blip r:embed="rId4"/>
          <a:srcRect b="37466"/>
          <a:stretch/>
        </p:blipFill>
        <p:spPr>
          <a:xfrm>
            <a:off x="1027521" y="3384690"/>
            <a:ext cx="2028333" cy="2854506"/>
          </a:xfrm>
          <a:prstGeom prst="rect">
            <a:avLst/>
          </a:prstGeom>
        </p:spPr>
      </p:pic>
      <p:pic>
        <p:nvPicPr>
          <p:cNvPr id="11" name="Picture 10">
            <a:extLst>
              <a:ext uri="{FF2B5EF4-FFF2-40B4-BE49-F238E27FC236}">
                <a16:creationId xmlns:a16="http://schemas.microsoft.com/office/drawing/2014/main" id="{2572791C-FC83-B58B-8D56-672B18ED5154}"/>
              </a:ext>
            </a:extLst>
          </p:cNvPr>
          <p:cNvPicPr>
            <a:picLocks noChangeAspect="1"/>
          </p:cNvPicPr>
          <p:nvPr/>
        </p:nvPicPr>
        <p:blipFill>
          <a:blip r:embed="rId5"/>
          <a:stretch>
            <a:fillRect/>
          </a:stretch>
        </p:blipFill>
        <p:spPr>
          <a:xfrm>
            <a:off x="9341962" y="3373765"/>
            <a:ext cx="2542949" cy="28654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638300" y="274638"/>
            <a:ext cx="8915400" cy="562074"/>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Literature Summary</a:t>
            </a:r>
            <a:endParaRPr/>
          </a:p>
        </p:txBody>
      </p:sp>
      <p:graphicFrame>
        <p:nvGraphicFramePr>
          <p:cNvPr id="117" name="Google Shape;117;p18"/>
          <p:cNvGraphicFramePr/>
          <p:nvPr>
            <p:extLst>
              <p:ext uri="{D42A27DB-BD31-4B8C-83A1-F6EECF244321}">
                <p14:modId xmlns:p14="http://schemas.microsoft.com/office/powerpoint/2010/main" val="3500292274"/>
              </p:ext>
            </p:extLst>
          </p:nvPr>
        </p:nvGraphicFramePr>
        <p:xfrm>
          <a:off x="395926" y="836712"/>
          <a:ext cx="11340449" cy="5861443"/>
        </p:xfrm>
        <a:graphic>
          <a:graphicData uri="http://schemas.openxmlformats.org/drawingml/2006/table">
            <a:tbl>
              <a:tblPr firstRow="1" firstCol="1" bandRow="1">
                <a:noFill/>
                <a:tableStyleId>{32B02F9F-3A7E-4B66-A70D-B167260B4837}</a:tableStyleId>
              </a:tblPr>
              <a:tblGrid>
                <a:gridCol w="457729">
                  <a:extLst>
                    <a:ext uri="{9D8B030D-6E8A-4147-A177-3AD203B41FA5}">
                      <a16:colId xmlns:a16="http://schemas.microsoft.com/office/drawing/2014/main" val="20000"/>
                    </a:ext>
                  </a:extLst>
                </a:gridCol>
                <a:gridCol w="934139">
                  <a:extLst>
                    <a:ext uri="{9D8B030D-6E8A-4147-A177-3AD203B41FA5}">
                      <a16:colId xmlns:a16="http://schemas.microsoft.com/office/drawing/2014/main" val="20001"/>
                    </a:ext>
                  </a:extLst>
                </a:gridCol>
                <a:gridCol w="878091">
                  <a:extLst>
                    <a:ext uri="{9D8B030D-6E8A-4147-A177-3AD203B41FA5}">
                      <a16:colId xmlns:a16="http://schemas.microsoft.com/office/drawing/2014/main" val="20002"/>
                    </a:ext>
                  </a:extLst>
                </a:gridCol>
                <a:gridCol w="1327415">
                  <a:extLst>
                    <a:ext uri="{9D8B030D-6E8A-4147-A177-3AD203B41FA5}">
                      <a16:colId xmlns:a16="http://schemas.microsoft.com/office/drawing/2014/main" val="20003"/>
                    </a:ext>
                  </a:extLst>
                </a:gridCol>
                <a:gridCol w="1552335">
                  <a:extLst>
                    <a:ext uri="{9D8B030D-6E8A-4147-A177-3AD203B41FA5}">
                      <a16:colId xmlns:a16="http://schemas.microsoft.com/office/drawing/2014/main" val="20004"/>
                    </a:ext>
                  </a:extLst>
                </a:gridCol>
                <a:gridCol w="2301129">
                  <a:extLst>
                    <a:ext uri="{9D8B030D-6E8A-4147-A177-3AD203B41FA5}">
                      <a16:colId xmlns:a16="http://schemas.microsoft.com/office/drawing/2014/main" val="20005"/>
                    </a:ext>
                  </a:extLst>
                </a:gridCol>
                <a:gridCol w="1818636">
                  <a:extLst>
                    <a:ext uri="{9D8B030D-6E8A-4147-A177-3AD203B41FA5}">
                      <a16:colId xmlns:a16="http://schemas.microsoft.com/office/drawing/2014/main" val="20006"/>
                    </a:ext>
                  </a:extLst>
                </a:gridCol>
                <a:gridCol w="2070975">
                  <a:extLst>
                    <a:ext uri="{9D8B030D-6E8A-4147-A177-3AD203B41FA5}">
                      <a16:colId xmlns:a16="http://schemas.microsoft.com/office/drawing/2014/main" val="20007"/>
                    </a:ext>
                  </a:extLst>
                </a:gridCol>
              </a:tblGrid>
              <a:tr h="787311">
                <a:tc>
                  <a:txBody>
                    <a:bodyPr/>
                    <a:lstStyle/>
                    <a:p>
                      <a:pPr marL="0" marR="0" lvl="0" indent="0" algn="ctr" rtl="0">
                        <a:spcBef>
                          <a:spcPts val="0"/>
                        </a:spcBef>
                        <a:spcAft>
                          <a:spcPts val="0"/>
                        </a:spcAft>
                        <a:buNone/>
                      </a:pPr>
                      <a:r>
                        <a:rPr lang="en-IN" sz="1200" u="none" strike="noStrike" cap="none" dirty="0">
                          <a:latin typeface="Calibri"/>
                          <a:ea typeface="Calibri"/>
                          <a:cs typeface="Calibri"/>
                          <a:sym typeface="Calibri"/>
                        </a:rPr>
                        <a:t>Sno.</a:t>
                      </a:r>
                      <a:endParaRPr sz="1200" u="none" strike="noStrike" cap="none" dirty="0">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dirty="0"/>
                        <a:t>Authors</a:t>
                      </a:r>
                      <a:endParaRPr sz="1200" u="none" strike="noStrike" cap="none" dirty="0">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a:t>Year of Publication</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a:t>Research Focus</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a:t>Methods and Methodologies used</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a:t>Research Findings</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a:t>Conclusions drawn by authors</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ctr" rtl="0">
                        <a:spcBef>
                          <a:spcPts val="0"/>
                        </a:spcBef>
                        <a:spcAft>
                          <a:spcPts val="0"/>
                        </a:spcAft>
                        <a:buNone/>
                      </a:pPr>
                      <a:r>
                        <a:rPr lang="en-US" sz="1200" u="none" strike="noStrike" cap="none"/>
                        <a:t>Limitations of Study</a:t>
                      </a:r>
                      <a:endParaRPr sz="1200" u="none" strike="noStrike" cap="none">
                        <a:latin typeface="Calibri"/>
                        <a:ea typeface="Calibri"/>
                        <a:cs typeface="Calibri"/>
                        <a:sym typeface="Calibri"/>
                      </a:endParaRPr>
                    </a:p>
                  </a:txBody>
                  <a:tcPr marL="66925" marR="66925" marT="0" marB="0" anchor="ctr"/>
                </a:tc>
                <a:extLst>
                  <a:ext uri="{0D108BD9-81ED-4DB2-BD59-A6C34878D82A}">
                    <a16:rowId xmlns:a16="http://schemas.microsoft.com/office/drawing/2014/main" val="10000"/>
                  </a:ext>
                </a:extLst>
              </a:tr>
              <a:tr h="2660825">
                <a:tc>
                  <a:txBody>
                    <a:bodyPr/>
                    <a:lstStyle/>
                    <a:p>
                      <a:pPr marL="0" marR="0" lvl="0" indent="0" algn="l" rtl="0">
                        <a:spcBef>
                          <a:spcPts val="0"/>
                        </a:spcBef>
                        <a:spcAft>
                          <a:spcPts val="0"/>
                        </a:spcAft>
                        <a:buNone/>
                      </a:pPr>
                      <a:r>
                        <a:rPr lang="en-US" sz="1200" u="none" strike="noStrike" cap="none" dirty="0">
                          <a:latin typeface="Calibri"/>
                          <a:ea typeface="Calibri"/>
                          <a:cs typeface="Calibri"/>
                          <a:sym typeface="Calibri"/>
                        </a:rPr>
                        <a:t>01</a:t>
                      </a:r>
                      <a:endParaRPr sz="1200" u="none" strike="noStrike" cap="none" dirty="0">
                        <a:latin typeface="Calibri"/>
                        <a:ea typeface="Calibri"/>
                        <a:cs typeface="Calibri"/>
                        <a:sym typeface="Calibri"/>
                      </a:endParaRPr>
                    </a:p>
                  </a:txBody>
                  <a:tcPr marL="66925" marR="66925" marT="0" marB="0" anchor="ctr"/>
                </a:tc>
                <a:tc>
                  <a:txBody>
                    <a:bodyPr/>
                    <a:lstStyle/>
                    <a:p>
                      <a:pPr marL="0" marR="0" lvl="0" indent="0" algn="l" rtl="0">
                        <a:spcBef>
                          <a:spcPts val="0"/>
                        </a:spcBef>
                        <a:spcAft>
                          <a:spcPts val="0"/>
                        </a:spcAft>
                        <a:buNone/>
                      </a:pPr>
                      <a:r>
                        <a:rPr lang="en-IN" sz="1200" u="none" strike="noStrike" cap="none" dirty="0">
                          <a:latin typeface="Calibri"/>
                          <a:ea typeface="Calibri"/>
                          <a:cs typeface="Calibri"/>
                          <a:sym typeface="Calibri"/>
                        </a:rPr>
                        <a:t>Mehul Gupta</a:t>
                      </a:r>
                    </a:p>
                  </a:txBody>
                  <a:tcPr marL="66925" marR="66925" marT="0" marB="0" anchor="ctr"/>
                </a:tc>
                <a:tc>
                  <a:txBody>
                    <a:bodyPr/>
                    <a:lstStyle/>
                    <a:p>
                      <a:pPr marL="0" marR="0" lvl="0" indent="0" algn="l" rtl="0">
                        <a:spcBef>
                          <a:spcPts val="0"/>
                        </a:spcBef>
                        <a:spcAft>
                          <a:spcPts val="0"/>
                        </a:spcAft>
                        <a:buNone/>
                      </a:pPr>
                      <a:r>
                        <a:rPr lang="en-IN" sz="1200" u="none" strike="noStrike" cap="none" dirty="0">
                          <a:latin typeface="Calibri"/>
                          <a:ea typeface="Calibri"/>
                          <a:cs typeface="Calibri"/>
                          <a:sym typeface="Calibri"/>
                        </a:rPr>
                        <a:t>2018</a:t>
                      </a:r>
                      <a:endParaRPr sz="1200" u="none" strike="noStrike" cap="none" dirty="0">
                        <a:latin typeface="Calibri"/>
                        <a:ea typeface="Calibri"/>
                        <a:cs typeface="Calibri"/>
                        <a:sym typeface="Calibri"/>
                      </a:endParaRPr>
                    </a:p>
                  </a:txBody>
                  <a:tcPr marL="66925" marR="66925" marT="0" marB="0" anchor="ctr"/>
                </a:tc>
                <a:tc>
                  <a:txBody>
                    <a:bodyPr/>
                    <a:lstStyle/>
                    <a:p>
                      <a:pPr marL="0" marR="0" lvl="0" indent="0" algn="l" rtl="0">
                        <a:spcBef>
                          <a:spcPts val="0"/>
                        </a:spcBef>
                        <a:spcAft>
                          <a:spcPts val="0"/>
                        </a:spcAft>
                        <a:buNone/>
                      </a:pPr>
                      <a:r>
                        <a:rPr lang="en-US" sz="1100" b="0" i="0" u="none" strike="noStrike" cap="none" dirty="0">
                          <a:solidFill>
                            <a:schemeClr val="dk1"/>
                          </a:solidFill>
                          <a:effectLst/>
                          <a:latin typeface="Calibri"/>
                          <a:ea typeface="Calibri"/>
                          <a:cs typeface="Calibri"/>
                          <a:sym typeface="Arial"/>
                        </a:rPr>
                        <a:t>On developing a machine learning-based spam SMS classification system using natural language processing techniques</a:t>
                      </a:r>
                      <a:endParaRPr lang="en-US" sz="1050" u="none" strike="noStrike" cap="none" dirty="0">
                        <a:latin typeface="Calibri"/>
                        <a:ea typeface="Calibri"/>
                        <a:cs typeface="Calibri"/>
                        <a:sym typeface="Calibri"/>
                      </a:endParaRPr>
                    </a:p>
                  </a:txBody>
                  <a:tcPr marL="66925" marR="66925" marT="0" marB="0" anchor="ctr"/>
                </a:tc>
                <a:tc>
                  <a:txBody>
                    <a:bodyPr/>
                    <a:lstStyle/>
                    <a:p>
                      <a:pPr marL="0" marR="0" lvl="0" indent="0" algn="l" rtl="0">
                        <a:spcBef>
                          <a:spcPts val="0"/>
                        </a:spcBef>
                        <a:spcAft>
                          <a:spcPts val="0"/>
                        </a:spcAft>
                        <a:buNone/>
                      </a:pPr>
                      <a:r>
                        <a:rPr lang="en-US" sz="1200" b="0" i="0" dirty="0">
                          <a:solidFill>
                            <a:schemeClr val="tx1"/>
                          </a:solidFill>
                          <a:effectLst/>
                          <a:latin typeface="Söhne"/>
                        </a:rPr>
                        <a:t>The methodology involved several steps data preprocessing, exploratory data analysis, feature engineering, model building, and evaluation.</a:t>
                      </a:r>
                      <a:r>
                        <a:rPr lang="en-US" sz="1200" b="0" i="0" dirty="0">
                          <a:solidFill>
                            <a:srgbClr val="D1D5DB"/>
                          </a:solidFill>
                          <a:effectLst/>
                          <a:latin typeface="Söhne"/>
                        </a:rPr>
                        <a:t>.</a:t>
                      </a:r>
                      <a:endParaRPr sz="1200" u="none" strike="noStrike" cap="none" dirty="0">
                        <a:latin typeface="Calibri"/>
                        <a:ea typeface="Calibri"/>
                        <a:cs typeface="Calibri"/>
                        <a:sym typeface="Calibri"/>
                      </a:endParaRPr>
                    </a:p>
                  </a:txBody>
                  <a:tcPr marL="66925" marR="66925" marT="0" marB="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solidFill>
                            <a:schemeClr val="tx1"/>
                          </a:solidFill>
                          <a:sym typeface="Arial"/>
                        </a:rPr>
                        <a:t>The preprocessing steps, such as converting text to lowercase, removing stop words, and lemmatizing the text, significantly improved the model's performance</a:t>
                      </a:r>
                      <a:r>
                        <a:rPr lang="en-US" sz="1400" dirty="0">
                          <a:solidFill>
                            <a:schemeClr val="tx1"/>
                          </a:solidFill>
                          <a:sym typeface="Arial"/>
                        </a:rPr>
                        <a:t>.</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solidFill>
                            <a:schemeClr val="tx1"/>
                          </a:solidFill>
                          <a:sym typeface="Arial"/>
                        </a:rPr>
                        <a:t>The random forest classifier was found to be an effective model for spam SMS classification, outperforming other models such as Logistic Regression and Support Vector Machines.</a:t>
                      </a:r>
                    </a:p>
                    <a:p>
                      <a:pPr marL="171450" marR="0" lvl="0" indent="-171450" algn="l" rtl="0">
                        <a:spcBef>
                          <a:spcPts val="0"/>
                        </a:spcBef>
                        <a:spcAft>
                          <a:spcPts val="0"/>
                        </a:spcAft>
                        <a:buFont typeface="Arial" panose="020B0604020202020204" pitchFamily="34" charset="0"/>
                        <a:buChar char="•"/>
                      </a:pPr>
                      <a:endParaRPr sz="1400" dirty="0">
                        <a:sym typeface="Calibri"/>
                      </a:endParaRPr>
                    </a:p>
                  </a:txBody>
                  <a:tcPr marL="66925" marR="66925" marT="0" marB="0" anchor="ctr"/>
                </a:tc>
                <a:tc>
                  <a:txBody>
                    <a:bodyPr/>
                    <a:lstStyle/>
                    <a:p>
                      <a:pPr marL="0" marR="0" lvl="0" indent="0" algn="l" rtl="0">
                        <a:spcBef>
                          <a:spcPts val="0"/>
                        </a:spcBef>
                        <a:spcAft>
                          <a:spcPts val="0"/>
                        </a:spcAft>
                        <a:buNone/>
                      </a:pPr>
                      <a:r>
                        <a:rPr lang="en-US" sz="1200" b="0" i="0" u="none" strike="noStrike" cap="none" dirty="0">
                          <a:solidFill>
                            <a:schemeClr val="tx1"/>
                          </a:solidFill>
                          <a:effectLst/>
                          <a:latin typeface="Calibri"/>
                          <a:ea typeface="Calibri"/>
                          <a:cs typeface="Calibri"/>
                          <a:sym typeface="Arial"/>
                        </a:rPr>
                        <a:t>The use of the TF-IDF feature extraction technique and oversampling method for handling imbalanced data was also effective in improving the performance of the model. The random forest classifier was found to be an effective model for spam SMS classification.</a:t>
                      </a:r>
                      <a:endParaRPr sz="1100" u="none" strike="noStrike" cap="none" dirty="0">
                        <a:solidFill>
                          <a:schemeClr val="tx1"/>
                        </a:solidFill>
                        <a:latin typeface="Calibri"/>
                        <a:ea typeface="Calibri"/>
                        <a:cs typeface="Calibri"/>
                        <a:sym typeface="Calibri"/>
                      </a:endParaRPr>
                    </a:p>
                  </a:txBody>
                  <a:tcPr marL="66925" marR="66925" marT="0" marB="0" anchor="ctr"/>
                </a:tc>
                <a:tc>
                  <a:txBody>
                    <a:bodyPr/>
                    <a:lstStyle/>
                    <a:p>
                      <a:pPr algn="l">
                        <a:buFont typeface="+mj-lt"/>
                        <a:buNone/>
                      </a:pPr>
                      <a:r>
                        <a:rPr lang="en-US" sz="1200" b="0" i="0" dirty="0">
                          <a:solidFill>
                            <a:schemeClr val="tx1"/>
                          </a:solidFill>
                          <a:effectLst/>
                          <a:latin typeface="Söhne"/>
                        </a:rPr>
                        <a:t>The approach relies heavily on the quality of the text preprocessing steps, such as removing stop words, lemmatization, and tokenization. If these steps are not performed correctly, the model's performance may suffer.</a:t>
                      </a:r>
                    </a:p>
                    <a:p>
                      <a:pPr marL="0" marR="0" lvl="0" indent="0" algn="l" rtl="0">
                        <a:lnSpc>
                          <a:spcPct val="100000"/>
                        </a:lnSpc>
                        <a:spcBef>
                          <a:spcPts val="0"/>
                        </a:spcBef>
                        <a:spcAft>
                          <a:spcPts val="0"/>
                        </a:spcAft>
                        <a:buClr>
                          <a:schemeClr val="dk1"/>
                        </a:buClr>
                        <a:buSzPts val="1200"/>
                        <a:buFont typeface="Calibri"/>
                        <a:buNone/>
                      </a:pPr>
                      <a:endParaRPr sz="1200" u="none" strike="noStrike" cap="none" dirty="0">
                        <a:solidFill>
                          <a:schemeClr val="tx1"/>
                        </a:solidFill>
                        <a:latin typeface="Calibri"/>
                        <a:ea typeface="Calibri"/>
                        <a:cs typeface="Calibri"/>
                        <a:sym typeface="Calibri"/>
                      </a:endParaRPr>
                    </a:p>
                  </a:txBody>
                  <a:tcPr marL="66925" marR="66925" marT="0" marB="0" anchor="ctr"/>
                </a:tc>
                <a:extLst>
                  <a:ext uri="{0D108BD9-81ED-4DB2-BD59-A6C34878D82A}">
                    <a16:rowId xmlns:a16="http://schemas.microsoft.com/office/drawing/2014/main" val="10001"/>
                  </a:ext>
                </a:extLst>
              </a:tr>
              <a:tr h="2413307">
                <a:tc>
                  <a:txBody>
                    <a:bodyPr/>
                    <a:lstStyle/>
                    <a:p>
                      <a:pPr marL="0" marR="0" lvl="0" indent="0" algn="l" rtl="0">
                        <a:spcBef>
                          <a:spcPts val="0"/>
                        </a:spcBef>
                        <a:spcAft>
                          <a:spcPts val="0"/>
                        </a:spcAft>
                        <a:buNone/>
                      </a:pPr>
                      <a:r>
                        <a:rPr lang="en-US" sz="1200" u="none" strike="noStrike" cap="none">
                          <a:latin typeface="Calibri"/>
                          <a:ea typeface="Calibri"/>
                          <a:cs typeface="Calibri"/>
                          <a:sym typeface="Calibri"/>
                        </a:rPr>
                        <a:t>02</a:t>
                      </a:r>
                      <a:endParaRPr sz="1200" u="none" strike="noStrike" cap="none">
                        <a:latin typeface="Calibri"/>
                        <a:ea typeface="Calibri"/>
                        <a:cs typeface="Calibri"/>
                        <a:sym typeface="Calibri"/>
                      </a:endParaRPr>
                    </a:p>
                  </a:txBody>
                  <a:tcPr marL="66925" marR="66925" marT="0" marB="0" anchor="ctr"/>
                </a:tc>
                <a:tc>
                  <a:txBody>
                    <a:bodyPr/>
                    <a:lstStyle/>
                    <a:p>
                      <a:pPr marL="0" marR="0" lvl="0" indent="0" algn="l" rtl="0">
                        <a:spcBef>
                          <a:spcPts val="0"/>
                        </a:spcBef>
                        <a:spcAft>
                          <a:spcPts val="0"/>
                        </a:spcAft>
                        <a:buNone/>
                      </a:pPr>
                      <a:r>
                        <a:rPr lang="en-IN" sz="1200" dirty="0">
                          <a:solidFill>
                            <a:schemeClr val="dk1"/>
                          </a:solidFill>
                          <a:latin typeface="Calibri"/>
                          <a:ea typeface="Calibri"/>
                          <a:cs typeface="Calibri"/>
                          <a:sym typeface="Calibri"/>
                        </a:rPr>
                        <a:t>Pradeep K B</a:t>
                      </a:r>
                    </a:p>
                  </a:txBody>
                  <a:tcPr marL="66925" marR="66925" marT="0" marB="0" anchor="ctr"/>
                </a:tc>
                <a:tc>
                  <a:txBody>
                    <a:bodyPr/>
                    <a:lstStyle/>
                    <a:p>
                      <a:pPr marL="0" marR="0" lvl="0" indent="0" algn="l" rtl="0">
                        <a:spcBef>
                          <a:spcPts val="0"/>
                        </a:spcBef>
                        <a:spcAft>
                          <a:spcPts val="0"/>
                        </a:spcAft>
                        <a:buNone/>
                      </a:pPr>
                      <a:r>
                        <a:rPr lang="en-IN" sz="1200" dirty="0">
                          <a:latin typeface="Calibri"/>
                          <a:ea typeface="Calibri"/>
                          <a:cs typeface="Calibri"/>
                          <a:sym typeface="Calibri"/>
                        </a:rPr>
                        <a:t>2021</a:t>
                      </a:r>
                      <a:endParaRPr sz="1200" dirty="0">
                        <a:latin typeface="Calibri"/>
                        <a:ea typeface="Calibri"/>
                        <a:cs typeface="Calibri"/>
                        <a:sym typeface="Calibri"/>
                      </a:endParaRPr>
                    </a:p>
                  </a:txBody>
                  <a:tcPr marL="66925" marR="66925" marT="0" marB="0" anchor="ctr"/>
                </a:tc>
                <a:tc>
                  <a:txBody>
                    <a:bodyPr/>
                    <a:lstStyle/>
                    <a:p>
                      <a:pPr marL="0" marR="0" lvl="0" indent="0" algn="l" rtl="0">
                        <a:spcBef>
                          <a:spcPts val="0"/>
                        </a:spcBef>
                        <a:spcAft>
                          <a:spcPts val="0"/>
                        </a:spcAft>
                        <a:buNone/>
                      </a:pPr>
                      <a:r>
                        <a:rPr lang="en-US" sz="1200" b="0" i="0" dirty="0">
                          <a:solidFill>
                            <a:schemeClr val="tx1"/>
                          </a:solidFill>
                          <a:effectLst/>
                          <a:latin typeface="Söhne"/>
                        </a:rPr>
                        <a:t>The project aims to address the challenges associated with detecting spam SMS messages, such as handling class imbalance, preprocessing text data, and creating effective machine learning models.</a:t>
                      </a:r>
                      <a:endParaRPr lang="en-US" sz="1200" dirty="0">
                        <a:solidFill>
                          <a:schemeClr val="tx1"/>
                        </a:solidFill>
                        <a:latin typeface="Calibri"/>
                        <a:ea typeface="Calibri"/>
                        <a:cs typeface="Calibri"/>
                        <a:sym typeface="Calibri"/>
                      </a:endParaRPr>
                    </a:p>
                  </a:txBody>
                  <a:tcPr marL="66925" marR="66925" marT="0" marB="0" anchor="ctr"/>
                </a:tc>
                <a:tc>
                  <a:txBody>
                    <a:bodyPr/>
                    <a:lstStyle/>
                    <a:p>
                      <a:pPr marL="0" marR="0" lvl="0" indent="0" algn="l" rtl="0">
                        <a:spcBef>
                          <a:spcPts val="0"/>
                        </a:spcBef>
                        <a:spcAft>
                          <a:spcPts val="0"/>
                        </a:spcAft>
                        <a:buNone/>
                      </a:pPr>
                      <a:r>
                        <a:rPr kumimoji="0" lang="en-US" sz="1200" b="0" i="0" u="none" strike="noStrike" kern="0" cap="none" spc="0" normalizeH="0" baseline="0" noProof="0" dirty="0">
                          <a:ln>
                            <a:noFill/>
                          </a:ln>
                          <a:solidFill>
                            <a:srgbClr val="000000"/>
                          </a:solidFill>
                          <a:effectLst/>
                          <a:uLnTx/>
                          <a:uFillTx/>
                          <a:latin typeface="Söhne"/>
                          <a:ea typeface="Calibri"/>
                          <a:cs typeface="Calibri"/>
                          <a:sym typeface="Arial"/>
                        </a:rPr>
                        <a:t>Along with handling imbalanced datasets, cross-validation, and hyperparameter tuning techniques.</a:t>
                      </a:r>
                      <a:endParaRPr lang="en-US" sz="1200" dirty="0">
                        <a:latin typeface="Calibri"/>
                        <a:ea typeface="Calibri"/>
                        <a:cs typeface="Calibri"/>
                        <a:sym typeface="Calibri"/>
                      </a:endParaRPr>
                    </a:p>
                  </a:txBody>
                  <a:tcPr marL="66925" marR="66925" marT="0" marB="0" anchor="ctr"/>
                </a:tc>
                <a:tc>
                  <a:txBody>
                    <a:bodyPr/>
                    <a:lstStyle/>
                    <a:p>
                      <a:pPr marL="171450" marR="0" lvl="0" indent="-171450" algn="l" rtl="0">
                        <a:lnSpc>
                          <a:spcPct val="100000"/>
                        </a:lnSpc>
                        <a:spcBef>
                          <a:spcPts val="0"/>
                        </a:spcBef>
                        <a:spcAft>
                          <a:spcPts val="0"/>
                        </a:spcAft>
                        <a:buClr>
                          <a:schemeClr val="dk1"/>
                        </a:buClr>
                        <a:buSzPts val="1200"/>
                        <a:buFont typeface="Arial" panose="020B0604020202020204" pitchFamily="34" charset="0"/>
                        <a:buChar char="•"/>
                      </a:pPr>
                      <a:r>
                        <a:rPr lang="en-US" sz="1200" b="0" i="0">
                          <a:solidFill>
                            <a:schemeClr val="tx1"/>
                          </a:solidFill>
                          <a:effectLst/>
                          <a:latin typeface="Söhne"/>
                        </a:rPr>
                        <a:t>The TF-IDF feature extraction technique was effective in converting text data into numerical vectors that can be used as input to a machine learning model.</a:t>
                      </a:r>
                    </a:p>
                    <a:p>
                      <a:pPr marL="171450" marR="0" lvl="0" indent="-171450" algn="l" rtl="0">
                        <a:lnSpc>
                          <a:spcPct val="100000"/>
                        </a:lnSpc>
                        <a:spcBef>
                          <a:spcPts val="0"/>
                        </a:spcBef>
                        <a:spcAft>
                          <a:spcPts val="0"/>
                        </a:spcAft>
                        <a:buClr>
                          <a:schemeClr val="dk1"/>
                        </a:buClr>
                        <a:buSzPts val="1200"/>
                        <a:buFont typeface="Arial" panose="020B0604020202020204" pitchFamily="34" charset="0"/>
                        <a:buChar char="•"/>
                      </a:pPr>
                      <a:r>
                        <a:rPr lang="en-US" sz="1200" b="0" i="0">
                          <a:solidFill>
                            <a:schemeClr val="tx1"/>
                          </a:solidFill>
                          <a:effectLst/>
                          <a:latin typeface="Söhne"/>
                        </a:rPr>
                        <a:t>Handling imbalanced datasets using oversampling technique was shown to be an effective method for improving the performance of the model on the minority class.</a:t>
                      </a:r>
                    </a:p>
                  </a:txBody>
                  <a:tcPr marL="66925" marR="66925" marT="0" marB="0" anchor="ctr"/>
                </a:tc>
                <a:tc>
                  <a:txBody>
                    <a:bodyPr/>
                    <a:lstStyle/>
                    <a:p>
                      <a:pPr marL="0" marR="0" lvl="0" indent="0" algn="l" rtl="0">
                        <a:spcBef>
                          <a:spcPts val="0"/>
                        </a:spcBef>
                        <a:spcAft>
                          <a:spcPts val="0"/>
                        </a:spcAft>
                        <a:buNone/>
                      </a:pPr>
                      <a:r>
                        <a:rPr lang="en-US" sz="1200" b="0" i="0" dirty="0">
                          <a:solidFill>
                            <a:schemeClr val="tx1"/>
                          </a:solidFill>
                          <a:effectLst/>
                          <a:latin typeface="Söhne"/>
                        </a:rPr>
                        <a:t>This project successfully developed a spam SMS classification system using machine learning-based approaches and natural language processing techniques. The system achieved high accuracy in detecting spam SMS messages, and the preprocessing steps significantly improved the model's performance</a:t>
                      </a:r>
                      <a:endParaRPr lang="en-US" sz="1200" dirty="0">
                        <a:solidFill>
                          <a:schemeClr val="tx1"/>
                        </a:solidFill>
                        <a:latin typeface="Calibri"/>
                        <a:ea typeface="Calibri"/>
                        <a:cs typeface="Calibri"/>
                        <a:sym typeface="Calibri"/>
                      </a:endParaRPr>
                    </a:p>
                  </a:txBody>
                  <a:tcPr marL="66925" marR="66925" marT="0" marB="0" anchor="ctr"/>
                </a:tc>
                <a:tc>
                  <a:txBody>
                    <a:bodyPr/>
                    <a:lstStyle/>
                    <a:p>
                      <a:pPr marL="0" marR="0" lvl="0" indent="0" algn="l" rtl="0">
                        <a:spcBef>
                          <a:spcPts val="0"/>
                        </a:spcBef>
                        <a:spcAft>
                          <a:spcPts val="0"/>
                        </a:spcAft>
                        <a:buNone/>
                      </a:pPr>
                      <a:r>
                        <a:rPr lang="en-US" sz="1200" b="0" i="0" dirty="0">
                          <a:solidFill>
                            <a:schemeClr val="tx1"/>
                          </a:solidFill>
                          <a:effectLst/>
                          <a:latin typeface="Söhne"/>
                        </a:rPr>
                        <a:t>The approach does not take into account the context and intent of the SMS message, which can sometimes be crucial in determining whether a message is a spam or not. For example, a message that contains the word "free" may not necessarily be spam if it is a legitimate promotion from a company.</a:t>
                      </a:r>
                      <a:endParaRPr sz="1200" dirty="0">
                        <a:solidFill>
                          <a:schemeClr val="tx1"/>
                        </a:solidFill>
                        <a:latin typeface="Calibri"/>
                        <a:ea typeface="Calibri"/>
                        <a:cs typeface="Calibri"/>
                        <a:sym typeface="Calibri"/>
                      </a:endParaRPr>
                    </a:p>
                  </a:txBody>
                  <a:tcPr marL="66925" marR="66925"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Objectives and Motivation</a:t>
            </a:r>
            <a:endParaRPr sz="3200" b="1">
              <a:solidFill>
                <a:srgbClr val="FF0000"/>
              </a:solidFill>
            </a:endParaRPr>
          </a:p>
        </p:txBody>
      </p:sp>
      <p:sp>
        <p:nvSpPr>
          <p:cNvPr id="123" name="Google Shape;123;p19"/>
          <p:cNvSpPr/>
          <p:nvPr/>
        </p:nvSpPr>
        <p:spPr>
          <a:xfrm>
            <a:off x="945061" y="1417638"/>
            <a:ext cx="10301878" cy="4447266"/>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l"/>
            <a:r>
              <a:rPr lang="en-US" sz="2400" b="1" i="0" dirty="0">
                <a:solidFill>
                  <a:srgbClr val="374151"/>
                </a:solidFill>
                <a:effectLst/>
                <a:latin typeface="Söhne"/>
              </a:rPr>
              <a:t>The</a:t>
            </a:r>
            <a:r>
              <a:rPr lang="en-US" sz="2000" b="1" i="0" dirty="0">
                <a:solidFill>
                  <a:srgbClr val="374151"/>
                </a:solidFill>
                <a:effectLst/>
                <a:latin typeface="Söhne"/>
              </a:rPr>
              <a:t> </a:t>
            </a:r>
            <a:r>
              <a:rPr lang="en-US" sz="2400" b="1" i="0" dirty="0">
                <a:solidFill>
                  <a:srgbClr val="374151"/>
                </a:solidFill>
                <a:effectLst/>
                <a:latin typeface="Söhne"/>
              </a:rPr>
              <a:t>objectives</a:t>
            </a:r>
            <a:r>
              <a:rPr lang="en-US" sz="2000" b="1" i="0" dirty="0">
                <a:solidFill>
                  <a:srgbClr val="374151"/>
                </a:solidFill>
                <a:effectLst/>
                <a:latin typeface="Söhne"/>
              </a:rPr>
              <a:t> </a:t>
            </a:r>
            <a:r>
              <a:rPr lang="en-US" sz="2000" b="0" i="0" dirty="0">
                <a:solidFill>
                  <a:srgbClr val="374151"/>
                </a:solidFill>
                <a:effectLst/>
                <a:latin typeface="Söhne"/>
              </a:rPr>
              <a:t>:</a:t>
            </a:r>
          </a:p>
          <a:p>
            <a:pPr marL="285750" indent="-285750" algn="l">
              <a:buFont typeface="Arial" panose="020B0604020202020204" pitchFamily="34" charset="0"/>
              <a:buChar char="•"/>
            </a:pPr>
            <a:r>
              <a:rPr lang="en-US" sz="1800" b="0" i="0" dirty="0">
                <a:solidFill>
                  <a:srgbClr val="374151"/>
                </a:solidFill>
                <a:effectLst/>
                <a:latin typeface="Söhne"/>
              </a:rPr>
              <a:t>To develop a spam SMS classifier using </a:t>
            </a:r>
            <a:r>
              <a:rPr lang="en-US" sz="2000" b="1" i="0" dirty="0">
                <a:solidFill>
                  <a:srgbClr val="374151"/>
                </a:solidFill>
                <a:effectLst/>
                <a:latin typeface="Söhne"/>
              </a:rPr>
              <a:t>natural language processing </a:t>
            </a:r>
            <a:r>
              <a:rPr lang="en-US" sz="1800" b="0" i="0" dirty="0">
                <a:solidFill>
                  <a:srgbClr val="374151"/>
                </a:solidFill>
                <a:effectLst/>
                <a:latin typeface="Söhne"/>
              </a:rPr>
              <a:t>and </a:t>
            </a:r>
            <a:r>
              <a:rPr lang="en-US" sz="2000" b="1" i="0" dirty="0">
                <a:solidFill>
                  <a:srgbClr val="374151"/>
                </a:solidFill>
                <a:effectLst/>
                <a:latin typeface="Söhne"/>
              </a:rPr>
              <a:t>machine learning techniques</a:t>
            </a:r>
            <a:r>
              <a:rPr lang="en-US" sz="1800" b="0" i="0" dirty="0">
                <a:solidFill>
                  <a:srgbClr val="374151"/>
                </a:solidFill>
                <a:effectLst/>
                <a:latin typeface="Söhne"/>
              </a:rPr>
              <a:t>.</a:t>
            </a:r>
          </a:p>
          <a:p>
            <a:pPr marL="285750" indent="-285750" algn="l">
              <a:buFont typeface="Arial" panose="020B0604020202020204" pitchFamily="34" charset="0"/>
              <a:buChar char="•"/>
            </a:pPr>
            <a:r>
              <a:rPr lang="en-US" sz="1800" b="0" i="0" dirty="0">
                <a:solidFill>
                  <a:srgbClr val="374151"/>
                </a:solidFill>
                <a:effectLst/>
                <a:latin typeface="Söhne"/>
              </a:rPr>
              <a:t>To compare the performance of different classification algorithms, including </a:t>
            </a:r>
            <a:r>
              <a:rPr lang="en-US" sz="2000" b="1" i="0" dirty="0">
                <a:solidFill>
                  <a:srgbClr val="374151"/>
                </a:solidFill>
                <a:effectLst/>
                <a:latin typeface="Söhne"/>
              </a:rPr>
              <a:t>Multinomial Naive Bayes, Decision Trees, Random Forest, and Ensemble methods.</a:t>
            </a:r>
            <a:endParaRPr lang="en-US" sz="1800" b="1" dirty="0">
              <a:solidFill>
                <a:srgbClr val="374151"/>
              </a:solidFill>
              <a:latin typeface="Söhne"/>
            </a:endParaRPr>
          </a:p>
          <a:p>
            <a:pPr marL="285750" indent="-285750" algn="l">
              <a:buFont typeface="Arial" panose="020B0604020202020204" pitchFamily="34" charset="0"/>
              <a:buChar char="•"/>
            </a:pPr>
            <a:r>
              <a:rPr lang="en-US" sz="1800" b="0" i="0" dirty="0">
                <a:solidFill>
                  <a:srgbClr val="374151"/>
                </a:solidFill>
                <a:effectLst/>
                <a:latin typeface="Söhne"/>
              </a:rPr>
              <a:t>To evaluate the effectiveness of different feature engineering techniques, including </a:t>
            </a:r>
            <a:r>
              <a:rPr lang="en-US" sz="2000" b="1" i="0" dirty="0">
                <a:solidFill>
                  <a:srgbClr val="374151"/>
                </a:solidFill>
                <a:effectLst/>
                <a:latin typeface="Söhne"/>
              </a:rPr>
              <a:t>TF-IDF and Bag-of-Words.</a:t>
            </a:r>
            <a:endParaRPr lang="en-US" sz="1800" b="1" dirty="0">
              <a:solidFill>
                <a:srgbClr val="374151"/>
              </a:solidFill>
              <a:latin typeface="Söhne"/>
            </a:endParaRPr>
          </a:p>
          <a:p>
            <a:pPr marL="285750" indent="-285750" algn="l">
              <a:buFont typeface="Arial" panose="020B0604020202020204" pitchFamily="34" charset="0"/>
              <a:buChar char="•"/>
            </a:pPr>
            <a:r>
              <a:rPr lang="en-US" sz="1800" b="0" i="0" dirty="0">
                <a:solidFill>
                  <a:srgbClr val="374151"/>
                </a:solidFill>
                <a:effectLst/>
                <a:latin typeface="Söhne"/>
              </a:rPr>
              <a:t>To handle the issue of </a:t>
            </a:r>
            <a:r>
              <a:rPr lang="en-US" sz="1800" i="0" dirty="0">
                <a:solidFill>
                  <a:srgbClr val="374151"/>
                </a:solidFill>
                <a:effectLst/>
                <a:latin typeface="Söhne"/>
              </a:rPr>
              <a:t>class imbalance </a:t>
            </a:r>
            <a:r>
              <a:rPr lang="en-US" sz="1800" b="0" i="0" dirty="0">
                <a:solidFill>
                  <a:srgbClr val="374151"/>
                </a:solidFill>
                <a:effectLst/>
                <a:latin typeface="Söhne"/>
              </a:rPr>
              <a:t>in the dataset using </a:t>
            </a:r>
            <a:r>
              <a:rPr lang="en-US" sz="2000" b="1" i="0" dirty="0">
                <a:solidFill>
                  <a:srgbClr val="374151"/>
                </a:solidFill>
                <a:effectLst/>
                <a:latin typeface="Söhne"/>
              </a:rPr>
              <a:t>oversampling techniques</a:t>
            </a:r>
            <a:r>
              <a:rPr lang="en-US" sz="1800" b="0" i="0" dirty="0">
                <a:solidFill>
                  <a:srgbClr val="374151"/>
                </a:solidFill>
                <a:effectLst/>
                <a:latin typeface="Söhne"/>
              </a:rPr>
              <a:t>.</a:t>
            </a:r>
          </a:p>
          <a:p>
            <a:pPr marL="285750" indent="-285750" algn="l">
              <a:buFont typeface="Arial" panose="020B0604020202020204" pitchFamily="34" charset="0"/>
              <a:buChar char="•"/>
            </a:pPr>
            <a:r>
              <a:rPr lang="en-US" sz="1800" b="0" i="0" dirty="0">
                <a:solidFill>
                  <a:srgbClr val="374151"/>
                </a:solidFill>
                <a:effectLst/>
                <a:latin typeface="Söhne"/>
              </a:rPr>
              <a:t>To provide a </a:t>
            </a:r>
            <a:r>
              <a:rPr lang="en-US" sz="2000" b="1" i="0" dirty="0">
                <a:solidFill>
                  <a:srgbClr val="374151"/>
                </a:solidFill>
                <a:effectLst/>
                <a:latin typeface="Söhne"/>
              </a:rPr>
              <a:t>practical solution for spam detection in SMS messages</a:t>
            </a:r>
            <a:r>
              <a:rPr lang="en-US" sz="1800" b="0" i="0" dirty="0">
                <a:solidFill>
                  <a:srgbClr val="374151"/>
                </a:solidFill>
                <a:effectLst/>
                <a:latin typeface="Söhne"/>
              </a:rPr>
              <a:t>.</a:t>
            </a:r>
          </a:p>
          <a:p>
            <a:pPr algn="l"/>
            <a:endParaRPr lang="en-US" sz="1800" dirty="0">
              <a:solidFill>
                <a:srgbClr val="374151"/>
              </a:solidFill>
              <a:latin typeface="Söhne"/>
            </a:endParaRPr>
          </a:p>
          <a:p>
            <a:pPr algn="l"/>
            <a:endParaRPr lang="en-US" sz="1800" b="0" i="0" dirty="0">
              <a:solidFill>
                <a:srgbClr val="374151"/>
              </a:solidFill>
              <a:effectLst/>
              <a:latin typeface="Söhne"/>
            </a:endParaRPr>
          </a:p>
          <a:p>
            <a:pPr algn="just"/>
            <a:r>
              <a:rPr lang="en-US" sz="2400" b="1" i="0" dirty="0">
                <a:solidFill>
                  <a:schemeClr val="tx1"/>
                </a:solidFill>
                <a:effectLst/>
                <a:latin typeface="Söhne"/>
              </a:rPr>
              <a:t>The motivation </a:t>
            </a:r>
            <a:r>
              <a:rPr lang="en-US" sz="2400" b="0" i="0" dirty="0">
                <a:solidFill>
                  <a:schemeClr val="tx1"/>
                </a:solidFill>
                <a:effectLst/>
                <a:latin typeface="Söhne"/>
              </a:rPr>
              <a:t>for this project is the increasing prevalence of spam messages, which can be potentially harmful to users. By developing an accurate and effective spam SMS classifier, we can help users filter out unwanted messages and improve the overall user experience. </a:t>
            </a:r>
            <a:endParaRPr sz="3200" dirty="0">
              <a:solidFill>
                <a:schemeClr val="tx1"/>
              </a:solidFill>
              <a:latin typeface="Calibri"/>
              <a:ea typeface="Calibri"/>
              <a:cs typeface="Calibri"/>
              <a:sym typeface="Calibri"/>
            </a:endParaRPr>
          </a:p>
          <a:p>
            <a:pPr marL="0" marR="0" lvl="0" indent="0" algn="just" rtl="0">
              <a:spcBef>
                <a:spcPts val="0"/>
              </a:spcBef>
              <a:spcAft>
                <a:spcPts val="0"/>
              </a:spcAft>
              <a:buNone/>
            </a:pPr>
            <a:r>
              <a:rPr lang="en-US" sz="3200" dirty="0">
                <a:solidFill>
                  <a:schemeClr val="tx1"/>
                </a:solidFill>
                <a:latin typeface="Calibri"/>
                <a:ea typeface="Calibri"/>
                <a:cs typeface="Calibri"/>
                <a:sym typeface="Calibri"/>
              </a:rPr>
              <a:t> </a:t>
            </a:r>
            <a:endParaRPr sz="3200" dirty="0">
              <a:solidFill>
                <a:schemeClr val="tx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ctrTitle"/>
          </p:nvPr>
        </p:nvSpPr>
        <p:spPr>
          <a:xfrm>
            <a:off x="1031631" y="172673"/>
            <a:ext cx="10363200" cy="58932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Dataset Selection</a:t>
            </a:r>
            <a:br>
              <a:rPr lang="en-US" sz="3200"/>
            </a:br>
            <a:endParaRPr sz="3200" b="1">
              <a:solidFill>
                <a:srgbClr val="FF0000"/>
              </a:solidFill>
            </a:endParaRPr>
          </a:p>
        </p:txBody>
      </p:sp>
      <p:sp>
        <p:nvSpPr>
          <p:cNvPr id="129" name="Google Shape;129;p20"/>
          <p:cNvSpPr txBox="1">
            <a:spLocks noGrp="1"/>
          </p:cNvSpPr>
          <p:nvPr>
            <p:ph type="subTitle" idx="1"/>
          </p:nvPr>
        </p:nvSpPr>
        <p:spPr>
          <a:xfrm>
            <a:off x="556181" y="762000"/>
            <a:ext cx="11321592" cy="5369169"/>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888888"/>
              </a:buClr>
              <a:buSzPts val="2400"/>
              <a:buNone/>
            </a:pPr>
            <a:r>
              <a:rPr lang="en-US" sz="2000" b="1" i="0" dirty="0">
                <a:solidFill>
                  <a:schemeClr val="tx1"/>
                </a:solidFill>
                <a:effectLst/>
                <a:latin typeface="Söhne"/>
              </a:rPr>
              <a:t>The dataset contains </a:t>
            </a:r>
            <a:r>
              <a:rPr lang="en-US" sz="2000" b="1" i="0" dirty="0">
                <a:solidFill>
                  <a:srgbClr val="FF0000"/>
                </a:solidFill>
                <a:effectLst/>
                <a:latin typeface="Söhne"/>
              </a:rPr>
              <a:t>5,574 SMS messages </a:t>
            </a:r>
            <a:r>
              <a:rPr lang="en-US" sz="2000" b="1" i="0" dirty="0">
                <a:solidFill>
                  <a:schemeClr val="tx1"/>
                </a:solidFill>
                <a:effectLst/>
                <a:latin typeface="Söhne"/>
              </a:rPr>
              <a:t>that are labeled as either </a:t>
            </a:r>
            <a:r>
              <a:rPr lang="en-US" sz="2000" b="1" i="0" dirty="0">
                <a:solidFill>
                  <a:srgbClr val="FF0000"/>
                </a:solidFill>
                <a:effectLst/>
                <a:latin typeface="Söhne"/>
              </a:rPr>
              <a:t>spam or ham (non-spam). </a:t>
            </a:r>
          </a:p>
          <a:p>
            <a:pPr marL="0" lvl="0" indent="0" algn="just" rtl="0">
              <a:spcBef>
                <a:spcPts val="0"/>
              </a:spcBef>
              <a:spcAft>
                <a:spcPts val="0"/>
              </a:spcAft>
              <a:buClr>
                <a:srgbClr val="888888"/>
              </a:buClr>
              <a:buSzPts val="2400"/>
              <a:buNone/>
            </a:pPr>
            <a:r>
              <a:rPr lang="en-US" sz="2000" b="1" i="0" dirty="0">
                <a:solidFill>
                  <a:schemeClr val="tx1"/>
                </a:solidFill>
                <a:effectLst/>
                <a:latin typeface="Söhne"/>
              </a:rPr>
              <a:t>The messages were collected from various sources, including </a:t>
            </a:r>
            <a:r>
              <a:rPr lang="en-US" sz="2000" b="1" i="0" dirty="0">
                <a:solidFill>
                  <a:srgbClr val="FF0000"/>
                </a:solidFill>
                <a:effectLst/>
                <a:latin typeface="Söhne"/>
              </a:rPr>
              <a:t>mobile phones </a:t>
            </a:r>
            <a:r>
              <a:rPr lang="en-US" sz="2000" b="1" i="0" dirty="0">
                <a:solidFill>
                  <a:schemeClr val="tx1"/>
                </a:solidFill>
                <a:effectLst/>
                <a:latin typeface="Söhne"/>
              </a:rPr>
              <a:t>and </a:t>
            </a:r>
            <a:r>
              <a:rPr lang="en-US" sz="2000" b="1" i="0" dirty="0">
                <a:solidFill>
                  <a:srgbClr val="FF0000"/>
                </a:solidFill>
                <a:effectLst/>
                <a:latin typeface="Söhne"/>
              </a:rPr>
              <a:t>online message boards</a:t>
            </a:r>
            <a:r>
              <a:rPr lang="en-US" sz="2000" b="1" i="0" dirty="0">
                <a:solidFill>
                  <a:schemeClr val="tx1"/>
                </a:solidFill>
                <a:effectLst/>
                <a:latin typeface="Söhne"/>
              </a:rPr>
              <a:t>. The dataset was collected in </a:t>
            </a:r>
            <a:r>
              <a:rPr lang="en-US" sz="2000" b="1" i="0" dirty="0">
                <a:solidFill>
                  <a:srgbClr val="FF0000"/>
                </a:solidFill>
                <a:effectLst/>
                <a:latin typeface="Söhne"/>
              </a:rPr>
              <a:t>2012</a:t>
            </a:r>
            <a:r>
              <a:rPr lang="en-US" sz="2000" b="1" i="0" dirty="0">
                <a:solidFill>
                  <a:schemeClr val="tx1"/>
                </a:solidFill>
                <a:effectLst/>
                <a:latin typeface="Söhne"/>
              </a:rPr>
              <a:t> and has been used in many research studies on spam SMS classification.</a:t>
            </a:r>
          </a:p>
          <a:p>
            <a:pPr algn="just"/>
            <a:r>
              <a:rPr lang="en-US" sz="2000" b="1" i="0" dirty="0">
                <a:solidFill>
                  <a:schemeClr val="tx1"/>
                </a:solidFill>
                <a:effectLst/>
                <a:latin typeface="Söhne"/>
              </a:rPr>
              <a:t>Each message in the dataset is represented as a </a:t>
            </a:r>
            <a:r>
              <a:rPr lang="en-US" sz="2000" b="1" i="0" dirty="0">
                <a:solidFill>
                  <a:srgbClr val="FF0000"/>
                </a:solidFill>
                <a:effectLst/>
                <a:latin typeface="Söhne"/>
              </a:rPr>
              <a:t>single line of text</a:t>
            </a:r>
            <a:r>
              <a:rPr lang="en-US" sz="2000" b="1" i="0" dirty="0">
                <a:solidFill>
                  <a:schemeClr val="tx1"/>
                </a:solidFill>
                <a:effectLst/>
                <a:latin typeface="Söhne"/>
              </a:rPr>
              <a:t>. </a:t>
            </a:r>
          </a:p>
          <a:p>
            <a:pPr algn="just"/>
            <a:r>
              <a:rPr lang="en-US" sz="2000" b="1" i="0" dirty="0">
                <a:solidFill>
                  <a:schemeClr val="tx1"/>
                </a:solidFill>
                <a:effectLst/>
                <a:latin typeface="Söhne"/>
              </a:rPr>
              <a:t>The text includes a combination of </a:t>
            </a:r>
            <a:r>
              <a:rPr lang="en-US" sz="2000" b="1" i="0" dirty="0">
                <a:solidFill>
                  <a:srgbClr val="FF0000"/>
                </a:solidFill>
                <a:effectLst/>
                <a:latin typeface="Söhne"/>
              </a:rPr>
              <a:t>words, numbers, and symbols</a:t>
            </a:r>
            <a:r>
              <a:rPr lang="en-US" sz="2000" b="1" i="0" dirty="0">
                <a:solidFill>
                  <a:schemeClr val="tx1"/>
                </a:solidFill>
                <a:effectLst/>
                <a:latin typeface="Söhne"/>
              </a:rPr>
              <a:t>. </a:t>
            </a:r>
          </a:p>
          <a:p>
            <a:pPr algn="just"/>
            <a:r>
              <a:rPr lang="en-US" sz="2000" b="1" i="0" dirty="0">
                <a:solidFill>
                  <a:schemeClr val="tx1"/>
                </a:solidFill>
                <a:effectLst/>
                <a:latin typeface="Söhne"/>
              </a:rPr>
              <a:t>Here is an example1 of a message from the dataset:</a:t>
            </a:r>
          </a:p>
          <a:p>
            <a:pPr algn="just"/>
            <a:r>
              <a:rPr lang="en-US" sz="2000" i="1" dirty="0">
                <a:solidFill>
                  <a:schemeClr val="tx1"/>
                </a:solidFill>
                <a:effectLst/>
                <a:latin typeface="Söhne"/>
              </a:rPr>
              <a:t>"URGENT! You have won a 1 week FREE membership in our $100,000 Prize Jackpot! Txt the word: CLAIM to No: 81010 T&amp;Cs </a:t>
            </a:r>
            <a:r>
              <a:rPr lang="en-US" sz="2000" i="1" u="sng" dirty="0">
                <a:solidFill>
                  <a:schemeClr val="tx1"/>
                </a:solidFill>
                <a:effectLst/>
                <a:latin typeface="Söhne"/>
                <a:hlinkClick r:id="rId3">
                  <a:extLst>
                    <a:ext uri="{A12FA001-AC4F-418D-AE19-62706E023703}">
                      <ahyp:hlinkClr xmlns:ahyp="http://schemas.microsoft.com/office/drawing/2018/hyperlinkcolor" val="tx"/>
                    </a:ext>
                  </a:extLst>
                </a:hlinkClick>
              </a:rPr>
              <a:t>www.idew.com</a:t>
            </a:r>
            <a:r>
              <a:rPr lang="en-US" sz="2000" i="1" dirty="0">
                <a:solidFill>
                  <a:schemeClr val="tx1"/>
                </a:solidFill>
                <a:effectLst/>
                <a:latin typeface="Söhne"/>
              </a:rPr>
              <a:t> 1 winweekly age16. </a:t>
            </a:r>
            <a:r>
              <a:rPr lang="en-US" sz="2000" i="1" u="sng" dirty="0">
                <a:solidFill>
                  <a:schemeClr val="tx1"/>
                </a:solidFill>
                <a:effectLst/>
                <a:latin typeface="Söhne"/>
                <a:hlinkClick r:id="rId4">
                  <a:extLst>
                    <a:ext uri="{A12FA001-AC4F-418D-AE19-62706E023703}">
                      <ahyp:hlinkClr xmlns:ahyp="http://schemas.microsoft.com/office/drawing/2018/hyperlinkcolor" val="tx"/>
                    </a:ext>
                  </a:extLst>
                </a:hlinkClick>
              </a:rPr>
              <a:t>unsubscribe@idew.co.uk</a:t>
            </a:r>
            <a:r>
              <a:rPr lang="en-US" sz="2000" i="1" dirty="0">
                <a:solidFill>
                  <a:schemeClr val="tx1"/>
                </a:solidFill>
                <a:effectLst/>
                <a:latin typeface="Söhne"/>
              </a:rPr>
              <a:t>“</a:t>
            </a:r>
            <a:endParaRPr lang="en-US" sz="2000" b="1" i="0" dirty="0">
              <a:solidFill>
                <a:schemeClr val="tx1"/>
              </a:solidFill>
              <a:effectLst/>
              <a:latin typeface="Söhne"/>
            </a:endParaRPr>
          </a:p>
          <a:p>
            <a:pPr algn="just"/>
            <a:r>
              <a:rPr lang="en-US" sz="2000" b="1" i="0" dirty="0">
                <a:solidFill>
                  <a:schemeClr val="tx1"/>
                </a:solidFill>
                <a:effectLst/>
                <a:latin typeface="Söhne"/>
              </a:rPr>
              <a:t>The label for each message is included in a separate column in the dataset. The </a:t>
            </a:r>
            <a:r>
              <a:rPr lang="en-US" sz="2000" b="1" i="0" dirty="0">
                <a:solidFill>
                  <a:srgbClr val="FF0000"/>
                </a:solidFill>
                <a:effectLst/>
                <a:latin typeface="Söhne"/>
              </a:rPr>
              <a:t>label</a:t>
            </a:r>
            <a:r>
              <a:rPr lang="en-US" sz="2000" b="1" i="0" dirty="0">
                <a:solidFill>
                  <a:schemeClr val="tx1"/>
                </a:solidFill>
                <a:effectLst/>
                <a:latin typeface="Söhne"/>
              </a:rPr>
              <a:t> is either </a:t>
            </a:r>
            <a:r>
              <a:rPr lang="en-US" sz="2000" b="1" i="0" dirty="0">
                <a:solidFill>
                  <a:srgbClr val="FF0000"/>
                </a:solidFill>
                <a:effectLst/>
                <a:latin typeface="Söhne"/>
              </a:rPr>
              <a:t>"spam" </a:t>
            </a:r>
            <a:r>
              <a:rPr lang="en-US" sz="2000" b="1" i="0" dirty="0">
                <a:solidFill>
                  <a:schemeClr val="tx1"/>
                </a:solidFill>
                <a:effectLst/>
                <a:latin typeface="Söhne"/>
              </a:rPr>
              <a:t>or </a:t>
            </a:r>
            <a:r>
              <a:rPr lang="en-US" sz="2000" b="1" i="0" dirty="0">
                <a:solidFill>
                  <a:srgbClr val="FF0000"/>
                </a:solidFill>
                <a:effectLst/>
                <a:latin typeface="Söhne"/>
              </a:rPr>
              <a:t>"ham’’</a:t>
            </a:r>
            <a:r>
              <a:rPr lang="en-US" sz="2000" b="1" i="0" dirty="0">
                <a:solidFill>
                  <a:schemeClr val="tx1"/>
                </a:solidFill>
                <a:effectLst/>
                <a:latin typeface="Söhne"/>
              </a:rPr>
              <a:t>. </a:t>
            </a:r>
          </a:p>
          <a:p>
            <a:pPr marL="0" marR="0" lvl="0" indent="0" algn="just" defTabSz="914400" rtl="0" eaLnBrk="1" fontAlgn="auto" latinLnBrk="0" hangingPunct="1">
              <a:lnSpc>
                <a:spcPct val="100000"/>
              </a:lnSpc>
              <a:spcBef>
                <a:spcPts val="640"/>
              </a:spcBef>
              <a:spcAft>
                <a:spcPts val="0"/>
              </a:spcAft>
              <a:buClr>
                <a:srgbClr val="888888"/>
              </a:buClr>
              <a:buSzPts val="3200"/>
              <a:buFont typeface="Arial"/>
              <a:buNone/>
              <a:tabLst/>
              <a:defRPr/>
            </a:pPr>
            <a:r>
              <a:rPr kumimoji="0" lang="en-US" sz="2000" b="1" i="0" u="none" strike="noStrike" kern="0" cap="none" spc="0" normalizeH="0" baseline="0" noProof="0" dirty="0">
                <a:ln>
                  <a:noFill/>
                </a:ln>
                <a:solidFill>
                  <a:srgbClr val="000000"/>
                </a:solidFill>
                <a:effectLst/>
                <a:uLnTx/>
                <a:uFillTx/>
                <a:latin typeface="Söhne"/>
                <a:ea typeface="Calibri"/>
                <a:cs typeface="Calibri"/>
                <a:sym typeface="Calibri"/>
              </a:rPr>
              <a:t>Here is an example of a labeled message from the dataset:</a:t>
            </a:r>
          </a:p>
          <a:p>
            <a:pPr marL="0" marR="0" lvl="0" indent="0" algn="just" defTabSz="914400" rtl="0" eaLnBrk="1" fontAlgn="auto" latinLnBrk="0" hangingPunct="1">
              <a:lnSpc>
                <a:spcPct val="100000"/>
              </a:lnSpc>
              <a:spcBef>
                <a:spcPts val="640"/>
              </a:spcBef>
              <a:spcAft>
                <a:spcPts val="0"/>
              </a:spcAft>
              <a:buClr>
                <a:srgbClr val="888888"/>
              </a:buClr>
              <a:buSzPts val="3200"/>
              <a:buFont typeface="Arial"/>
              <a:buNone/>
              <a:tabLst/>
              <a:defRPr/>
            </a:pPr>
            <a:r>
              <a:rPr kumimoji="0" lang="en-US" sz="2000" b="0" i="1" u="none" strike="noStrike" kern="0" cap="none" spc="0" normalizeH="0" baseline="0" noProof="0" dirty="0">
                <a:ln>
                  <a:noFill/>
                </a:ln>
                <a:solidFill>
                  <a:srgbClr val="000000"/>
                </a:solidFill>
                <a:effectLst/>
                <a:uLnTx/>
                <a:uFillTx/>
                <a:latin typeface="Söhne"/>
                <a:ea typeface="Calibri"/>
                <a:cs typeface="Calibri"/>
                <a:sym typeface="Calibri"/>
              </a:rPr>
              <a:t>"ham", "I'm at work. Please call“</a:t>
            </a:r>
            <a:endParaRPr lang="en-US" sz="2000" b="1" i="0" dirty="0">
              <a:solidFill>
                <a:schemeClr val="tx1"/>
              </a:solidFill>
              <a:effectLst/>
              <a:latin typeface="Söhne"/>
            </a:endParaRPr>
          </a:p>
          <a:p>
            <a:pPr algn="just"/>
            <a:r>
              <a:rPr lang="en-US" sz="2000" b="1" i="0" dirty="0">
                <a:solidFill>
                  <a:schemeClr val="tx1"/>
                </a:solidFill>
                <a:effectLst/>
                <a:latin typeface="Söhne"/>
              </a:rPr>
              <a:t>In addition to the raw text and label, the dataset </a:t>
            </a:r>
            <a:r>
              <a:rPr lang="en-US" sz="2000" b="1" i="0" dirty="0">
                <a:solidFill>
                  <a:srgbClr val="FF0000"/>
                </a:solidFill>
                <a:effectLst/>
                <a:latin typeface="Söhne"/>
              </a:rPr>
              <a:t>includes a unique ID for each message</a:t>
            </a:r>
            <a:r>
              <a:rPr lang="en-US" sz="2000" b="1" i="0" dirty="0">
                <a:solidFill>
                  <a:schemeClr val="tx1"/>
                </a:solidFill>
                <a:effectLst/>
                <a:latin typeface="Söhne"/>
              </a:rPr>
              <a:t>. The </a:t>
            </a:r>
            <a:r>
              <a:rPr lang="en-US" sz="2000" b="1" i="0" dirty="0">
                <a:solidFill>
                  <a:srgbClr val="FF0000"/>
                </a:solidFill>
                <a:effectLst/>
                <a:latin typeface="Söhne"/>
              </a:rPr>
              <a:t>IDs range from 0 to 5,573 and are used to identify individual messages</a:t>
            </a:r>
            <a:r>
              <a:rPr lang="en-US" sz="2000" b="1" i="0" dirty="0">
                <a:solidFill>
                  <a:schemeClr val="tx1"/>
                </a:solidFill>
                <a:effectLst/>
                <a:latin typeface="Söhne"/>
              </a:rPr>
              <a:t> in the dataset.</a:t>
            </a:r>
          </a:p>
          <a:p>
            <a:pPr marL="0" lvl="0" indent="0" algn="just" rtl="0">
              <a:spcBef>
                <a:spcPts val="0"/>
              </a:spcBef>
              <a:spcAft>
                <a:spcPts val="0"/>
              </a:spcAft>
              <a:buClr>
                <a:srgbClr val="888888"/>
              </a:buClr>
              <a:buSzPts val="2400"/>
              <a:buNone/>
            </a:pPr>
            <a:endParaRPr sz="24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1638300" y="206271"/>
            <a:ext cx="8915400" cy="63408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Sample data</a:t>
            </a:r>
            <a:endParaRPr sz="3200" b="1">
              <a:solidFill>
                <a:srgbClr val="FF0000"/>
              </a:solidFill>
            </a:endParaRPr>
          </a:p>
        </p:txBody>
      </p:sp>
      <p:sp>
        <p:nvSpPr>
          <p:cNvPr id="136" name="Google Shape;136;p21"/>
          <p:cNvSpPr txBox="1">
            <a:spLocks noGrp="1"/>
          </p:cNvSpPr>
          <p:nvPr>
            <p:ph type="body" idx="1"/>
          </p:nvPr>
        </p:nvSpPr>
        <p:spPr>
          <a:xfrm>
            <a:off x="188007" y="581114"/>
            <a:ext cx="11528277" cy="599616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000"/>
              <a:buNone/>
            </a:pPr>
            <a:endParaRPr sz="2000" dirty="0"/>
          </a:p>
          <a:p>
            <a:pPr marL="342900" lvl="0" indent="-215900" algn="just" rtl="0">
              <a:lnSpc>
                <a:spcPct val="150000"/>
              </a:lnSpc>
              <a:spcBef>
                <a:spcPts val="400"/>
              </a:spcBef>
              <a:spcAft>
                <a:spcPts val="0"/>
              </a:spcAft>
              <a:buClr>
                <a:schemeClr val="dk1"/>
              </a:buClr>
              <a:buSzPts val="2000"/>
              <a:buNone/>
            </a:pPr>
            <a:endParaRPr sz="2000" dirty="0"/>
          </a:p>
        </p:txBody>
      </p:sp>
      <p:graphicFrame>
        <p:nvGraphicFramePr>
          <p:cNvPr id="3" name="Table 2">
            <a:extLst>
              <a:ext uri="{FF2B5EF4-FFF2-40B4-BE49-F238E27FC236}">
                <a16:creationId xmlns:a16="http://schemas.microsoft.com/office/drawing/2014/main" id="{F352CCF3-0904-6A19-ED9A-7BC7FBF1ABA2}"/>
              </a:ext>
            </a:extLst>
          </p:cNvPr>
          <p:cNvGraphicFramePr>
            <a:graphicFrameLocks noGrp="1"/>
          </p:cNvGraphicFramePr>
          <p:nvPr>
            <p:extLst>
              <p:ext uri="{D42A27DB-BD31-4B8C-83A1-F6EECF244321}">
                <p14:modId xmlns:p14="http://schemas.microsoft.com/office/powerpoint/2010/main" val="1308379265"/>
              </p:ext>
            </p:extLst>
          </p:nvPr>
        </p:nvGraphicFramePr>
        <p:xfrm>
          <a:off x="933253" y="840354"/>
          <a:ext cx="10520314" cy="5222128"/>
        </p:xfrm>
        <a:graphic>
          <a:graphicData uri="http://schemas.openxmlformats.org/drawingml/2006/table">
            <a:tbl>
              <a:tblPr/>
              <a:tblGrid>
                <a:gridCol w="5260157">
                  <a:extLst>
                    <a:ext uri="{9D8B030D-6E8A-4147-A177-3AD203B41FA5}">
                      <a16:colId xmlns:a16="http://schemas.microsoft.com/office/drawing/2014/main" val="253787480"/>
                    </a:ext>
                  </a:extLst>
                </a:gridCol>
                <a:gridCol w="5260157">
                  <a:extLst>
                    <a:ext uri="{9D8B030D-6E8A-4147-A177-3AD203B41FA5}">
                      <a16:colId xmlns:a16="http://schemas.microsoft.com/office/drawing/2014/main" val="2077506673"/>
                    </a:ext>
                  </a:extLst>
                </a:gridCol>
              </a:tblGrid>
              <a:tr h="279535">
                <a:tc>
                  <a:txBody>
                    <a:bodyPr/>
                    <a:lstStyle/>
                    <a:p>
                      <a:pPr algn="ctr" fontAlgn="b"/>
                      <a:r>
                        <a:rPr lang="en-IN" sz="1800" b="1" dirty="0">
                          <a:effectLst/>
                        </a:rPr>
                        <a:t>Type</a:t>
                      </a:r>
                    </a:p>
                  </a:txBody>
                  <a:tcPr marL="71725" marR="71725" marT="35863" marB="35863"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
                      <a:r>
                        <a:rPr lang="en-IN" sz="1800" b="1">
                          <a:effectLst/>
                        </a:rPr>
                        <a:t>Text</a:t>
                      </a:r>
                    </a:p>
                  </a:txBody>
                  <a:tcPr marL="71725" marR="71725" marT="35863" marB="35863"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78626632"/>
                  </a:ext>
                </a:extLst>
              </a:tr>
              <a:tr h="1062626">
                <a:tc>
                  <a:txBody>
                    <a:bodyPr/>
                    <a:lstStyle/>
                    <a:p>
                      <a:pPr algn="ctr" fontAlgn="base"/>
                      <a:r>
                        <a:rPr lang="en-IN" sz="1800" dirty="0">
                          <a:effectLst/>
                        </a:rPr>
                        <a:t>spam</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ase"/>
                      <a:r>
                        <a:rPr lang="en-US" sz="1800">
                          <a:effectLst/>
                        </a:rPr>
                        <a:t>FreeMsg: Txt: CALL to No: 86888 &amp; claim your reward of 3 hours talk time to use from your phone now! Subscribe6GB</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764084798"/>
                  </a:ext>
                </a:extLst>
              </a:tr>
              <a:tr h="279535">
                <a:tc>
                  <a:txBody>
                    <a:bodyPr/>
                    <a:lstStyle/>
                    <a:p>
                      <a:pPr algn="ctr" fontAlgn="base"/>
                      <a:r>
                        <a:rPr lang="en-IN" sz="1800">
                          <a:effectLst/>
                        </a:rPr>
                        <a:t>legitimate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ase"/>
                      <a:r>
                        <a:rPr lang="en-US" sz="1800">
                          <a:effectLst/>
                        </a:rPr>
                        <a:t>I'll be late, don't wait for me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63034390"/>
                  </a:ext>
                </a:extLst>
              </a:tr>
              <a:tr h="475307">
                <a:tc>
                  <a:txBody>
                    <a:bodyPr/>
                    <a:lstStyle/>
                    <a:p>
                      <a:pPr algn="ctr" fontAlgn="base"/>
                      <a:r>
                        <a:rPr lang="en-IN" sz="1800" dirty="0">
                          <a:effectLst/>
                        </a:rPr>
                        <a:t>legitimate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ase"/>
                      <a:r>
                        <a:rPr lang="en-US" sz="1800" dirty="0">
                          <a:effectLst/>
                        </a:rPr>
                        <a:t>Sorry, I can't take your call right now.</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10130752"/>
                  </a:ext>
                </a:extLst>
              </a:tr>
              <a:tr h="1258398">
                <a:tc>
                  <a:txBody>
                    <a:bodyPr/>
                    <a:lstStyle/>
                    <a:p>
                      <a:pPr algn="ctr" fontAlgn="base"/>
                      <a:r>
                        <a:rPr lang="en-IN" sz="1800">
                          <a:effectLst/>
                        </a:rPr>
                        <a:t>spam</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ase"/>
                      <a:r>
                        <a:rPr lang="en-US" sz="1800" dirty="0" err="1">
                          <a:effectLst/>
                        </a:rPr>
                        <a:t>FreeMsg</a:t>
                      </a:r>
                      <a:r>
                        <a:rPr lang="en-US" sz="1800" dirty="0">
                          <a:effectLst/>
                        </a:rPr>
                        <a:t>: </a:t>
                      </a:r>
                      <a:r>
                        <a:rPr lang="en-US" sz="1800" dirty="0" err="1">
                          <a:effectLst/>
                        </a:rPr>
                        <a:t>Ringtone!From</a:t>
                      </a:r>
                      <a:r>
                        <a:rPr lang="en-US" sz="1800" dirty="0">
                          <a:effectLst/>
                        </a:rPr>
                        <a:t>: </a:t>
                      </a:r>
                    </a:p>
                    <a:p>
                      <a:pPr algn="ctr" fontAlgn="base"/>
                      <a:r>
                        <a:rPr lang="en-US" sz="1800" b="0" u="sng" dirty="0">
                          <a:solidFill>
                            <a:srgbClr val="0070C0"/>
                          </a:solidFill>
                          <a:effectLst/>
                          <a:hlinkClick r:id="rId3">
                            <a:extLst>
                              <a:ext uri="{A12FA001-AC4F-418D-AE19-62706E023703}">
                                <ahyp:hlinkClr xmlns:ahyp="http://schemas.microsoft.com/office/drawing/2018/hyperlinkcolor" val="tx"/>
                              </a:ext>
                            </a:extLst>
                          </a:hlinkClick>
                        </a:rPr>
                        <a:t>http://tms</a:t>
                      </a:r>
                      <a:r>
                        <a:rPr lang="en-US" sz="1800" u="sng" dirty="0">
                          <a:solidFill>
                            <a:srgbClr val="0070C0"/>
                          </a:solidFill>
                          <a:effectLst/>
                        </a:rPr>
                        <a:t>. widelive.com/index. </a:t>
                      </a:r>
                      <a:r>
                        <a:rPr lang="en-US" sz="1800" dirty="0" err="1">
                          <a:effectLst/>
                        </a:rPr>
                        <a:t>wml?id</a:t>
                      </a:r>
                      <a:r>
                        <a:rPr lang="en-US" sz="1800" dirty="0">
                          <a:effectLst/>
                        </a:rPr>
                        <a:t>=1b6a5ecef91ff9&amp;first=</a:t>
                      </a:r>
                      <a:r>
                        <a:rPr lang="en-US" sz="1800" dirty="0" err="1">
                          <a:effectLst/>
                        </a:rPr>
                        <a:t>trueCall</a:t>
                      </a:r>
                      <a:r>
                        <a:rPr lang="en-US" sz="1800" dirty="0">
                          <a:effectLst/>
                        </a:rPr>
                        <a:t> 08712402779. </a:t>
                      </a:r>
                      <a:r>
                        <a:rPr lang="en-US" sz="1800" dirty="0" err="1">
                          <a:effectLst/>
                        </a:rPr>
                        <a:t>Uk</a:t>
                      </a:r>
                      <a:r>
                        <a:rPr lang="en-US" sz="1800" dirty="0">
                          <a:effectLst/>
                        </a:rPr>
                        <a:t> only£1.50 per tone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751445931"/>
                  </a:ext>
                </a:extLst>
              </a:tr>
              <a:tr h="475307">
                <a:tc>
                  <a:txBody>
                    <a:bodyPr/>
                    <a:lstStyle/>
                    <a:p>
                      <a:pPr algn="ctr" fontAlgn="base"/>
                      <a:r>
                        <a:rPr lang="en-IN" sz="1800">
                          <a:effectLst/>
                        </a:rPr>
                        <a:t>legitimate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ase"/>
                      <a:r>
                        <a:rPr lang="en-US" sz="1800" dirty="0">
                          <a:effectLst/>
                        </a:rPr>
                        <a:t>We have sent a file to your email. Please check.</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86561734"/>
                  </a:ext>
                </a:extLst>
              </a:tr>
              <a:tr h="1258398">
                <a:tc>
                  <a:txBody>
                    <a:bodyPr/>
                    <a:lstStyle/>
                    <a:p>
                      <a:pPr algn="ctr" fontAlgn="base"/>
                      <a:r>
                        <a:rPr lang="en-IN" sz="1800">
                          <a:effectLst/>
                        </a:rPr>
                        <a:t>legitimate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chemeClr val="accent6">
                        <a:lumMod val="20000"/>
                        <a:lumOff val="80000"/>
                      </a:schemeClr>
                    </a:solidFill>
                  </a:tcPr>
                </a:tc>
                <a:tc>
                  <a:txBody>
                    <a:bodyPr/>
                    <a:lstStyle/>
                    <a:p>
                      <a:pPr algn="ctr" fontAlgn="base"/>
                      <a:r>
                        <a:rPr lang="en-US" sz="1800" dirty="0">
                          <a:effectLst/>
                        </a:rPr>
                        <a:t>Please call our customer service representative on 0800 169 6031 between 10am-9pm as you have WON a guaranteed £1000 cash or £5000 prize!</a:t>
                      </a:r>
                    </a:p>
                  </a:txBody>
                  <a:tcPr marL="71725" marR="71725" marT="35863" marB="3586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37002218"/>
                  </a:ext>
                </a:extLst>
              </a:tr>
            </a:tbl>
          </a:graphicData>
        </a:graphic>
      </p:graphicFrame>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1681</Words>
  <Application>Microsoft Office PowerPoint</Application>
  <PresentationFormat>Widescreen</PresentationFormat>
  <Paragraphs>154</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Carlito</vt:lpstr>
      <vt:lpstr>Söhne</vt:lpstr>
      <vt:lpstr>Times New Roman</vt:lpstr>
      <vt:lpstr>Wingdings</vt:lpstr>
      <vt:lpstr>1_Office Theme</vt:lpstr>
      <vt:lpstr> NLP Assignment Presentation  Title : Fake SMS Classification Programme: Bachelor of Technology in AIML  </vt:lpstr>
      <vt:lpstr>Assignment Team</vt:lpstr>
      <vt:lpstr>Outline</vt:lpstr>
      <vt:lpstr>Introduction </vt:lpstr>
      <vt:lpstr>Title and Aim</vt:lpstr>
      <vt:lpstr>Literature Summary</vt:lpstr>
      <vt:lpstr>Objectives and Motivation</vt:lpstr>
      <vt:lpstr>Dataset Selection </vt:lpstr>
      <vt:lpstr>Sample data</vt:lpstr>
      <vt:lpstr>NLP Pre-processing Steps </vt:lpstr>
      <vt:lpstr>Implementation Challenges and Solutions  </vt:lpstr>
      <vt:lpstr>Demonstration and 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Assignment Presentation  Title : Fake SMS Classification Programme: Bachelor of Technology in AIML</dc:title>
  <dc:creator>Pratistha Gaur</dc:creator>
  <cp:lastModifiedBy>pratistha gaur</cp:lastModifiedBy>
  <cp:revision>11</cp:revision>
  <dcterms:modified xsi:type="dcterms:W3CDTF">2023-09-06T09:57:19Z</dcterms:modified>
</cp:coreProperties>
</file>