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Ex1.xml" ContentType="application/vnd.ms-office.chartex+xml"/>
  <Override PartName="/ppt/charts/style33.xml" ContentType="application/vnd.ms-office.chartstyle+xml"/>
  <Override PartName="/ppt/charts/colors33.xml" ContentType="application/vnd.ms-office.chartcolorstyle+xml"/>
  <Override PartName="/ppt/charts/chart33.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4.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5.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6.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7.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8.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39.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0.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1.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2.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3.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4.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5.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6.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7.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8.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49.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0.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1.xml" ContentType="application/vnd.openxmlformats-officedocument.drawingml.chart+xml"/>
  <Override PartName="/ppt/charts/style52.xml" ContentType="application/vnd.ms-office.chartstyle+xml"/>
  <Override PartName="/ppt/charts/colors52.xml" ContentType="application/vnd.ms-office.chartcolorstyle+xml"/>
  <Override PartName="/ppt/theme/themeOverride1.xml" ContentType="application/vnd.openxmlformats-officedocument.themeOverride+xml"/>
  <Override PartName="/ppt/charts/chart52.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3.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4.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5.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6.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7.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8.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59.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0.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1.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2.xml" ContentType="application/vnd.openxmlformats-officedocument.drawingml.chart+xml"/>
  <Override PartName="/ppt/charts/style63.xml" ContentType="application/vnd.ms-office.chartstyle+xml"/>
  <Override PartName="/ppt/charts/colors63.xml" ContentType="application/vnd.ms-office.chartcolorstyle+xml"/>
  <Override PartName="/ppt/theme/themeOverride2.xml" ContentType="application/vnd.openxmlformats-officedocument.themeOverride+xml"/>
  <Override PartName="/ppt/charts/chart63.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4.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5.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6.xml" ContentType="application/vnd.openxmlformats-officedocument.drawingml.chart+xml"/>
  <Override PartName="/ppt/charts/style67.xml" ContentType="application/vnd.ms-office.chartstyle+xml"/>
  <Override PartName="/ppt/charts/colors6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sldIdLst>
    <p:sldId id="256" r:id="rId2"/>
    <p:sldId id="258" r:id="rId3"/>
    <p:sldId id="277" r:id="rId4"/>
    <p:sldId id="331" r:id="rId5"/>
    <p:sldId id="332" r:id="rId6"/>
    <p:sldId id="351" r:id="rId7"/>
    <p:sldId id="260" r:id="rId8"/>
    <p:sldId id="348" r:id="rId9"/>
    <p:sldId id="281" r:id="rId10"/>
    <p:sldId id="261" r:id="rId11"/>
    <p:sldId id="333" r:id="rId12"/>
    <p:sldId id="334" r:id="rId13"/>
    <p:sldId id="325" r:id="rId14"/>
    <p:sldId id="335" r:id="rId15"/>
    <p:sldId id="336" r:id="rId16"/>
    <p:sldId id="269" r:id="rId17"/>
    <p:sldId id="343" r:id="rId18"/>
    <p:sldId id="268" r:id="rId19"/>
    <p:sldId id="314" r:id="rId20"/>
    <p:sldId id="300" r:id="rId21"/>
    <p:sldId id="275" r:id="rId22"/>
    <p:sldId id="302" r:id="rId23"/>
    <p:sldId id="276" r:id="rId24"/>
    <p:sldId id="295" r:id="rId25"/>
    <p:sldId id="313" r:id="rId26"/>
    <p:sldId id="301" r:id="rId27"/>
    <p:sldId id="303" r:id="rId28"/>
    <p:sldId id="304" r:id="rId29"/>
    <p:sldId id="283" r:id="rId30"/>
    <p:sldId id="288" r:id="rId31"/>
    <p:sldId id="346" r:id="rId32"/>
    <p:sldId id="337" r:id="rId33"/>
    <p:sldId id="338" r:id="rId34"/>
    <p:sldId id="340" r:id="rId35"/>
    <p:sldId id="345" r:id="rId36"/>
    <p:sldId id="350" r:id="rId37"/>
    <p:sldId id="347" r:id="rId38"/>
    <p:sldId id="293" r:id="rId39"/>
    <p:sldId id="287" r:id="rId40"/>
    <p:sldId id="263" r:id="rId41"/>
    <p:sldId id="291" r:id="rId42"/>
    <p:sldId id="266" r:id="rId43"/>
    <p:sldId id="310" r:id="rId44"/>
    <p:sldId id="311" r:id="rId45"/>
    <p:sldId id="319" r:id="rId46"/>
    <p:sldId id="320" r:id="rId47"/>
    <p:sldId id="284" r:id="rId48"/>
    <p:sldId id="323" r:id="rId49"/>
    <p:sldId id="326" r:id="rId50"/>
    <p:sldId id="321" r:id="rId51"/>
    <p:sldId id="324" r:id="rId52"/>
    <p:sldId id="29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AA50F3B-47DB-4E35-B700-04616DDC4E19}">
          <p14:sldIdLst>
            <p14:sldId id="256"/>
            <p14:sldId id="258"/>
            <p14:sldId id="277"/>
            <p14:sldId id="331"/>
            <p14:sldId id="332"/>
            <p14:sldId id="351"/>
            <p14:sldId id="260"/>
            <p14:sldId id="348"/>
            <p14:sldId id="281"/>
            <p14:sldId id="261"/>
            <p14:sldId id="333"/>
            <p14:sldId id="334"/>
            <p14:sldId id="325"/>
            <p14:sldId id="335"/>
            <p14:sldId id="336"/>
            <p14:sldId id="269"/>
            <p14:sldId id="343"/>
            <p14:sldId id="268"/>
            <p14:sldId id="314"/>
            <p14:sldId id="300"/>
            <p14:sldId id="275"/>
            <p14:sldId id="302"/>
            <p14:sldId id="276"/>
            <p14:sldId id="295"/>
            <p14:sldId id="313"/>
            <p14:sldId id="301"/>
            <p14:sldId id="303"/>
            <p14:sldId id="304"/>
            <p14:sldId id="283"/>
            <p14:sldId id="288"/>
            <p14:sldId id="346"/>
            <p14:sldId id="337"/>
            <p14:sldId id="338"/>
            <p14:sldId id="340"/>
            <p14:sldId id="345"/>
            <p14:sldId id="350"/>
            <p14:sldId id="347"/>
            <p14:sldId id="293"/>
            <p14:sldId id="287"/>
            <p14:sldId id="263"/>
            <p14:sldId id="291"/>
            <p14:sldId id="266"/>
            <p14:sldId id="310"/>
            <p14:sldId id="311"/>
            <p14:sldId id="319"/>
            <p14:sldId id="320"/>
            <p14:sldId id="284"/>
            <p14:sldId id="323"/>
            <p14:sldId id="326"/>
            <p14:sldId id="321"/>
            <p14:sldId id="324"/>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033" autoAdjust="0"/>
  </p:normalViewPr>
  <p:slideViewPr>
    <p:cSldViewPr snapToGrid="0">
      <p:cViewPr varScale="1">
        <p:scale>
          <a:sx n="70" d="100"/>
          <a:sy n="70" d="100"/>
        </p:scale>
        <p:origin x="43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4.xml"/><Relationship Id="rId1" Type="http://schemas.microsoft.com/office/2011/relationships/chartStyle" Target="style34.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5.xml"/><Relationship Id="rId1" Type="http://schemas.microsoft.com/office/2011/relationships/chartStyle" Target="style35.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6.xml"/><Relationship Id="rId1" Type="http://schemas.microsoft.com/office/2011/relationships/chartStyle" Target="style36.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7.xml"/><Relationship Id="rId1" Type="http://schemas.microsoft.com/office/2011/relationships/chartStyle" Target="style37.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8.xml"/><Relationship Id="rId1" Type="http://schemas.microsoft.com/office/2011/relationships/chartStyle" Target="style38.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39.xml"/><Relationship Id="rId1" Type="http://schemas.microsoft.com/office/2011/relationships/chartStyle" Target="style39.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0.xml"/><Relationship Id="rId1" Type="http://schemas.microsoft.com/office/2011/relationships/chartStyle" Target="style40.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1.xml"/><Relationship Id="rId1" Type="http://schemas.microsoft.com/office/2011/relationships/chartStyle" Target="style41.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2.xml"/><Relationship Id="rId1" Type="http://schemas.microsoft.com/office/2011/relationships/chartStyle" Target="style42.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3.xml"/><Relationship Id="rId1" Type="http://schemas.microsoft.com/office/2011/relationships/chartStyle" Target="style43.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4.xml"/><Relationship Id="rId1" Type="http://schemas.microsoft.com/office/2011/relationships/chartStyle" Target="style44.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5.xml"/><Relationship Id="rId1" Type="http://schemas.microsoft.com/office/2011/relationships/chartStyle" Target="style45.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6.xml"/><Relationship Id="rId1" Type="http://schemas.microsoft.com/office/2011/relationships/chartStyle" Target="style46.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7.xml"/><Relationship Id="rId1" Type="http://schemas.microsoft.com/office/2011/relationships/chartStyle" Target="style47.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8.xml"/><Relationship Id="rId1" Type="http://schemas.microsoft.com/office/2011/relationships/chartStyle" Target="style48.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49.xml"/><Relationship Id="rId1" Type="http://schemas.microsoft.com/office/2011/relationships/chartStyle" Target="style49.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0.xml"/><Relationship Id="rId1" Type="http://schemas.microsoft.com/office/2011/relationships/chartStyle" Target="style50.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1.xml"/><Relationship Id="rId1" Type="http://schemas.microsoft.com/office/2011/relationships/chartStyle" Target="style51.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2.xml"/><Relationship Id="rId1" Type="http://schemas.microsoft.com/office/2011/relationships/chartStyle" Target="style52.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3.xml"/><Relationship Id="rId1" Type="http://schemas.microsoft.com/office/2011/relationships/chartStyle" Target="style53.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4.xml"/><Relationship Id="rId1" Type="http://schemas.microsoft.com/office/2011/relationships/chartStyle" Target="style54.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5.xml"/><Relationship Id="rId1" Type="http://schemas.microsoft.com/office/2011/relationships/chartStyle" Target="style55.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6.xml"/><Relationship Id="rId1" Type="http://schemas.microsoft.com/office/2011/relationships/chartStyle" Target="style56.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7.xml"/><Relationship Id="rId1" Type="http://schemas.microsoft.com/office/2011/relationships/chartStyle" Target="style57.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8.xml"/><Relationship Id="rId1" Type="http://schemas.microsoft.com/office/2011/relationships/chartStyle" Target="style58.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59.xml"/><Relationship Id="rId1" Type="http://schemas.microsoft.com/office/2011/relationships/chartStyle" Target="style59.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0.xml"/><Relationship Id="rId1" Type="http://schemas.microsoft.com/office/2011/relationships/chartStyle" Target="style60.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1.xml"/><Relationship Id="rId1" Type="http://schemas.microsoft.com/office/2011/relationships/chartStyle" Target="style61.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2.xml"/><Relationship Id="rId1" Type="http://schemas.microsoft.com/office/2011/relationships/chartStyle" Target="style62.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3.xml"/><Relationship Id="rId1" Type="http://schemas.microsoft.com/office/2011/relationships/chartStyle" Target="style63.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4.xml"/><Relationship Id="rId1" Type="http://schemas.microsoft.com/office/2011/relationships/chartStyle" Target="style64.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5.xml"/><Relationship Id="rId1" Type="http://schemas.microsoft.com/office/2011/relationships/chartStyle" Target="style65.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6.xml"/><Relationship Id="rId1" Type="http://schemas.microsoft.com/office/2011/relationships/chartStyle" Target="style66.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67.xml"/><Relationship Id="rId1" Type="http://schemas.microsoft.com/office/2011/relationships/chartStyle" Target="style6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kash\Downloads\Stores_Info.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oleObject" Target="file:///C:\Users\Vikash\Downloads\Stores_Inf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customer &amp; percentage per region</a:t>
            </a:r>
          </a:p>
        </c:rich>
      </c:tx>
      <c:layout>
        <c:manualLayout>
          <c:xMode val="edge"/>
          <c:yMode val="edge"/>
          <c:x val="0.36163188976377947"/>
          <c:y val="9.259259259259258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Sheet5!$B$1140</c:f>
              <c:strCache>
                <c:ptCount val="1"/>
                <c:pt idx="0">
                  <c:v>total customer</c:v>
                </c:pt>
              </c:strCache>
            </c:strRef>
          </c:tx>
          <c:spPr>
            <a:scene3d>
              <a:camera prst="orthographicFront"/>
              <a:lightRig rig="threePt" dir="t"/>
            </a:scene3d>
            <a:sp3d>
              <a:bevelT prst="angle"/>
              <a:contourClr>
                <a:srgbClr val="000000"/>
              </a:contourClr>
            </a:sp3d>
          </c:spPr>
          <c:explosion val="6"/>
          <c:dPt>
            <c:idx val="0"/>
            <c:bubble3D val="0"/>
            <c:spPr>
              <a:solidFill>
                <a:schemeClr val="accent1"/>
              </a:solidFill>
              <a:ln w="25400">
                <a:solidFill>
                  <a:schemeClr val="lt1"/>
                </a:solidFill>
              </a:ln>
              <a:effectLst/>
              <a:scene3d>
                <a:camera prst="orthographicFront"/>
                <a:lightRig rig="threePt" dir="t"/>
              </a:scene3d>
              <a:sp3d contourW="25400">
                <a:bevelT prst="angle"/>
                <a:contourClr>
                  <a:schemeClr val="lt1"/>
                </a:contourClr>
              </a:sp3d>
            </c:spPr>
            <c:extLst>
              <c:ext xmlns:c16="http://schemas.microsoft.com/office/drawing/2014/chart" uri="{C3380CC4-5D6E-409C-BE32-E72D297353CC}">
                <c16:uniqueId val="{00000001-EE16-4B44-BED4-5C971462BED8}"/>
              </c:ext>
            </c:extLst>
          </c:dPt>
          <c:dPt>
            <c:idx val="1"/>
            <c:bubble3D val="0"/>
            <c:spPr>
              <a:solidFill>
                <a:schemeClr val="accent2"/>
              </a:solidFill>
              <a:ln w="25400">
                <a:solidFill>
                  <a:schemeClr val="lt1"/>
                </a:solidFill>
              </a:ln>
              <a:effectLst/>
              <a:scene3d>
                <a:camera prst="orthographicFront"/>
                <a:lightRig rig="threePt" dir="t"/>
              </a:scene3d>
              <a:sp3d contourW="25400">
                <a:bevelT prst="angle"/>
                <a:contourClr>
                  <a:schemeClr val="lt1"/>
                </a:contourClr>
              </a:sp3d>
            </c:spPr>
            <c:extLst>
              <c:ext xmlns:c16="http://schemas.microsoft.com/office/drawing/2014/chart" uri="{C3380CC4-5D6E-409C-BE32-E72D297353CC}">
                <c16:uniqueId val="{00000003-EE16-4B44-BED4-5C971462BED8}"/>
              </c:ext>
            </c:extLst>
          </c:dPt>
          <c:dPt>
            <c:idx val="2"/>
            <c:bubble3D val="0"/>
            <c:spPr>
              <a:solidFill>
                <a:schemeClr val="accent3"/>
              </a:solidFill>
              <a:ln w="25400">
                <a:solidFill>
                  <a:schemeClr val="lt1"/>
                </a:solidFill>
              </a:ln>
              <a:effectLst/>
              <a:scene3d>
                <a:camera prst="orthographicFront"/>
                <a:lightRig rig="threePt" dir="t"/>
              </a:scene3d>
              <a:sp3d contourW="25400">
                <a:bevelT prst="angle"/>
                <a:contourClr>
                  <a:schemeClr val="lt1"/>
                </a:contourClr>
              </a:sp3d>
            </c:spPr>
            <c:extLst>
              <c:ext xmlns:c16="http://schemas.microsoft.com/office/drawing/2014/chart" uri="{C3380CC4-5D6E-409C-BE32-E72D297353CC}">
                <c16:uniqueId val="{00000005-EE16-4B44-BED4-5C971462BED8}"/>
              </c:ext>
            </c:extLst>
          </c:dPt>
          <c:dPt>
            <c:idx val="3"/>
            <c:bubble3D val="0"/>
            <c:spPr>
              <a:solidFill>
                <a:schemeClr val="accent4"/>
              </a:solidFill>
              <a:ln w="25400">
                <a:solidFill>
                  <a:schemeClr val="lt1"/>
                </a:solidFill>
              </a:ln>
              <a:effectLst/>
              <a:scene3d>
                <a:camera prst="orthographicFront"/>
                <a:lightRig rig="threePt" dir="t"/>
              </a:scene3d>
              <a:sp3d contourW="25400">
                <a:bevelT prst="angle"/>
                <a:contourClr>
                  <a:schemeClr val="lt1"/>
                </a:contourClr>
              </a:sp3d>
            </c:spPr>
            <c:extLst>
              <c:ext xmlns:c16="http://schemas.microsoft.com/office/drawing/2014/chart" uri="{C3380CC4-5D6E-409C-BE32-E72D297353CC}">
                <c16:uniqueId val="{00000007-EE16-4B44-BED4-5C971462BED8}"/>
              </c:ext>
            </c:extLst>
          </c:dPt>
          <c:dLbls>
            <c:dLbl>
              <c:idx val="0"/>
              <c:tx>
                <c:rich>
                  <a:bodyPr/>
                  <a:lstStyle/>
                  <a:p>
                    <a:fld id="{0FC15343-5364-447B-8355-50943D4B529A}" type="CATEGORYNAME">
                      <a:rPr lang="en-US"/>
                      <a:pPr/>
                      <a:t>[CATEGORY NAME]</a:t>
                    </a:fld>
                    <a:r>
                      <a:rPr lang="en-US" baseline="0"/>
                      <a:t>
</a:t>
                    </a:r>
                    <a:fld id="{E2F289C3-3B1F-42DE-8214-5EE424D4B359}" type="PERCENTAGE">
                      <a:rPr lang="en-US" baseline="0"/>
                      <a:pPr/>
                      <a:t>[PERCENTAGE]</a:t>
                    </a:fld>
                    <a:r>
                      <a:rPr lang="en-US" baseline="0"/>
                      <a:t>(76.91k)</a:t>
                    </a:r>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E16-4B44-BED4-5C971462BED8}"/>
                </c:ext>
              </c:extLst>
            </c:dLbl>
            <c:dLbl>
              <c:idx val="1"/>
              <c:tx>
                <c:rich>
                  <a:bodyPr/>
                  <a:lstStyle/>
                  <a:p>
                    <a:fld id="{B04ED638-7C3A-442C-887A-C9E03A9CFE88}" type="CATEGORYNAME">
                      <a:rPr lang="en-US"/>
                      <a:pPr/>
                      <a:t>[CATEGORY NAME]</a:t>
                    </a:fld>
                    <a:r>
                      <a:rPr lang="en-US" baseline="0" dirty="0"/>
                      <a:t>
</a:t>
                    </a:r>
                    <a:fld id="{CCA10A29-02C9-4926-A8D3-843AD6F7AA6A}" type="PERCENTAGE">
                      <a:rPr lang="en-US" baseline="0"/>
                      <a:pPr/>
                      <a:t>[PERCENTAGE]</a:t>
                    </a:fld>
                    <a:r>
                      <a:rPr lang="en-US" baseline="0" dirty="0"/>
                      <a:t>(10.88k)</a:t>
                    </a:r>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E16-4B44-BED4-5C971462BED8}"/>
                </c:ext>
              </c:extLst>
            </c:dLbl>
            <c:dLbl>
              <c:idx val="2"/>
              <c:tx>
                <c:rich>
                  <a:bodyPr/>
                  <a:lstStyle/>
                  <a:p>
                    <a:fld id="{DF3B48C7-33D0-4B22-9562-8544892169A0}" type="CATEGORYNAME">
                      <a:rPr lang="en-US"/>
                      <a:pPr/>
                      <a:t>[CATEGORY NAME]</a:t>
                    </a:fld>
                    <a:r>
                      <a:rPr lang="en-US" baseline="0" dirty="0"/>
                      <a:t>
</a:t>
                    </a:r>
                    <a:fld id="{D9144EA5-5CAF-4ED6-9398-455D475C02D8}" type="PERCENTAGE">
                      <a:rPr lang="en-US" baseline="0"/>
                      <a:pPr/>
                      <a:t>[PERCENTAGE]</a:t>
                    </a:fld>
                    <a:r>
                      <a:rPr lang="en-US" baseline="0" dirty="0"/>
                      <a:t>(10.32k)</a:t>
                    </a:r>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E16-4B44-BED4-5C971462BED8}"/>
                </c:ext>
              </c:extLst>
            </c:dLbl>
            <c:dLbl>
              <c:idx val="3"/>
              <c:layout>
                <c:manualLayout>
                  <c:x val="7.7777777777777779E-2"/>
                  <c:y val="1.3888888888888888E-2"/>
                </c:manualLayout>
              </c:layout>
              <c:tx>
                <c:rich>
                  <a:bodyPr/>
                  <a:lstStyle/>
                  <a:p>
                    <a:fld id="{08F728D4-FA8A-4516-992B-E879AFB21824}" type="CATEGORYNAME">
                      <a:rPr lang="en-US"/>
                      <a:pPr/>
                      <a:t>[CATEGORY NAME]</a:t>
                    </a:fld>
                    <a:r>
                      <a:rPr lang="en-US" baseline="0" dirty="0"/>
                      <a:t>
1.8%(1.88k)</a:t>
                    </a: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EE16-4B44-BED4-5C971462BED8}"/>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Sheet5!$A$1141:$A$1144</c:f>
              <c:strCache>
                <c:ptCount val="4"/>
                <c:pt idx="0">
                  <c:v>South</c:v>
                </c:pt>
                <c:pt idx="1">
                  <c:v>West</c:v>
                </c:pt>
                <c:pt idx="2">
                  <c:v>North</c:v>
                </c:pt>
                <c:pt idx="3">
                  <c:v>East</c:v>
                </c:pt>
              </c:strCache>
            </c:strRef>
          </c:cat>
          <c:val>
            <c:numRef>
              <c:f>Sheet5!$B$1141:$B$1144</c:f>
              <c:numCache>
                <c:formatCode>General</c:formatCode>
                <c:ptCount val="4"/>
                <c:pt idx="0">
                  <c:v>74791</c:v>
                </c:pt>
                <c:pt idx="1">
                  <c:v>10581</c:v>
                </c:pt>
                <c:pt idx="2">
                  <c:v>10038</c:v>
                </c:pt>
                <c:pt idx="3">
                  <c:v>1829</c:v>
                </c:pt>
              </c:numCache>
            </c:numRef>
          </c:val>
          <c:extLst>
            <c:ext xmlns:c16="http://schemas.microsoft.com/office/drawing/2014/chart" uri="{C3380CC4-5D6E-409C-BE32-E72D297353CC}">
              <c16:uniqueId val="{00000008-EE16-4B44-BED4-5C971462BED8}"/>
            </c:ext>
          </c:extLst>
        </c:ser>
        <c:dLbls>
          <c:showLegendKey val="0"/>
          <c:showVal val="0"/>
          <c:showCatName val="0"/>
          <c:showSerName val="0"/>
          <c:showPercent val="0"/>
          <c:showBubbleSize val="0"/>
          <c:showLeaderLines val="0"/>
        </c:dLbls>
      </c:pie3DChart>
      <c:spPr>
        <a:noFill/>
        <a:ln>
          <a:solidFill>
            <a:schemeClr val="accent1">
              <a:shade val="15000"/>
              <a:alpha val="99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bg1"/>
        </a:gs>
        <a:gs pos="0">
          <a:schemeClr val="accent1">
            <a:lumMod val="45000"/>
            <a:lumOff val="55000"/>
          </a:schemeClr>
        </a:gs>
        <a:gs pos="0">
          <a:schemeClr val="bg1"/>
        </a:gs>
      </a:gsLst>
      <a:lin ang="5400000" scaled="1"/>
    </a:gradFill>
    <a:ln>
      <a:solidFill>
        <a:schemeClr val="accent1">
          <a:shade val="15000"/>
          <a:alpha val="18000"/>
        </a:schemeClr>
      </a:solidFill>
    </a:ln>
    <a:effectLst>
      <a:glow rad="127000">
        <a:schemeClr val="accent1">
          <a:alpha val="46000"/>
        </a:schemeClr>
      </a:glow>
      <a:softEdge rad="0"/>
    </a:effectLst>
    <a:scene3d>
      <a:camera prst="orthographicFront"/>
      <a:lightRig rig="threePt" dir="t"/>
    </a:scene3d>
    <a:sp3d prstMaterial="dkEdge">
      <a:bevelT prst="angle"/>
      <a:bevelB/>
    </a:sp3d>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quantity demand per state</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new!$K$147</c:f>
              <c:strCache>
                <c:ptCount val="1"/>
                <c:pt idx="0">
                  <c:v>quantity count</c:v>
                </c:pt>
              </c:strCache>
            </c:strRef>
          </c:tx>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50800" dist="50800" dir="5400000" sx="6000" sy="6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new!$I$148:$J$167</c:f>
              <c:multiLvlStrCache>
                <c:ptCount val="20"/>
                <c:lvl>
                  <c:pt idx="0">
                    <c:v>Andhra Pradesh</c:v>
                  </c:pt>
                  <c:pt idx="1">
                    <c:v>Gujarat</c:v>
                  </c:pt>
                  <c:pt idx="2">
                    <c:v>Chhattisgarh</c:v>
                  </c:pt>
                  <c:pt idx="3">
                    <c:v>Karnataka</c:v>
                  </c:pt>
                  <c:pt idx="4">
                    <c:v>Madhya Pradesh</c:v>
                  </c:pt>
                  <c:pt idx="5">
                    <c:v>Andhra Pradesh</c:v>
                  </c:pt>
                  <c:pt idx="6">
                    <c:v>Gujarat</c:v>
                  </c:pt>
                  <c:pt idx="7">
                    <c:v>Chhattisgarh</c:v>
                  </c:pt>
                  <c:pt idx="8">
                    <c:v>Karnataka</c:v>
                  </c:pt>
                  <c:pt idx="9">
                    <c:v>Delhi</c:v>
                  </c:pt>
                  <c:pt idx="10">
                    <c:v>Andhra Pradesh</c:v>
                  </c:pt>
                  <c:pt idx="11">
                    <c:v>Gujarat</c:v>
                  </c:pt>
                  <c:pt idx="12">
                    <c:v>Chhattisgarh</c:v>
                  </c:pt>
                  <c:pt idx="13">
                    <c:v>Karnataka</c:v>
                  </c:pt>
                  <c:pt idx="14">
                    <c:v>Delhi</c:v>
                  </c:pt>
                  <c:pt idx="15">
                    <c:v>Andhra Pradesh</c:v>
                  </c:pt>
                  <c:pt idx="16">
                    <c:v>Gujarat</c:v>
                  </c:pt>
                  <c:pt idx="17">
                    <c:v>Chhattisgarh</c:v>
                  </c:pt>
                  <c:pt idx="18">
                    <c:v>Karnataka</c:v>
                  </c:pt>
                  <c:pt idx="19">
                    <c:v>Delhi</c:v>
                  </c:pt>
                </c:lvl>
                <c:lvl>
                  <c:pt idx="0">
                    <c:v>East</c:v>
                  </c:pt>
                  <c:pt idx="1">
                    <c:v>East</c:v>
                  </c:pt>
                  <c:pt idx="2">
                    <c:v>East</c:v>
                  </c:pt>
                  <c:pt idx="3">
                    <c:v>East</c:v>
                  </c:pt>
                  <c:pt idx="4">
                    <c:v>East</c:v>
                  </c:pt>
                  <c:pt idx="5">
                    <c:v>North</c:v>
                  </c:pt>
                  <c:pt idx="6">
                    <c:v>North</c:v>
                  </c:pt>
                  <c:pt idx="7">
                    <c:v>North</c:v>
                  </c:pt>
                  <c:pt idx="8">
                    <c:v>North</c:v>
                  </c:pt>
                  <c:pt idx="9">
                    <c:v>North</c:v>
                  </c:pt>
                  <c:pt idx="10">
                    <c:v>South</c:v>
                  </c:pt>
                  <c:pt idx="11">
                    <c:v>South</c:v>
                  </c:pt>
                  <c:pt idx="12">
                    <c:v>South</c:v>
                  </c:pt>
                  <c:pt idx="13">
                    <c:v>South</c:v>
                  </c:pt>
                  <c:pt idx="14">
                    <c:v>South</c:v>
                  </c:pt>
                  <c:pt idx="15">
                    <c:v>West</c:v>
                  </c:pt>
                  <c:pt idx="16">
                    <c:v>West</c:v>
                  </c:pt>
                  <c:pt idx="17">
                    <c:v>West</c:v>
                  </c:pt>
                  <c:pt idx="18">
                    <c:v>West</c:v>
                  </c:pt>
                  <c:pt idx="19">
                    <c:v>West</c:v>
                  </c:pt>
                </c:lvl>
              </c:multiLvlStrCache>
            </c:multiLvlStrRef>
          </c:cat>
          <c:val>
            <c:numRef>
              <c:f>new!$K$148:$K$167</c:f>
              <c:numCache>
                <c:formatCode>General</c:formatCode>
                <c:ptCount val="20"/>
                <c:pt idx="0">
                  <c:v>1216</c:v>
                </c:pt>
                <c:pt idx="1">
                  <c:v>152</c:v>
                </c:pt>
                <c:pt idx="2">
                  <c:v>120</c:v>
                </c:pt>
                <c:pt idx="3">
                  <c:v>75</c:v>
                </c:pt>
                <c:pt idx="4">
                  <c:v>64</c:v>
                </c:pt>
                <c:pt idx="5">
                  <c:v>6742</c:v>
                </c:pt>
                <c:pt idx="6">
                  <c:v>845</c:v>
                </c:pt>
                <c:pt idx="7">
                  <c:v>733</c:v>
                </c:pt>
                <c:pt idx="8">
                  <c:v>422</c:v>
                </c:pt>
                <c:pt idx="9">
                  <c:v>386</c:v>
                </c:pt>
                <c:pt idx="10">
                  <c:v>51339</c:v>
                </c:pt>
                <c:pt idx="11">
                  <c:v>6369</c:v>
                </c:pt>
                <c:pt idx="12">
                  <c:v>5302</c:v>
                </c:pt>
                <c:pt idx="13">
                  <c:v>3238</c:v>
                </c:pt>
                <c:pt idx="14">
                  <c:v>2834</c:v>
                </c:pt>
                <c:pt idx="15">
                  <c:v>7377</c:v>
                </c:pt>
                <c:pt idx="16">
                  <c:v>822</c:v>
                </c:pt>
                <c:pt idx="17">
                  <c:v>743</c:v>
                </c:pt>
                <c:pt idx="18">
                  <c:v>437</c:v>
                </c:pt>
                <c:pt idx="19">
                  <c:v>336</c:v>
                </c:pt>
              </c:numCache>
            </c:numRef>
          </c:val>
          <c:extLst>
            <c:ext xmlns:c16="http://schemas.microsoft.com/office/drawing/2014/chart" uri="{C3380CC4-5D6E-409C-BE32-E72D297353CC}">
              <c16:uniqueId val="{00000000-FD21-4AD8-A23A-180FC0AAB8B4}"/>
            </c:ext>
          </c:extLst>
        </c:ser>
        <c:dLbls>
          <c:dLblPos val="outEnd"/>
          <c:showLegendKey val="0"/>
          <c:showVal val="1"/>
          <c:showCatName val="0"/>
          <c:showSerName val="0"/>
          <c:showPercent val="0"/>
          <c:showBubbleSize val="0"/>
        </c:dLbls>
        <c:gapWidth val="219"/>
        <c:overlap val="-27"/>
        <c:axId val="754025311"/>
        <c:axId val="754025791"/>
      </c:barChart>
      <c:catAx>
        <c:axId val="75402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4025791"/>
        <c:crosses val="autoZero"/>
        <c:auto val="1"/>
        <c:lblAlgn val="ctr"/>
        <c:lblOffset val="100"/>
        <c:noMultiLvlLbl val="0"/>
      </c:catAx>
      <c:valAx>
        <c:axId val="754025791"/>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4025311"/>
        <c:crosses val="autoZero"/>
        <c:crossBetween val="between"/>
      </c:valAx>
      <c:spPr>
        <a:noFill/>
        <a:ln>
          <a:noFill/>
        </a:ln>
        <a:effectLst>
          <a:outerShdw blurRad="50800" dist="50800" dir="5400000" sx="6000" sy="6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IN" sz="1400" b="0" dirty="0">
                <a:latin typeface="Calibri" panose="020F0502020204030204" pitchFamily="34" charset="0"/>
                <a:ea typeface="Calibri" panose="020F0502020204030204" pitchFamily="34" charset="0"/>
                <a:cs typeface="Calibri" panose="020F0502020204030204" pitchFamily="34" charset="0"/>
              </a:rPr>
              <a:t>top</a:t>
            </a:r>
            <a:r>
              <a:rPr lang="en-IN" sz="1400" b="0" baseline="0" dirty="0">
                <a:latin typeface="Calibri" panose="020F0502020204030204" pitchFamily="34" charset="0"/>
                <a:ea typeface="Calibri" panose="020F0502020204030204" pitchFamily="34" charset="0"/>
                <a:cs typeface="Calibri" panose="020F0502020204030204" pitchFamily="34" charset="0"/>
              </a:rPr>
              <a:t> performing stores in terms of sales</a:t>
            </a:r>
            <a:endParaRPr lang="en-IN" sz="1400" b="0" dirty="0">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0.39975448835446431"/>
          <c:y val="0"/>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IN"/>
        </a:p>
      </c:txPr>
    </c:title>
    <c:autoTitleDeleted val="0"/>
    <c:plotArea>
      <c:layout>
        <c:manualLayout>
          <c:layoutTarget val="inner"/>
          <c:xMode val="edge"/>
          <c:yMode val="edge"/>
          <c:x val="0.14749829882375812"/>
          <c:y val="0.10446905537459283"/>
          <c:w val="0.83398318265772331"/>
          <c:h val="0.78784805970914873"/>
        </c:manualLayout>
      </c:layout>
      <c:barChart>
        <c:barDir val="col"/>
        <c:grouping val="stack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0"/>
              <c:layout>
                <c:manualLayout>
                  <c:x val="5.349794238683124E-2"/>
                  <c:y val="-0.4456026058631921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A19-4CD0-94A9-CF6E2AC72F8D}"/>
                </c:ext>
              </c:extLst>
            </c:dLbl>
            <c:dLbl>
              <c:idx val="1"/>
              <c:layout>
                <c:manualLayout>
                  <c:x val="1.4403292181069959E-2"/>
                  <c:y val="-0.2110749185667753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A19-4CD0-94A9-CF6E2AC72F8D}"/>
                </c:ext>
              </c:extLst>
            </c:dLbl>
            <c:dLbl>
              <c:idx val="2"/>
              <c:layout>
                <c:manualLayout>
                  <c:x val="1.0288065843621361E-2"/>
                  <c:y val="-0.1745928338762216"/>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A19-4CD0-94A9-CF6E2AC72F8D}"/>
                </c:ext>
              </c:extLst>
            </c:dLbl>
            <c:dLbl>
              <c:idx val="3"/>
              <c:layout>
                <c:manualLayout>
                  <c:x val="-8.23045267489712E-3"/>
                  <c:y val="-0.1250814332247557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A19-4CD0-94A9-CF6E2AC72F8D}"/>
                </c:ext>
              </c:extLst>
            </c:dLbl>
            <c:dLbl>
              <c:idx val="4"/>
              <c:layout>
                <c:manualLayout>
                  <c:x val="1.646090534979424E-2"/>
                  <c:y val="-0.30488599348534201"/>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19-4CD0-94A9-CF6E2AC72F8D}"/>
                </c:ext>
              </c:extLst>
            </c:dLbl>
            <c:dLbl>
              <c:idx val="5"/>
              <c:layout>
                <c:manualLayout>
                  <c:x val="2.0576131687242798E-2"/>
                  <c:y val="-0.21368078175895774"/>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A19-4CD0-94A9-CF6E2AC72F8D}"/>
                </c:ext>
              </c:extLst>
            </c:dLbl>
            <c:dLbl>
              <c:idx val="6"/>
              <c:layout>
                <c:manualLayout>
                  <c:x val="6.1728395061728392E-3"/>
                  <c:y val="-0.1589576547231271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A19-4CD0-94A9-CF6E2AC72F8D}"/>
                </c:ext>
              </c:extLst>
            </c:dLbl>
            <c:dLbl>
              <c:idx val="7"/>
              <c:layout>
                <c:manualLayout>
                  <c:x val="6.584362139917696E-2"/>
                  <c:y val="-0.2631921824104234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A19-4CD0-94A9-CF6E2AC72F8D}"/>
                </c:ext>
              </c:extLst>
            </c:dLbl>
            <c:dLbl>
              <c:idx val="8"/>
              <c:layout>
                <c:manualLayout>
                  <c:x val="6.1728395061728392E-3"/>
                  <c:y val="-0.10944625407166124"/>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A19-4CD0-94A9-CF6E2AC72F8D}"/>
                </c:ext>
              </c:extLst>
            </c:dLbl>
            <c:dLbl>
              <c:idx val="9"/>
              <c:layout>
                <c:manualLayout>
                  <c:x val="0"/>
                  <c:y val="-0.16677524429967436"/>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A19-4CD0-94A9-CF6E2AC72F8D}"/>
                </c:ext>
              </c:extLst>
            </c:dLbl>
            <c:numFmt formatCode="#,\ &quot;K&quot;" sourceLinked="0"/>
            <c:spPr>
              <a:solidFill>
                <a:prstClr val="white"/>
              </a:solidFill>
              <a:ln>
                <a:solidFill>
                  <a:prstClr val="black">
                    <a:lumMod val="25000"/>
                    <a:lumOff val="75000"/>
                  </a:prst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Sheet5!$B$211:$B$220</c:f>
              <c:strCache>
                <c:ptCount val="10"/>
                <c:pt idx="0">
                  <c:v>ST103</c:v>
                </c:pt>
                <c:pt idx="1">
                  <c:v>ST143</c:v>
                </c:pt>
                <c:pt idx="2">
                  <c:v>ST106</c:v>
                </c:pt>
                <c:pt idx="3">
                  <c:v>ST102</c:v>
                </c:pt>
                <c:pt idx="4">
                  <c:v>ST125</c:v>
                </c:pt>
                <c:pt idx="5">
                  <c:v>ST410</c:v>
                </c:pt>
                <c:pt idx="6">
                  <c:v>ST167</c:v>
                </c:pt>
                <c:pt idx="7">
                  <c:v>ST180</c:v>
                </c:pt>
                <c:pt idx="8">
                  <c:v>ST132</c:v>
                </c:pt>
                <c:pt idx="9">
                  <c:v>ST118</c:v>
                </c:pt>
              </c:strCache>
            </c:strRef>
          </c:cat>
          <c:val>
            <c:numRef>
              <c:f>Sheet5!$C$211:$C$220</c:f>
              <c:numCache>
                <c:formatCode>General</c:formatCode>
                <c:ptCount val="10"/>
                <c:pt idx="0">
                  <c:v>3297172.0599999698</c:v>
                </c:pt>
                <c:pt idx="1">
                  <c:v>871079.24000000302</c:v>
                </c:pt>
                <c:pt idx="2">
                  <c:v>710223.90999999898</c:v>
                </c:pt>
                <c:pt idx="3">
                  <c:v>577293.04000000097</c:v>
                </c:pt>
                <c:pt idx="4">
                  <c:v>521106.51999999897</c:v>
                </c:pt>
                <c:pt idx="5">
                  <c:v>516727.32</c:v>
                </c:pt>
                <c:pt idx="6">
                  <c:v>462188.73</c:v>
                </c:pt>
                <c:pt idx="7">
                  <c:v>433202.80000000098</c:v>
                </c:pt>
                <c:pt idx="8">
                  <c:v>396433.53000000602</c:v>
                </c:pt>
                <c:pt idx="9">
                  <c:v>390543.98000000097</c:v>
                </c:pt>
              </c:numCache>
            </c:numRef>
          </c:val>
          <c:extLst>
            <c:ext xmlns:c16="http://schemas.microsoft.com/office/drawing/2014/chart" uri="{C3380CC4-5D6E-409C-BE32-E72D297353CC}">
              <c16:uniqueId val="{00000000-BA19-4CD0-94A9-CF6E2AC72F8D}"/>
            </c:ext>
          </c:extLst>
        </c:ser>
        <c:dLbls>
          <c:showLegendKey val="0"/>
          <c:showVal val="0"/>
          <c:showCatName val="0"/>
          <c:showSerName val="0"/>
          <c:showPercent val="0"/>
          <c:showBubbleSize val="0"/>
        </c:dLbls>
        <c:gapWidth val="150"/>
        <c:overlap val="100"/>
        <c:axId val="1967985791"/>
        <c:axId val="1967998751"/>
      </c:barChart>
      <c:catAx>
        <c:axId val="19679857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store</a:t>
                </a:r>
                <a:r>
                  <a:rPr lang="en-IN" baseline="0"/>
                  <a:t> id</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998751"/>
        <c:crosses val="autoZero"/>
        <c:auto val="1"/>
        <c:lblAlgn val="ctr"/>
        <c:lblOffset val="100"/>
        <c:noMultiLvlLbl val="0"/>
      </c:catAx>
      <c:valAx>
        <c:axId val="19679987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985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bottom performing store with revenue</a:t>
            </a:r>
          </a:p>
        </c:rich>
      </c:tx>
      <c:layout>
        <c:manualLayout>
          <c:xMode val="edge"/>
          <c:yMode val="edge"/>
          <c:x val="0.275366014738673"/>
          <c:y val="3.3492812451238731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975827274022081E-2"/>
          <c:y val="0.19668940567223847"/>
          <c:w val="0.92102417272597781"/>
          <c:h val="0.68028947031075337"/>
        </c:manualLayout>
      </c:layout>
      <c:barChart>
        <c:barDir val="col"/>
        <c:grouping val="clustered"/>
        <c:varyColors val="0"/>
        <c:ser>
          <c:idx val="0"/>
          <c:order val="0"/>
          <c:tx>
            <c:strRef>
              <c:f>new!$B$209</c:f>
              <c:strCache>
                <c:ptCount val="1"/>
                <c:pt idx="0">
                  <c:v>revenue</c:v>
                </c:pt>
              </c:strCache>
            </c:strRef>
          </c:tx>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new!$A$210:$A$219</c:f>
              <c:strCache>
                <c:ptCount val="10"/>
                <c:pt idx="0">
                  <c:v>ST354</c:v>
                </c:pt>
                <c:pt idx="1">
                  <c:v>ST463</c:v>
                </c:pt>
                <c:pt idx="2">
                  <c:v>ST112</c:v>
                </c:pt>
                <c:pt idx="3">
                  <c:v>ST177</c:v>
                </c:pt>
                <c:pt idx="4">
                  <c:v>ST135</c:v>
                </c:pt>
                <c:pt idx="5">
                  <c:v>ST199</c:v>
                </c:pt>
                <c:pt idx="6">
                  <c:v>ST253</c:v>
                </c:pt>
                <c:pt idx="7">
                  <c:v>ST166</c:v>
                </c:pt>
                <c:pt idx="8">
                  <c:v>ST233</c:v>
                </c:pt>
                <c:pt idx="9">
                  <c:v>ST230</c:v>
                </c:pt>
              </c:strCache>
            </c:strRef>
          </c:cat>
          <c:val>
            <c:numRef>
              <c:f>new!$B$210:$B$219</c:f>
              <c:numCache>
                <c:formatCode>General</c:formatCode>
                <c:ptCount val="10"/>
                <c:pt idx="0">
                  <c:v>152590.85</c:v>
                </c:pt>
                <c:pt idx="1">
                  <c:v>193864.86</c:v>
                </c:pt>
                <c:pt idx="2">
                  <c:v>195952.78</c:v>
                </c:pt>
                <c:pt idx="3">
                  <c:v>199355.06</c:v>
                </c:pt>
                <c:pt idx="4">
                  <c:v>203236.62</c:v>
                </c:pt>
                <c:pt idx="5">
                  <c:v>211384.44</c:v>
                </c:pt>
                <c:pt idx="6">
                  <c:v>218524.97</c:v>
                </c:pt>
                <c:pt idx="7">
                  <c:v>220020.58</c:v>
                </c:pt>
                <c:pt idx="8">
                  <c:v>222623</c:v>
                </c:pt>
                <c:pt idx="9">
                  <c:v>223188.12</c:v>
                </c:pt>
              </c:numCache>
            </c:numRef>
          </c:val>
          <c:extLst>
            <c:ext xmlns:c16="http://schemas.microsoft.com/office/drawing/2014/chart" uri="{C3380CC4-5D6E-409C-BE32-E72D297353CC}">
              <c16:uniqueId val="{00000000-39AB-470F-A154-9045B1953FE9}"/>
            </c:ext>
          </c:extLst>
        </c:ser>
        <c:dLbls>
          <c:dLblPos val="outEnd"/>
          <c:showLegendKey val="0"/>
          <c:showVal val="1"/>
          <c:showCatName val="0"/>
          <c:showSerName val="0"/>
          <c:showPercent val="0"/>
          <c:showBubbleSize val="0"/>
        </c:dLbls>
        <c:gapWidth val="219"/>
        <c:overlap val="-27"/>
        <c:axId val="750950223"/>
        <c:axId val="750951663"/>
      </c:barChart>
      <c:catAx>
        <c:axId val="750950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951663"/>
        <c:crosses val="autoZero"/>
        <c:auto val="1"/>
        <c:lblAlgn val="ctr"/>
        <c:lblOffset val="100"/>
        <c:noMultiLvlLbl val="0"/>
      </c:catAx>
      <c:valAx>
        <c:axId val="750951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950223"/>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cust prefered store and revenue</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new!$A$228:$A$232</c:f>
              <c:strCache>
                <c:ptCount val="5"/>
                <c:pt idx="0">
                  <c:v>ST103</c:v>
                </c:pt>
                <c:pt idx="1">
                  <c:v>ST143</c:v>
                </c:pt>
                <c:pt idx="2">
                  <c:v>ST106</c:v>
                </c:pt>
                <c:pt idx="3">
                  <c:v>ST132</c:v>
                </c:pt>
                <c:pt idx="4">
                  <c:v>ST118</c:v>
                </c:pt>
              </c:strCache>
            </c:strRef>
          </c:cat>
          <c:val>
            <c:numRef>
              <c:f>new!$B$228:$B$232</c:f>
              <c:numCache>
                <c:formatCode>General</c:formatCode>
                <c:ptCount val="5"/>
                <c:pt idx="0">
                  <c:v>25020</c:v>
                </c:pt>
                <c:pt idx="1">
                  <c:v>7336</c:v>
                </c:pt>
                <c:pt idx="2">
                  <c:v>3977</c:v>
                </c:pt>
                <c:pt idx="3">
                  <c:v>3580</c:v>
                </c:pt>
                <c:pt idx="4">
                  <c:v>3129</c:v>
                </c:pt>
              </c:numCache>
            </c:numRef>
          </c:val>
          <c:extLst>
            <c:ext xmlns:c16="http://schemas.microsoft.com/office/drawing/2014/chart" uri="{C3380CC4-5D6E-409C-BE32-E72D297353CC}">
              <c16:uniqueId val="{00000000-7B22-4238-916F-B20A1E22DDE0}"/>
            </c:ext>
          </c:extLst>
        </c:ser>
        <c:dLbls>
          <c:dLblPos val="outEnd"/>
          <c:showLegendKey val="0"/>
          <c:showVal val="1"/>
          <c:showCatName val="0"/>
          <c:showSerName val="0"/>
          <c:showPercent val="0"/>
          <c:showBubbleSize val="0"/>
        </c:dLbls>
        <c:gapWidth val="219"/>
        <c:overlap val="-27"/>
        <c:axId val="1611982815"/>
        <c:axId val="1611983775"/>
      </c:barChart>
      <c:catAx>
        <c:axId val="1611982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983775"/>
        <c:crosses val="autoZero"/>
        <c:auto val="1"/>
        <c:lblAlgn val="ctr"/>
        <c:lblOffset val="100"/>
        <c:noMultiLvlLbl val="0"/>
      </c:catAx>
      <c:valAx>
        <c:axId val="1611983775"/>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982815"/>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customer prefred channel</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new!$I$227:$I$229</c:f>
              <c:strCache>
                <c:ptCount val="3"/>
                <c:pt idx="0">
                  <c:v>Instore</c:v>
                </c:pt>
                <c:pt idx="1">
                  <c:v>Phone Delivery</c:v>
                </c:pt>
                <c:pt idx="2">
                  <c:v>Online</c:v>
                </c:pt>
              </c:strCache>
            </c:strRef>
          </c:cat>
          <c:val>
            <c:numRef>
              <c:f>new!$J$227:$J$229</c:f>
              <c:numCache>
                <c:formatCode>General</c:formatCode>
                <c:ptCount val="3"/>
                <c:pt idx="0">
                  <c:v>86443</c:v>
                </c:pt>
                <c:pt idx="1">
                  <c:v>10229</c:v>
                </c:pt>
                <c:pt idx="2">
                  <c:v>1555</c:v>
                </c:pt>
              </c:numCache>
            </c:numRef>
          </c:val>
          <c:extLst>
            <c:ext xmlns:c16="http://schemas.microsoft.com/office/drawing/2014/chart" uri="{C3380CC4-5D6E-409C-BE32-E72D297353CC}">
              <c16:uniqueId val="{00000000-F6DD-4E0E-8671-F78ABB3F226B}"/>
            </c:ext>
          </c:extLst>
        </c:ser>
        <c:dLbls>
          <c:dLblPos val="outEnd"/>
          <c:showLegendKey val="0"/>
          <c:showVal val="1"/>
          <c:showCatName val="0"/>
          <c:showSerName val="0"/>
          <c:showPercent val="0"/>
          <c:showBubbleSize val="0"/>
        </c:dLbls>
        <c:gapWidth val="219"/>
        <c:overlap val="-27"/>
        <c:axId val="706090223"/>
        <c:axId val="706090703"/>
      </c:barChart>
      <c:catAx>
        <c:axId val="706090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090703"/>
        <c:crosses val="autoZero"/>
        <c:auto val="1"/>
        <c:lblAlgn val="ctr"/>
        <c:lblOffset val="100"/>
        <c:noMultiLvlLbl val="0"/>
      </c:catAx>
      <c:valAx>
        <c:axId val="706090703"/>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090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customer prefered payment type</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new!$I$233:$I$236</c:f>
              <c:strCache>
                <c:ptCount val="4"/>
                <c:pt idx="0">
                  <c:v>credit_card</c:v>
                </c:pt>
                <c:pt idx="1">
                  <c:v>UPI/Cash</c:v>
                </c:pt>
                <c:pt idx="2">
                  <c:v>voucher</c:v>
                </c:pt>
                <c:pt idx="3">
                  <c:v>debit_card</c:v>
                </c:pt>
              </c:strCache>
            </c:strRef>
          </c:cat>
          <c:val>
            <c:numRef>
              <c:f>new!$J$233:$J$236</c:f>
              <c:numCache>
                <c:formatCode>General</c:formatCode>
                <c:ptCount val="4"/>
                <c:pt idx="0">
                  <c:v>75621</c:v>
                </c:pt>
                <c:pt idx="1">
                  <c:v>19559</c:v>
                </c:pt>
                <c:pt idx="2">
                  <c:v>3782</c:v>
                </c:pt>
                <c:pt idx="3">
                  <c:v>1508</c:v>
                </c:pt>
              </c:numCache>
            </c:numRef>
          </c:val>
          <c:extLst>
            <c:ext xmlns:c16="http://schemas.microsoft.com/office/drawing/2014/chart" uri="{C3380CC4-5D6E-409C-BE32-E72D297353CC}">
              <c16:uniqueId val="{00000000-DC60-4C29-9127-3D27D526184C}"/>
            </c:ext>
          </c:extLst>
        </c:ser>
        <c:dLbls>
          <c:dLblPos val="outEnd"/>
          <c:showLegendKey val="0"/>
          <c:showVal val="1"/>
          <c:showCatName val="0"/>
          <c:showSerName val="0"/>
          <c:showPercent val="0"/>
          <c:showBubbleSize val="0"/>
        </c:dLbls>
        <c:gapWidth val="219"/>
        <c:overlap val="-27"/>
        <c:axId val="1418461487"/>
        <c:axId val="1418461967"/>
      </c:barChart>
      <c:catAx>
        <c:axId val="141846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461967"/>
        <c:crosses val="autoZero"/>
        <c:auto val="1"/>
        <c:lblAlgn val="ctr"/>
        <c:lblOffset val="100"/>
        <c:noMultiLvlLbl val="0"/>
      </c:catAx>
      <c:valAx>
        <c:axId val="1418461967"/>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461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discount</a:t>
            </a:r>
            <a:r>
              <a:rPr lang="en-IN" baseline="0" dirty="0"/>
              <a:t> seeker vs non discount seeker discount in percentage</a:t>
            </a:r>
            <a:endParaRPr lang="en-IN" dirty="0"/>
          </a:p>
        </c:rich>
      </c:tx>
      <c:layout>
        <c:manualLayout>
          <c:xMode val="edge"/>
          <c:yMode val="edge"/>
          <c:x val="0.22675220032417095"/>
          <c:y val="1.767677119159532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25713371389641987"/>
          <c:y val="0.15980961050324982"/>
          <c:w val="0.49424838790412196"/>
          <c:h val="0.68395997719186163"/>
        </c:manualLayout>
      </c:layout>
      <c:pieChart>
        <c:varyColors val="1"/>
        <c:ser>
          <c:idx val="0"/>
          <c:order val="0"/>
          <c:tx>
            <c:v>discount seeker</c:v>
          </c:tx>
          <c:spPr>
            <a:effectLst>
              <a:outerShdw blurRad="76200" dist="50800" dir="5400000" algn="ctr" rotWithShape="0">
                <a:srgbClr val="000000">
                  <a:alpha val="43137"/>
                </a:srgbClr>
              </a:outerShdw>
            </a:effectLst>
          </c:spPr>
          <c:dPt>
            <c:idx val="0"/>
            <c:bubble3D val="0"/>
            <c:spPr>
              <a:solidFill>
                <a:schemeClr val="accent1"/>
              </a:solidFill>
              <a:ln w="19050">
                <a:solidFill>
                  <a:schemeClr val="lt1"/>
                </a:solidFill>
              </a:ln>
              <a:effectLst>
                <a:outerShdw blurRad="76200" dist="50800" dir="5400000" algn="ctr" rotWithShape="0">
                  <a:srgbClr val="000000">
                    <a:alpha val="43137"/>
                  </a:srgbClr>
                </a:outerShdw>
              </a:effectLst>
              <a:scene3d>
                <a:camera prst="orthographicFront"/>
                <a:lightRig rig="threePt" dir="t"/>
              </a:scene3d>
              <a:sp3d>
                <a:bevelT/>
              </a:sp3d>
            </c:spPr>
            <c:extLst>
              <c:ext xmlns:c16="http://schemas.microsoft.com/office/drawing/2014/chart" uri="{C3380CC4-5D6E-409C-BE32-E72D297353CC}">
                <c16:uniqueId val="{00000001-882F-4752-AF68-0BAD4607FA53}"/>
              </c:ext>
            </c:extLst>
          </c:dPt>
          <c:dPt>
            <c:idx val="1"/>
            <c:bubble3D val="0"/>
            <c:explosion val="26"/>
            <c:spPr>
              <a:solidFill>
                <a:schemeClr val="accent2"/>
              </a:solidFill>
              <a:ln w="19050">
                <a:solidFill>
                  <a:schemeClr val="lt1"/>
                </a:solidFill>
              </a:ln>
              <a:effectLst>
                <a:outerShdw blurRad="76200" dist="50800" dir="4800000" algn="ctr" rotWithShape="0">
                  <a:srgbClr val="000000">
                    <a:alpha val="43137"/>
                  </a:srgbClr>
                </a:outerShdw>
              </a:effectLst>
              <a:scene3d>
                <a:camera prst="orthographicFront"/>
                <a:lightRig rig="threePt" dir="t"/>
              </a:scene3d>
              <a:sp3d prstMaterial="dkEdge">
                <a:bevelT/>
                <a:bevelB/>
              </a:sp3d>
            </c:spPr>
            <c:extLst>
              <c:ext xmlns:c16="http://schemas.microsoft.com/office/drawing/2014/chart" uri="{C3380CC4-5D6E-409C-BE32-E72D297353CC}">
                <c16:uniqueId val="{00000003-882F-4752-AF68-0BAD4607FA53}"/>
              </c:ext>
            </c:extLst>
          </c:dPt>
          <c:dLbls>
            <c:numFmt formatCode="General"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Sheet5!$J$137:$J$138</c:f>
              <c:numCache>
                <c:formatCode>General</c:formatCode>
                <c:ptCount val="2"/>
                <c:pt idx="0">
                  <c:v>39083</c:v>
                </c:pt>
                <c:pt idx="1">
                  <c:v>58003</c:v>
                </c:pt>
              </c:numCache>
            </c:numRef>
          </c:cat>
          <c:val>
            <c:numRef>
              <c:f>Sheet5!$K$137:$K$138</c:f>
              <c:numCache>
                <c:formatCode>General</c:formatCode>
                <c:ptCount val="2"/>
                <c:pt idx="0">
                  <c:v>40.256061636075231</c:v>
                </c:pt>
                <c:pt idx="1">
                  <c:v>59.743938363924769</c:v>
                </c:pt>
              </c:numCache>
            </c:numRef>
          </c:val>
          <c:extLst>
            <c:ext xmlns:c16="http://schemas.microsoft.com/office/drawing/2014/chart" uri="{C3380CC4-5D6E-409C-BE32-E72D297353CC}">
              <c16:uniqueId val="{00000004-882F-4752-AF68-0BAD4607FA53}"/>
            </c:ext>
          </c:extLst>
        </c:ser>
        <c:ser>
          <c:idx val="1"/>
          <c:order val="1"/>
          <c:tx>
            <c:v>non discount seeker</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6-882F-4752-AF68-0BAD4607FA5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Sheet5!$J$138</c:f>
              <c:numCache>
                <c:formatCode>General</c:formatCode>
                <c:ptCount val="1"/>
                <c:pt idx="0">
                  <c:v>58003</c:v>
                </c:pt>
              </c:numCache>
            </c:numRef>
          </c:val>
          <c:extLst>
            <c:ext xmlns:c16="http://schemas.microsoft.com/office/drawing/2014/chart" uri="{C3380CC4-5D6E-409C-BE32-E72D297353CC}">
              <c16:uniqueId val="{00000007-882F-4752-AF68-0BAD4607FA53}"/>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DISCOUNT</a:t>
            </a:r>
            <a:r>
              <a:rPr lang="en-IN" baseline="0"/>
              <a:t> SEEKERS FEMALE /MALE</a:t>
            </a:r>
            <a:endParaRPr lang="en-IN"/>
          </a:p>
        </c:rich>
      </c:tx>
      <c:layout>
        <c:manualLayout>
          <c:xMode val="edge"/>
          <c:yMode val="edge"/>
          <c:x val="0.32466624634916774"/>
          <c:y val="0"/>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scene3d>
              <a:camera prst="orthographicFront"/>
              <a:lightRig rig="threePt" dir="t"/>
            </a:scene3d>
            <a:sp3d>
              <a:bevelT/>
              <a:contourClr>
                <a:srgbClr val="000000"/>
              </a:contourClr>
            </a:sp3d>
          </c:spPr>
          <c:dPt>
            <c:idx val="0"/>
            <c:bubble3D val="0"/>
            <c:spPr>
              <a:solidFill>
                <a:schemeClr val="accent1"/>
              </a:solidFill>
              <a:ln w="25400">
                <a:solidFill>
                  <a:schemeClr val="lt1"/>
                </a:solidFill>
              </a:ln>
              <a:effectLst/>
              <a:scene3d>
                <a:camera prst="orthographicFront"/>
                <a:lightRig rig="threePt" dir="t"/>
              </a:scene3d>
              <a:sp3d contourW="25400">
                <a:bevelT/>
                <a:contourClr>
                  <a:schemeClr val="lt1"/>
                </a:contourClr>
              </a:sp3d>
            </c:spPr>
            <c:extLst>
              <c:ext xmlns:c16="http://schemas.microsoft.com/office/drawing/2014/chart" uri="{C3380CC4-5D6E-409C-BE32-E72D297353CC}">
                <c16:uniqueId val="{00000001-8965-4386-A5BA-B8FB6FD3A668}"/>
              </c:ext>
            </c:extLst>
          </c:dPt>
          <c:dPt>
            <c:idx val="1"/>
            <c:bubble3D val="0"/>
            <c:spPr>
              <a:solidFill>
                <a:schemeClr val="accent2"/>
              </a:solidFill>
              <a:ln w="25400">
                <a:solidFill>
                  <a:schemeClr val="lt1"/>
                </a:solidFill>
              </a:ln>
              <a:effectLst/>
              <a:scene3d>
                <a:camera prst="orthographicFront"/>
                <a:lightRig rig="threePt" dir="t"/>
              </a:scene3d>
              <a:sp3d contourW="25400">
                <a:bevelT/>
                <a:contourClr>
                  <a:schemeClr val="lt1"/>
                </a:contourClr>
              </a:sp3d>
            </c:spPr>
            <c:extLst>
              <c:ext xmlns:c16="http://schemas.microsoft.com/office/drawing/2014/chart" uri="{C3380CC4-5D6E-409C-BE32-E72D297353CC}">
                <c16:uniqueId val="{00000003-8965-4386-A5BA-B8FB6FD3A668}"/>
              </c:ext>
            </c:extLst>
          </c:dPt>
          <c:dPt>
            <c:idx val="2"/>
            <c:bubble3D val="0"/>
            <c:spPr>
              <a:solidFill>
                <a:schemeClr val="accent3"/>
              </a:solidFill>
              <a:ln w="25400">
                <a:solidFill>
                  <a:schemeClr val="lt1"/>
                </a:solidFill>
              </a:ln>
              <a:effectLst/>
              <a:scene3d>
                <a:camera prst="orthographicFront"/>
                <a:lightRig rig="threePt" dir="t"/>
              </a:scene3d>
              <a:sp3d contourW="25400">
                <a:bevelT/>
                <a:contourClr>
                  <a:schemeClr val="lt1"/>
                </a:contourClr>
              </a:sp3d>
            </c:spPr>
            <c:extLst>
              <c:ext xmlns:c16="http://schemas.microsoft.com/office/drawing/2014/chart" uri="{C3380CC4-5D6E-409C-BE32-E72D297353CC}">
                <c16:uniqueId val="{00000005-8965-4386-A5BA-B8FB6FD3A668}"/>
              </c:ext>
            </c:extLst>
          </c:dPt>
          <c:dPt>
            <c:idx val="3"/>
            <c:bubble3D val="0"/>
            <c:spPr>
              <a:solidFill>
                <a:schemeClr val="accent4"/>
              </a:solidFill>
              <a:ln w="25400">
                <a:solidFill>
                  <a:schemeClr val="lt1"/>
                </a:solidFill>
              </a:ln>
              <a:effectLst/>
              <a:scene3d>
                <a:camera prst="orthographicFront"/>
                <a:lightRig rig="threePt" dir="t"/>
              </a:scene3d>
              <a:sp3d contourW="25400">
                <a:bevelT/>
                <a:contourClr>
                  <a:schemeClr val="lt1"/>
                </a:contourClr>
              </a:sp3d>
            </c:spPr>
            <c:extLst>
              <c:ext xmlns:c16="http://schemas.microsoft.com/office/drawing/2014/chart" uri="{C3380CC4-5D6E-409C-BE32-E72D297353CC}">
                <c16:uniqueId val="{00000007-8965-4386-A5BA-B8FB6FD3A668}"/>
              </c:ext>
            </c:extLst>
          </c:dPt>
          <c:dLbls>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Sheet5!$A$873:$A$876</c:f>
              <c:strCache>
                <c:ptCount val="4"/>
                <c:pt idx="0">
                  <c:v>Discount Seeker- F</c:v>
                </c:pt>
                <c:pt idx="1">
                  <c:v>Discount Seeker- M</c:v>
                </c:pt>
                <c:pt idx="2">
                  <c:v>Non-Discount Seeker-F</c:v>
                </c:pt>
                <c:pt idx="3">
                  <c:v>Non-Discount Seeker-M</c:v>
                </c:pt>
              </c:strCache>
            </c:strRef>
          </c:cat>
          <c:val>
            <c:numRef>
              <c:f>Sheet5!$B$873:$B$876</c:f>
              <c:numCache>
                <c:formatCode>General</c:formatCode>
                <c:ptCount val="4"/>
                <c:pt idx="0">
                  <c:v>69.959999999999994</c:v>
                </c:pt>
                <c:pt idx="1">
                  <c:v>30.04</c:v>
                </c:pt>
                <c:pt idx="2">
                  <c:v>69.760000000000005</c:v>
                </c:pt>
                <c:pt idx="3">
                  <c:v>30.24</c:v>
                </c:pt>
              </c:numCache>
            </c:numRef>
          </c:val>
          <c:extLst>
            <c:ext xmlns:c16="http://schemas.microsoft.com/office/drawing/2014/chart" uri="{C3380CC4-5D6E-409C-BE32-E72D297353CC}">
              <c16:uniqueId val="{00000008-8965-4386-A5BA-B8FB6FD3A668}"/>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male</a:t>
            </a:r>
            <a:r>
              <a:rPr lang="en-IN" baseline="0"/>
              <a:t> count  by category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Sheet5!$A$850:$A$863</c:f>
              <c:strCache>
                <c:ptCount val="14"/>
                <c:pt idx="0">
                  <c:v>Food &amp; Beverages</c:v>
                </c:pt>
                <c:pt idx="1">
                  <c:v>Others</c:v>
                </c:pt>
                <c:pt idx="2">
                  <c:v>Construction_Tools</c:v>
                </c:pt>
                <c:pt idx="3">
                  <c:v>Fashion</c:v>
                </c:pt>
                <c:pt idx="4">
                  <c:v>Stationery</c:v>
                </c:pt>
                <c:pt idx="5">
                  <c:v>Pet_Shop</c:v>
                </c:pt>
                <c:pt idx="6">
                  <c:v>Luggage_Accessories</c:v>
                </c:pt>
                <c:pt idx="7">
                  <c:v>Electronics</c:v>
                </c:pt>
                <c:pt idx="8">
                  <c:v>Toys &amp; Gifts</c:v>
                </c:pt>
                <c:pt idx="9">
                  <c:v>Furniture</c:v>
                </c:pt>
                <c:pt idx="10">
                  <c:v>Auto</c:v>
                </c:pt>
                <c:pt idx="11">
                  <c:v>Baby</c:v>
                </c:pt>
                <c:pt idx="12">
                  <c:v>Computers &amp; Accessories</c:v>
                </c:pt>
                <c:pt idx="13">
                  <c:v>Home_Appliances</c:v>
                </c:pt>
              </c:strCache>
            </c:strRef>
          </c:cat>
          <c:val>
            <c:numRef>
              <c:f>Sheet5!$B$850:$B$863</c:f>
              <c:numCache>
                <c:formatCode>General</c:formatCode>
                <c:ptCount val="14"/>
                <c:pt idx="0">
                  <c:v>4501</c:v>
                </c:pt>
                <c:pt idx="1">
                  <c:v>3591</c:v>
                </c:pt>
                <c:pt idx="2">
                  <c:v>3405</c:v>
                </c:pt>
                <c:pt idx="3">
                  <c:v>3091</c:v>
                </c:pt>
                <c:pt idx="4">
                  <c:v>3041</c:v>
                </c:pt>
                <c:pt idx="5">
                  <c:v>2426</c:v>
                </c:pt>
                <c:pt idx="6">
                  <c:v>2104</c:v>
                </c:pt>
                <c:pt idx="7">
                  <c:v>1911</c:v>
                </c:pt>
                <c:pt idx="8">
                  <c:v>1540</c:v>
                </c:pt>
                <c:pt idx="9">
                  <c:v>1200</c:v>
                </c:pt>
                <c:pt idx="10">
                  <c:v>1195</c:v>
                </c:pt>
                <c:pt idx="11">
                  <c:v>681</c:v>
                </c:pt>
                <c:pt idx="12">
                  <c:v>498</c:v>
                </c:pt>
                <c:pt idx="13">
                  <c:v>428</c:v>
                </c:pt>
              </c:numCache>
            </c:numRef>
          </c:val>
          <c:extLst>
            <c:ext xmlns:c16="http://schemas.microsoft.com/office/drawing/2014/chart" uri="{C3380CC4-5D6E-409C-BE32-E72D297353CC}">
              <c16:uniqueId val="{00000000-B6C8-4054-9ACF-BB9C3FFE02AF}"/>
            </c:ext>
          </c:extLst>
        </c:ser>
        <c:dLbls>
          <c:dLblPos val="outEnd"/>
          <c:showLegendKey val="0"/>
          <c:showVal val="1"/>
          <c:showCatName val="0"/>
          <c:showSerName val="0"/>
          <c:showPercent val="0"/>
          <c:showBubbleSize val="0"/>
        </c:dLbls>
        <c:gapWidth val="219"/>
        <c:overlap val="-27"/>
        <c:axId val="415037552"/>
        <c:axId val="415028912"/>
      </c:barChart>
      <c:catAx>
        <c:axId val="41503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028912"/>
        <c:crosses val="autoZero"/>
        <c:auto val="1"/>
        <c:lblAlgn val="ctr"/>
        <c:lblOffset val="100"/>
        <c:noMultiLvlLbl val="0"/>
      </c:catAx>
      <c:valAx>
        <c:axId val="415028912"/>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037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female</a:t>
            </a:r>
            <a:r>
              <a:rPr lang="en-IN" baseline="0"/>
              <a:t> count based on category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Sheet5!$C$849:$C$862</c:f>
              <c:strCache>
                <c:ptCount val="14"/>
                <c:pt idx="0">
                  <c:v>Toys &amp; Gifts</c:v>
                </c:pt>
                <c:pt idx="1">
                  <c:v>Baby</c:v>
                </c:pt>
                <c:pt idx="2">
                  <c:v>Home_Appliances</c:v>
                </c:pt>
                <c:pt idx="3">
                  <c:v>Food &amp; Beverages</c:v>
                </c:pt>
                <c:pt idx="4">
                  <c:v>Luggage_Accessories</c:v>
                </c:pt>
                <c:pt idx="5">
                  <c:v>Furniture</c:v>
                </c:pt>
                <c:pt idx="6">
                  <c:v>Computers &amp; Accessories</c:v>
                </c:pt>
                <c:pt idx="7">
                  <c:v>Stationery</c:v>
                </c:pt>
                <c:pt idx="8">
                  <c:v>Construction_Tools</c:v>
                </c:pt>
                <c:pt idx="9">
                  <c:v>Electronics</c:v>
                </c:pt>
                <c:pt idx="10">
                  <c:v>Auto</c:v>
                </c:pt>
                <c:pt idx="11">
                  <c:v>Fashion</c:v>
                </c:pt>
                <c:pt idx="12">
                  <c:v>Pet_Shop</c:v>
                </c:pt>
                <c:pt idx="13">
                  <c:v>Others</c:v>
                </c:pt>
              </c:strCache>
            </c:strRef>
          </c:cat>
          <c:val>
            <c:numRef>
              <c:f>Sheet5!$D$849:$D$862</c:f>
              <c:numCache>
                <c:formatCode>General</c:formatCode>
                <c:ptCount val="14"/>
                <c:pt idx="0">
                  <c:v>10351</c:v>
                </c:pt>
                <c:pt idx="1">
                  <c:v>8450</c:v>
                </c:pt>
                <c:pt idx="2">
                  <c:v>8035</c:v>
                </c:pt>
                <c:pt idx="3">
                  <c:v>7105</c:v>
                </c:pt>
                <c:pt idx="4">
                  <c:v>6802</c:v>
                </c:pt>
                <c:pt idx="5">
                  <c:v>5748</c:v>
                </c:pt>
                <c:pt idx="6">
                  <c:v>4672</c:v>
                </c:pt>
                <c:pt idx="7">
                  <c:v>4562</c:v>
                </c:pt>
                <c:pt idx="8">
                  <c:v>3675</c:v>
                </c:pt>
                <c:pt idx="9">
                  <c:v>2678</c:v>
                </c:pt>
                <c:pt idx="10">
                  <c:v>2649</c:v>
                </c:pt>
                <c:pt idx="11">
                  <c:v>1668</c:v>
                </c:pt>
                <c:pt idx="12">
                  <c:v>1209</c:v>
                </c:pt>
                <c:pt idx="13">
                  <c:v>1014</c:v>
                </c:pt>
              </c:numCache>
            </c:numRef>
          </c:val>
          <c:extLst>
            <c:ext xmlns:c16="http://schemas.microsoft.com/office/drawing/2014/chart" uri="{C3380CC4-5D6E-409C-BE32-E72D297353CC}">
              <c16:uniqueId val="{00000000-2295-4171-9D59-6F539166ECF2}"/>
            </c:ext>
          </c:extLst>
        </c:ser>
        <c:dLbls>
          <c:showLegendKey val="0"/>
          <c:showVal val="0"/>
          <c:showCatName val="0"/>
          <c:showSerName val="0"/>
          <c:showPercent val="0"/>
          <c:showBubbleSize val="0"/>
        </c:dLbls>
        <c:gapWidth val="219"/>
        <c:overlap val="-27"/>
        <c:axId val="414863312"/>
        <c:axId val="414851792"/>
      </c:barChart>
      <c:catAx>
        <c:axId val="41486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51792"/>
        <c:crosses val="autoZero"/>
        <c:auto val="1"/>
        <c:lblAlgn val="ctr"/>
        <c:lblOffset val="100"/>
        <c:noMultiLvlLbl val="0"/>
      </c:catAx>
      <c:valAx>
        <c:axId val="414851792"/>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63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product &amp; percentage per region</a:t>
            </a:r>
          </a:p>
        </c:rich>
      </c:tx>
      <c:layout>
        <c:manualLayout>
          <c:xMode val="edge"/>
          <c:yMode val="edge"/>
          <c:x val="0.3027707786526684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Sheet5!$B$1148</c:f>
              <c:strCache>
                <c:ptCount val="1"/>
                <c:pt idx="0">
                  <c:v>avg product</c:v>
                </c:pt>
              </c:strCache>
            </c:strRef>
          </c:tx>
          <c:spPr>
            <a:scene3d>
              <a:camera prst="orthographicFront"/>
              <a:lightRig rig="threePt" dir="t"/>
            </a:scene3d>
            <a:sp3d prstMaterial="softEdge">
              <a:bevelT/>
              <a:bevelB prst="angle"/>
              <a:contourClr>
                <a:srgbClr val="000000"/>
              </a:contourClr>
            </a:sp3d>
          </c:spPr>
          <c:explosion val="28"/>
          <c:dPt>
            <c:idx val="0"/>
            <c:bubble3D val="0"/>
            <c:spPr>
              <a:solidFill>
                <a:schemeClr val="accent1"/>
              </a:solidFill>
              <a:ln w="25400">
                <a:solidFill>
                  <a:schemeClr val="lt1"/>
                </a:solidFill>
              </a:ln>
              <a:effectLst/>
              <a:scene3d>
                <a:camera prst="orthographicFront"/>
                <a:lightRig rig="threePt" dir="t"/>
              </a:scene3d>
              <a:sp3d contourW="25400" prstMaterial="softEdge">
                <a:bevelT/>
                <a:bevelB prst="angle"/>
                <a:contourClr>
                  <a:schemeClr val="lt1"/>
                </a:contourClr>
              </a:sp3d>
            </c:spPr>
            <c:extLst>
              <c:ext xmlns:c16="http://schemas.microsoft.com/office/drawing/2014/chart" uri="{C3380CC4-5D6E-409C-BE32-E72D297353CC}">
                <c16:uniqueId val="{00000001-7E0D-4D65-9C50-1621951DE08B}"/>
              </c:ext>
            </c:extLst>
          </c:dPt>
          <c:dPt>
            <c:idx val="1"/>
            <c:bubble3D val="0"/>
            <c:spPr>
              <a:solidFill>
                <a:schemeClr val="accent2"/>
              </a:solidFill>
              <a:ln w="25400">
                <a:solidFill>
                  <a:schemeClr val="lt1"/>
                </a:solidFill>
              </a:ln>
              <a:effectLst/>
              <a:scene3d>
                <a:camera prst="orthographicFront"/>
                <a:lightRig rig="threePt" dir="t"/>
              </a:scene3d>
              <a:sp3d contourW="25400" prstMaterial="softEdge">
                <a:bevelT/>
                <a:bevelB prst="angle"/>
                <a:contourClr>
                  <a:schemeClr val="lt1"/>
                </a:contourClr>
              </a:sp3d>
            </c:spPr>
            <c:extLst>
              <c:ext xmlns:c16="http://schemas.microsoft.com/office/drawing/2014/chart" uri="{C3380CC4-5D6E-409C-BE32-E72D297353CC}">
                <c16:uniqueId val="{00000003-7E0D-4D65-9C50-1621951DE08B}"/>
              </c:ext>
            </c:extLst>
          </c:dPt>
          <c:dPt>
            <c:idx val="2"/>
            <c:bubble3D val="0"/>
            <c:spPr>
              <a:solidFill>
                <a:schemeClr val="accent3"/>
              </a:solidFill>
              <a:ln w="25400">
                <a:solidFill>
                  <a:schemeClr val="lt1"/>
                </a:solidFill>
              </a:ln>
              <a:effectLst/>
              <a:scene3d>
                <a:camera prst="orthographicFront"/>
                <a:lightRig rig="threePt" dir="t"/>
              </a:scene3d>
              <a:sp3d contourW="25400" prstMaterial="softEdge">
                <a:bevelT/>
                <a:bevelB prst="angle"/>
                <a:contourClr>
                  <a:schemeClr val="lt1"/>
                </a:contourClr>
              </a:sp3d>
            </c:spPr>
            <c:extLst>
              <c:ext xmlns:c16="http://schemas.microsoft.com/office/drawing/2014/chart" uri="{C3380CC4-5D6E-409C-BE32-E72D297353CC}">
                <c16:uniqueId val="{00000005-7E0D-4D65-9C50-1621951DE08B}"/>
              </c:ext>
            </c:extLst>
          </c:dPt>
          <c:dPt>
            <c:idx val="3"/>
            <c:bubble3D val="0"/>
            <c:spPr>
              <a:solidFill>
                <a:schemeClr val="accent4"/>
              </a:solidFill>
              <a:ln w="25400">
                <a:solidFill>
                  <a:schemeClr val="lt1"/>
                </a:solidFill>
              </a:ln>
              <a:effectLst/>
              <a:scene3d>
                <a:camera prst="orthographicFront"/>
                <a:lightRig rig="threePt" dir="t"/>
              </a:scene3d>
              <a:sp3d contourW="25400" prstMaterial="softEdge">
                <a:bevelT/>
                <a:bevelB prst="angle"/>
                <a:contourClr>
                  <a:schemeClr val="lt1"/>
                </a:contourClr>
              </a:sp3d>
            </c:spPr>
            <c:extLst>
              <c:ext xmlns:c16="http://schemas.microsoft.com/office/drawing/2014/chart" uri="{C3380CC4-5D6E-409C-BE32-E72D297353CC}">
                <c16:uniqueId val="{00000007-7E0D-4D65-9C50-1621951DE08B}"/>
              </c:ext>
            </c:extLst>
          </c:dPt>
          <c:dLbls>
            <c:dLbl>
              <c:idx val="0"/>
              <c:tx>
                <c:rich>
                  <a:bodyPr/>
                  <a:lstStyle/>
                  <a:p>
                    <a:fld id="{2DAA1CB4-DBEE-4D74-85E3-3048FD59330F}" type="CATEGORYNAME">
                      <a:rPr lang="en-US"/>
                      <a:pPr/>
                      <a:t>[CATEGORY NAME]</a:t>
                    </a:fld>
                    <a:r>
                      <a:rPr lang="en-US" baseline="0"/>
                      <a:t>
77.03%(75.6k)</a:t>
                    </a:r>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E0D-4D65-9C50-1621951DE08B}"/>
                </c:ext>
              </c:extLst>
            </c:dLbl>
            <c:dLbl>
              <c:idx val="1"/>
              <c:layout>
                <c:manualLayout>
                  <c:x val="-3.0555555555555555E-2"/>
                  <c:y val="4.1666666666666664E-2"/>
                </c:manualLayout>
              </c:layout>
              <c:tx>
                <c:rich>
                  <a:bodyPr/>
                  <a:lstStyle/>
                  <a:p>
                    <a:fld id="{7D6295C4-B521-4A29-B381-B5C1D9BF3FCE}" type="CATEGORYNAME">
                      <a:rPr lang="en-US"/>
                      <a:pPr/>
                      <a:t>[CATEGORY NAME]</a:t>
                    </a:fld>
                    <a:r>
                      <a:rPr lang="en-US" baseline="0"/>
                      <a:t>
10.83%(10.64k)</a:t>
                    </a: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E0D-4D65-9C50-1621951DE08B}"/>
                </c:ext>
              </c:extLst>
            </c:dLbl>
            <c:dLbl>
              <c:idx val="2"/>
              <c:layout>
                <c:manualLayout>
                  <c:x val="-4.4444444444444467E-2"/>
                  <c:y val="-9.2592592592592587E-3"/>
                </c:manualLayout>
              </c:layout>
              <c:tx>
                <c:rich>
                  <a:bodyPr/>
                  <a:lstStyle/>
                  <a:p>
                    <a:fld id="{2920E63A-8257-42A6-AA82-AE0A978F4A6D}" type="CATEGORYNAME">
                      <a:rPr lang="en-US"/>
                      <a:pPr/>
                      <a:t>[CATEGORY NAME]</a:t>
                    </a:fld>
                    <a:r>
                      <a:rPr lang="en-US" baseline="0"/>
                      <a:t>
10.26%(10.08k)</a:t>
                    </a: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E0D-4D65-9C50-1621951DE08B}"/>
                </c:ext>
              </c:extLst>
            </c:dLbl>
            <c:dLbl>
              <c:idx val="3"/>
              <c:tx>
                <c:rich>
                  <a:bodyPr/>
                  <a:lstStyle/>
                  <a:p>
                    <a:fld id="{4DB222E9-C0CA-4084-A205-95AEE67AAC64}" type="CATEGORYNAME">
                      <a:rPr lang="en-US" smtClean="0"/>
                      <a:pPr/>
                      <a:t>[CATEGORY NAME]</a:t>
                    </a:fld>
                    <a:r>
                      <a:rPr lang="en-US" baseline="0" dirty="0"/>
                      <a:t>
1.86%(1.83k)</a:t>
                    </a:r>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E0D-4D65-9C50-1621951DE08B}"/>
                </c:ext>
              </c:extLst>
            </c:dLbl>
            <c:spPr>
              <a:solidFill>
                <a:sysClr val="window" lastClr="FFFFFF"/>
              </a:solidFill>
              <a:ln>
                <a:solidFill>
                  <a:sysClr val="windowText" lastClr="000000">
                    <a:lumMod val="25000"/>
                    <a:lumOff val="75000"/>
                  </a:sysClr>
                </a:solidFill>
              </a:ln>
              <a:effectLst>
                <a:glow>
                  <a:srgbClr val="A6B727">
                    <a:alpha val="40000"/>
                  </a:srgbClr>
                </a:glow>
                <a:softEdge rad="0"/>
              </a:effectLst>
              <a:scene3d>
                <a:camera prst="orthographicFront"/>
                <a:lightRig rig="threePt" dir="t"/>
              </a:scene3d>
              <a:sp3d/>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Sheet5!$A$1149:$A$1152</c:f>
              <c:strCache>
                <c:ptCount val="4"/>
                <c:pt idx="0">
                  <c:v>South</c:v>
                </c:pt>
                <c:pt idx="1">
                  <c:v>West</c:v>
                </c:pt>
                <c:pt idx="2">
                  <c:v>North</c:v>
                </c:pt>
                <c:pt idx="3">
                  <c:v>East</c:v>
                </c:pt>
              </c:strCache>
            </c:strRef>
          </c:cat>
          <c:val>
            <c:numRef>
              <c:f>Sheet5!$B$1149:$B$1152</c:f>
              <c:numCache>
                <c:formatCode>General</c:formatCode>
                <c:ptCount val="4"/>
                <c:pt idx="0">
                  <c:v>75670</c:v>
                </c:pt>
                <c:pt idx="1">
                  <c:v>10643</c:v>
                </c:pt>
                <c:pt idx="2">
                  <c:v>10080</c:v>
                </c:pt>
                <c:pt idx="3">
                  <c:v>1834</c:v>
                </c:pt>
              </c:numCache>
            </c:numRef>
          </c:val>
          <c:extLst>
            <c:ext xmlns:c16="http://schemas.microsoft.com/office/drawing/2014/chart" uri="{C3380CC4-5D6E-409C-BE32-E72D297353CC}">
              <c16:uniqueId val="{00000008-7E0D-4D65-9C50-1621951DE08B}"/>
            </c:ext>
          </c:extLst>
        </c:ser>
        <c:ser>
          <c:idx val="1"/>
          <c:order val="1"/>
          <c:tx>
            <c:strRef>
              <c:f>Sheet5!$C$1148</c:f>
              <c:strCache>
                <c:ptCount val="1"/>
                <c:pt idx="0">
                  <c:v>product percentage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A-7E0D-4D65-9C50-1621951DE08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C-7E0D-4D65-9C50-1621951DE08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E-7E0D-4D65-9C50-1621951DE08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0-7E0D-4D65-9C50-1621951DE08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Sheet5!$A$1149:$A$1152</c:f>
              <c:strCache>
                <c:ptCount val="4"/>
                <c:pt idx="0">
                  <c:v>South</c:v>
                </c:pt>
                <c:pt idx="1">
                  <c:v>West</c:v>
                </c:pt>
                <c:pt idx="2">
                  <c:v>North</c:v>
                </c:pt>
                <c:pt idx="3">
                  <c:v>East</c:v>
                </c:pt>
              </c:strCache>
            </c:strRef>
          </c:cat>
          <c:val>
            <c:numRef>
              <c:f>Sheet5!$C$1149:$C$1152</c:f>
              <c:numCache>
                <c:formatCode>General</c:formatCode>
                <c:ptCount val="4"/>
                <c:pt idx="0">
                  <c:v>77.035845541449007</c:v>
                </c:pt>
                <c:pt idx="1">
                  <c:v>10.835106437129999</c:v>
                </c:pt>
                <c:pt idx="2">
                  <c:v>10.261944271940999</c:v>
                </c:pt>
                <c:pt idx="3">
                  <c:v>1.8671037494780001</c:v>
                </c:pt>
              </c:numCache>
            </c:numRef>
          </c:val>
          <c:extLst>
            <c:ext xmlns:c16="http://schemas.microsoft.com/office/drawing/2014/chart" uri="{C3380CC4-5D6E-409C-BE32-E72D297353CC}">
              <c16:uniqueId val="{00000011-7E0D-4D65-9C50-1621951DE08B}"/>
            </c:ext>
          </c:extLst>
        </c:ser>
        <c:dLbls>
          <c:showLegendKey val="0"/>
          <c:showVal val="0"/>
          <c:showCatName val="0"/>
          <c:showSerName val="0"/>
          <c:showPercent val="0"/>
          <c:showBubbleSize val="0"/>
          <c:showLeaderLines val="0"/>
        </c:dLbls>
      </c:pie3DChart>
      <c:spPr>
        <a:noFill/>
        <a:ln>
          <a:noFill/>
        </a:ln>
        <a:effectLst>
          <a:glow rad="723900">
            <a:schemeClr val="accent1">
              <a:alpha val="60000"/>
            </a:schemeClr>
          </a:glow>
          <a:softEdge rad="0"/>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glow>
        <a:schemeClr val="accent1"/>
      </a:glow>
      <a:outerShdw blurRad="292100" dist="101600" dir="9120000" sx="101000" sy="101000" algn="ctr" rotWithShape="0">
        <a:srgbClr val="000000">
          <a:alpha val="41000"/>
        </a:srgbClr>
      </a:outerShdw>
      <a:softEdge rad="0"/>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a:t>
            </a:r>
            <a:r>
              <a:rPr lang="en-IN" baseline="0"/>
              <a:t> generating category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 &quot;K&quot;"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Sheet5!$A$840:$A$844</c:f>
              <c:strCache>
                <c:ptCount val="5"/>
                <c:pt idx="0">
                  <c:v>Toys &amp; Gifts</c:v>
                </c:pt>
                <c:pt idx="1">
                  <c:v>Home_Appliances</c:v>
                </c:pt>
                <c:pt idx="2">
                  <c:v>Baby</c:v>
                </c:pt>
                <c:pt idx="3">
                  <c:v>Food &amp; Beverages</c:v>
                </c:pt>
                <c:pt idx="4">
                  <c:v>Luggage_Accessories</c:v>
                </c:pt>
              </c:strCache>
            </c:strRef>
          </c:cat>
          <c:val>
            <c:numRef>
              <c:f>Sheet5!$B$840:$B$844</c:f>
              <c:numCache>
                <c:formatCode>General</c:formatCode>
                <c:ptCount val="5"/>
                <c:pt idx="0">
                  <c:v>2599936.1700000102</c:v>
                </c:pt>
                <c:pt idx="1">
                  <c:v>1756966.53000001</c:v>
                </c:pt>
                <c:pt idx="2">
                  <c:v>1637438.73</c:v>
                </c:pt>
                <c:pt idx="3">
                  <c:v>1624635.16</c:v>
                </c:pt>
                <c:pt idx="4">
                  <c:v>1619750.68</c:v>
                </c:pt>
              </c:numCache>
            </c:numRef>
          </c:val>
          <c:extLst>
            <c:ext xmlns:c16="http://schemas.microsoft.com/office/drawing/2014/chart" uri="{C3380CC4-5D6E-409C-BE32-E72D297353CC}">
              <c16:uniqueId val="{00000000-8E3D-4555-8C46-370DFF8209E1}"/>
            </c:ext>
          </c:extLst>
        </c:ser>
        <c:dLbls>
          <c:showLegendKey val="0"/>
          <c:showVal val="0"/>
          <c:showCatName val="0"/>
          <c:showSerName val="0"/>
          <c:showPercent val="0"/>
          <c:showBubbleSize val="0"/>
        </c:dLbls>
        <c:gapWidth val="219"/>
        <c:overlap val="-27"/>
        <c:axId val="518667808"/>
        <c:axId val="518668288"/>
      </c:barChart>
      <c:catAx>
        <c:axId val="51866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668288"/>
        <c:crosses val="autoZero"/>
        <c:auto val="1"/>
        <c:lblAlgn val="ctr"/>
        <c:lblOffset val="100"/>
        <c:noMultiLvlLbl val="0"/>
      </c:catAx>
      <c:valAx>
        <c:axId val="518668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66780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profit</a:t>
            </a:r>
            <a:r>
              <a:rPr lang="en-IN" baseline="0"/>
              <a:t> making category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Sheet5!$C$840:$C$844</c:f>
              <c:strCache>
                <c:ptCount val="5"/>
                <c:pt idx="0">
                  <c:v>Home_Appliances</c:v>
                </c:pt>
                <c:pt idx="1">
                  <c:v>Toys &amp; Gifts</c:v>
                </c:pt>
                <c:pt idx="2">
                  <c:v>Baby</c:v>
                </c:pt>
                <c:pt idx="3">
                  <c:v>Furniture</c:v>
                </c:pt>
                <c:pt idx="4">
                  <c:v>Luggage_Accessories</c:v>
                </c:pt>
              </c:strCache>
            </c:strRef>
          </c:cat>
          <c:val>
            <c:numRef>
              <c:f>Sheet5!$D$840:$D$844</c:f>
              <c:numCache>
                <c:formatCode>General</c:formatCode>
                <c:ptCount val="5"/>
                <c:pt idx="0">
                  <c:v>293394.34000000102</c:v>
                </c:pt>
                <c:pt idx="1">
                  <c:v>269421.37000000401</c:v>
                </c:pt>
                <c:pt idx="2">
                  <c:v>259252.97000000201</c:v>
                </c:pt>
                <c:pt idx="3">
                  <c:v>253285.649999999</c:v>
                </c:pt>
                <c:pt idx="4">
                  <c:v>226284.560000003</c:v>
                </c:pt>
              </c:numCache>
            </c:numRef>
          </c:val>
          <c:extLst>
            <c:ext xmlns:c16="http://schemas.microsoft.com/office/drawing/2014/chart" uri="{C3380CC4-5D6E-409C-BE32-E72D297353CC}">
              <c16:uniqueId val="{00000000-2087-43E2-8F98-47FF6B2D84BB}"/>
            </c:ext>
          </c:extLst>
        </c:ser>
        <c:dLbls>
          <c:showLegendKey val="0"/>
          <c:showVal val="0"/>
          <c:showCatName val="0"/>
          <c:showSerName val="0"/>
          <c:showPercent val="0"/>
          <c:showBubbleSize val="0"/>
        </c:dLbls>
        <c:gapWidth val="219"/>
        <c:overlap val="-27"/>
        <c:axId val="518707648"/>
        <c:axId val="518707168"/>
      </c:barChart>
      <c:catAx>
        <c:axId val="51870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707168"/>
        <c:crosses val="autoZero"/>
        <c:auto val="1"/>
        <c:lblAlgn val="ctr"/>
        <c:lblOffset val="100"/>
        <c:noMultiLvlLbl val="0"/>
      </c:catAx>
      <c:valAx>
        <c:axId val="51870716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70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channel</a:t>
            </a:r>
            <a:r>
              <a:rPr lang="en-IN" baseline="0"/>
              <a:t> prefernce of customer </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effectLst>
              <a:outerShdw blurRad="76200" dist="50800" dir="5400000" algn="ctr" rotWithShape="0">
                <a:srgbClr val="000000">
                  <a:alpha val="43137"/>
                </a:srgbClr>
              </a:outerShdw>
            </a:effectLst>
            <a:scene3d>
              <a:camera prst="orthographicFront"/>
              <a:lightRig rig="threePt" dir="t"/>
            </a:scene3d>
            <a:sp3d prstMaterial="dkEdge">
              <a:bevelT/>
              <a:bevelB/>
              <a:contourClr>
                <a:srgbClr val="000000"/>
              </a:contourClr>
            </a:sp3d>
          </c:spPr>
          <c:dPt>
            <c:idx val="0"/>
            <c:bubble3D val="0"/>
            <c:spPr>
              <a:solidFill>
                <a:schemeClr val="accent1"/>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dkEdge">
                <a:bevelT/>
                <a:bevelB/>
                <a:contourClr>
                  <a:schemeClr val="lt1"/>
                </a:contourClr>
              </a:sp3d>
            </c:spPr>
            <c:extLst>
              <c:ext xmlns:c16="http://schemas.microsoft.com/office/drawing/2014/chart" uri="{C3380CC4-5D6E-409C-BE32-E72D297353CC}">
                <c16:uniqueId val="{00000001-E9AB-4D0D-8348-29FDA03D6052}"/>
              </c:ext>
            </c:extLst>
          </c:dPt>
          <c:dPt>
            <c:idx val="1"/>
            <c:bubble3D val="0"/>
            <c:spPr>
              <a:solidFill>
                <a:schemeClr val="accent2"/>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dkEdge">
                <a:bevelT/>
                <a:bevelB/>
                <a:contourClr>
                  <a:schemeClr val="lt1"/>
                </a:contourClr>
              </a:sp3d>
            </c:spPr>
            <c:extLst>
              <c:ext xmlns:c16="http://schemas.microsoft.com/office/drawing/2014/chart" uri="{C3380CC4-5D6E-409C-BE32-E72D297353CC}">
                <c16:uniqueId val="{00000003-E9AB-4D0D-8348-29FDA03D6052}"/>
              </c:ext>
            </c:extLst>
          </c:dPt>
          <c:dPt>
            <c:idx val="2"/>
            <c:bubble3D val="0"/>
            <c:spPr>
              <a:solidFill>
                <a:schemeClr val="accent3"/>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dkEdge">
                <a:bevelT prst="angle"/>
                <a:bevelB prst="convex"/>
                <a:contourClr>
                  <a:schemeClr val="lt1"/>
                </a:contourClr>
              </a:sp3d>
            </c:spPr>
            <c:extLst>
              <c:ext xmlns:c16="http://schemas.microsoft.com/office/drawing/2014/chart" uri="{C3380CC4-5D6E-409C-BE32-E72D297353CC}">
                <c16:uniqueId val="{00000005-E9AB-4D0D-8348-29FDA03D6052}"/>
              </c:ext>
            </c:extLst>
          </c:dPt>
          <c:dLbls>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Sheet5!$B$542:$B$544</c:f>
              <c:strCache>
                <c:ptCount val="3"/>
                <c:pt idx="0">
                  <c:v>Online</c:v>
                </c:pt>
                <c:pt idx="1">
                  <c:v>Phone Delivery</c:v>
                </c:pt>
                <c:pt idx="2">
                  <c:v>Instore</c:v>
                </c:pt>
              </c:strCache>
            </c:strRef>
          </c:cat>
          <c:val>
            <c:numRef>
              <c:f>Sheet5!$C$542:$C$544</c:f>
              <c:numCache>
                <c:formatCode>General</c:formatCode>
                <c:ptCount val="3"/>
                <c:pt idx="0">
                  <c:v>1.59</c:v>
                </c:pt>
                <c:pt idx="1">
                  <c:v>10.41</c:v>
                </c:pt>
                <c:pt idx="2">
                  <c:v>88</c:v>
                </c:pt>
              </c:numCache>
            </c:numRef>
          </c:val>
          <c:extLst>
            <c:ext xmlns:c16="http://schemas.microsoft.com/office/drawing/2014/chart" uri="{C3380CC4-5D6E-409C-BE32-E72D297353CC}">
              <c16:uniqueId val="{00000006-E9AB-4D0D-8348-29FDA03D6052}"/>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Max revenue generating day</a:t>
            </a:r>
          </a:p>
        </c:rich>
      </c:tx>
      <c:layout>
        <c:manualLayout>
          <c:xMode val="edge"/>
          <c:yMode val="edge"/>
          <c:x val="0.44372507735152866"/>
          <c:y val="0"/>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Sheet5!$H$186</c:f>
              <c:strCache>
                <c:ptCount val="1"/>
                <c:pt idx="0">
                  <c:v>revenue</c:v>
                </c:pt>
              </c:strCache>
            </c:strRef>
          </c:tx>
          <c:spPr>
            <a:scene3d>
              <a:camera prst="orthographicFront"/>
              <a:lightRig rig="threePt" dir="t"/>
            </a:scene3d>
            <a:sp3d>
              <a:bevelT w="139700" h="139700" prst="divot"/>
              <a:bevelB prst="angle"/>
              <a:contourClr>
                <a:srgbClr val="000000"/>
              </a:contourClr>
            </a:sp3d>
          </c:spPr>
          <c:dPt>
            <c:idx val="0"/>
            <c:bubble3D val="0"/>
            <c:spPr>
              <a:solidFill>
                <a:schemeClr val="accent1"/>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1-0FA3-46E2-942F-29C4515A8E46}"/>
              </c:ext>
            </c:extLst>
          </c:dPt>
          <c:dPt>
            <c:idx val="1"/>
            <c:bubble3D val="0"/>
            <c:spPr>
              <a:solidFill>
                <a:schemeClr val="accent2"/>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3-0FA3-46E2-942F-29C4515A8E46}"/>
              </c:ext>
            </c:extLst>
          </c:dPt>
          <c:dPt>
            <c:idx val="2"/>
            <c:bubble3D val="0"/>
            <c:spPr>
              <a:solidFill>
                <a:schemeClr val="accent3"/>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5-0FA3-46E2-942F-29C4515A8E46}"/>
              </c:ext>
            </c:extLst>
          </c:dPt>
          <c:dPt>
            <c:idx val="3"/>
            <c:bubble3D val="0"/>
            <c:spPr>
              <a:solidFill>
                <a:schemeClr val="accent4"/>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7-0FA3-46E2-942F-29C4515A8E46}"/>
              </c:ext>
            </c:extLst>
          </c:dPt>
          <c:dPt>
            <c:idx val="4"/>
            <c:bubble3D val="0"/>
            <c:spPr>
              <a:solidFill>
                <a:schemeClr val="accent5"/>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9-0FA3-46E2-942F-29C4515A8E46}"/>
              </c:ext>
            </c:extLst>
          </c:dPt>
          <c:dPt>
            <c:idx val="5"/>
            <c:bubble3D val="0"/>
            <c:spPr>
              <a:solidFill>
                <a:schemeClr val="accent6"/>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B-0FA3-46E2-942F-29C4515A8E46}"/>
              </c:ext>
            </c:extLst>
          </c:dPt>
          <c:dPt>
            <c:idx val="6"/>
            <c:bubble3D val="0"/>
            <c:spPr>
              <a:solidFill>
                <a:schemeClr val="accent1">
                  <a:lumMod val="60000"/>
                </a:schemeClr>
              </a:solidFill>
              <a:ln w="25400">
                <a:solidFill>
                  <a:schemeClr val="lt1"/>
                </a:solidFill>
              </a:ln>
              <a:effectLst/>
              <a:scene3d>
                <a:camera prst="orthographicFront"/>
                <a:lightRig rig="threePt" dir="t"/>
              </a:scene3d>
              <a:sp3d contourW="25400">
                <a:bevelT w="139700" h="139700" prst="divot"/>
                <a:bevelB prst="angle"/>
                <a:contourClr>
                  <a:schemeClr val="lt1"/>
                </a:contourClr>
              </a:sp3d>
            </c:spPr>
            <c:extLst>
              <c:ext xmlns:c16="http://schemas.microsoft.com/office/drawing/2014/chart" uri="{C3380CC4-5D6E-409C-BE32-E72D297353CC}">
                <c16:uniqueId val="{0000000D-0FA3-46E2-942F-29C4515A8E46}"/>
              </c:ext>
            </c:extLst>
          </c:dPt>
          <c:dLbls>
            <c:dLbl>
              <c:idx val="5"/>
              <c:layout>
                <c:manualLayout>
                  <c:x val="-6.6666666666666721E-2"/>
                  <c:y val="-9.722222222222222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FA3-46E2-942F-29C4515A8E46}"/>
                </c:ext>
              </c:extLst>
            </c:dLbl>
            <c:dLbl>
              <c:idx val="6"/>
              <c:layout>
                <c:manualLayout>
                  <c:x val="0.11388888888888889"/>
                  <c:y val="-4.166666666666666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0FA3-46E2-942F-29C4515A8E46}"/>
                </c:ext>
              </c:extLst>
            </c:dLbl>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Sheet5!$G$187:$G$193</c:f>
              <c:strCache>
                <c:ptCount val="7"/>
                <c:pt idx="0">
                  <c:v>Wednesday</c:v>
                </c:pt>
                <c:pt idx="1">
                  <c:v>Sunday</c:v>
                </c:pt>
                <c:pt idx="2">
                  <c:v>Tuesday</c:v>
                </c:pt>
                <c:pt idx="3">
                  <c:v>Monday</c:v>
                </c:pt>
                <c:pt idx="4">
                  <c:v>Thursday</c:v>
                </c:pt>
                <c:pt idx="5">
                  <c:v>Saturday</c:v>
                </c:pt>
                <c:pt idx="6">
                  <c:v>Friday</c:v>
                </c:pt>
              </c:strCache>
            </c:strRef>
          </c:cat>
          <c:val>
            <c:numRef>
              <c:f>Sheet5!$H$187:$H$193</c:f>
              <c:numCache>
                <c:formatCode>General</c:formatCode>
                <c:ptCount val="7"/>
                <c:pt idx="0">
                  <c:v>27.099859295662636</c:v>
                </c:pt>
                <c:pt idx="1">
                  <c:v>18.46897367401456</c:v>
                </c:pt>
                <c:pt idx="2">
                  <c:v>18.220192092008404</c:v>
                </c:pt>
                <c:pt idx="3">
                  <c:v>17.843960929056465</c:v>
                </c:pt>
                <c:pt idx="4">
                  <c:v>15.498888639654155</c:v>
                </c:pt>
                <c:pt idx="5">
                  <c:v>2.4766002569383554</c:v>
                </c:pt>
                <c:pt idx="6">
                  <c:v>0.39152511266542955</c:v>
                </c:pt>
              </c:numCache>
            </c:numRef>
          </c:val>
          <c:extLst>
            <c:ext xmlns:c16="http://schemas.microsoft.com/office/drawing/2014/chart" uri="{C3380CC4-5D6E-409C-BE32-E72D297353CC}">
              <c16:uniqueId val="{0000000E-0FA3-46E2-942F-29C4515A8E46}"/>
            </c:ext>
          </c:extLst>
        </c:ser>
        <c:dLbls>
          <c:dLblPos val="outEnd"/>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store rating</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Sheet5!$C$166</c:f>
              <c:strCache>
                <c:ptCount val="1"/>
                <c:pt idx="0">
                  <c:v>4.26</c:v>
                </c:pt>
              </c:strCache>
            </c:strRef>
          </c:tx>
          <c:spPr>
            <a:solidFill>
              <a:schemeClr val="accent1"/>
            </a:solidFill>
            <a:ln>
              <a:noFill/>
            </a:ln>
            <a:effectLst>
              <a:outerShdw blurRad="76200" dist="50800" dir="5400000" algn="ctr" rotWithShape="0">
                <a:srgbClr val="000000">
                  <a:alpha val="43137"/>
                </a:srgbClr>
              </a:outerShdw>
            </a:effectLst>
          </c:spPr>
          <c:invertIfNegative val="0"/>
          <c:cat>
            <c:strRef>
              <c:f>Sheet5!$B$167:$B$175</c:f>
              <c:strCache>
                <c:ptCount val="9"/>
                <c:pt idx="0">
                  <c:v>ST301</c:v>
                </c:pt>
                <c:pt idx="1">
                  <c:v>ST106</c:v>
                </c:pt>
                <c:pt idx="2">
                  <c:v>ST414</c:v>
                </c:pt>
                <c:pt idx="3">
                  <c:v>ST130</c:v>
                </c:pt>
                <c:pt idx="4">
                  <c:v>ST120</c:v>
                </c:pt>
                <c:pt idx="5">
                  <c:v>ST118</c:v>
                </c:pt>
                <c:pt idx="6">
                  <c:v>ST230</c:v>
                </c:pt>
                <c:pt idx="7">
                  <c:v>ST135</c:v>
                </c:pt>
                <c:pt idx="8">
                  <c:v>ST603</c:v>
                </c:pt>
              </c:strCache>
            </c:strRef>
          </c:cat>
          <c:val>
            <c:numRef>
              <c:f>Sheet5!$C$167:$C$175</c:f>
              <c:numCache>
                <c:formatCode>General</c:formatCode>
                <c:ptCount val="9"/>
                <c:pt idx="0">
                  <c:v>4.2300000000000004</c:v>
                </c:pt>
                <c:pt idx="1">
                  <c:v>4.22</c:v>
                </c:pt>
                <c:pt idx="2">
                  <c:v>4.21</c:v>
                </c:pt>
                <c:pt idx="3">
                  <c:v>4.2</c:v>
                </c:pt>
                <c:pt idx="4">
                  <c:v>4.1900000000000004</c:v>
                </c:pt>
                <c:pt idx="5">
                  <c:v>4.18</c:v>
                </c:pt>
                <c:pt idx="6">
                  <c:v>4.17</c:v>
                </c:pt>
                <c:pt idx="7">
                  <c:v>4.16</c:v>
                </c:pt>
                <c:pt idx="8">
                  <c:v>4.16</c:v>
                </c:pt>
              </c:numCache>
            </c:numRef>
          </c:val>
          <c:extLst>
            <c:ext xmlns:c16="http://schemas.microsoft.com/office/drawing/2014/chart" uri="{C3380CC4-5D6E-409C-BE32-E72D297353CC}">
              <c16:uniqueId val="{00000000-140D-477D-A965-D872419DDB1E}"/>
            </c:ext>
          </c:extLst>
        </c:ser>
        <c:dLbls>
          <c:showLegendKey val="0"/>
          <c:showVal val="0"/>
          <c:showCatName val="0"/>
          <c:showSerName val="0"/>
          <c:showPercent val="0"/>
          <c:showBubbleSize val="0"/>
        </c:dLbls>
        <c:gapWidth val="182"/>
        <c:axId val="1812230463"/>
        <c:axId val="1812229023"/>
      </c:barChart>
      <c:catAx>
        <c:axId val="18122304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store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229023"/>
        <c:crosses val="autoZero"/>
        <c:auto val="1"/>
        <c:lblAlgn val="ctr"/>
        <c:lblOffset val="100"/>
        <c:noMultiLvlLbl val="0"/>
      </c:catAx>
      <c:valAx>
        <c:axId val="1812229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a:t>
                </a:r>
              </a:p>
            </c:rich>
          </c:tx>
          <c:layout>
            <c:manualLayout>
              <c:xMode val="edge"/>
              <c:yMode val="edge"/>
              <c:x val="0.49513079615048128"/>
              <c:y val="0.88331000291630213"/>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230463"/>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category rating chart</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Sheet5!$I$168</c:f>
              <c:strCache>
                <c:ptCount val="1"/>
                <c:pt idx="0">
                  <c:v>rating</c:v>
                </c:pt>
              </c:strCache>
            </c:strRef>
          </c:tx>
          <c:spPr>
            <a:solidFill>
              <a:schemeClr val="accent1"/>
            </a:solidFill>
            <a:ln>
              <a:noFill/>
            </a:ln>
            <a:effectLst>
              <a:outerShdw blurRad="76200" dist="50800" dir="5400000" algn="ctr" rotWithShape="0">
                <a:srgbClr val="000000">
                  <a:alpha val="43137"/>
                </a:srgbClr>
              </a:outerShdw>
            </a:effectLst>
          </c:spPr>
          <c:invertIfNegative val="0"/>
          <c:cat>
            <c:strRef>
              <c:f>Sheet5!$H$169:$H$178</c:f>
              <c:strCache>
                <c:ptCount val="10"/>
                <c:pt idx="0">
                  <c:v>Pet_Shop</c:v>
                </c:pt>
                <c:pt idx="1">
                  <c:v>Food &amp; Beverages</c:v>
                </c:pt>
                <c:pt idx="2">
                  <c:v>Luggage_Accessories</c:v>
                </c:pt>
                <c:pt idx="3">
                  <c:v>Fashion</c:v>
                </c:pt>
                <c:pt idx="4">
                  <c:v>Toys &amp; Gifts</c:v>
                </c:pt>
                <c:pt idx="5">
                  <c:v>Construction_Tools</c:v>
                </c:pt>
                <c:pt idx="6">
                  <c:v>Home_Appliances</c:v>
                </c:pt>
                <c:pt idx="7">
                  <c:v>Stationery</c:v>
                </c:pt>
                <c:pt idx="8">
                  <c:v>Auto</c:v>
                </c:pt>
                <c:pt idx="9">
                  <c:v>Electronics</c:v>
                </c:pt>
              </c:strCache>
            </c:strRef>
          </c:cat>
          <c:val>
            <c:numRef>
              <c:f>Sheet5!$I$169:$I$178</c:f>
              <c:numCache>
                <c:formatCode>General</c:formatCode>
                <c:ptCount val="10"/>
                <c:pt idx="0">
                  <c:v>4.22</c:v>
                </c:pt>
                <c:pt idx="1">
                  <c:v>4.16</c:v>
                </c:pt>
                <c:pt idx="2">
                  <c:v>4.16</c:v>
                </c:pt>
                <c:pt idx="3">
                  <c:v>4.13</c:v>
                </c:pt>
                <c:pt idx="4">
                  <c:v>4.13</c:v>
                </c:pt>
                <c:pt idx="5">
                  <c:v>4.12</c:v>
                </c:pt>
                <c:pt idx="6">
                  <c:v>4.1100000000000003</c:v>
                </c:pt>
                <c:pt idx="7">
                  <c:v>4.09</c:v>
                </c:pt>
                <c:pt idx="8">
                  <c:v>4.08</c:v>
                </c:pt>
                <c:pt idx="9">
                  <c:v>4.07</c:v>
                </c:pt>
              </c:numCache>
            </c:numRef>
          </c:val>
          <c:extLst>
            <c:ext xmlns:c16="http://schemas.microsoft.com/office/drawing/2014/chart" uri="{C3380CC4-5D6E-409C-BE32-E72D297353CC}">
              <c16:uniqueId val="{00000000-4482-4E87-B186-84D022DB61AF}"/>
            </c:ext>
          </c:extLst>
        </c:ser>
        <c:dLbls>
          <c:showLegendKey val="0"/>
          <c:showVal val="0"/>
          <c:showCatName val="0"/>
          <c:showSerName val="0"/>
          <c:showPercent val="0"/>
          <c:showBubbleSize val="0"/>
        </c:dLbls>
        <c:gapWidth val="182"/>
        <c:axId val="1750011455"/>
        <c:axId val="1750010015"/>
      </c:barChart>
      <c:catAx>
        <c:axId val="17500114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010015"/>
        <c:crosses val="autoZero"/>
        <c:auto val="1"/>
        <c:lblAlgn val="ctr"/>
        <c:lblOffset val="100"/>
        <c:noMultiLvlLbl val="0"/>
      </c:catAx>
      <c:valAx>
        <c:axId val="17500100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rating</a:t>
                </a:r>
              </a:p>
            </c:rich>
          </c:tx>
          <c:layout>
            <c:manualLayout>
              <c:xMode val="edge"/>
              <c:yMode val="edge"/>
              <c:x val="0.50156329995787552"/>
              <c:y val="0.92960629921259841"/>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011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profit</a:t>
            </a:r>
            <a:r>
              <a:rPr lang="en-IN" baseline="0" dirty="0"/>
              <a:t> generating category</a:t>
            </a:r>
            <a:endParaRPr lang="en-IN" dirty="0"/>
          </a:p>
        </c:rich>
      </c:tx>
      <c:layout>
        <c:manualLayout>
          <c:xMode val="edge"/>
          <c:yMode val="edge"/>
          <c:x val="0.5284026684164479"/>
          <c:y val="4.6296296296296294E-3"/>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0"/>
              <c:showLegendKey val="0"/>
              <c:showVal val="1"/>
              <c:showCatName val="1"/>
              <c:showSerName val="0"/>
              <c:showPercent val="0"/>
              <c:showBubbleSize val="0"/>
              <c:extLst>
                <c:ext xmlns:c15="http://schemas.microsoft.com/office/drawing/2012/chart" uri="{CE6537A1-D6FC-4f65-9D91-7224C49458BB}">
                  <c15:layout>
                    <c:manualLayout>
                      <c:w val="0.22248841579987683"/>
                      <c:h val="6.5703865192746666E-2"/>
                    </c:manualLayout>
                  </c15:layout>
                </c:ext>
                <c:ext xmlns:c16="http://schemas.microsoft.com/office/drawing/2014/chart" uri="{C3380CC4-5D6E-409C-BE32-E72D297353CC}">
                  <c16:uniqueId val="{00000000-D1D3-41D0-AC5B-1B413077DF82}"/>
                </c:ext>
              </c:extLst>
            </c:dLbl>
            <c:dLbl>
              <c:idx val="4"/>
              <c:layout>
                <c:manualLayout>
                  <c:x val="-1.9444444444444445E-2"/>
                  <c:y val="-0.1435185185185185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1FA-4FF8-8D8F-3D3A26560367}"/>
                </c:ext>
              </c:extLst>
            </c:dLbl>
            <c:dLbl>
              <c:idx val="7"/>
              <c:layout>
                <c:manualLayout>
                  <c:x val="5.5555555555555552E-2"/>
                  <c:y val="-0.1805555555555555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1FA-4FF8-8D8F-3D3A26560367}"/>
                </c:ext>
              </c:extLst>
            </c:dLbl>
            <c:dLbl>
              <c:idx val="9"/>
              <c:layout>
                <c:manualLayout>
                  <c:x val="-1.0185067526415994E-16"/>
                  <c:y val="-0.16666666666666671"/>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1FA-4FF8-8D8F-3D3A26560367}"/>
                </c:ext>
              </c:extLst>
            </c:dLbl>
            <c:dLbl>
              <c:idx val="10"/>
              <c:layout>
                <c:manualLayout>
                  <c:x val="5.8333333333333438E-2"/>
                  <c:y val="-0.1620370370370370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1FA-4FF8-8D8F-3D3A26560367}"/>
                </c:ext>
              </c:extLst>
            </c:dLbl>
            <c:dLbl>
              <c:idx val="11"/>
              <c:layout>
                <c:manualLayout>
                  <c:x val="-4.1666666666666664E-2"/>
                  <c:y val="-4.166666666666666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1FA-4FF8-8D8F-3D3A26560367}"/>
                </c:ext>
              </c:extLst>
            </c:dLbl>
            <c:numFmt formatCode="#,\ &quot;K&quot;"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Sheet5!$B$712:$B$725</c:f>
              <c:strCache>
                <c:ptCount val="14"/>
                <c:pt idx="0">
                  <c:v>Home_Appliances</c:v>
                </c:pt>
                <c:pt idx="1">
                  <c:v>Toys &amp; Gifts</c:v>
                </c:pt>
                <c:pt idx="2">
                  <c:v>Baby</c:v>
                </c:pt>
                <c:pt idx="3">
                  <c:v>Furniture</c:v>
                </c:pt>
                <c:pt idx="4">
                  <c:v>Luggage_Accessories</c:v>
                </c:pt>
                <c:pt idx="5">
                  <c:v>Food &amp; Beverages</c:v>
                </c:pt>
                <c:pt idx="6">
                  <c:v>Computers &amp; Accessories</c:v>
                </c:pt>
                <c:pt idx="7">
                  <c:v>Construction_Tools</c:v>
                </c:pt>
                <c:pt idx="8">
                  <c:v>Stationery</c:v>
                </c:pt>
                <c:pt idx="9">
                  <c:v>Auto</c:v>
                </c:pt>
                <c:pt idx="10">
                  <c:v>Electronics</c:v>
                </c:pt>
                <c:pt idx="11">
                  <c:v>Fashion</c:v>
                </c:pt>
                <c:pt idx="12">
                  <c:v>Pet_Shop</c:v>
                </c:pt>
                <c:pt idx="13">
                  <c:v>Others</c:v>
                </c:pt>
              </c:strCache>
            </c:strRef>
          </c:cat>
          <c:val>
            <c:numRef>
              <c:f>Sheet5!$C$712:$C$725</c:f>
              <c:numCache>
                <c:formatCode>General</c:formatCode>
                <c:ptCount val="14"/>
                <c:pt idx="0">
                  <c:v>293394.34000000102</c:v>
                </c:pt>
                <c:pt idx="1">
                  <c:v>269421.37000000401</c:v>
                </c:pt>
                <c:pt idx="2">
                  <c:v>259252.97000000201</c:v>
                </c:pt>
                <c:pt idx="3">
                  <c:v>253285.649999999</c:v>
                </c:pt>
                <c:pt idx="4">
                  <c:v>226284.560000003</c:v>
                </c:pt>
                <c:pt idx="5">
                  <c:v>212632.56000000201</c:v>
                </c:pt>
                <c:pt idx="6">
                  <c:v>152851.65000000101</c:v>
                </c:pt>
                <c:pt idx="7">
                  <c:v>126982.659999999</c:v>
                </c:pt>
                <c:pt idx="8">
                  <c:v>115463.860000001</c:v>
                </c:pt>
                <c:pt idx="9">
                  <c:v>89788.270000000106</c:v>
                </c:pt>
                <c:pt idx="10">
                  <c:v>78947.8299999999</c:v>
                </c:pt>
                <c:pt idx="11">
                  <c:v>39071.939999999697</c:v>
                </c:pt>
                <c:pt idx="12">
                  <c:v>38449.579999999798</c:v>
                </c:pt>
                <c:pt idx="13">
                  <c:v>28011.5</c:v>
                </c:pt>
              </c:numCache>
            </c:numRef>
          </c:val>
          <c:extLst>
            <c:ext xmlns:c16="http://schemas.microsoft.com/office/drawing/2014/chart" uri="{C3380CC4-5D6E-409C-BE32-E72D297353CC}">
              <c16:uniqueId val="{00000005-31FA-4FF8-8D8F-3D3A26560367}"/>
            </c:ext>
          </c:extLst>
        </c:ser>
        <c:dLbls>
          <c:showLegendKey val="0"/>
          <c:showVal val="0"/>
          <c:showCatName val="0"/>
          <c:showSerName val="0"/>
          <c:showPercent val="0"/>
          <c:showBubbleSize val="0"/>
        </c:dLbls>
        <c:gapWidth val="219"/>
        <c:overlap val="-27"/>
        <c:axId val="257197456"/>
        <c:axId val="257187376"/>
      </c:barChart>
      <c:catAx>
        <c:axId val="25719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7187376"/>
        <c:crosses val="autoZero"/>
        <c:auto val="1"/>
        <c:lblAlgn val="ctr"/>
        <c:lblOffset val="100"/>
        <c:noMultiLvlLbl val="0"/>
      </c:catAx>
      <c:valAx>
        <c:axId val="257187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719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product that generate max revenue/money</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Sheet5!$B$424:$B$428</c:f>
              <c:strCache>
                <c:ptCount val="5"/>
                <c:pt idx="0">
                  <c:v>Food &amp; Beverages</c:v>
                </c:pt>
                <c:pt idx="1">
                  <c:v>Food &amp; Beverages</c:v>
                </c:pt>
                <c:pt idx="2">
                  <c:v>Home_Appliances</c:v>
                </c:pt>
                <c:pt idx="3">
                  <c:v>Computers &amp; Accessories</c:v>
                </c:pt>
                <c:pt idx="4">
                  <c:v>Toys &amp; Gifts</c:v>
                </c:pt>
              </c:strCache>
            </c:strRef>
          </c:cat>
          <c:val>
            <c:numRef>
              <c:f>Sheet5!$C$424:$C$428</c:f>
              <c:numCache>
                <c:formatCode>General</c:formatCode>
                <c:ptCount val="5"/>
                <c:pt idx="0">
                  <c:v>13664.08</c:v>
                </c:pt>
                <c:pt idx="1">
                  <c:v>7274.88</c:v>
                </c:pt>
                <c:pt idx="2">
                  <c:v>6929.31</c:v>
                </c:pt>
                <c:pt idx="3">
                  <c:v>6922.21</c:v>
                </c:pt>
                <c:pt idx="4">
                  <c:v>6726.66</c:v>
                </c:pt>
              </c:numCache>
            </c:numRef>
          </c:val>
          <c:extLst>
            <c:ext xmlns:c16="http://schemas.microsoft.com/office/drawing/2014/chart" uri="{C3380CC4-5D6E-409C-BE32-E72D297353CC}">
              <c16:uniqueId val="{00000000-E305-4A3C-94DD-6074A3505640}"/>
            </c:ext>
          </c:extLst>
        </c:ser>
        <c:dLbls>
          <c:showLegendKey val="0"/>
          <c:showVal val="0"/>
          <c:showCatName val="0"/>
          <c:showSerName val="0"/>
          <c:showPercent val="0"/>
          <c:showBubbleSize val="0"/>
        </c:dLbls>
        <c:gapWidth val="219"/>
        <c:overlap val="-27"/>
        <c:axId val="523863647"/>
        <c:axId val="523865567"/>
      </c:barChart>
      <c:catAx>
        <c:axId val="523863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865567"/>
        <c:crosses val="autoZero"/>
        <c:auto val="1"/>
        <c:lblAlgn val="ctr"/>
        <c:lblOffset val="100"/>
        <c:noMultiLvlLbl val="0"/>
      </c:catAx>
      <c:valAx>
        <c:axId val="523865567"/>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863647"/>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category demand in customers in million</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Sheet5!$B$553:$B$566</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Sheet5!$C$553:$C$566</c:f>
              <c:numCache>
                <c:formatCode>General</c:formatCode>
                <c:ptCount val="14"/>
                <c:pt idx="0">
                  <c:v>2.6</c:v>
                </c:pt>
                <c:pt idx="1">
                  <c:v>1.76</c:v>
                </c:pt>
                <c:pt idx="2">
                  <c:v>1.64</c:v>
                </c:pt>
                <c:pt idx="3">
                  <c:v>1.62</c:v>
                </c:pt>
                <c:pt idx="4">
                  <c:v>1.62</c:v>
                </c:pt>
                <c:pt idx="5">
                  <c:v>1.3</c:v>
                </c:pt>
                <c:pt idx="6">
                  <c:v>1.26</c:v>
                </c:pt>
                <c:pt idx="7">
                  <c:v>1.0900000000000001</c:v>
                </c:pt>
                <c:pt idx="8">
                  <c:v>0.66</c:v>
                </c:pt>
                <c:pt idx="9">
                  <c:v>0.66</c:v>
                </c:pt>
                <c:pt idx="10">
                  <c:v>0.54</c:v>
                </c:pt>
                <c:pt idx="11">
                  <c:v>0.25</c:v>
                </c:pt>
                <c:pt idx="12">
                  <c:v>0.23</c:v>
                </c:pt>
                <c:pt idx="13">
                  <c:v>0.21</c:v>
                </c:pt>
              </c:numCache>
            </c:numRef>
          </c:val>
          <c:extLst>
            <c:ext xmlns:c16="http://schemas.microsoft.com/office/drawing/2014/chart" uri="{C3380CC4-5D6E-409C-BE32-E72D297353CC}">
              <c16:uniqueId val="{00000000-CA92-4F79-B8DF-ABC5A0B6EB07}"/>
            </c:ext>
          </c:extLst>
        </c:ser>
        <c:dLbls>
          <c:dLblPos val="outEnd"/>
          <c:showLegendKey val="0"/>
          <c:showVal val="1"/>
          <c:showCatName val="0"/>
          <c:showSerName val="0"/>
          <c:showPercent val="0"/>
          <c:showBubbleSize val="0"/>
        </c:dLbls>
        <c:gapWidth val="219"/>
        <c:overlap val="-27"/>
        <c:axId val="189005199"/>
        <c:axId val="189003279"/>
      </c:barChart>
      <c:catAx>
        <c:axId val="189005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03279"/>
        <c:crosses val="autoZero"/>
        <c:auto val="1"/>
        <c:lblAlgn val="ctr"/>
        <c:lblOffset val="100"/>
        <c:noMultiLvlLbl val="0"/>
      </c:catAx>
      <c:valAx>
        <c:axId val="189003279"/>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05199"/>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Top</a:t>
            </a:r>
            <a:r>
              <a:rPr lang="en-IN" b="1" baseline="0" dirty="0"/>
              <a:t> stores which generating revenue at bottom level</a:t>
            </a:r>
            <a:endParaRPr lang="en-IN" b="1"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Sheet5!$H$211:$H$220</c:f>
              <c:strCache>
                <c:ptCount val="10"/>
                <c:pt idx="0">
                  <c:v>ST354</c:v>
                </c:pt>
                <c:pt idx="1">
                  <c:v>ST463</c:v>
                </c:pt>
                <c:pt idx="2">
                  <c:v>ST112</c:v>
                </c:pt>
                <c:pt idx="3">
                  <c:v>ST177</c:v>
                </c:pt>
                <c:pt idx="4">
                  <c:v>ST135</c:v>
                </c:pt>
                <c:pt idx="5">
                  <c:v>ST199</c:v>
                </c:pt>
                <c:pt idx="6">
                  <c:v>ST253</c:v>
                </c:pt>
                <c:pt idx="7">
                  <c:v>ST166</c:v>
                </c:pt>
                <c:pt idx="8">
                  <c:v>ST233</c:v>
                </c:pt>
                <c:pt idx="9">
                  <c:v>ST230</c:v>
                </c:pt>
              </c:strCache>
            </c:strRef>
          </c:cat>
          <c:val>
            <c:numRef>
              <c:f>Sheet5!$I$211:$I$220</c:f>
              <c:numCache>
                <c:formatCode>General</c:formatCode>
                <c:ptCount val="10"/>
                <c:pt idx="0">
                  <c:v>152590.85</c:v>
                </c:pt>
                <c:pt idx="1">
                  <c:v>193864.86</c:v>
                </c:pt>
                <c:pt idx="2">
                  <c:v>195952.78</c:v>
                </c:pt>
                <c:pt idx="3">
                  <c:v>199355.06</c:v>
                </c:pt>
                <c:pt idx="4">
                  <c:v>203236.62</c:v>
                </c:pt>
                <c:pt idx="5">
                  <c:v>211384.44</c:v>
                </c:pt>
                <c:pt idx="6">
                  <c:v>218524.97</c:v>
                </c:pt>
                <c:pt idx="7">
                  <c:v>220020.58</c:v>
                </c:pt>
                <c:pt idx="8">
                  <c:v>222623</c:v>
                </c:pt>
                <c:pt idx="9">
                  <c:v>223188.12</c:v>
                </c:pt>
              </c:numCache>
            </c:numRef>
          </c:val>
          <c:extLst>
            <c:ext xmlns:c16="http://schemas.microsoft.com/office/drawing/2014/chart" uri="{C3380CC4-5D6E-409C-BE32-E72D297353CC}">
              <c16:uniqueId val="{00000000-513F-4382-9072-02957BCA7063}"/>
            </c:ext>
          </c:extLst>
        </c:ser>
        <c:dLbls>
          <c:dLblPos val="outEnd"/>
          <c:showLegendKey val="0"/>
          <c:showVal val="1"/>
          <c:showCatName val="0"/>
          <c:showSerName val="0"/>
          <c:showPercent val="0"/>
          <c:showBubbleSize val="0"/>
        </c:dLbls>
        <c:gapWidth val="219"/>
        <c:overlap val="-27"/>
        <c:axId val="1691865087"/>
        <c:axId val="1691850687"/>
      </c:barChart>
      <c:catAx>
        <c:axId val="1691865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850687"/>
        <c:crosses val="autoZero"/>
        <c:auto val="1"/>
        <c:lblAlgn val="ctr"/>
        <c:lblOffset val="100"/>
        <c:noMultiLvlLbl val="0"/>
      </c:catAx>
      <c:valAx>
        <c:axId val="1691850687"/>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1865087"/>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Top profit making region and their percentage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Sheet5!$A$1159:$A$1162</c:f>
              <c:strCache>
                <c:ptCount val="4"/>
                <c:pt idx="0">
                  <c:v>South</c:v>
                </c:pt>
                <c:pt idx="1">
                  <c:v>North</c:v>
                </c:pt>
                <c:pt idx="2">
                  <c:v>West</c:v>
                </c:pt>
                <c:pt idx="3">
                  <c:v>East</c:v>
                </c:pt>
              </c:strCache>
            </c:strRef>
          </c:cat>
          <c:val>
            <c:numRef>
              <c:f>Sheet5!$B$1159:$B$1162</c:f>
              <c:numCache>
                <c:formatCode>General</c:formatCode>
                <c:ptCount val="4"/>
                <c:pt idx="0">
                  <c:v>1319080.0600000301</c:v>
                </c:pt>
                <c:pt idx="1">
                  <c:v>203449.83000000101</c:v>
                </c:pt>
                <c:pt idx="2">
                  <c:v>184933.54000000301</c:v>
                </c:pt>
                <c:pt idx="3">
                  <c:v>44245.120000000003</c:v>
                </c:pt>
              </c:numCache>
            </c:numRef>
          </c:val>
          <c:extLst>
            <c:ext xmlns:c16="http://schemas.microsoft.com/office/drawing/2014/chart" uri="{C3380CC4-5D6E-409C-BE32-E72D297353CC}">
              <c16:uniqueId val="{00000000-5BC9-44A5-9F8C-B5DD1FE08891}"/>
            </c:ext>
          </c:extLst>
        </c:ser>
        <c:dLbls>
          <c:showLegendKey val="0"/>
          <c:showVal val="1"/>
          <c:showCatName val="0"/>
          <c:showSerName val="0"/>
          <c:showPercent val="0"/>
          <c:showBubbleSize val="0"/>
        </c:dLbls>
        <c:gapWidth val="219"/>
        <c:overlap val="-27"/>
        <c:axId val="671905408"/>
        <c:axId val="671911168"/>
      </c:barChart>
      <c:lineChart>
        <c:grouping val="standard"/>
        <c:varyColors val="0"/>
        <c:ser>
          <c:idx val="1"/>
          <c:order val="1"/>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Sheet5!$A$1159:$A$1162</c:f>
              <c:strCache>
                <c:ptCount val="4"/>
                <c:pt idx="0">
                  <c:v>South</c:v>
                </c:pt>
                <c:pt idx="1">
                  <c:v>North</c:v>
                </c:pt>
                <c:pt idx="2">
                  <c:v>West</c:v>
                </c:pt>
                <c:pt idx="3">
                  <c:v>East</c:v>
                </c:pt>
              </c:strCache>
            </c:strRef>
          </c:cat>
          <c:val>
            <c:numRef>
              <c:f>Sheet5!$C$1159:$C$1162</c:f>
              <c:numCache>
                <c:formatCode>General</c:formatCode>
                <c:ptCount val="4"/>
                <c:pt idx="0">
                  <c:v>75.3</c:v>
                </c:pt>
                <c:pt idx="1">
                  <c:v>11.61</c:v>
                </c:pt>
                <c:pt idx="2">
                  <c:v>10.56</c:v>
                </c:pt>
                <c:pt idx="3">
                  <c:v>2.5299999999999998</c:v>
                </c:pt>
              </c:numCache>
            </c:numRef>
          </c:val>
          <c:smooth val="0"/>
          <c:extLst>
            <c:ext xmlns:c16="http://schemas.microsoft.com/office/drawing/2014/chart" uri="{C3380CC4-5D6E-409C-BE32-E72D297353CC}">
              <c16:uniqueId val="{00000001-5BC9-44A5-9F8C-B5DD1FE08891}"/>
            </c:ext>
          </c:extLst>
        </c:ser>
        <c:dLbls>
          <c:showLegendKey val="0"/>
          <c:showVal val="1"/>
          <c:showCatName val="0"/>
          <c:showSerName val="0"/>
          <c:showPercent val="0"/>
          <c:showBubbleSize val="0"/>
        </c:dLbls>
        <c:marker val="1"/>
        <c:smooth val="0"/>
        <c:axId val="671907328"/>
        <c:axId val="671904448"/>
      </c:lineChart>
      <c:catAx>
        <c:axId val="67190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1911168"/>
        <c:crosses val="autoZero"/>
        <c:auto val="1"/>
        <c:lblAlgn val="ctr"/>
        <c:lblOffset val="100"/>
        <c:noMultiLvlLbl val="0"/>
      </c:catAx>
      <c:valAx>
        <c:axId val="67191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1905408"/>
        <c:crosses val="autoZero"/>
        <c:crossBetween val="between"/>
      </c:valAx>
      <c:valAx>
        <c:axId val="67190444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1907328"/>
        <c:crosses val="max"/>
        <c:crossBetween val="between"/>
      </c:valAx>
      <c:catAx>
        <c:axId val="671907328"/>
        <c:scaling>
          <c:orientation val="minMax"/>
        </c:scaling>
        <c:delete val="1"/>
        <c:axPos val="b"/>
        <c:numFmt formatCode="General" sourceLinked="1"/>
        <c:majorTickMark val="none"/>
        <c:minorTickMark val="none"/>
        <c:tickLblPos val="nextTo"/>
        <c:crossAx val="67190444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glow rad="38100">
        <a:schemeClr val="accent1">
          <a:alpha val="40000"/>
        </a:schemeClr>
      </a:glow>
      <a:outerShdw blurRad="50800" dist="38100" dir="5400000" algn="t" rotWithShape="0">
        <a:prstClr val="black">
          <a:alpha val="40000"/>
        </a:prstClr>
      </a:outerShdw>
      <a:softEdge rad="0"/>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dirty="0"/>
              <a:t>top</a:t>
            </a:r>
            <a:r>
              <a:rPr lang="en-IN" sz="1400" b="1" baseline="0" dirty="0"/>
              <a:t> stores </a:t>
            </a:r>
            <a:r>
              <a:rPr lang="en-IN" sz="1400" b="1" i="0" u="none" strike="noStrike" kern="1200" spc="0" baseline="0" dirty="0">
                <a:solidFill>
                  <a:srgbClr val="000000">
                    <a:lumMod val="65000"/>
                    <a:lumOff val="35000"/>
                  </a:srgbClr>
                </a:solidFill>
              </a:rPr>
              <a:t>generating </a:t>
            </a:r>
            <a:r>
              <a:rPr lang="en-IN" sz="1400" b="1" baseline="0" dirty="0"/>
              <a:t>highest revenue</a:t>
            </a:r>
            <a:endParaRPr lang="en-IN" sz="1400" b="1"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2980314960629921"/>
          <c:y val="0.16245370370370371"/>
          <c:w val="0.8396412948381452"/>
          <c:h val="0.77736111111111106"/>
        </c:manualLayout>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1"/>
              <c:layout>
                <c:manualLayout>
                  <c:x val="0"/>
                  <c:y val="-0.2222222222222222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10-4EF8-A0FB-71E429119EFB}"/>
                </c:ext>
              </c:extLst>
            </c:dLbl>
            <c:dLbl>
              <c:idx val="3"/>
              <c:layout>
                <c:manualLayout>
                  <c:x val="0.1611111111111112"/>
                  <c:y val="-0.2962962962962963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10-4EF8-A0FB-71E429119EFB}"/>
                </c:ext>
              </c:extLst>
            </c:dLbl>
            <c:dLbl>
              <c:idx val="4"/>
              <c:layout>
                <c:manualLayout>
                  <c:x val="-5.8333333333333383E-2"/>
                  <c:y val="-0.1944444444444444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10-4EF8-A0FB-71E429119EFB}"/>
                </c:ext>
              </c:extLst>
            </c:dLbl>
            <c:dLbl>
              <c:idx val="7"/>
              <c:layout>
                <c:manualLayout>
                  <c:x val="1.6666666666666566E-2"/>
                  <c:y val="-0.1620370370370370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A10-4EF8-A0FB-71E429119EFB}"/>
                </c:ext>
              </c:extLst>
            </c:dLbl>
            <c:dLbl>
              <c:idx val="9"/>
              <c:layout>
                <c:manualLayout>
                  <c:x val="0"/>
                  <c:y val="-0.1527777777777778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A10-4EF8-A0FB-71E429119EFB}"/>
                </c:ext>
              </c:extLst>
            </c:dLbl>
            <c:numFmt formatCode="#,,\ &quot;m&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trendline>
            <c:spPr>
              <a:ln w="19050" cap="rnd">
                <a:solidFill>
                  <a:schemeClr val="accent1"/>
                </a:solidFill>
                <a:prstDash val="sysDot"/>
              </a:ln>
              <a:effectLst/>
            </c:spPr>
            <c:trendlineType val="linear"/>
            <c:dispRSqr val="0"/>
            <c:dispEq val="0"/>
          </c:trendline>
          <c:cat>
            <c:strRef>
              <c:f>Sheet5!$B$698:$B$707</c:f>
              <c:strCache>
                <c:ptCount val="10"/>
                <c:pt idx="0">
                  <c:v>ST103</c:v>
                </c:pt>
                <c:pt idx="1">
                  <c:v>ST143</c:v>
                </c:pt>
                <c:pt idx="2">
                  <c:v>ST106</c:v>
                </c:pt>
                <c:pt idx="3">
                  <c:v>ST102</c:v>
                </c:pt>
                <c:pt idx="4">
                  <c:v>ST125</c:v>
                </c:pt>
                <c:pt idx="5">
                  <c:v>ST410</c:v>
                </c:pt>
                <c:pt idx="6">
                  <c:v>ST167</c:v>
                </c:pt>
                <c:pt idx="7">
                  <c:v>ST180</c:v>
                </c:pt>
                <c:pt idx="8">
                  <c:v>ST132</c:v>
                </c:pt>
                <c:pt idx="9">
                  <c:v>ST118</c:v>
                </c:pt>
              </c:strCache>
            </c:strRef>
          </c:cat>
          <c:val>
            <c:numRef>
              <c:f>Sheet5!$C$698:$C$707</c:f>
              <c:numCache>
                <c:formatCode>General</c:formatCode>
                <c:ptCount val="10"/>
                <c:pt idx="0">
                  <c:v>3297172.0599999698</c:v>
                </c:pt>
                <c:pt idx="1">
                  <c:v>871079.24000000302</c:v>
                </c:pt>
                <c:pt idx="2">
                  <c:v>710223.90999999898</c:v>
                </c:pt>
                <c:pt idx="3">
                  <c:v>577293.04000000097</c:v>
                </c:pt>
                <c:pt idx="4">
                  <c:v>521106.51999999897</c:v>
                </c:pt>
                <c:pt idx="5">
                  <c:v>516727.32</c:v>
                </c:pt>
                <c:pt idx="6">
                  <c:v>462188.73</c:v>
                </c:pt>
                <c:pt idx="7">
                  <c:v>433202.80000000098</c:v>
                </c:pt>
                <c:pt idx="8">
                  <c:v>396433.53000000602</c:v>
                </c:pt>
                <c:pt idx="9">
                  <c:v>390543.98000000097</c:v>
                </c:pt>
              </c:numCache>
            </c:numRef>
          </c:val>
          <c:extLst>
            <c:ext xmlns:c16="http://schemas.microsoft.com/office/drawing/2014/chart" uri="{C3380CC4-5D6E-409C-BE32-E72D297353CC}">
              <c16:uniqueId val="{00000006-7A10-4EF8-A0FB-71E429119EFB}"/>
            </c:ext>
          </c:extLst>
        </c:ser>
        <c:dLbls>
          <c:showLegendKey val="0"/>
          <c:showVal val="0"/>
          <c:showCatName val="0"/>
          <c:showSerName val="0"/>
          <c:showPercent val="0"/>
          <c:showBubbleSize val="0"/>
        </c:dLbls>
        <c:gapWidth val="219"/>
        <c:overlap val="-27"/>
        <c:axId val="1294797632"/>
        <c:axId val="1294802432"/>
      </c:barChart>
      <c:catAx>
        <c:axId val="129479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802432"/>
        <c:crosses val="autoZero"/>
        <c:auto val="1"/>
        <c:lblAlgn val="ctr"/>
        <c:lblOffset val="100"/>
        <c:noMultiLvlLbl val="0"/>
      </c:catAx>
      <c:valAx>
        <c:axId val="1294802432"/>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797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70394318916657161"/>
          <c:y val="0"/>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Sheet5!$C$435</c:f>
              <c:strCache>
                <c:ptCount val="1"/>
                <c:pt idx="0">
                  <c:v>contribution to sales</c:v>
                </c:pt>
              </c:strCache>
            </c:strRef>
          </c:tx>
          <c:spPr>
            <a:solidFill>
              <a:schemeClr val="accent1"/>
            </a:solidFill>
            <a:ln>
              <a:noFill/>
            </a:ln>
            <a:effectLst>
              <a:outerShdw blurRad="76200" dist="50800" dir="5400000" algn="ctr" rotWithShape="0">
                <a:srgbClr val="000000">
                  <a:alpha val="43137"/>
                </a:srgbClr>
              </a:outerShdw>
            </a:effectLst>
          </c:spPr>
          <c:invertIfNegative val="0"/>
          <c:dLbls>
            <c:dLbl>
              <c:idx val="0"/>
              <c:layout>
                <c:manualLayout>
                  <c:x val="-0.11924818327152253"/>
                  <c:y val="-6.917835783877882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C0-4619-94AC-E5207732D223}"/>
                </c:ext>
              </c:extLst>
            </c:dLbl>
            <c:dLbl>
              <c:idx val="1"/>
              <c:layout>
                <c:manualLayout>
                  <c:x val="7.6086956521739135E-2"/>
                  <c:y val="-0.1225829848198416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C0-4619-94AC-E5207732D223}"/>
                </c:ext>
              </c:extLst>
            </c:dLbl>
            <c:dLbl>
              <c:idx val="2"/>
              <c:layout>
                <c:manualLayout>
                  <c:x val="-9.0094925653524838E-2"/>
                  <c:y val="-2.552162522961890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1C0-4619-94AC-E5207732D223}"/>
                </c:ext>
              </c:extLst>
            </c:dLbl>
            <c:dLbl>
              <c:idx val="4"/>
              <c:layout>
                <c:manualLayout>
                  <c:x val="-4.3478260869565216E-2"/>
                  <c:y val="-0.1079897723412890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C0-4619-94AC-E5207732D223}"/>
                </c:ext>
              </c:extLst>
            </c:dLbl>
            <c:dLbl>
              <c:idx val="5"/>
              <c:layout>
                <c:manualLayout>
                  <c:x val="-3.5024154589372025E-2"/>
                  <c:y val="-0.1926304047168939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C0-4619-94AC-E5207732D223}"/>
                </c:ext>
              </c:extLst>
            </c:dLbl>
            <c:dLbl>
              <c:idx val="6"/>
              <c:layout>
                <c:manualLayout>
                  <c:x val="1.9444444444444445E-2"/>
                  <c:y val="-0.10648148148148148"/>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1C0-4619-94AC-E5207732D223}"/>
                </c:ext>
              </c:extLst>
            </c:dLbl>
            <c:dLbl>
              <c:idx val="7"/>
              <c:layout>
                <c:manualLayout>
                  <c:x val="6.0386473429951605E-2"/>
                  <c:y val="-9.631520235844698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1C0-4619-94AC-E5207732D223}"/>
                </c:ext>
              </c:extLst>
            </c:dLbl>
            <c:dLbl>
              <c:idx val="8"/>
              <c:layout>
                <c:manualLayout>
                  <c:x val="0.17166540857698173"/>
                  <c:y val="-0.20222693111730708"/>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1C0-4619-94AC-E5207732D223}"/>
                </c:ext>
              </c:extLst>
            </c:dLbl>
            <c:dLbl>
              <c:idx val="9"/>
              <c:layout>
                <c:manualLayout>
                  <c:x val="2.6570048309178744E-2"/>
                  <c:y val="-4.66982799313682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1C0-4619-94AC-E5207732D223}"/>
                </c:ext>
              </c:extLst>
            </c:dLbl>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errBars>
            <c:errBarType val="both"/>
            <c:errValType val="stdErr"/>
            <c:noEndCap val="0"/>
            <c:spPr>
              <a:noFill/>
              <a:ln w="9525" cap="flat" cmpd="sng" algn="ctr">
                <a:solidFill>
                  <a:schemeClr val="tx1">
                    <a:lumMod val="65000"/>
                    <a:lumOff val="35000"/>
                  </a:schemeClr>
                </a:solidFill>
                <a:round/>
              </a:ln>
              <a:effectLst/>
            </c:spPr>
          </c:errBars>
          <c:cat>
            <c:strRef>
              <c:f>Sheet5!$B$436:$B$445</c:f>
              <c:strCache>
                <c:ptCount val="10"/>
                <c:pt idx="0">
                  <c:v>bb50f2e236e5eea0100680137654686c</c:v>
                </c:pt>
                <c:pt idx="1">
                  <c:v>d1c427060a0f73f6b889a5c7c61f2ac4</c:v>
                </c:pt>
                <c:pt idx="2">
                  <c:v>6cdd53843498f92890544667809f1595</c:v>
                </c:pt>
                <c:pt idx="3">
                  <c:v>d6160fb7873f184099d9bc95e30376af</c:v>
                </c:pt>
                <c:pt idx="4">
                  <c:v>99a4788cb24856965c36a24e339b6058</c:v>
                </c:pt>
                <c:pt idx="5">
                  <c:v>3dd2a17168ec895c781a9191c1e95ad7</c:v>
                </c:pt>
                <c:pt idx="6">
                  <c:v>aca2eb7d00ea1a7b8ebd4e68314663af</c:v>
                </c:pt>
                <c:pt idx="7">
                  <c:v>5f504b3a1c75b73d6151be81eb05bdc9</c:v>
                </c:pt>
                <c:pt idx="8">
                  <c:v>25c38557cf793876c5abdd5931f922db</c:v>
                </c:pt>
                <c:pt idx="9">
                  <c:v>422879e10f46682990de24d770e7f83d</c:v>
                </c:pt>
              </c:strCache>
            </c:strRef>
          </c:cat>
          <c:val>
            <c:numRef>
              <c:f>Sheet5!$C$436:$C$445</c:f>
              <c:numCache>
                <c:formatCode>General</c:formatCode>
                <c:ptCount val="10"/>
                <c:pt idx="0">
                  <c:v>0.43303079204571598</c:v>
                </c:pt>
                <c:pt idx="1">
                  <c:v>0.40217684442512602</c:v>
                </c:pt>
                <c:pt idx="2">
                  <c:v>0.37993227730461598</c:v>
                </c:pt>
                <c:pt idx="3">
                  <c:v>0.32571358005738699</c:v>
                </c:pt>
                <c:pt idx="4">
                  <c:v>0.31383749677163603</c:v>
                </c:pt>
                <c:pt idx="5">
                  <c:v>0.30944672824951602</c:v>
                </c:pt>
                <c:pt idx="6">
                  <c:v>0.29008222361587899</c:v>
                </c:pt>
                <c:pt idx="7">
                  <c:v>0.270051550820951</c:v>
                </c:pt>
                <c:pt idx="8">
                  <c:v>0.218599655176278</c:v>
                </c:pt>
                <c:pt idx="9">
                  <c:v>0.21481240536629501</c:v>
                </c:pt>
              </c:numCache>
            </c:numRef>
          </c:val>
          <c:extLst>
            <c:ext xmlns:c16="http://schemas.microsoft.com/office/drawing/2014/chart" uri="{C3380CC4-5D6E-409C-BE32-E72D297353CC}">
              <c16:uniqueId val="{00000001-01C0-4619-94AC-E5207732D223}"/>
            </c:ext>
          </c:extLst>
        </c:ser>
        <c:dLbls>
          <c:showLegendKey val="0"/>
          <c:showVal val="0"/>
          <c:showCatName val="0"/>
          <c:showSerName val="0"/>
          <c:showPercent val="0"/>
          <c:showBubbleSize val="0"/>
        </c:dLbls>
        <c:gapWidth val="219"/>
        <c:overlap val="-27"/>
        <c:axId val="1206747295"/>
        <c:axId val="1206748255"/>
      </c:barChart>
      <c:catAx>
        <c:axId val="120674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748255"/>
        <c:crosses val="autoZero"/>
        <c:auto val="1"/>
        <c:lblAlgn val="ctr"/>
        <c:lblOffset val="100"/>
        <c:noMultiLvlLbl val="0"/>
      </c:catAx>
      <c:valAx>
        <c:axId val="1206748255"/>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747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10 expensive category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Sheet5!$E$1052:$E$1061</c:f>
              <c:strCache>
                <c:ptCount val="10"/>
                <c:pt idx="0">
                  <c:v>Toys &amp; Gifts</c:v>
                </c:pt>
                <c:pt idx="1">
                  <c:v>Auto</c:v>
                </c:pt>
                <c:pt idx="2">
                  <c:v>Baby</c:v>
                </c:pt>
                <c:pt idx="3">
                  <c:v>Home_Appliances</c:v>
                </c:pt>
                <c:pt idx="4">
                  <c:v>Home_Appliances</c:v>
                </c:pt>
                <c:pt idx="5">
                  <c:v>Toys &amp; Gifts</c:v>
                </c:pt>
                <c:pt idx="6">
                  <c:v>Construction_Tools</c:v>
                </c:pt>
                <c:pt idx="7">
                  <c:v>Construction_Tools</c:v>
                </c:pt>
                <c:pt idx="8">
                  <c:v>Toys &amp; Gifts</c:v>
                </c:pt>
                <c:pt idx="9">
                  <c:v>Toys &amp; Gifts</c:v>
                </c:pt>
              </c:strCache>
            </c:strRef>
          </c:cat>
          <c:val>
            <c:numRef>
              <c:f>Sheet5!$F$1052:$F$1061</c:f>
              <c:numCache>
                <c:formatCode>General</c:formatCode>
                <c:ptCount val="10"/>
                <c:pt idx="0">
                  <c:v>101.65</c:v>
                </c:pt>
                <c:pt idx="1">
                  <c:v>129.9</c:v>
                </c:pt>
                <c:pt idx="2">
                  <c:v>229</c:v>
                </c:pt>
                <c:pt idx="3">
                  <c:v>58.9</c:v>
                </c:pt>
                <c:pt idx="4">
                  <c:v>58.9</c:v>
                </c:pt>
                <c:pt idx="5">
                  <c:v>199</c:v>
                </c:pt>
                <c:pt idx="6">
                  <c:v>249</c:v>
                </c:pt>
                <c:pt idx="7">
                  <c:v>249</c:v>
                </c:pt>
                <c:pt idx="8">
                  <c:v>38.9</c:v>
                </c:pt>
                <c:pt idx="9">
                  <c:v>38.9</c:v>
                </c:pt>
              </c:numCache>
            </c:numRef>
          </c:val>
          <c:extLst>
            <c:ext xmlns:c16="http://schemas.microsoft.com/office/drawing/2014/chart" uri="{C3380CC4-5D6E-409C-BE32-E72D297353CC}">
              <c16:uniqueId val="{00000000-A5AA-4832-BD46-B645B8B0F83D}"/>
            </c:ext>
          </c:extLst>
        </c:ser>
        <c:dLbls>
          <c:dLblPos val="outEnd"/>
          <c:showLegendKey val="0"/>
          <c:showVal val="1"/>
          <c:showCatName val="0"/>
          <c:showSerName val="0"/>
          <c:showPercent val="0"/>
          <c:showBubbleSize val="0"/>
        </c:dLbls>
        <c:gapWidth val="219"/>
        <c:overlap val="-27"/>
        <c:axId val="466187391"/>
        <c:axId val="466195071"/>
      </c:barChart>
      <c:catAx>
        <c:axId val="46618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195071"/>
        <c:crosses val="autoZero"/>
        <c:auto val="1"/>
        <c:lblAlgn val="ctr"/>
        <c:lblOffset val="100"/>
        <c:noMultiLvlLbl val="0"/>
      </c:catAx>
      <c:valAx>
        <c:axId val="466195071"/>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187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category demand in customers in million</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Sheet5!$B$553:$B$566</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Sheet5!$C$553:$C$566</c:f>
              <c:numCache>
                <c:formatCode>General</c:formatCode>
                <c:ptCount val="14"/>
                <c:pt idx="0">
                  <c:v>2.6</c:v>
                </c:pt>
                <c:pt idx="1">
                  <c:v>1.76</c:v>
                </c:pt>
                <c:pt idx="2">
                  <c:v>1.64</c:v>
                </c:pt>
                <c:pt idx="3">
                  <c:v>1.62</c:v>
                </c:pt>
                <c:pt idx="4">
                  <c:v>1.62</c:v>
                </c:pt>
                <c:pt idx="5">
                  <c:v>1.3</c:v>
                </c:pt>
                <c:pt idx="6">
                  <c:v>1.26</c:v>
                </c:pt>
                <c:pt idx="7">
                  <c:v>1.0900000000000001</c:v>
                </c:pt>
                <c:pt idx="8">
                  <c:v>0.66</c:v>
                </c:pt>
                <c:pt idx="9">
                  <c:v>0.66</c:v>
                </c:pt>
                <c:pt idx="10">
                  <c:v>0.54</c:v>
                </c:pt>
                <c:pt idx="11">
                  <c:v>0.25</c:v>
                </c:pt>
                <c:pt idx="12">
                  <c:v>0.23</c:v>
                </c:pt>
                <c:pt idx="13">
                  <c:v>0.21</c:v>
                </c:pt>
              </c:numCache>
            </c:numRef>
          </c:val>
          <c:extLst>
            <c:ext xmlns:c16="http://schemas.microsoft.com/office/drawing/2014/chart" uri="{C3380CC4-5D6E-409C-BE32-E72D297353CC}">
              <c16:uniqueId val="{00000000-7B33-4B2D-BD2B-C0D08E99F99C}"/>
            </c:ext>
          </c:extLst>
        </c:ser>
        <c:dLbls>
          <c:dLblPos val="outEnd"/>
          <c:showLegendKey val="0"/>
          <c:showVal val="1"/>
          <c:showCatName val="0"/>
          <c:showSerName val="0"/>
          <c:showPercent val="0"/>
          <c:showBubbleSize val="0"/>
        </c:dLbls>
        <c:gapWidth val="219"/>
        <c:overlap val="-27"/>
        <c:axId val="189005199"/>
        <c:axId val="189003279"/>
      </c:barChart>
      <c:catAx>
        <c:axId val="189005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03279"/>
        <c:crosses val="autoZero"/>
        <c:auto val="1"/>
        <c:lblAlgn val="ctr"/>
        <c:lblOffset val="100"/>
        <c:noMultiLvlLbl val="0"/>
      </c:catAx>
      <c:valAx>
        <c:axId val="189003279"/>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05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a:t>
            </a:r>
            <a:r>
              <a:rPr lang="en-IN" baseline="0"/>
              <a:t> of customer in each state</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cat>
            <c:strRef>
              <c:f>Sheet5!$B$596:$B$615</c:f>
              <c:strCache>
                <c:ptCount val="20"/>
                <c:pt idx="0">
                  <c:v>Andhra Pradesh</c:v>
                </c:pt>
                <c:pt idx="1">
                  <c:v>Gujarat</c:v>
                </c:pt>
                <c:pt idx="2">
                  <c:v>Chhattisgarh</c:v>
                </c:pt>
                <c:pt idx="3">
                  <c:v>Karnataka</c:v>
                </c:pt>
                <c:pt idx="4">
                  <c:v>Delhi</c:v>
                </c:pt>
                <c:pt idx="5">
                  <c:v>Madhya Pradesh</c:v>
                </c:pt>
                <c:pt idx="6">
                  <c:v>Haryana</c:v>
                </c:pt>
                <c:pt idx="7">
                  <c:v>Tamil Nadu</c:v>
                </c:pt>
                <c:pt idx="8">
                  <c:v>Maharashtra</c:v>
                </c:pt>
                <c:pt idx="9">
                  <c:v>Jammu &amp; Kashmir</c:v>
                </c:pt>
                <c:pt idx="10">
                  <c:v>Kerala</c:v>
                </c:pt>
                <c:pt idx="11">
                  <c:v>Arunachal Pradesh</c:v>
                </c:pt>
                <c:pt idx="12">
                  <c:v>Uttar Pradesh</c:v>
                </c:pt>
                <c:pt idx="13">
                  <c:v>Rajasthan</c:v>
                </c:pt>
                <c:pt idx="14">
                  <c:v>Himachal Pradesh</c:v>
                </c:pt>
                <c:pt idx="15">
                  <c:v>Punjab</c:v>
                </c:pt>
                <c:pt idx="16">
                  <c:v>Orissa</c:v>
                </c:pt>
                <c:pt idx="17">
                  <c:v>West Bengal</c:v>
                </c:pt>
                <c:pt idx="18">
                  <c:v>Uttaranchal</c:v>
                </c:pt>
                <c:pt idx="19">
                  <c:v>Goa</c:v>
                </c:pt>
              </c:strCache>
            </c:strRef>
          </c:cat>
          <c:val>
            <c:numRef>
              <c:f>Sheet5!$C$596:$C$615</c:f>
              <c:numCache>
                <c:formatCode>General</c:formatCode>
                <c:ptCount val="20"/>
                <c:pt idx="0">
                  <c:v>59947</c:v>
                </c:pt>
                <c:pt idx="1">
                  <c:v>7391</c:v>
                </c:pt>
                <c:pt idx="2">
                  <c:v>6290</c:v>
                </c:pt>
                <c:pt idx="3">
                  <c:v>3802</c:v>
                </c:pt>
                <c:pt idx="4">
                  <c:v>3276</c:v>
                </c:pt>
                <c:pt idx="5">
                  <c:v>2821</c:v>
                </c:pt>
                <c:pt idx="6">
                  <c:v>2151</c:v>
                </c:pt>
                <c:pt idx="7">
                  <c:v>2105</c:v>
                </c:pt>
                <c:pt idx="8">
                  <c:v>1981</c:v>
                </c:pt>
                <c:pt idx="9">
                  <c:v>1537</c:v>
                </c:pt>
                <c:pt idx="10">
                  <c:v>1512</c:v>
                </c:pt>
                <c:pt idx="11">
                  <c:v>1102</c:v>
                </c:pt>
                <c:pt idx="12">
                  <c:v>1015</c:v>
                </c:pt>
                <c:pt idx="13">
                  <c:v>808</c:v>
                </c:pt>
                <c:pt idx="14">
                  <c:v>733</c:v>
                </c:pt>
                <c:pt idx="15">
                  <c:v>669</c:v>
                </c:pt>
                <c:pt idx="16">
                  <c:v>623</c:v>
                </c:pt>
                <c:pt idx="17">
                  <c:v>360</c:v>
                </c:pt>
                <c:pt idx="18">
                  <c:v>97</c:v>
                </c:pt>
                <c:pt idx="19">
                  <c:v>10</c:v>
                </c:pt>
              </c:numCache>
            </c:numRef>
          </c:val>
          <c:extLst>
            <c:ext xmlns:c16="http://schemas.microsoft.com/office/drawing/2014/chart" uri="{C3380CC4-5D6E-409C-BE32-E72D297353CC}">
              <c16:uniqueId val="{00000000-9663-470A-8C8C-F1AADBFFC4CB}"/>
            </c:ext>
          </c:extLst>
        </c:ser>
        <c:dLbls>
          <c:showLegendKey val="0"/>
          <c:showVal val="0"/>
          <c:showCatName val="0"/>
          <c:showSerName val="0"/>
          <c:showPercent val="0"/>
          <c:showBubbleSize val="0"/>
        </c:dLbls>
        <c:gapWidth val="182"/>
        <c:axId val="166638671"/>
        <c:axId val="166641551"/>
      </c:barChart>
      <c:catAx>
        <c:axId val="1666386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41551"/>
        <c:crosses val="autoZero"/>
        <c:auto val="1"/>
        <c:lblAlgn val="ctr"/>
        <c:lblOffset val="100"/>
        <c:noMultiLvlLbl val="0"/>
      </c:catAx>
      <c:valAx>
        <c:axId val="166641551"/>
        <c:scaling>
          <c:orientation val="minMax"/>
        </c:scaling>
        <c:delete val="0"/>
        <c:axPos val="b"/>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quot;K&quot;" sourceLinked="0"/>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3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region</a:t>
            </a:r>
            <a:r>
              <a:rPr lang="en-IN" baseline="0"/>
              <a:t> based customer count</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effectLst>
              <a:outerShdw blurRad="76200" dist="50800" dir="5400000" algn="ctr" rotWithShape="0">
                <a:srgbClr val="000000">
                  <a:alpha val="43137"/>
                </a:srgbClr>
              </a:outerShdw>
            </a:effectLst>
            <a:scene3d>
              <a:camera prst="orthographicFront"/>
              <a:lightRig rig="threePt" dir="t"/>
            </a:scene3d>
            <a:sp3d prstMaterial="matte">
              <a:bevelT prst="angle"/>
              <a:bevelB w="152400" h="50800" prst="softRound"/>
              <a:contourClr>
                <a:srgbClr val="000000"/>
              </a:contourClr>
            </a:sp3d>
          </c:spPr>
          <c:dPt>
            <c:idx val="0"/>
            <c:bubble3D val="0"/>
            <c:spPr>
              <a:solidFill>
                <a:schemeClr val="accent1"/>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prst="angle"/>
                <a:bevelB w="152400" h="50800" prst="softRound"/>
                <a:contourClr>
                  <a:schemeClr val="lt1"/>
                </a:contourClr>
              </a:sp3d>
            </c:spPr>
            <c:extLst>
              <c:ext xmlns:c16="http://schemas.microsoft.com/office/drawing/2014/chart" uri="{C3380CC4-5D6E-409C-BE32-E72D297353CC}">
                <c16:uniqueId val="{00000001-A2D5-4694-91C8-63F24B01F9AB}"/>
              </c:ext>
            </c:extLst>
          </c:dPt>
          <c:dPt>
            <c:idx val="1"/>
            <c:bubble3D val="0"/>
            <c:spPr>
              <a:solidFill>
                <a:schemeClr val="accent2"/>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prst="angle"/>
                <a:bevelB w="152400" h="50800" prst="softRound"/>
                <a:contourClr>
                  <a:schemeClr val="lt1"/>
                </a:contourClr>
              </a:sp3d>
            </c:spPr>
            <c:extLst>
              <c:ext xmlns:c16="http://schemas.microsoft.com/office/drawing/2014/chart" uri="{C3380CC4-5D6E-409C-BE32-E72D297353CC}">
                <c16:uniqueId val="{00000003-A2D5-4694-91C8-63F24B01F9AB}"/>
              </c:ext>
            </c:extLst>
          </c:dPt>
          <c:dPt>
            <c:idx val="2"/>
            <c:bubble3D val="0"/>
            <c:spPr>
              <a:solidFill>
                <a:schemeClr val="accent3"/>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prst="angle"/>
                <a:bevelB w="152400" h="50800" prst="softRound"/>
                <a:contourClr>
                  <a:schemeClr val="lt1"/>
                </a:contourClr>
              </a:sp3d>
            </c:spPr>
            <c:extLst>
              <c:ext xmlns:c16="http://schemas.microsoft.com/office/drawing/2014/chart" uri="{C3380CC4-5D6E-409C-BE32-E72D297353CC}">
                <c16:uniqueId val="{00000005-A2D5-4694-91C8-63F24B01F9AB}"/>
              </c:ext>
            </c:extLst>
          </c:dPt>
          <c:dPt>
            <c:idx val="3"/>
            <c:bubble3D val="0"/>
            <c:spPr>
              <a:solidFill>
                <a:schemeClr val="accent4"/>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prst="angle"/>
                <a:bevelB w="152400" h="50800" prst="softRound"/>
                <a:contourClr>
                  <a:schemeClr val="lt1"/>
                </a:contourClr>
              </a:sp3d>
            </c:spPr>
            <c:extLst>
              <c:ext xmlns:c16="http://schemas.microsoft.com/office/drawing/2014/chart" uri="{C3380CC4-5D6E-409C-BE32-E72D297353CC}">
                <c16:uniqueId val="{00000007-A2D5-4694-91C8-63F24B01F9AB}"/>
              </c:ext>
            </c:extLst>
          </c:dPt>
          <c:dLbls>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Sheet5!$D$600:$D$603</c:f>
              <c:strCache>
                <c:ptCount val="4"/>
                <c:pt idx="0">
                  <c:v>South</c:v>
                </c:pt>
                <c:pt idx="1">
                  <c:v>West</c:v>
                </c:pt>
                <c:pt idx="2">
                  <c:v>North</c:v>
                </c:pt>
                <c:pt idx="3">
                  <c:v>East</c:v>
                </c:pt>
              </c:strCache>
            </c:strRef>
          </c:cat>
          <c:val>
            <c:numRef>
              <c:f>Sheet5!$E$600:$E$603</c:f>
              <c:numCache>
                <c:formatCode>General</c:formatCode>
                <c:ptCount val="4"/>
                <c:pt idx="0">
                  <c:v>75673</c:v>
                </c:pt>
                <c:pt idx="1">
                  <c:v>10643</c:v>
                </c:pt>
                <c:pt idx="2">
                  <c:v>10080</c:v>
                </c:pt>
                <c:pt idx="3">
                  <c:v>1834</c:v>
                </c:pt>
              </c:numCache>
            </c:numRef>
          </c:val>
          <c:extLst>
            <c:ext xmlns:c16="http://schemas.microsoft.com/office/drawing/2014/chart" uri="{C3380CC4-5D6E-409C-BE32-E72D297353CC}">
              <c16:uniqueId val="{00000008-A2D5-4694-91C8-63F24B01F9AB}"/>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Avg rating per month</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Sheet5!$C$731:$C$756</c:f>
              <c:strCache>
                <c:ptCount val="26"/>
                <c:pt idx="0">
                  <c:v>Apr</c:v>
                </c:pt>
                <c:pt idx="1">
                  <c:v>Dec</c:v>
                </c:pt>
                <c:pt idx="2">
                  <c:v>Jul</c:v>
                </c:pt>
                <c:pt idx="3">
                  <c:v>Jun</c:v>
                </c:pt>
                <c:pt idx="4">
                  <c:v>Aug</c:v>
                </c:pt>
                <c:pt idx="5">
                  <c:v>Aug</c:v>
                </c:pt>
                <c:pt idx="6">
                  <c:v>Sep</c:v>
                </c:pt>
                <c:pt idx="7">
                  <c:v>Jul</c:v>
                </c:pt>
                <c:pt idx="8">
                  <c:v>Sep</c:v>
                </c:pt>
                <c:pt idx="9">
                  <c:v>May</c:v>
                </c:pt>
                <c:pt idx="10">
                  <c:v>Oct</c:v>
                </c:pt>
                <c:pt idx="11">
                  <c:v>Jun</c:v>
                </c:pt>
                <c:pt idx="12">
                  <c:v>Jun</c:v>
                </c:pt>
                <c:pt idx="13">
                  <c:v>Feb</c:v>
                </c:pt>
                <c:pt idx="14">
                  <c:v>Mar</c:v>
                </c:pt>
                <c:pt idx="15">
                  <c:v>Jan</c:v>
                </c:pt>
                <c:pt idx="16">
                  <c:v>Apr</c:v>
                </c:pt>
                <c:pt idx="17">
                  <c:v>Jan</c:v>
                </c:pt>
                <c:pt idx="18">
                  <c:v>Apr</c:v>
                </c:pt>
                <c:pt idx="19">
                  <c:v>Nov</c:v>
                </c:pt>
                <c:pt idx="20">
                  <c:v>Dec</c:v>
                </c:pt>
                <c:pt idx="21">
                  <c:v>Feb</c:v>
                </c:pt>
                <c:pt idx="22">
                  <c:v>Mar</c:v>
                </c:pt>
                <c:pt idx="23">
                  <c:v>Oct</c:v>
                </c:pt>
                <c:pt idx="24">
                  <c:v>Feb</c:v>
                </c:pt>
                <c:pt idx="25">
                  <c:v>Sep</c:v>
                </c:pt>
              </c:strCache>
            </c:strRef>
          </c:cat>
          <c:val>
            <c:numRef>
              <c:f>Sheet5!$D$731:$D$756</c:f>
              <c:numCache>
                <c:formatCode>General</c:formatCode>
                <c:ptCount val="26"/>
                <c:pt idx="0">
                  <c:v>5</c:v>
                </c:pt>
                <c:pt idx="1">
                  <c:v>5</c:v>
                </c:pt>
                <c:pt idx="2">
                  <c:v>4.3</c:v>
                </c:pt>
                <c:pt idx="3">
                  <c:v>4.3</c:v>
                </c:pt>
                <c:pt idx="4">
                  <c:v>4.2</c:v>
                </c:pt>
                <c:pt idx="5">
                  <c:v>4.2</c:v>
                </c:pt>
                <c:pt idx="6">
                  <c:v>4.2</c:v>
                </c:pt>
                <c:pt idx="7">
                  <c:v>4.2</c:v>
                </c:pt>
                <c:pt idx="8">
                  <c:v>4.2</c:v>
                </c:pt>
                <c:pt idx="9">
                  <c:v>4.2</c:v>
                </c:pt>
                <c:pt idx="10">
                  <c:v>4.2</c:v>
                </c:pt>
                <c:pt idx="11">
                  <c:v>4.2</c:v>
                </c:pt>
                <c:pt idx="12">
                  <c:v>4.0999999999999996</c:v>
                </c:pt>
                <c:pt idx="13">
                  <c:v>4.0999999999999996</c:v>
                </c:pt>
                <c:pt idx="14">
                  <c:v>4.0999999999999996</c:v>
                </c:pt>
                <c:pt idx="15">
                  <c:v>4.0999999999999996</c:v>
                </c:pt>
                <c:pt idx="16">
                  <c:v>4.0999999999999996</c:v>
                </c:pt>
                <c:pt idx="17">
                  <c:v>4</c:v>
                </c:pt>
                <c:pt idx="18">
                  <c:v>4</c:v>
                </c:pt>
                <c:pt idx="19">
                  <c:v>4</c:v>
                </c:pt>
                <c:pt idx="20">
                  <c:v>3.9</c:v>
                </c:pt>
                <c:pt idx="21">
                  <c:v>3.9</c:v>
                </c:pt>
                <c:pt idx="22">
                  <c:v>3.7</c:v>
                </c:pt>
                <c:pt idx="23">
                  <c:v>3.6</c:v>
                </c:pt>
                <c:pt idx="24">
                  <c:v>1</c:v>
                </c:pt>
                <c:pt idx="25">
                  <c:v>1</c:v>
                </c:pt>
              </c:numCache>
            </c:numRef>
          </c:val>
          <c:extLst>
            <c:ext xmlns:c16="http://schemas.microsoft.com/office/drawing/2014/chart" uri="{C3380CC4-5D6E-409C-BE32-E72D297353CC}">
              <c16:uniqueId val="{00000000-E56E-4EC2-90B2-405510F8AB16}"/>
            </c:ext>
          </c:extLst>
        </c:ser>
        <c:dLbls>
          <c:dLblPos val="inEnd"/>
          <c:showLegendKey val="0"/>
          <c:showVal val="1"/>
          <c:showCatName val="0"/>
          <c:showSerName val="0"/>
          <c:showPercent val="0"/>
          <c:showBubbleSize val="0"/>
        </c:dLbls>
        <c:gapWidth val="219"/>
        <c:overlap val="-27"/>
        <c:axId val="274101184"/>
        <c:axId val="274114624"/>
      </c:barChart>
      <c:catAx>
        <c:axId val="2741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114624"/>
        <c:crosses val="autoZero"/>
        <c:auto val="1"/>
        <c:lblAlgn val="ctr"/>
        <c:lblOffset val="100"/>
        <c:noMultiLvlLbl val="0"/>
      </c:catAx>
      <c:valAx>
        <c:axId val="274114624"/>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101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err="1"/>
              <a:t>Avg</a:t>
            </a:r>
            <a:r>
              <a:rPr lang="en-IN" dirty="0"/>
              <a:t> rating</a:t>
            </a:r>
            <a:r>
              <a:rPr lang="en-IN" baseline="0" dirty="0"/>
              <a:t> per category</a:t>
            </a:r>
            <a:endParaRPr lang="en-IN"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cat>
            <c:strRef>
              <c:f>Sheet5!$B$763:$B$776</c:f>
              <c:strCache>
                <c:ptCount val="14"/>
                <c:pt idx="0">
                  <c:v>Pet_Shop</c:v>
                </c:pt>
                <c:pt idx="1">
                  <c:v>Food &amp; Beverages</c:v>
                </c:pt>
                <c:pt idx="2">
                  <c:v>Luggage_Accessories</c:v>
                </c:pt>
                <c:pt idx="3">
                  <c:v>Fashion</c:v>
                </c:pt>
                <c:pt idx="4">
                  <c:v>Toys &amp; Gifts</c:v>
                </c:pt>
                <c:pt idx="5">
                  <c:v>Construction_Tools</c:v>
                </c:pt>
                <c:pt idx="6">
                  <c:v>Home_Appliances</c:v>
                </c:pt>
                <c:pt idx="7">
                  <c:v>Stationery</c:v>
                </c:pt>
                <c:pt idx="8">
                  <c:v>Auto</c:v>
                </c:pt>
                <c:pt idx="9">
                  <c:v>Electronics</c:v>
                </c:pt>
                <c:pt idx="10">
                  <c:v>Computers &amp; Accessories</c:v>
                </c:pt>
                <c:pt idx="11">
                  <c:v>Baby</c:v>
                </c:pt>
                <c:pt idx="12">
                  <c:v>Furniture</c:v>
                </c:pt>
                <c:pt idx="13">
                  <c:v>Others</c:v>
                </c:pt>
              </c:strCache>
            </c:strRef>
          </c:cat>
          <c:val>
            <c:numRef>
              <c:f>Sheet5!$C$763:$C$776</c:f>
              <c:numCache>
                <c:formatCode>General</c:formatCode>
                <c:ptCount val="14"/>
                <c:pt idx="0">
                  <c:v>4.2</c:v>
                </c:pt>
                <c:pt idx="1">
                  <c:v>4.2</c:v>
                </c:pt>
                <c:pt idx="2">
                  <c:v>4.2</c:v>
                </c:pt>
                <c:pt idx="3">
                  <c:v>4.0999999999999996</c:v>
                </c:pt>
                <c:pt idx="4">
                  <c:v>4.0999999999999996</c:v>
                </c:pt>
                <c:pt idx="5">
                  <c:v>4.0999999999999996</c:v>
                </c:pt>
                <c:pt idx="6">
                  <c:v>4.0999999999999996</c:v>
                </c:pt>
                <c:pt idx="7">
                  <c:v>4.0999999999999996</c:v>
                </c:pt>
                <c:pt idx="8">
                  <c:v>4.0999999999999996</c:v>
                </c:pt>
                <c:pt idx="9">
                  <c:v>4.0999999999999996</c:v>
                </c:pt>
                <c:pt idx="10">
                  <c:v>4</c:v>
                </c:pt>
                <c:pt idx="11">
                  <c:v>4</c:v>
                </c:pt>
                <c:pt idx="12">
                  <c:v>3.9</c:v>
                </c:pt>
                <c:pt idx="13">
                  <c:v>3.9</c:v>
                </c:pt>
              </c:numCache>
            </c:numRef>
          </c:val>
          <c:extLst>
            <c:ext xmlns:c16="http://schemas.microsoft.com/office/drawing/2014/chart" uri="{C3380CC4-5D6E-409C-BE32-E72D297353CC}">
              <c16:uniqueId val="{00000000-FB24-4D32-B623-77E640435BA6}"/>
            </c:ext>
          </c:extLst>
        </c:ser>
        <c:dLbls>
          <c:showLegendKey val="0"/>
          <c:showVal val="0"/>
          <c:showCatName val="0"/>
          <c:showSerName val="0"/>
          <c:showPercent val="0"/>
          <c:showBubbleSize val="0"/>
        </c:dLbls>
        <c:gapWidth val="219"/>
        <c:overlap val="-27"/>
        <c:axId val="1548559168"/>
        <c:axId val="414847472"/>
      </c:barChart>
      <c:catAx>
        <c:axId val="154855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47472"/>
        <c:crosses val="autoZero"/>
        <c:auto val="1"/>
        <c:lblAlgn val="ctr"/>
        <c:lblOffset val="100"/>
        <c:noMultiLvlLbl val="0"/>
      </c:catAx>
      <c:valAx>
        <c:axId val="414847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8559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avg rating by state</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cat>
            <c:strRef>
              <c:f>Sheet5!$F$765:$F$784</c:f>
              <c:strCache>
                <c:ptCount val="20"/>
                <c:pt idx="1">
                  <c:v>Punjab</c:v>
                </c:pt>
                <c:pt idx="2">
                  <c:v>Haryana</c:v>
                </c:pt>
                <c:pt idx="3">
                  <c:v>Rajasthan</c:v>
                </c:pt>
                <c:pt idx="4">
                  <c:v>Uttar Pradesh</c:v>
                </c:pt>
                <c:pt idx="5">
                  <c:v>Tamil Nadu</c:v>
                </c:pt>
                <c:pt idx="6">
                  <c:v>Kerala</c:v>
                </c:pt>
                <c:pt idx="7">
                  <c:v>Orissa</c:v>
                </c:pt>
                <c:pt idx="8">
                  <c:v>Maharashtra</c:v>
                </c:pt>
                <c:pt idx="9">
                  <c:v>Arunachal Pradesh</c:v>
                </c:pt>
                <c:pt idx="10">
                  <c:v>Madhya Pradesh</c:v>
                </c:pt>
                <c:pt idx="11">
                  <c:v>Chhattisgarh</c:v>
                </c:pt>
                <c:pt idx="12">
                  <c:v>Gujarat</c:v>
                </c:pt>
                <c:pt idx="13">
                  <c:v>Karnataka</c:v>
                </c:pt>
                <c:pt idx="14">
                  <c:v>Jammu &amp; Kashmir</c:v>
                </c:pt>
                <c:pt idx="15">
                  <c:v>Delhi</c:v>
                </c:pt>
                <c:pt idx="16">
                  <c:v>Andhra Pradesh</c:v>
                </c:pt>
                <c:pt idx="17">
                  <c:v>West Bengal</c:v>
                </c:pt>
                <c:pt idx="18">
                  <c:v>Himachal Pradesh</c:v>
                </c:pt>
                <c:pt idx="19">
                  <c:v>Uttaranchal</c:v>
                </c:pt>
              </c:strCache>
            </c:strRef>
          </c:cat>
          <c:val>
            <c:numRef>
              <c:f>Sheet5!$G$765:$G$784</c:f>
              <c:numCache>
                <c:formatCode>General</c:formatCode>
                <c:ptCount val="20"/>
                <c:pt idx="1">
                  <c:v>4.2197309417040403</c:v>
                </c:pt>
                <c:pt idx="2">
                  <c:v>4.1773593677359404</c:v>
                </c:pt>
                <c:pt idx="3">
                  <c:v>4.1757425742574297</c:v>
                </c:pt>
                <c:pt idx="4">
                  <c:v>4.1704433497537003</c:v>
                </c:pt>
                <c:pt idx="5">
                  <c:v>4.1629453681710196</c:v>
                </c:pt>
                <c:pt idx="6">
                  <c:v>4.1481481481481497</c:v>
                </c:pt>
                <c:pt idx="7">
                  <c:v>4.13643659711075</c:v>
                </c:pt>
                <c:pt idx="8">
                  <c:v>4.1312468450277597</c:v>
                </c:pt>
                <c:pt idx="9">
                  <c:v>4.1225045372050797</c:v>
                </c:pt>
                <c:pt idx="10">
                  <c:v>4.1203473945409401</c:v>
                </c:pt>
                <c:pt idx="11">
                  <c:v>4.0970588235294096</c:v>
                </c:pt>
                <c:pt idx="12">
                  <c:v>4.0897713435259098</c:v>
                </c:pt>
                <c:pt idx="13">
                  <c:v>4.0858758548132599</c:v>
                </c:pt>
                <c:pt idx="14">
                  <c:v>4.0813272608978499</c:v>
                </c:pt>
                <c:pt idx="15">
                  <c:v>4.0676129426129402</c:v>
                </c:pt>
                <c:pt idx="16">
                  <c:v>4.0610150077012497</c:v>
                </c:pt>
                <c:pt idx="17">
                  <c:v>4.0388888888888896</c:v>
                </c:pt>
                <c:pt idx="18">
                  <c:v>4.03615279672578</c:v>
                </c:pt>
                <c:pt idx="19">
                  <c:v>3.9175257731958801</c:v>
                </c:pt>
              </c:numCache>
            </c:numRef>
          </c:val>
          <c:extLst>
            <c:ext xmlns:c16="http://schemas.microsoft.com/office/drawing/2014/chart" uri="{C3380CC4-5D6E-409C-BE32-E72D297353CC}">
              <c16:uniqueId val="{00000000-ABF5-4AD4-A964-703D5478999D}"/>
            </c:ext>
          </c:extLst>
        </c:ser>
        <c:dLbls>
          <c:showLegendKey val="0"/>
          <c:showVal val="0"/>
          <c:showCatName val="0"/>
          <c:showSerName val="0"/>
          <c:showPercent val="0"/>
          <c:showBubbleSize val="0"/>
        </c:dLbls>
        <c:gapWidth val="219"/>
        <c:overlap val="-27"/>
        <c:axId val="415089872"/>
        <c:axId val="415094192"/>
      </c:barChart>
      <c:catAx>
        <c:axId val="415089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state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094192"/>
        <c:crosses val="autoZero"/>
        <c:auto val="1"/>
        <c:lblAlgn val="ctr"/>
        <c:lblOffset val="100"/>
        <c:noMultiLvlLbl val="0"/>
      </c:catAx>
      <c:valAx>
        <c:axId val="415094192"/>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0898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Customer</a:t>
            </a:r>
            <a:r>
              <a:rPr lang="en-IN" baseline="0" dirty="0"/>
              <a:t> percentage</a:t>
            </a:r>
            <a:endParaRPr lang="en-IN" dirty="0"/>
          </a:p>
        </c:rich>
      </c:tx>
      <c:layout>
        <c:manualLayout>
          <c:xMode val="edge"/>
          <c:yMode val="edge"/>
          <c:x val="0.18770452155485154"/>
          <c:y val="0"/>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effectLst>
              <a:outerShdw blurRad="76200" dist="50800" dir="5400000" algn="ctr" rotWithShape="0">
                <a:srgbClr val="000000">
                  <a:alpha val="43137"/>
                </a:srgbClr>
              </a:outerShdw>
            </a:effectLst>
            <a:scene3d>
              <a:camera prst="orthographicFront"/>
              <a:lightRig rig="threePt" dir="t"/>
            </a:scene3d>
            <a:sp3d prstMaterial="matte">
              <a:bevelT/>
              <a:bevelB w="139700" h="139700" prst="divot"/>
              <a:contourClr>
                <a:srgbClr val="000000"/>
              </a:contourClr>
            </a:sp3d>
          </c:spPr>
          <c:explosion val="41"/>
          <c:dPt>
            <c:idx val="0"/>
            <c:bubble3D val="0"/>
            <c:spPr>
              <a:solidFill>
                <a:schemeClr val="accent1"/>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a:bevelB w="139700" h="139700" prst="divot"/>
                <a:contourClr>
                  <a:schemeClr val="lt1"/>
                </a:contourClr>
              </a:sp3d>
            </c:spPr>
            <c:extLst>
              <c:ext xmlns:c16="http://schemas.microsoft.com/office/drawing/2014/chart" uri="{C3380CC4-5D6E-409C-BE32-E72D297353CC}">
                <c16:uniqueId val="{00000001-EC06-464D-BB24-82F5FFD5EA1B}"/>
              </c:ext>
            </c:extLst>
          </c:dPt>
          <c:dPt>
            <c:idx val="1"/>
            <c:bubble3D val="0"/>
            <c:spPr>
              <a:solidFill>
                <a:schemeClr val="accent2"/>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a:bevelB w="139700" h="139700" prst="divot"/>
                <a:contourClr>
                  <a:schemeClr val="lt1"/>
                </a:contourClr>
              </a:sp3d>
            </c:spPr>
            <c:extLst>
              <c:ext xmlns:c16="http://schemas.microsoft.com/office/drawing/2014/chart" uri="{C3380CC4-5D6E-409C-BE32-E72D297353CC}">
                <c16:uniqueId val="{00000003-EC06-464D-BB24-82F5FFD5EA1B}"/>
              </c:ext>
            </c:extLst>
          </c:dPt>
          <c:dPt>
            <c:idx val="2"/>
            <c:bubble3D val="0"/>
            <c:spPr>
              <a:solidFill>
                <a:schemeClr val="accent3"/>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a:bevelB w="139700" h="139700" prst="divot"/>
                <a:contourClr>
                  <a:schemeClr val="lt1"/>
                </a:contourClr>
              </a:sp3d>
            </c:spPr>
            <c:extLst>
              <c:ext xmlns:c16="http://schemas.microsoft.com/office/drawing/2014/chart" uri="{C3380CC4-5D6E-409C-BE32-E72D297353CC}">
                <c16:uniqueId val="{00000005-EC06-464D-BB24-82F5FFD5EA1B}"/>
              </c:ext>
            </c:extLst>
          </c:dPt>
          <c:dPt>
            <c:idx val="3"/>
            <c:bubble3D val="0"/>
            <c:spPr>
              <a:solidFill>
                <a:schemeClr val="accent4"/>
              </a:solidFill>
              <a:ln w="25400">
                <a:solidFill>
                  <a:schemeClr val="lt1"/>
                </a:solidFill>
              </a:ln>
              <a:effectLst>
                <a:outerShdw blurRad="76200" dist="50800" dir="5400000" algn="ctr" rotWithShape="0">
                  <a:srgbClr val="000000">
                    <a:alpha val="43137"/>
                  </a:srgbClr>
                </a:outerShdw>
              </a:effectLst>
              <a:scene3d>
                <a:camera prst="orthographicFront"/>
                <a:lightRig rig="threePt" dir="t"/>
              </a:scene3d>
              <a:sp3d contourW="25400" prstMaterial="matte">
                <a:bevelT/>
                <a:bevelB w="139700" h="139700" prst="divot"/>
                <a:contourClr>
                  <a:schemeClr val="lt1"/>
                </a:contourClr>
              </a:sp3d>
            </c:spPr>
            <c:extLst>
              <c:ext xmlns:c16="http://schemas.microsoft.com/office/drawing/2014/chart" uri="{C3380CC4-5D6E-409C-BE32-E72D297353CC}">
                <c16:uniqueId val="{00000007-EC06-464D-BB24-82F5FFD5EA1B}"/>
              </c:ext>
            </c:extLst>
          </c:dPt>
          <c:dLbls>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Sheet5!$E$240:$E$243</c:f>
              <c:strCache>
                <c:ptCount val="4"/>
                <c:pt idx="0">
                  <c:v>East</c:v>
                </c:pt>
                <c:pt idx="1">
                  <c:v>North</c:v>
                </c:pt>
                <c:pt idx="2">
                  <c:v>South</c:v>
                </c:pt>
                <c:pt idx="3">
                  <c:v>West</c:v>
                </c:pt>
              </c:strCache>
            </c:strRef>
          </c:cat>
          <c:val>
            <c:numRef>
              <c:f>Sheet5!$F$240:$F$243</c:f>
              <c:numCache>
                <c:formatCode>General</c:formatCode>
                <c:ptCount val="4"/>
                <c:pt idx="0">
                  <c:v>1834</c:v>
                </c:pt>
                <c:pt idx="1">
                  <c:v>10080</c:v>
                </c:pt>
                <c:pt idx="2">
                  <c:v>75673</c:v>
                </c:pt>
                <c:pt idx="3">
                  <c:v>10643</c:v>
                </c:pt>
              </c:numCache>
            </c:numRef>
          </c:val>
          <c:extLst>
            <c:ext xmlns:c16="http://schemas.microsoft.com/office/drawing/2014/chart" uri="{C3380CC4-5D6E-409C-BE32-E72D297353CC}">
              <c16:uniqueId val="{00000008-EC06-464D-BB24-82F5FFD5EA1B}"/>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quantity by region</a:t>
            </a:r>
          </a:p>
        </c:rich>
      </c:tx>
      <c:layout>
        <c:manualLayout>
          <c:xMode val="edge"/>
          <c:yMode val="edge"/>
          <c:x val="0.28388478413355206"/>
          <c:y val="3.102346913225891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2"/>
              <c:layout>
                <c:manualLayout>
                  <c:x val="-0.18611111111111112"/>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16-4776-985C-A91966ADFD23}"/>
                </c:ext>
              </c:extLst>
            </c:dLbl>
            <c:numFmt formatCode="#,###\ &quot;K&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new!$B$36:$B$39</c:f>
              <c:strCache>
                <c:ptCount val="4"/>
                <c:pt idx="0">
                  <c:v>North</c:v>
                </c:pt>
                <c:pt idx="1">
                  <c:v>East</c:v>
                </c:pt>
                <c:pt idx="2">
                  <c:v>South</c:v>
                </c:pt>
                <c:pt idx="3">
                  <c:v>West</c:v>
                </c:pt>
              </c:strCache>
            </c:strRef>
          </c:cat>
          <c:val>
            <c:numRef>
              <c:f>new!$C$36:$C$39</c:f>
              <c:numCache>
                <c:formatCode>General</c:formatCode>
                <c:ptCount val="4"/>
                <c:pt idx="0">
                  <c:v>10080</c:v>
                </c:pt>
                <c:pt idx="1">
                  <c:v>1834</c:v>
                </c:pt>
                <c:pt idx="2">
                  <c:v>75670</c:v>
                </c:pt>
                <c:pt idx="3">
                  <c:v>10643</c:v>
                </c:pt>
              </c:numCache>
            </c:numRef>
          </c:val>
          <c:extLst>
            <c:ext xmlns:c16="http://schemas.microsoft.com/office/drawing/2014/chart" uri="{C3380CC4-5D6E-409C-BE32-E72D297353CC}">
              <c16:uniqueId val="{00000001-B316-4776-985C-A91966ADFD23}"/>
            </c:ext>
          </c:extLst>
        </c:ser>
        <c:dLbls>
          <c:showLegendKey val="0"/>
          <c:showVal val="0"/>
          <c:showCatName val="0"/>
          <c:showSerName val="0"/>
          <c:showPercent val="0"/>
          <c:showBubbleSize val="0"/>
        </c:dLbls>
        <c:gapWidth val="182"/>
        <c:axId val="1273490544"/>
        <c:axId val="1273482864"/>
      </c:barChart>
      <c:catAx>
        <c:axId val="1273490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482864"/>
        <c:crosses val="autoZero"/>
        <c:auto val="1"/>
        <c:lblAlgn val="ctr"/>
        <c:lblOffset val="100"/>
        <c:noMultiLvlLbl val="0"/>
      </c:catAx>
      <c:valAx>
        <c:axId val="1273482864"/>
        <c:scaling>
          <c:orientation val="minMax"/>
        </c:scaling>
        <c:delete val="0"/>
        <c:axPos val="b"/>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490544"/>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weekday</a:t>
            </a:r>
            <a:r>
              <a:rPr lang="en-IN" baseline="0"/>
              <a:t> vs weekend transaction</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scene3d>
              <a:camera prst="orthographicFront"/>
              <a:lightRig rig="threePt" dir="t"/>
            </a:scene3d>
            <a:sp3d>
              <a:bevelT w="139700" h="139700" prst="divot"/>
              <a:bevelB/>
              <a:contourClr>
                <a:srgbClr val="000000"/>
              </a:contourClr>
            </a:sp3d>
          </c:spPr>
          <c:explosion val="7"/>
          <c:dPt>
            <c:idx val="0"/>
            <c:bubble3D val="0"/>
            <c:spPr>
              <a:solidFill>
                <a:schemeClr val="accent1"/>
              </a:solidFill>
              <a:ln w="25400">
                <a:solidFill>
                  <a:schemeClr val="lt1"/>
                </a:solidFill>
              </a:ln>
              <a:effectLst/>
              <a:scene3d>
                <a:camera prst="orthographicFront"/>
                <a:lightRig rig="threePt" dir="t"/>
              </a:scene3d>
              <a:sp3d contourW="25400">
                <a:bevelT w="139700" h="139700" prst="divot"/>
                <a:bevelB/>
                <a:contourClr>
                  <a:schemeClr val="lt1"/>
                </a:contourClr>
              </a:sp3d>
            </c:spPr>
            <c:extLst>
              <c:ext xmlns:c16="http://schemas.microsoft.com/office/drawing/2014/chart" uri="{C3380CC4-5D6E-409C-BE32-E72D297353CC}">
                <c16:uniqueId val="{00000001-68A2-4E27-A02C-84CDFE5322F8}"/>
              </c:ext>
            </c:extLst>
          </c:dPt>
          <c:dPt>
            <c:idx val="1"/>
            <c:bubble3D val="0"/>
            <c:explosion val="34"/>
            <c:spPr>
              <a:solidFill>
                <a:schemeClr val="accent2"/>
              </a:solidFill>
              <a:ln w="25400">
                <a:solidFill>
                  <a:schemeClr val="lt1"/>
                </a:solidFill>
              </a:ln>
              <a:effectLst/>
              <a:scene3d>
                <a:camera prst="orthographicFront"/>
                <a:lightRig rig="threePt" dir="t"/>
              </a:scene3d>
              <a:sp3d contourW="25400">
                <a:bevelT w="139700" h="139700" prst="divot"/>
                <a:bevelB/>
                <a:contourClr>
                  <a:schemeClr val="lt1"/>
                </a:contourClr>
              </a:sp3d>
            </c:spPr>
            <c:extLst>
              <c:ext xmlns:c16="http://schemas.microsoft.com/office/drawing/2014/chart" uri="{C3380CC4-5D6E-409C-BE32-E72D297353CC}">
                <c16:uniqueId val="{00000003-68A2-4E27-A02C-84CDFE5322F8}"/>
              </c:ext>
            </c:extLst>
          </c:dPt>
          <c:dLbls>
            <c:dLbl>
              <c:idx val="0"/>
              <c:layout>
                <c:manualLayout>
                  <c:x val="2.2222222222222119E-2"/>
                  <c:y val="2.7777777777777801E-2"/>
                </c:manualLayout>
              </c:layout>
              <c:tx>
                <c:rich>
                  <a:bodyPr/>
                  <a:lstStyle/>
                  <a:p>
                    <a:r>
                      <a:rPr lang="en-US" baseline="0"/>
                      <a:t>weekday transaction
20.95%</a:t>
                    </a:r>
                    <a:endParaRPr lang="en-US"/>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68A2-4E27-A02C-84CDFE5322F8}"/>
                </c:ext>
              </c:extLst>
            </c:dLbl>
            <c:dLbl>
              <c:idx val="1"/>
              <c:tx>
                <c:rich>
                  <a:bodyPr/>
                  <a:lstStyle/>
                  <a:p>
                    <a:r>
                      <a:rPr lang="en-US" baseline="0"/>
                      <a:t>weekend transaction
79.05%.</a:t>
                    </a:r>
                    <a:endParaRPr lang="en-US"/>
                  </a:p>
                </c:rich>
              </c:tx>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68A2-4E27-A02C-84CDFE5322F8}"/>
                </c:ext>
              </c:extLst>
            </c:dLbl>
            <c:numFmt formatCode="General"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val>
            <c:numRef>
              <c:f>Sheet5!$H$272:$I$272</c:f>
              <c:numCache>
                <c:formatCode>General</c:formatCode>
                <c:ptCount val="2"/>
                <c:pt idx="0">
                  <c:v>20.950829685432147</c:v>
                </c:pt>
                <c:pt idx="1">
                  <c:v>79.049170314567846</c:v>
                </c:pt>
              </c:numCache>
            </c:numRef>
          </c:val>
          <c:extLst>
            <c:ext xmlns:c16="http://schemas.microsoft.com/office/drawing/2014/chart" uri="{C3380CC4-5D6E-409C-BE32-E72D297353CC}">
              <c16:uniqueId val="{00000004-68A2-4E27-A02C-84CDFE5322F8}"/>
            </c:ext>
          </c:extLst>
        </c:ser>
        <c:dLbls>
          <c:showLegendKey val="0"/>
          <c:showVal val="0"/>
          <c:showCatName val="0"/>
          <c:showSerName val="0"/>
          <c:showPercent val="0"/>
          <c:showBubbleSize val="0"/>
          <c:showLeaderLines val="0"/>
        </c:dLbls>
      </c:pie3DChart>
      <c:spPr>
        <a:noFill/>
        <a:ln>
          <a:noFill/>
        </a:ln>
        <a:effectLst/>
      </c:spPr>
    </c:plotArea>
    <c:legend>
      <c:legendPos val="l"/>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purchase</a:t>
            </a:r>
            <a:r>
              <a:rPr lang="en-IN" baseline="0"/>
              <a:t> of singlr category vs multi category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new!$A$269:$B$269</c:f>
              <c:strCache>
                <c:ptCount val="2"/>
                <c:pt idx="0">
                  <c:v>single category</c:v>
                </c:pt>
                <c:pt idx="1">
                  <c:v>multi category</c:v>
                </c:pt>
              </c:strCache>
            </c:strRef>
          </c:cat>
          <c:val>
            <c:numRef>
              <c:f>new!$A$270:$B$270</c:f>
              <c:numCache>
                <c:formatCode>General</c:formatCode>
                <c:ptCount val="2"/>
                <c:pt idx="0">
                  <c:v>96320</c:v>
                </c:pt>
                <c:pt idx="1">
                  <c:v>488</c:v>
                </c:pt>
              </c:numCache>
            </c:numRef>
          </c:val>
          <c:extLst>
            <c:ext xmlns:c16="http://schemas.microsoft.com/office/drawing/2014/chart" uri="{C3380CC4-5D6E-409C-BE32-E72D297353CC}">
              <c16:uniqueId val="{00000000-F1E5-46DF-B786-452312DC90BE}"/>
            </c:ext>
          </c:extLst>
        </c:ser>
        <c:ser>
          <c:idx val="1"/>
          <c:order val="1"/>
          <c:spPr>
            <a:solidFill>
              <a:schemeClr val="accent2"/>
            </a:solidFill>
            <a:ln>
              <a:noFill/>
            </a:ln>
            <a:effectLst/>
          </c:spPr>
          <c:invertIfNegative val="0"/>
          <c:dLbls>
            <c:dLbl>
              <c:idx val="0"/>
              <c:layout>
                <c:manualLayout>
                  <c:x val="0.51944444444444438"/>
                  <c:y val="-9.259259259259258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E5-46DF-B786-452312DC90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new!$A$269:$B$269</c:f>
              <c:strCache>
                <c:ptCount val="2"/>
                <c:pt idx="0">
                  <c:v>single category</c:v>
                </c:pt>
                <c:pt idx="1">
                  <c:v>multi category</c:v>
                </c:pt>
              </c:strCache>
            </c:strRef>
          </c:cat>
          <c:val>
            <c:numRef>
              <c:f>new!$A$271:$B$271</c:f>
              <c:numCache>
                <c:formatCode>General</c:formatCode>
                <c:ptCount val="2"/>
                <c:pt idx="0">
                  <c:v>99.5</c:v>
                </c:pt>
                <c:pt idx="1">
                  <c:v>0.5</c:v>
                </c:pt>
              </c:numCache>
            </c:numRef>
          </c:val>
          <c:extLst>
            <c:ext xmlns:c16="http://schemas.microsoft.com/office/drawing/2014/chart" uri="{C3380CC4-5D6E-409C-BE32-E72D297353CC}">
              <c16:uniqueId val="{00000002-F1E5-46DF-B786-452312DC90BE}"/>
            </c:ext>
          </c:extLst>
        </c:ser>
        <c:dLbls>
          <c:dLblPos val="outEnd"/>
          <c:showLegendKey val="0"/>
          <c:showVal val="1"/>
          <c:showCatName val="0"/>
          <c:showSerName val="0"/>
          <c:showPercent val="0"/>
          <c:showBubbleSize val="0"/>
        </c:dLbls>
        <c:gapWidth val="182"/>
        <c:axId val="1728600768"/>
        <c:axId val="1902190736"/>
      </c:barChart>
      <c:catAx>
        <c:axId val="1728600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2190736"/>
        <c:crosses val="autoZero"/>
        <c:auto val="1"/>
        <c:lblAlgn val="ctr"/>
        <c:lblOffset val="100"/>
        <c:noMultiLvlLbl val="0"/>
      </c:catAx>
      <c:valAx>
        <c:axId val="1902190736"/>
        <c:scaling>
          <c:orientation val="minMax"/>
        </c:scaling>
        <c:delete val="0"/>
        <c:axPos val="b"/>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00768"/>
        <c:crosses val="autoZero"/>
        <c:crossBetween val="between"/>
      </c:valAx>
      <c:spPr>
        <a:noFill/>
        <a:ln>
          <a:noFill/>
        </a:ln>
        <a:effectLst>
          <a:outerShdw blurRad="76200" dist="50800" dir="5400000" algn="ctr" rotWithShape="0">
            <a:srgbClr val="000000">
              <a:alpha val="43137"/>
            </a:srgbClr>
          </a:outerShdw>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category demand per day of week in percentage</a:t>
            </a:r>
          </a:p>
        </c:rich>
      </c:tx>
      <c:layout>
        <c:manualLayout>
          <c:xMode val="edge"/>
          <c:yMode val="edge"/>
          <c:x val="0.22252771801516327"/>
          <c:y val="0"/>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Sheet5!$B$793:$B$799</c:f>
              <c:strCache>
                <c:ptCount val="7"/>
                <c:pt idx="0">
                  <c:v>Wednesday</c:v>
                </c:pt>
                <c:pt idx="1">
                  <c:v>Tuesday</c:v>
                </c:pt>
                <c:pt idx="2">
                  <c:v>Thursday</c:v>
                </c:pt>
                <c:pt idx="3">
                  <c:v>Sunday</c:v>
                </c:pt>
                <c:pt idx="4">
                  <c:v>Saturday</c:v>
                </c:pt>
                <c:pt idx="5">
                  <c:v>Monday</c:v>
                </c:pt>
                <c:pt idx="6">
                  <c:v>Friday</c:v>
                </c:pt>
              </c:strCache>
            </c:strRef>
          </c:cat>
          <c:val>
            <c:numRef>
              <c:f>Sheet5!$C$793:$C$799</c:f>
              <c:numCache>
                <c:formatCode>General</c:formatCode>
                <c:ptCount val="7"/>
                <c:pt idx="0">
                  <c:v>27.0996640537514</c:v>
                </c:pt>
                <c:pt idx="1">
                  <c:v>18.22762903390003</c:v>
                </c:pt>
                <c:pt idx="2">
                  <c:v>15.493230174081237</c:v>
                </c:pt>
                <c:pt idx="3">
                  <c:v>18.476025654077166</c:v>
                </c:pt>
                <c:pt idx="4">
                  <c:v>2.4748040313549833</c:v>
                </c:pt>
                <c:pt idx="5">
                  <c:v>17.837727781736739</c:v>
                </c:pt>
                <c:pt idx="6">
                  <c:v>0.39091927109844249</c:v>
                </c:pt>
              </c:numCache>
            </c:numRef>
          </c:val>
          <c:extLst>
            <c:ext xmlns:c16="http://schemas.microsoft.com/office/drawing/2014/chart" uri="{C3380CC4-5D6E-409C-BE32-E72D297353CC}">
              <c16:uniqueId val="{00000000-F1EF-423D-BECC-DBDA5255C71A}"/>
            </c:ext>
          </c:extLst>
        </c:ser>
        <c:dLbls>
          <c:dLblPos val="outEnd"/>
          <c:showLegendKey val="0"/>
          <c:showVal val="1"/>
          <c:showCatName val="0"/>
          <c:showSerName val="0"/>
          <c:showPercent val="0"/>
          <c:showBubbleSize val="0"/>
        </c:dLbls>
        <c:gapWidth val="219"/>
        <c:overlap val="-27"/>
        <c:axId val="526573920"/>
        <c:axId val="526573440"/>
      </c:barChart>
      <c:catAx>
        <c:axId val="52657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73440"/>
        <c:crosses val="autoZero"/>
        <c:auto val="1"/>
        <c:lblAlgn val="ctr"/>
        <c:lblOffset val="100"/>
        <c:noMultiLvlLbl val="0"/>
      </c:catAx>
      <c:valAx>
        <c:axId val="526573440"/>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73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male</a:t>
            </a:r>
            <a:r>
              <a:rPr lang="en-IN" baseline="0"/>
              <a:t> vs female /weekdeay vs weekend preference count</a:t>
            </a:r>
            <a:endParaRPr lang="en-IN"/>
          </a:p>
        </c:rich>
      </c:tx>
      <c:layout>
        <c:manualLayout>
          <c:xMode val="edge"/>
          <c:yMode val="edge"/>
          <c:x val="0.1983611111111111"/>
          <c:y val="1.3888888888888888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new!$K$265</c:f>
              <c:strCache>
                <c:ptCount val="1"/>
                <c:pt idx="0">
                  <c:v>male count</c:v>
                </c:pt>
              </c:strCache>
            </c:strRef>
          </c:tx>
          <c:spPr>
            <a:solidFill>
              <a:schemeClr val="accent1"/>
            </a:solidFill>
            <a:ln>
              <a:noFill/>
            </a:ln>
            <a:effectLst/>
          </c:spPr>
          <c:invertIfNegative val="0"/>
          <c:dLbls>
            <c:dLbl>
              <c:idx val="0"/>
              <c:tx>
                <c:rich>
                  <a:bodyPr/>
                  <a:lstStyle/>
                  <a:p>
                    <a:r>
                      <a:rPr lang="en-US" sz="900" b="0" i="0" u="none" strike="noStrike" baseline="0">
                        <a:effectLst/>
                      </a:rPr>
                      <a:t>male count</a:t>
                    </a:r>
                    <a:r>
                      <a:rPr lang="en-US" sz="900" b="0" i="0" u="none" strike="noStrike" baseline="0"/>
                      <a:t>  </a:t>
                    </a:r>
                    <a:fld id="{6E24EDA4-9893-4C3D-8244-EDD8DB58FD34}" type="VALUE">
                      <a:rPr lang="en-US"/>
                      <a:pPr/>
                      <a:t>[VALUE]</a:t>
                    </a:fld>
                    <a:endParaRPr lang="en-US" sz="900" b="0" i="0" u="none" strike="noStrike"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696-4B1D-9AC4-741B2716ED07}"/>
                </c:ext>
              </c:extLst>
            </c:dLbl>
            <c:dLbl>
              <c:idx val="1"/>
              <c:tx>
                <c:rich>
                  <a:bodyPr/>
                  <a:lstStyle/>
                  <a:p>
                    <a:r>
                      <a:rPr lang="en-US" sz="900" b="0" i="0" u="none" strike="noStrike" baseline="0">
                        <a:effectLst/>
                      </a:rPr>
                      <a:t>weekday sale</a:t>
                    </a:r>
                    <a:r>
                      <a:rPr lang="en-US" sz="900" b="0" i="0" u="none" strike="noStrike" baseline="0"/>
                      <a:t>  </a:t>
                    </a:r>
                    <a:fld id="{A7F06A84-FFC8-4D3C-8AC9-0F35E07D80BC}" type="VALUE">
                      <a:rPr lang="en-US"/>
                      <a:pPr/>
                      <a:t>[VALUE]</a:t>
                    </a:fld>
                    <a:endParaRPr lang="en-US" sz="900" b="0" i="0" u="none" strike="noStrike"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696-4B1D-9AC4-741B2716ED07}"/>
                </c:ext>
              </c:extLst>
            </c:dLbl>
            <c:dLbl>
              <c:idx val="2"/>
              <c:layout>
                <c:manualLayout>
                  <c:x val="-2.777777777777788E-2"/>
                  <c:y val="-0.12500000000000008"/>
                </c:manualLayout>
              </c:layout>
              <c:tx>
                <c:rich>
                  <a:bodyPr/>
                  <a:lstStyle/>
                  <a:p>
                    <a:r>
                      <a:rPr lang="en-US" sz="900" b="0" i="0" u="none" strike="noStrike" baseline="0">
                        <a:effectLst/>
                      </a:rPr>
                      <a:t>weekend sales</a:t>
                    </a:r>
                    <a:r>
                      <a:rPr lang="en-US" sz="900" b="0" i="0" u="none" strike="noStrike" baseline="0"/>
                      <a:t> </a:t>
                    </a:r>
                    <a:fld id="{47A66209-93EC-4A45-A39C-C3ADCDB7B806}" type="VALUE">
                      <a:rPr lang="en-US"/>
                      <a:pPr/>
                      <a:t>[VALUE]</a:t>
                    </a:fld>
                    <a:endParaRPr lang="en-US" sz="900" b="0" i="0" u="none" strike="noStrike"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3696-4B1D-9AC4-741B2716ED07}"/>
                </c:ext>
              </c:extLst>
            </c:dLbl>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new!$K$266:$K$268</c:f>
              <c:numCache>
                <c:formatCode>General</c:formatCode>
                <c:ptCount val="3"/>
                <c:pt idx="0">
                  <c:v>29199</c:v>
                </c:pt>
                <c:pt idx="1">
                  <c:v>23357</c:v>
                </c:pt>
                <c:pt idx="2">
                  <c:v>6255</c:v>
                </c:pt>
              </c:numCache>
            </c:numRef>
          </c:val>
          <c:extLst>
            <c:ext xmlns:c16="http://schemas.microsoft.com/office/drawing/2014/chart" uri="{C3380CC4-5D6E-409C-BE32-E72D297353CC}">
              <c16:uniqueId val="{00000003-3696-4B1D-9AC4-741B2716ED07}"/>
            </c:ext>
          </c:extLst>
        </c:ser>
        <c:ser>
          <c:idx val="1"/>
          <c:order val="1"/>
          <c:tx>
            <c:strRef>
              <c:f>new!$L$265</c:f>
              <c:strCache>
                <c:ptCount val="1"/>
                <c:pt idx="0">
                  <c:v>female count</c:v>
                </c:pt>
              </c:strCache>
            </c:strRef>
          </c:tx>
          <c:spPr>
            <a:solidFill>
              <a:schemeClr val="accent2"/>
            </a:solidFill>
            <a:ln>
              <a:noFill/>
            </a:ln>
            <a:effectLst>
              <a:outerShdw blurRad="76200" dist="50800" dir="5400000" algn="ctr" rotWithShape="0">
                <a:srgbClr val="000000">
                  <a:alpha val="43137"/>
                </a:srgbClr>
              </a:outerShdw>
            </a:effectLst>
          </c:spPr>
          <c:invertIfNegative val="0"/>
          <c:dLbls>
            <c:dLbl>
              <c:idx val="0"/>
              <c:tx>
                <c:rich>
                  <a:bodyPr/>
                  <a:lstStyle/>
                  <a:p>
                    <a:r>
                      <a:rPr lang="en-US" sz="900" b="0" i="0" u="none" strike="noStrike" baseline="0">
                        <a:effectLst/>
                      </a:rPr>
                      <a:t>female count</a:t>
                    </a:r>
                    <a:r>
                      <a:rPr lang="en-US" sz="900" b="0" i="0" u="none" strike="noStrike" baseline="0"/>
                      <a:t>  </a:t>
                    </a:r>
                    <a:fld id="{F5BD42A5-A2C2-410E-BD1C-7B455CB11BE1}" type="VALUE">
                      <a:rPr lang="en-US"/>
                      <a:pPr/>
                      <a:t>[VALUE]</a:t>
                    </a:fld>
                    <a:endParaRPr lang="en-US" sz="900" b="0" i="0" u="none" strike="noStrike"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696-4B1D-9AC4-741B2716ED07}"/>
                </c:ext>
              </c:extLst>
            </c:dLbl>
            <c:dLbl>
              <c:idx val="1"/>
              <c:layout>
                <c:manualLayout>
                  <c:x val="0.10082322786981461"/>
                  <c:y val="-4.666668027608057E-2"/>
                </c:manualLayout>
              </c:layout>
              <c:tx>
                <c:rich>
                  <a:bodyPr/>
                  <a:lstStyle/>
                  <a:p>
                    <a:r>
                      <a:rPr lang="en-US" sz="900" b="0" i="0" u="none" strike="noStrike" baseline="0">
                        <a:effectLst/>
                      </a:rPr>
                      <a:t>weekday sale  </a:t>
                    </a:r>
                    <a:fld id="{D5321D3E-1785-4B55-9357-B64935EB6D35}" type="CATEGORYNAME">
                      <a:rPr lang="en-US"/>
                      <a:pPr/>
                      <a:t>[CATEGORY NAME]</a:t>
                    </a:fld>
                    <a:r>
                      <a:rPr lang="en-US" baseline="0"/>
                      <a:t>, </a:t>
                    </a:r>
                    <a:fld id="{9361AB14-7E85-4CF7-B636-32F8F04A8692}"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layout>
                    <c:manualLayout>
                      <c:w val="0.40101248380337795"/>
                      <c:h val="0.11673080102968826"/>
                    </c:manualLayout>
                  </c15:layout>
                  <c15:dlblFieldTable/>
                  <c15:showDataLabelsRange val="0"/>
                </c:ext>
                <c:ext xmlns:c16="http://schemas.microsoft.com/office/drawing/2014/chart" uri="{C3380CC4-5D6E-409C-BE32-E72D297353CC}">
                  <c16:uniqueId val="{00000005-3696-4B1D-9AC4-741B2716ED07}"/>
                </c:ext>
              </c:extLst>
            </c:dLbl>
            <c:dLbl>
              <c:idx val="2"/>
              <c:layout>
                <c:manualLayout>
                  <c:x val="5.833333333333323E-2"/>
                  <c:y val="2.7777777777777693E-2"/>
                </c:manualLayout>
              </c:layout>
              <c:tx>
                <c:rich>
                  <a:bodyPr/>
                  <a:lstStyle/>
                  <a:p>
                    <a:r>
                      <a:rPr lang="en-US"/>
                      <a:t>weekend sales</a:t>
                    </a:r>
                    <a:r>
                      <a:rPr lang="en-US" sz="900" b="0" i="0" u="none" strike="noStrike" baseline="0">
                        <a:effectLst/>
                      </a:rPr>
                      <a:t>y </a:t>
                    </a:r>
                    <a:r>
                      <a:rPr lang="en-US" sz="900" b="0" i="0" u="none" strike="noStrike" baseline="0"/>
                      <a:t> </a:t>
                    </a:r>
                    <a:fld id="{6BF2C28B-7763-450B-81A3-1D6B3092C49C}" type="CATEGORYNAME">
                      <a:rPr lang="en-US"/>
                      <a:pPr/>
                      <a:t>[CATEGORY NAME]</a:t>
                    </a:fld>
                    <a:r>
                      <a:rPr lang="en-US" baseline="0"/>
                      <a:t>, </a:t>
                    </a:r>
                    <a:fld id="{1C35689F-3CC8-421B-8EE9-CDD8A20FEC3F}"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3696-4B1D-9AC4-741B2716ED07}"/>
                </c:ext>
              </c:extLst>
            </c:dLbl>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new!$L$266:$L$268</c:f>
              <c:numCache>
                <c:formatCode>General</c:formatCode>
                <c:ptCount val="3"/>
                <c:pt idx="0">
                  <c:v>67612</c:v>
                </c:pt>
                <c:pt idx="1">
                  <c:v>54293</c:v>
                </c:pt>
                <c:pt idx="2">
                  <c:v>14325</c:v>
                </c:pt>
              </c:numCache>
            </c:numRef>
          </c:val>
          <c:extLst>
            <c:ext xmlns:c16="http://schemas.microsoft.com/office/drawing/2014/chart" uri="{C3380CC4-5D6E-409C-BE32-E72D297353CC}">
              <c16:uniqueId val="{00000007-3696-4B1D-9AC4-741B2716ED07}"/>
            </c:ext>
          </c:extLst>
        </c:ser>
        <c:dLbls>
          <c:showLegendKey val="0"/>
          <c:showVal val="0"/>
          <c:showCatName val="0"/>
          <c:showSerName val="0"/>
          <c:showPercent val="0"/>
          <c:showBubbleSize val="0"/>
        </c:dLbls>
        <c:gapWidth val="219"/>
        <c:overlap val="-27"/>
        <c:axId val="1909428848"/>
        <c:axId val="1909435088"/>
      </c:barChart>
      <c:catAx>
        <c:axId val="190942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35088"/>
        <c:crosses val="autoZero"/>
        <c:auto val="1"/>
        <c:lblAlgn val="ctr"/>
        <c:lblOffset val="100"/>
        <c:noMultiLvlLbl val="0"/>
      </c:catAx>
      <c:valAx>
        <c:axId val="190943508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28848"/>
        <c:crosses val="autoZero"/>
        <c:crossBetween val="between"/>
      </c:valAx>
      <c:spPr>
        <a:noFill/>
        <a:ln>
          <a:noFill/>
        </a:ln>
        <a:effectLst>
          <a:outerShdw blurRad="76200" dist="50800" dir="5400000" algn="ctr" rotWithShape="0">
            <a:srgbClr val="000000">
              <a:alpha val="43137"/>
            </a:srgbClr>
          </a:outerShdw>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 5 selling category with percentage</a:t>
            </a:r>
          </a:p>
        </c:rich>
      </c:tx>
      <c:layout>
        <c:manualLayout>
          <c:xMode val="edge"/>
          <c:yMode val="edge"/>
          <c:x val="0.49261789151356078"/>
          <c:y val="1.8518518518518517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effectLst>
              <a:outerShdw blurRad="76200" dist="50800" dir="5400000" algn="ctr" rotWithShape="0">
                <a:srgbClr val="000000">
                  <a:alpha val="43137"/>
                </a:srgbClr>
              </a:outerShdw>
            </a:effectLst>
            <a:scene3d>
              <a:camera prst="orthographicFront"/>
              <a:lightRig rig="threePt" dir="t"/>
            </a:scene3d>
            <a:sp3d prstMaterial="dkEdge">
              <a:bevelT/>
              <a:bevelB w="139700" h="139700" prst="divot"/>
            </a:sp3d>
          </c:spPr>
          <c:dPt>
            <c:idx val="0"/>
            <c:bubble3D val="0"/>
            <c:explosion val="6"/>
            <c:spPr>
              <a:solidFill>
                <a:schemeClr val="accent1"/>
              </a:solidFill>
              <a:ln w="19050">
                <a:solidFill>
                  <a:schemeClr val="lt1"/>
                </a:solidFill>
              </a:ln>
              <a:effectLst>
                <a:outerShdw blurRad="76200" dist="50800" dir="5400000" algn="ctr" rotWithShape="0">
                  <a:srgbClr val="000000">
                    <a:alpha val="43137"/>
                  </a:srgbClr>
                </a:outerShdw>
              </a:effectLst>
              <a:scene3d>
                <a:camera prst="orthographicFront"/>
                <a:lightRig rig="threePt" dir="t"/>
              </a:scene3d>
              <a:sp3d prstMaterial="dkEdge">
                <a:bevelT/>
                <a:bevelB w="139700" h="139700" prst="divot"/>
              </a:sp3d>
            </c:spPr>
            <c:extLst>
              <c:ext xmlns:c16="http://schemas.microsoft.com/office/drawing/2014/chart" uri="{C3380CC4-5D6E-409C-BE32-E72D297353CC}">
                <c16:uniqueId val="{00000001-F945-48A5-9A50-36E559A8AA0A}"/>
              </c:ext>
            </c:extLst>
          </c:dPt>
          <c:dPt>
            <c:idx val="1"/>
            <c:bubble3D val="0"/>
            <c:explosion val="5"/>
            <c:spPr>
              <a:solidFill>
                <a:schemeClr val="accent2"/>
              </a:solidFill>
              <a:ln w="19050">
                <a:solidFill>
                  <a:schemeClr val="lt1"/>
                </a:solidFill>
              </a:ln>
              <a:effectLst>
                <a:outerShdw blurRad="76200" dist="50800" dir="5400000" algn="ctr" rotWithShape="0">
                  <a:srgbClr val="000000">
                    <a:alpha val="43137"/>
                  </a:srgbClr>
                </a:outerShdw>
              </a:effectLst>
              <a:scene3d>
                <a:camera prst="orthographicFront"/>
                <a:lightRig rig="threePt" dir="t"/>
              </a:scene3d>
              <a:sp3d prstMaterial="dkEdge">
                <a:bevelT/>
                <a:bevelB w="139700" h="139700" prst="divot"/>
              </a:sp3d>
            </c:spPr>
            <c:extLst>
              <c:ext xmlns:c16="http://schemas.microsoft.com/office/drawing/2014/chart" uri="{C3380CC4-5D6E-409C-BE32-E72D297353CC}">
                <c16:uniqueId val="{00000003-F945-48A5-9A50-36E559A8AA0A}"/>
              </c:ext>
            </c:extLst>
          </c:dPt>
          <c:dPt>
            <c:idx val="2"/>
            <c:bubble3D val="0"/>
            <c:spPr>
              <a:solidFill>
                <a:schemeClr val="accent3"/>
              </a:solidFill>
              <a:ln w="19050">
                <a:solidFill>
                  <a:schemeClr val="lt1"/>
                </a:solidFill>
              </a:ln>
              <a:effectLst>
                <a:outerShdw blurRad="76200" dist="50800" dir="5400000" algn="ctr" rotWithShape="0">
                  <a:srgbClr val="000000">
                    <a:alpha val="43137"/>
                  </a:srgbClr>
                </a:outerShdw>
              </a:effectLst>
              <a:scene3d>
                <a:camera prst="orthographicFront"/>
                <a:lightRig rig="threePt" dir="t"/>
              </a:scene3d>
              <a:sp3d prstMaterial="dkEdge">
                <a:bevelT/>
                <a:bevelB w="139700" h="139700" prst="divot"/>
              </a:sp3d>
            </c:spPr>
            <c:extLst>
              <c:ext xmlns:c16="http://schemas.microsoft.com/office/drawing/2014/chart" uri="{C3380CC4-5D6E-409C-BE32-E72D297353CC}">
                <c16:uniqueId val="{00000005-F945-48A5-9A50-36E559A8AA0A}"/>
              </c:ext>
            </c:extLst>
          </c:dPt>
          <c:dPt>
            <c:idx val="3"/>
            <c:bubble3D val="0"/>
            <c:spPr>
              <a:solidFill>
                <a:schemeClr val="accent4"/>
              </a:solidFill>
              <a:ln w="19050">
                <a:solidFill>
                  <a:schemeClr val="lt1"/>
                </a:solidFill>
              </a:ln>
              <a:effectLst>
                <a:outerShdw blurRad="76200" dist="50800" dir="5400000" algn="ctr" rotWithShape="0">
                  <a:srgbClr val="000000">
                    <a:alpha val="43137"/>
                  </a:srgbClr>
                </a:outerShdw>
              </a:effectLst>
              <a:scene3d>
                <a:camera prst="orthographicFront"/>
                <a:lightRig rig="threePt" dir="t"/>
              </a:scene3d>
              <a:sp3d prstMaterial="dkEdge">
                <a:bevelT/>
                <a:bevelB w="139700" h="139700" prst="divot"/>
              </a:sp3d>
            </c:spPr>
            <c:extLst>
              <c:ext xmlns:c16="http://schemas.microsoft.com/office/drawing/2014/chart" uri="{C3380CC4-5D6E-409C-BE32-E72D297353CC}">
                <c16:uniqueId val="{00000007-F945-48A5-9A50-36E559A8AA0A}"/>
              </c:ext>
            </c:extLst>
          </c:dPt>
          <c:dPt>
            <c:idx val="4"/>
            <c:bubble3D val="0"/>
            <c:spPr>
              <a:solidFill>
                <a:schemeClr val="accent5"/>
              </a:solidFill>
              <a:ln w="19050">
                <a:solidFill>
                  <a:schemeClr val="lt1"/>
                </a:solidFill>
              </a:ln>
              <a:effectLst>
                <a:outerShdw blurRad="76200" dist="50800" dir="5400000" algn="ctr" rotWithShape="0">
                  <a:srgbClr val="000000">
                    <a:alpha val="43137"/>
                  </a:srgbClr>
                </a:outerShdw>
              </a:effectLst>
              <a:scene3d>
                <a:camera prst="orthographicFront"/>
                <a:lightRig rig="threePt" dir="t"/>
              </a:scene3d>
              <a:sp3d prstMaterial="dkEdge">
                <a:bevelT/>
                <a:bevelB w="139700" h="139700" prst="divot"/>
              </a:sp3d>
            </c:spPr>
            <c:extLst>
              <c:ext xmlns:c16="http://schemas.microsoft.com/office/drawing/2014/chart" uri="{C3380CC4-5D6E-409C-BE32-E72D297353CC}">
                <c16:uniqueId val="{00000009-F945-48A5-9A50-36E559A8AA0A}"/>
              </c:ext>
            </c:extLst>
          </c:dPt>
          <c:dLbls>
            <c:dLbl>
              <c:idx val="0"/>
              <c:tx>
                <c:rich>
                  <a:bodyPr/>
                  <a:lstStyle/>
                  <a:p>
                    <a:fld id="{8672DF91-4140-47C8-A4B8-B31CC776C8D4}" type="CATEGORYNAME">
                      <a:rPr lang="en-US"/>
                      <a:pPr/>
                      <a:t>[CATEGORY NAME]</a:t>
                    </a:fld>
                    <a:r>
                      <a:rPr lang="en-US" baseline="0"/>
                      <a:t>
</a:t>
                    </a:r>
                    <a:fld id="{733CC691-AE7B-4195-9EF3-BA5DDCA98258}" type="VALUE">
                      <a:rPr lang="en-US" baseline="0"/>
                      <a:pPr/>
                      <a:t>[VALUE]</a:t>
                    </a:fld>
                    <a:endParaRPr lang="en-US" baseline="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945-48A5-9A50-36E559A8AA0A}"/>
                </c:ext>
              </c:extLst>
            </c:dLbl>
            <c:dLbl>
              <c:idx val="1"/>
              <c:layout>
                <c:manualLayout>
                  <c:x val="9.4444444444444345E-2"/>
                  <c:y val="-0.10185185185185194"/>
                </c:manualLayout>
              </c:layout>
              <c:tx>
                <c:rich>
                  <a:bodyPr/>
                  <a:lstStyle/>
                  <a:p>
                    <a:fld id="{4E14FFBA-0F29-4BE7-95C8-5B8D5545711A}" type="CATEGORYNAME">
                      <a:rPr lang="en-US"/>
                      <a:pPr/>
                      <a:t>[CATEGORY NAME]</a:t>
                    </a:fld>
                    <a:r>
                      <a:rPr lang="en-US" baseline="0"/>
                      <a:t>
</a:t>
                    </a:r>
                    <a:fld id="{D51BCB6B-6A27-4D60-B79A-B03958AF61F3}" type="VALUE">
                      <a:rPr lang="en-US" baseline="0"/>
                      <a:pPr/>
                      <a:t>[VALUE]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945-48A5-9A50-36E559A8AA0A}"/>
                </c:ext>
              </c:extLst>
            </c:dLbl>
            <c:dLbl>
              <c:idx val="2"/>
              <c:tx>
                <c:rich>
                  <a:bodyPr/>
                  <a:lstStyle/>
                  <a:p>
                    <a:fld id="{71FCFD11-35C9-4B52-9328-331EEB1A718B}" type="CATEGORYNAME">
                      <a:rPr lang="en-US"/>
                      <a:pPr/>
                      <a:t>[CATEGORY NAME]</a:t>
                    </a:fld>
                    <a:r>
                      <a:rPr lang="en-US" baseline="0"/>
                      <a:t>
</a:t>
                    </a:r>
                    <a:fld id="{DCE2FFD7-0C74-4E51-90FE-D4597553C614}" type="VALUE">
                      <a:rPr lang="en-US" baseline="0"/>
                      <a:pPr/>
                      <a:t>[VALUE]</a:t>
                    </a:fld>
                    <a:endParaRPr lang="en-US" baseline="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945-48A5-9A50-36E559A8AA0A}"/>
                </c:ext>
              </c:extLst>
            </c:dLbl>
            <c:dLbl>
              <c:idx val="3"/>
              <c:tx>
                <c:rich>
                  <a:bodyPr/>
                  <a:lstStyle/>
                  <a:p>
                    <a:fld id="{8368192A-0670-4697-AD9E-1779DBE21789}" type="CATEGORYNAME">
                      <a:rPr lang="en-US"/>
                      <a:pPr/>
                      <a:t>[CATEGORY NAME]</a:t>
                    </a:fld>
                    <a:r>
                      <a:rPr lang="en-US" baseline="0"/>
                      <a:t>
</a:t>
                    </a:r>
                    <a:fld id="{51CA844A-5D79-47E6-961F-91E7B6C6699B}" type="VALUE">
                      <a:rPr lang="en-US" baseline="0"/>
                      <a:pPr/>
                      <a:t>[VALUE]</a:t>
                    </a:fld>
                    <a:endParaRPr lang="en-US" baseline="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945-48A5-9A50-36E559A8AA0A}"/>
                </c:ext>
              </c:extLst>
            </c:dLbl>
            <c:dLbl>
              <c:idx val="4"/>
              <c:tx>
                <c:rich>
                  <a:bodyPr/>
                  <a:lstStyle/>
                  <a:p>
                    <a:fld id="{534E3ED3-8BA7-4724-9E7C-8E8D0BF7E349}" type="CATEGORYNAME">
                      <a:rPr lang="en-US"/>
                      <a:pPr/>
                      <a:t>[CATEGORY NAME]</a:t>
                    </a:fld>
                    <a:r>
                      <a:rPr lang="en-US" baseline="0"/>
                      <a:t>
</a:t>
                    </a:r>
                    <a:fld id="{9BB70F4A-5E64-45F5-9EA5-3156F791665E}" type="VALUE">
                      <a:rPr lang="en-US" baseline="0"/>
                      <a:pPr/>
                      <a:t>[VALUE]</a:t>
                    </a:fld>
                    <a:endParaRPr lang="en-US" baseline="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F945-48A5-9A50-36E559A8AA0A}"/>
                </c:ext>
              </c:extLst>
            </c:dLbl>
            <c:spPr>
              <a:solidFill>
                <a:sysClr val="window" lastClr="FFFFFF"/>
              </a:solidFill>
              <a:ln>
                <a:solidFill>
                  <a:sysClr val="windowText" lastClr="000000">
                    <a:lumMod val="25000"/>
                    <a:lumOff val="75000"/>
                  </a:sysClr>
                </a:solidFill>
              </a:ln>
              <a:effectLst>
                <a:glow>
                  <a:srgbClr val="A6B727"/>
                </a:glow>
                <a:outerShdw blurRad="76200" dist="50800" dir="18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Sheet5!$B$300:$B$304</c:f>
              <c:strCache>
                <c:ptCount val="5"/>
                <c:pt idx="0">
                  <c:v>Baby</c:v>
                </c:pt>
                <c:pt idx="1">
                  <c:v>Luggage_Accessories</c:v>
                </c:pt>
                <c:pt idx="2">
                  <c:v>Others</c:v>
                </c:pt>
                <c:pt idx="3">
                  <c:v>Computers &amp; Accessories</c:v>
                </c:pt>
                <c:pt idx="4">
                  <c:v>Luggage_Accessories</c:v>
                </c:pt>
              </c:strCache>
            </c:strRef>
          </c:cat>
          <c:val>
            <c:numRef>
              <c:f>Sheet5!$C$300:$C$304</c:f>
              <c:numCache>
                <c:formatCode>General</c:formatCode>
                <c:ptCount val="5"/>
                <c:pt idx="0">
                  <c:v>35.96</c:v>
                </c:pt>
                <c:pt idx="1">
                  <c:v>21.88</c:v>
                </c:pt>
                <c:pt idx="2">
                  <c:v>16.899999999999999</c:v>
                </c:pt>
                <c:pt idx="3">
                  <c:v>12.63</c:v>
                </c:pt>
                <c:pt idx="4">
                  <c:v>12.63</c:v>
                </c:pt>
              </c:numCache>
            </c:numRef>
          </c:val>
          <c:extLst>
            <c:ext xmlns:c16="http://schemas.microsoft.com/office/drawing/2014/chart" uri="{C3380CC4-5D6E-409C-BE32-E72D297353CC}">
              <c16:uniqueId val="{0000000A-F945-48A5-9A50-36E559A8AA0A}"/>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9.3039807524059492E-2"/>
          <c:y val="0.83217483231262745"/>
          <c:w val="0.85280905511811034"/>
          <c:h val="0.14930664916885386"/>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glow rad="38100">
        <a:schemeClr val="accent1">
          <a:alpha val="40000"/>
        </a:schemeClr>
      </a:glow>
      <a:outerShdw blurRad="76200" dist="50800" dir="3000000" algn="ctr" rotWithShape="0">
        <a:srgbClr val="000000">
          <a:alpha val="43137"/>
        </a:srgbClr>
      </a:outerShdw>
      <a:softEdge rad="76200"/>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dirty="0"/>
              <a:t>region</a:t>
            </a:r>
            <a:r>
              <a:rPr lang="en-IN" sz="1400" baseline="0" dirty="0"/>
              <a:t> </a:t>
            </a:r>
            <a:r>
              <a:rPr lang="en-IN" sz="1400" b="0" i="0" u="none" strike="noStrike" kern="1200" spc="0" baseline="0" dirty="0">
                <a:solidFill>
                  <a:srgbClr val="000000">
                    <a:lumMod val="65000"/>
                    <a:lumOff val="35000"/>
                  </a:srgbClr>
                </a:solidFill>
              </a:rPr>
              <a:t>and  state </a:t>
            </a:r>
            <a:r>
              <a:rPr lang="en-IN" sz="1400" baseline="0" dirty="0"/>
              <a:t>wise  </a:t>
            </a:r>
            <a:r>
              <a:rPr lang="en-IN" sz="1400" b="0" i="0" u="none" strike="noStrike" kern="1200" spc="0" baseline="0" dirty="0">
                <a:solidFill>
                  <a:srgbClr val="000000">
                    <a:lumMod val="65000"/>
                    <a:lumOff val="35000"/>
                  </a:srgbClr>
                </a:solidFill>
              </a:rPr>
              <a:t>stores generating </a:t>
            </a:r>
            <a:r>
              <a:rPr lang="en-IN" sz="1400" baseline="0" dirty="0"/>
              <a:t>maximum revenue</a:t>
            </a:r>
            <a:endParaRPr lang="en-IN" sz="1400"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clustered"/>
        <c:varyColors val="0"/>
        <c:ser>
          <c:idx val="0"/>
          <c:order val="0"/>
          <c:spPr>
            <a:solidFill>
              <a:schemeClr val="accent1"/>
            </a:solidFill>
            <a:ln>
              <a:noFill/>
            </a:ln>
            <a:effectLst/>
          </c:spPr>
          <c:invertIfNegative val="0"/>
          <c:dLbls>
            <c:dLbl>
              <c:idx val="1"/>
              <c:layout>
                <c:manualLayout>
                  <c:x val="0.22303921568627452"/>
                  <c:y val="5.8372849914210293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229-4EC7-AD3E-9E1437ECB78E}"/>
                </c:ext>
              </c:extLst>
            </c:dLbl>
            <c:dLbl>
              <c:idx val="2"/>
              <c:layout>
                <c:manualLayout>
                  <c:x val="0.19362745098039216"/>
                  <c:y val="-2.9186424957106218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29-4EC7-AD3E-9E1437ECB78E}"/>
                </c:ext>
              </c:extLst>
            </c:dLbl>
            <c:dLbl>
              <c:idx val="3"/>
              <c:layout>
                <c:manualLayout>
                  <c:x val="0.16176470588235295"/>
                  <c:y val="-1.7511854974263087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229-4EC7-AD3E-9E1437ECB78E}"/>
                </c:ext>
              </c:extLst>
            </c:dLbl>
            <c:dLbl>
              <c:idx val="4"/>
              <c:layout>
                <c:manualLayout>
                  <c:x val="0.20588235294117646"/>
                  <c:y val="-3.210506745281566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229-4EC7-AD3E-9E1437ECB78E}"/>
                </c:ext>
              </c:extLst>
            </c:dLbl>
            <c:dLbl>
              <c:idx val="5"/>
              <c:layout>
                <c:manualLayout>
                  <c:x val="0.24509803921568618"/>
                  <c:y val="-5.837284991421029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229-4EC7-AD3E-9E1437ECB78E}"/>
                </c:ext>
              </c:extLst>
            </c:dLbl>
            <c:dLbl>
              <c:idx val="6"/>
              <c:layout>
                <c:manualLayout>
                  <c:x val="0.15931372549019607"/>
                  <c:y val="-8.7559274871315436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229-4EC7-AD3E-9E1437ECB78E}"/>
                </c:ext>
              </c:extLst>
            </c:dLbl>
            <c:numFmt formatCode="#,\ &quot;K&quot;"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multiLvlStrRef>
              <c:f>Sheet5!$B$624:$C$630</c:f>
              <c:multiLvlStrCache>
                <c:ptCount val="7"/>
                <c:lvl>
                  <c:pt idx="0">
                    <c:v>Andhra Pradesh</c:v>
                  </c:pt>
                  <c:pt idx="1">
                    <c:v>Gujarat</c:v>
                  </c:pt>
                  <c:pt idx="2">
                    <c:v>Chhattisgarh</c:v>
                  </c:pt>
                  <c:pt idx="3">
                    <c:v>Madhya Pradesh</c:v>
                  </c:pt>
                  <c:pt idx="4">
                    <c:v>Delhi</c:v>
                  </c:pt>
                  <c:pt idx="5">
                    <c:v>Haryana</c:v>
                  </c:pt>
                  <c:pt idx="6">
                    <c:v>West Bengal</c:v>
                  </c:pt>
                </c:lvl>
                <c:lvl>
                  <c:pt idx="0">
                    <c:v>South</c:v>
                  </c:pt>
                  <c:pt idx="1">
                    <c:v>West</c:v>
                  </c:pt>
                  <c:pt idx="2">
                    <c:v>North</c:v>
                  </c:pt>
                  <c:pt idx="3">
                    <c:v>North</c:v>
                  </c:pt>
                  <c:pt idx="4">
                    <c:v>North</c:v>
                  </c:pt>
                  <c:pt idx="5">
                    <c:v>North</c:v>
                  </c:pt>
                  <c:pt idx="6">
                    <c:v>East</c:v>
                  </c:pt>
                </c:lvl>
              </c:multiLvlStrCache>
            </c:multiLvlStrRef>
          </c:cat>
          <c:val>
            <c:numRef>
              <c:f>Sheet5!$D$624:$D$630</c:f>
              <c:numCache>
                <c:formatCode>General</c:formatCode>
                <c:ptCount val="7"/>
                <c:pt idx="0">
                  <c:v>11544686.0799996</c:v>
                </c:pt>
                <c:pt idx="1">
                  <c:v>1625035.76000001</c:v>
                </c:pt>
                <c:pt idx="2">
                  <c:v>702541.95000000205</c:v>
                </c:pt>
                <c:pt idx="3">
                  <c:v>516727.32</c:v>
                </c:pt>
                <c:pt idx="4">
                  <c:v>431405.02000000101</c:v>
                </c:pt>
                <c:pt idx="5">
                  <c:v>371115.81999999902</c:v>
                </c:pt>
                <c:pt idx="6">
                  <c:v>259541.69999999899</c:v>
                </c:pt>
              </c:numCache>
            </c:numRef>
          </c:val>
          <c:extLst>
            <c:ext xmlns:c16="http://schemas.microsoft.com/office/drawing/2014/chart" uri="{C3380CC4-5D6E-409C-BE32-E72D297353CC}">
              <c16:uniqueId val="{00000006-A229-4EC7-AD3E-9E1437ECB78E}"/>
            </c:ext>
          </c:extLst>
        </c:ser>
        <c:dLbls>
          <c:showLegendKey val="0"/>
          <c:showVal val="0"/>
          <c:showCatName val="0"/>
          <c:showSerName val="0"/>
          <c:showPercent val="0"/>
          <c:showBubbleSize val="0"/>
        </c:dLbls>
        <c:gapWidth val="182"/>
        <c:axId val="130371775"/>
        <c:axId val="130372255"/>
      </c:barChart>
      <c:catAx>
        <c:axId val="1303717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72255"/>
        <c:crosses val="autoZero"/>
        <c:auto val="1"/>
        <c:lblAlgn val="ctr"/>
        <c:lblOffset val="100"/>
        <c:noMultiLvlLbl val="0"/>
      </c:catAx>
      <c:valAx>
        <c:axId val="130372255"/>
        <c:scaling>
          <c:orientation val="minMax"/>
        </c:scaling>
        <c:delete val="0"/>
        <c:axPos val="b"/>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71775"/>
        <c:crosses val="autoZero"/>
        <c:crossBetween val="between"/>
      </c:valAx>
      <c:spPr>
        <a:noFill/>
        <a:ln>
          <a:noFill/>
        </a:ln>
        <a:effectLst/>
      </c:spPr>
    </c:plotArea>
    <c:plotVisOnly val="1"/>
    <c:dispBlanksAs val="gap"/>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payment type and their usage in numbers</a:t>
            </a:r>
            <a:r>
              <a:rPr lang="en-IN" baseline="0" dirty="0"/>
              <a:t> and percentage </a:t>
            </a:r>
            <a:r>
              <a:rPr lang="en-IN" dirty="0"/>
              <a:t> based on</a:t>
            </a:r>
            <a:r>
              <a:rPr lang="en-IN" baseline="0" dirty="0"/>
              <a:t> region</a:t>
            </a:r>
            <a:r>
              <a:rPr lang="en-IN" dirty="0"/>
              <a:t> </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126358031537144E-2"/>
          <c:y val="6.0571125829073258E-2"/>
          <c:w val="0.93600770560956881"/>
          <c:h val="0.74891105096426014"/>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new!$I$243:$J$258</c:f>
              <c:multiLvlStrCache>
                <c:ptCount val="16"/>
                <c:lvl>
                  <c:pt idx="0">
                    <c:v>credit_card</c:v>
                  </c:pt>
                  <c:pt idx="1">
                    <c:v>UPI/Cash</c:v>
                  </c:pt>
                  <c:pt idx="2">
                    <c:v>voucher</c:v>
                  </c:pt>
                  <c:pt idx="3">
                    <c:v>debit_card</c:v>
                  </c:pt>
                  <c:pt idx="4">
                    <c:v>credit_card</c:v>
                  </c:pt>
                  <c:pt idx="5">
                    <c:v>UPI/Cash</c:v>
                  </c:pt>
                  <c:pt idx="6">
                    <c:v>voucher</c:v>
                  </c:pt>
                  <c:pt idx="7">
                    <c:v>debit_card</c:v>
                  </c:pt>
                  <c:pt idx="8">
                    <c:v>credit_card</c:v>
                  </c:pt>
                  <c:pt idx="9">
                    <c:v>UPI/Cash</c:v>
                  </c:pt>
                  <c:pt idx="10">
                    <c:v>voucher</c:v>
                  </c:pt>
                  <c:pt idx="11">
                    <c:v>debit_card</c:v>
                  </c:pt>
                  <c:pt idx="12">
                    <c:v>credit_card</c:v>
                  </c:pt>
                  <c:pt idx="13">
                    <c:v>UPI/Cash</c:v>
                  </c:pt>
                  <c:pt idx="14">
                    <c:v>voucher</c:v>
                  </c:pt>
                  <c:pt idx="15">
                    <c:v>debit_card</c:v>
                  </c:pt>
                </c:lvl>
                <c:lvl>
                  <c:pt idx="0">
                    <c:v>East</c:v>
                  </c:pt>
                  <c:pt idx="1">
                    <c:v>East</c:v>
                  </c:pt>
                  <c:pt idx="2">
                    <c:v>East</c:v>
                  </c:pt>
                  <c:pt idx="3">
                    <c:v>East</c:v>
                  </c:pt>
                  <c:pt idx="4">
                    <c:v>North</c:v>
                  </c:pt>
                  <c:pt idx="5">
                    <c:v>North</c:v>
                  </c:pt>
                  <c:pt idx="6">
                    <c:v>North</c:v>
                  </c:pt>
                  <c:pt idx="7">
                    <c:v>North</c:v>
                  </c:pt>
                  <c:pt idx="8">
                    <c:v>South</c:v>
                  </c:pt>
                  <c:pt idx="9">
                    <c:v>South</c:v>
                  </c:pt>
                  <c:pt idx="10">
                    <c:v>South</c:v>
                  </c:pt>
                  <c:pt idx="11">
                    <c:v>South</c:v>
                  </c:pt>
                  <c:pt idx="12">
                    <c:v>West</c:v>
                  </c:pt>
                  <c:pt idx="13">
                    <c:v>West</c:v>
                  </c:pt>
                  <c:pt idx="14">
                    <c:v>West</c:v>
                  </c:pt>
                  <c:pt idx="15">
                    <c:v>West</c:v>
                  </c:pt>
                </c:lvl>
              </c:multiLvlStrCache>
            </c:multiLvlStrRef>
          </c:cat>
          <c:val>
            <c:numRef>
              <c:f>new!$K$243:$K$258</c:f>
              <c:numCache>
                <c:formatCode>General</c:formatCode>
                <c:ptCount val="16"/>
                <c:pt idx="0">
                  <c:v>1380</c:v>
                </c:pt>
                <c:pt idx="1">
                  <c:v>398</c:v>
                </c:pt>
                <c:pt idx="2">
                  <c:v>66</c:v>
                </c:pt>
                <c:pt idx="3">
                  <c:v>25</c:v>
                </c:pt>
                <c:pt idx="4">
                  <c:v>7877</c:v>
                </c:pt>
                <c:pt idx="5">
                  <c:v>1883</c:v>
                </c:pt>
                <c:pt idx="6">
                  <c:v>352</c:v>
                </c:pt>
                <c:pt idx="7">
                  <c:v>170</c:v>
                </c:pt>
                <c:pt idx="8">
                  <c:v>57904</c:v>
                </c:pt>
                <c:pt idx="9">
                  <c:v>15382</c:v>
                </c:pt>
                <c:pt idx="10">
                  <c:v>2925</c:v>
                </c:pt>
                <c:pt idx="11">
                  <c:v>1178</c:v>
                </c:pt>
                <c:pt idx="12">
                  <c:v>8460</c:v>
                </c:pt>
                <c:pt idx="13">
                  <c:v>1896</c:v>
                </c:pt>
                <c:pt idx="14">
                  <c:v>439</c:v>
                </c:pt>
                <c:pt idx="15">
                  <c:v>135</c:v>
                </c:pt>
              </c:numCache>
            </c:numRef>
          </c:val>
          <c:extLst>
            <c:ext xmlns:c16="http://schemas.microsoft.com/office/drawing/2014/chart" uri="{C3380CC4-5D6E-409C-BE32-E72D297353CC}">
              <c16:uniqueId val="{00000000-3BFB-46EE-94BB-BA517AAD04A2}"/>
            </c:ext>
          </c:extLst>
        </c:ser>
        <c:ser>
          <c:idx val="1"/>
          <c:order val="1"/>
          <c:spPr>
            <a:solidFill>
              <a:schemeClr val="accent2"/>
            </a:solidFill>
            <a:ln>
              <a:noFill/>
            </a:ln>
            <a:effectLst/>
          </c:spPr>
          <c:invertIfNegative val="0"/>
          <c:dLbls>
            <c:dLbl>
              <c:idx val="4"/>
              <c:layout>
                <c:manualLayout>
                  <c:x val="4.6948356807511686E-2"/>
                  <c:y val="-5.519713417427644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BFB-46EE-94BB-BA517AAD04A2}"/>
                </c:ext>
              </c:extLst>
            </c:dLbl>
            <c:dLbl>
              <c:idx val="8"/>
              <c:layout>
                <c:manualLayout>
                  <c:x val="9.1288471570161716E-3"/>
                  <c:y val="-0.5678080511648155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BFB-46EE-94BB-BA517AAD04A2}"/>
                </c:ext>
              </c:extLst>
            </c:dLbl>
            <c:dLbl>
              <c:idx val="9"/>
              <c:layout>
                <c:manualLayout>
                  <c:x val="2.6082420448617634E-3"/>
                  <c:y val="-0.101851901347285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BFB-46EE-94BB-BA517AAD04A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new!$I$243:$J$258</c:f>
              <c:multiLvlStrCache>
                <c:ptCount val="16"/>
                <c:lvl>
                  <c:pt idx="0">
                    <c:v>credit_card</c:v>
                  </c:pt>
                  <c:pt idx="1">
                    <c:v>UPI/Cash</c:v>
                  </c:pt>
                  <c:pt idx="2">
                    <c:v>voucher</c:v>
                  </c:pt>
                  <c:pt idx="3">
                    <c:v>debit_card</c:v>
                  </c:pt>
                  <c:pt idx="4">
                    <c:v>credit_card</c:v>
                  </c:pt>
                  <c:pt idx="5">
                    <c:v>UPI/Cash</c:v>
                  </c:pt>
                  <c:pt idx="6">
                    <c:v>voucher</c:v>
                  </c:pt>
                  <c:pt idx="7">
                    <c:v>debit_card</c:v>
                  </c:pt>
                  <c:pt idx="8">
                    <c:v>credit_card</c:v>
                  </c:pt>
                  <c:pt idx="9">
                    <c:v>UPI/Cash</c:v>
                  </c:pt>
                  <c:pt idx="10">
                    <c:v>voucher</c:v>
                  </c:pt>
                  <c:pt idx="11">
                    <c:v>debit_card</c:v>
                  </c:pt>
                  <c:pt idx="12">
                    <c:v>credit_card</c:v>
                  </c:pt>
                  <c:pt idx="13">
                    <c:v>UPI/Cash</c:v>
                  </c:pt>
                  <c:pt idx="14">
                    <c:v>voucher</c:v>
                  </c:pt>
                  <c:pt idx="15">
                    <c:v>debit_card</c:v>
                  </c:pt>
                </c:lvl>
                <c:lvl>
                  <c:pt idx="0">
                    <c:v>East</c:v>
                  </c:pt>
                  <c:pt idx="1">
                    <c:v>East</c:v>
                  </c:pt>
                  <c:pt idx="2">
                    <c:v>East</c:v>
                  </c:pt>
                  <c:pt idx="3">
                    <c:v>East</c:v>
                  </c:pt>
                  <c:pt idx="4">
                    <c:v>North</c:v>
                  </c:pt>
                  <c:pt idx="5">
                    <c:v>North</c:v>
                  </c:pt>
                  <c:pt idx="6">
                    <c:v>North</c:v>
                  </c:pt>
                  <c:pt idx="7">
                    <c:v>North</c:v>
                  </c:pt>
                  <c:pt idx="8">
                    <c:v>South</c:v>
                  </c:pt>
                  <c:pt idx="9">
                    <c:v>South</c:v>
                  </c:pt>
                  <c:pt idx="10">
                    <c:v>South</c:v>
                  </c:pt>
                  <c:pt idx="11">
                    <c:v>South</c:v>
                  </c:pt>
                  <c:pt idx="12">
                    <c:v>West</c:v>
                  </c:pt>
                  <c:pt idx="13">
                    <c:v>West</c:v>
                  </c:pt>
                  <c:pt idx="14">
                    <c:v>West</c:v>
                  </c:pt>
                  <c:pt idx="15">
                    <c:v>West</c:v>
                  </c:pt>
                </c:lvl>
              </c:multiLvlStrCache>
            </c:multiLvlStrRef>
          </c:cat>
          <c:val>
            <c:numRef>
              <c:f>new!$L$243:$L$258</c:f>
              <c:numCache>
                <c:formatCode>General</c:formatCode>
                <c:ptCount val="16"/>
                <c:pt idx="0">
                  <c:v>73.84</c:v>
                </c:pt>
                <c:pt idx="1">
                  <c:v>21.29</c:v>
                </c:pt>
                <c:pt idx="2">
                  <c:v>3.53</c:v>
                </c:pt>
                <c:pt idx="3">
                  <c:v>1.34</c:v>
                </c:pt>
                <c:pt idx="4">
                  <c:v>76.61</c:v>
                </c:pt>
                <c:pt idx="5">
                  <c:v>18.309999999999999</c:v>
                </c:pt>
                <c:pt idx="6">
                  <c:v>3.42</c:v>
                </c:pt>
                <c:pt idx="7">
                  <c:v>1.65</c:v>
                </c:pt>
                <c:pt idx="8">
                  <c:v>74.819999999999993</c:v>
                </c:pt>
                <c:pt idx="9">
                  <c:v>19.88</c:v>
                </c:pt>
                <c:pt idx="10">
                  <c:v>3.78</c:v>
                </c:pt>
                <c:pt idx="11">
                  <c:v>1.52</c:v>
                </c:pt>
                <c:pt idx="12">
                  <c:v>77.400000000000006</c:v>
                </c:pt>
                <c:pt idx="13">
                  <c:v>17.350000000000001</c:v>
                </c:pt>
                <c:pt idx="14">
                  <c:v>4.0199999999999996</c:v>
                </c:pt>
                <c:pt idx="15">
                  <c:v>1.24</c:v>
                </c:pt>
              </c:numCache>
            </c:numRef>
          </c:val>
          <c:extLst>
            <c:ext xmlns:c16="http://schemas.microsoft.com/office/drawing/2014/chart" uri="{C3380CC4-5D6E-409C-BE32-E72D297353CC}">
              <c16:uniqueId val="{00000003-3BFB-46EE-94BB-BA517AAD04A2}"/>
            </c:ext>
          </c:extLst>
        </c:ser>
        <c:dLbls>
          <c:dLblPos val="outEnd"/>
          <c:showLegendKey val="0"/>
          <c:showVal val="1"/>
          <c:showCatName val="0"/>
          <c:showSerName val="0"/>
          <c:showPercent val="0"/>
          <c:showBubbleSize val="0"/>
        </c:dLbls>
        <c:gapWidth val="219"/>
        <c:overlap val="-27"/>
        <c:axId val="1728660288"/>
        <c:axId val="1728653088"/>
      </c:barChart>
      <c:catAx>
        <c:axId val="172866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53088"/>
        <c:crosses val="autoZero"/>
        <c:auto val="1"/>
        <c:lblAlgn val="ctr"/>
        <c:lblOffset val="100"/>
        <c:noMultiLvlLbl val="0"/>
      </c:catAx>
      <c:valAx>
        <c:axId val="172865308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60288"/>
        <c:crosses val="autoZero"/>
        <c:crossBetween val="between"/>
      </c:valAx>
      <c:spPr>
        <a:noFill/>
        <a:ln>
          <a:noFill/>
        </a:ln>
        <a:effectLst/>
      </c:spPr>
    </c:plotArea>
    <c:legend>
      <c:legendPos val="b"/>
      <c:layout>
        <c:manualLayout>
          <c:xMode val="edge"/>
          <c:yMode val="edge"/>
          <c:x val="0.72889932185706841"/>
          <c:y val="0.95766099279375139"/>
          <c:w val="0.23077725612936881"/>
          <c:h val="4.233900720624861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quantity by store</a:t>
            </a:r>
          </a:p>
        </c:rich>
      </c:tx>
      <c:layout>
        <c:manualLayout>
          <c:xMode val="edge"/>
          <c:yMode val="edge"/>
          <c:x val="0.36115516820368138"/>
          <c:y val="1.8761726078799251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new!$B$53:$B$57</c:f>
              <c:strCache>
                <c:ptCount val="5"/>
                <c:pt idx="0">
                  <c:v>ST103</c:v>
                </c:pt>
                <c:pt idx="1">
                  <c:v>ST143</c:v>
                </c:pt>
                <c:pt idx="2">
                  <c:v>ST106</c:v>
                </c:pt>
                <c:pt idx="3">
                  <c:v>ST132</c:v>
                </c:pt>
                <c:pt idx="4">
                  <c:v>ST118</c:v>
                </c:pt>
              </c:strCache>
            </c:strRef>
          </c:cat>
          <c:val>
            <c:numRef>
              <c:f>new!$C$53:$C$57</c:f>
              <c:numCache>
                <c:formatCode>General</c:formatCode>
                <c:ptCount val="5"/>
                <c:pt idx="0">
                  <c:v>25020</c:v>
                </c:pt>
                <c:pt idx="1">
                  <c:v>7336</c:v>
                </c:pt>
                <c:pt idx="2">
                  <c:v>3977</c:v>
                </c:pt>
                <c:pt idx="3">
                  <c:v>3580</c:v>
                </c:pt>
                <c:pt idx="4">
                  <c:v>3129</c:v>
                </c:pt>
              </c:numCache>
            </c:numRef>
          </c:val>
          <c:extLst>
            <c:ext xmlns:c16="http://schemas.microsoft.com/office/drawing/2014/chart" uri="{C3380CC4-5D6E-409C-BE32-E72D297353CC}">
              <c16:uniqueId val="{00000000-EB7E-4571-B063-C8266D88A3DF}"/>
            </c:ext>
          </c:extLst>
        </c:ser>
        <c:dLbls>
          <c:dLblPos val="outEnd"/>
          <c:showLegendKey val="0"/>
          <c:showVal val="1"/>
          <c:showCatName val="0"/>
          <c:showSerName val="0"/>
          <c:showPercent val="0"/>
          <c:showBubbleSize val="0"/>
        </c:dLbls>
        <c:gapWidth val="219"/>
        <c:overlap val="-27"/>
        <c:axId val="671918848"/>
        <c:axId val="671919808"/>
      </c:barChart>
      <c:catAx>
        <c:axId val="67191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919808"/>
        <c:crosses val="autoZero"/>
        <c:auto val="1"/>
        <c:lblAlgn val="ctr"/>
        <c:lblOffset val="100"/>
        <c:noMultiLvlLbl val="0"/>
      </c:catAx>
      <c:valAx>
        <c:axId val="67191980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91884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channel wise profit amount with percentage</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new!$K$301</c:f>
              <c:strCache>
                <c:ptCount val="1"/>
                <c:pt idx="0">
                  <c:v>profit amount</c:v>
                </c:pt>
              </c:strCache>
            </c:strRef>
          </c:tx>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new!$J$302:$J$304</c:f>
              <c:strCache>
                <c:ptCount val="3"/>
                <c:pt idx="0">
                  <c:v>Instore</c:v>
                </c:pt>
                <c:pt idx="1">
                  <c:v>Online</c:v>
                </c:pt>
                <c:pt idx="2">
                  <c:v>Phone Delivery</c:v>
                </c:pt>
              </c:strCache>
            </c:strRef>
          </c:cat>
          <c:val>
            <c:numRef>
              <c:f>new!$K$302:$K$304</c:f>
              <c:numCache>
                <c:formatCode>General</c:formatCode>
                <c:ptCount val="3"/>
                <c:pt idx="0">
                  <c:v>1485326.2500000601</c:v>
                </c:pt>
                <c:pt idx="1">
                  <c:v>27745.209999999901</c:v>
                </c:pt>
                <c:pt idx="2">
                  <c:v>178968.280000003</c:v>
                </c:pt>
              </c:numCache>
            </c:numRef>
          </c:val>
          <c:extLst>
            <c:ext xmlns:c16="http://schemas.microsoft.com/office/drawing/2014/chart" uri="{C3380CC4-5D6E-409C-BE32-E72D297353CC}">
              <c16:uniqueId val="{00000000-38F8-451F-97C9-75DDF93FC16E}"/>
            </c:ext>
          </c:extLst>
        </c:ser>
        <c:dLbls>
          <c:showLegendKey val="0"/>
          <c:showVal val="1"/>
          <c:showCatName val="0"/>
          <c:showSerName val="0"/>
          <c:showPercent val="0"/>
          <c:showBubbleSize val="0"/>
        </c:dLbls>
        <c:gapWidth val="219"/>
        <c:overlap val="-27"/>
        <c:axId val="1909477808"/>
        <c:axId val="1909479248"/>
      </c:barChart>
      <c:lineChart>
        <c:grouping val="stacked"/>
        <c:varyColors val="0"/>
        <c:ser>
          <c:idx val="1"/>
          <c:order val="1"/>
          <c:tx>
            <c:strRef>
              <c:f>new!$L$301</c:f>
              <c:strCache>
                <c:ptCount val="1"/>
                <c:pt idx="0">
                  <c:v>percentage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a:outerShdw blurRad="76200" dist="50800" dir="5400000" algn="ctr" rotWithShape="0">
                    <a:srgbClr val="000000">
                      <a:alpha val="43137"/>
                    </a:srgbClr>
                  </a:outerShdw>
                </a:effectLst>
              </c:spPr>
            </c:marker>
            <c:bubble3D val="0"/>
            <c:spPr>
              <a:ln w="28575" cap="rnd">
                <a:solidFill>
                  <a:schemeClr val="accent2"/>
                </a:solidFill>
                <a:round/>
              </a:ln>
              <a:effectLst>
                <a:outerShdw blurRad="76200" dist="50800" dir="5400000" algn="ctr" rotWithShape="0">
                  <a:srgbClr val="000000">
                    <a:alpha val="43137"/>
                  </a:srgbClr>
                </a:outerShdw>
              </a:effectLst>
            </c:spPr>
            <c:extLst>
              <c:ext xmlns:c16="http://schemas.microsoft.com/office/drawing/2014/chart" uri="{C3380CC4-5D6E-409C-BE32-E72D297353CC}">
                <c16:uniqueId val="{00000000-2003-4BF8-A47B-F93446D2166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new!$J$302:$J$304</c:f>
              <c:strCache>
                <c:ptCount val="3"/>
                <c:pt idx="0">
                  <c:v>Instore</c:v>
                </c:pt>
                <c:pt idx="1">
                  <c:v>Online</c:v>
                </c:pt>
                <c:pt idx="2">
                  <c:v>Phone Delivery</c:v>
                </c:pt>
              </c:strCache>
            </c:strRef>
          </c:cat>
          <c:val>
            <c:numRef>
              <c:f>new!$L$302:$L$304</c:f>
              <c:numCache>
                <c:formatCode>General</c:formatCode>
                <c:ptCount val="3"/>
                <c:pt idx="0">
                  <c:v>87.78</c:v>
                </c:pt>
                <c:pt idx="1">
                  <c:v>1.64</c:v>
                </c:pt>
                <c:pt idx="2">
                  <c:v>10.58</c:v>
                </c:pt>
              </c:numCache>
            </c:numRef>
          </c:val>
          <c:smooth val="0"/>
          <c:extLst>
            <c:ext xmlns:c16="http://schemas.microsoft.com/office/drawing/2014/chart" uri="{C3380CC4-5D6E-409C-BE32-E72D297353CC}">
              <c16:uniqueId val="{00000001-38F8-451F-97C9-75DDF93FC16E}"/>
            </c:ext>
          </c:extLst>
        </c:ser>
        <c:dLbls>
          <c:showLegendKey val="0"/>
          <c:showVal val="1"/>
          <c:showCatName val="0"/>
          <c:showSerName val="0"/>
          <c:showPercent val="0"/>
          <c:showBubbleSize val="0"/>
        </c:dLbls>
        <c:marker val="1"/>
        <c:smooth val="0"/>
        <c:axId val="1909483568"/>
        <c:axId val="1909482608"/>
      </c:lineChart>
      <c:catAx>
        <c:axId val="190947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79248"/>
        <c:crosses val="autoZero"/>
        <c:auto val="1"/>
        <c:lblAlgn val="ctr"/>
        <c:lblOffset val="100"/>
        <c:noMultiLvlLbl val="0"/>
      </c:catAx>
      <c:valAx>
        <c:axId val="190947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77808"/>
        <c:crosses val="autoZero"/>
        <c:crossBetween val="between"/>
      </c:valAx>
      <c:valAx>
        <c:axId val="1909482608"/>
        <c:scaling>
          <c:orientation val="minMax"/>
        </c:scaling>
        <c:delete val="0"/>
        <c:axPos val="r"/>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83568"/>
        <c:crosses val="max"/>
        <c:crossBetween val="between"/>
      </c:valAx>
      <c:catAx>
        <c:axId val="1909483568"/>
        <c:scaling>
          <c:orientation val="minMax"/>
        </c:scaling>
        <c:delete val="1"/>
        <c:axPos val="b"/>
        <c:numFmt formatCode="General" sourceLinked="1"/>
        <c:majorTickMark val="out"/>
        <c:minorTickMark val="none"/>
        <c:tickLblPos val="nextTo"/>
        <c:crossAx val="1909482608"/>
        <c:crosses val="autoZero"/>
        <c:auto val="1"/>
        <c:lblAlgn val="ctr"/>
        <c:lblOffset val="100"/>
        <c:noMultiLvlLbl val="0"/>
      </c:catAx>
      <c:spPr>
        <a:noFill/>
        <a:ln>
          <a:noFill/>
        </a:ln>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quantity by store</a:t>
            </a:r>
          </a:p>
        </c:rich>
      </c:tx>
      <c:layout>
        <c:manualLayout>
          <c:xMode val="edge"/>
          <c:yMode val="edge"/>
          <c:x val="0.36115516820368138"/>
          <c:y val="1.8761726078799251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new!$B$53:$B$57</c:f>
              <c:strCache>
                <c:ptCount val="5"/>
                <c:pt idx="0">
                  <c:v>ST103</c:v>
                </c:pt>
                <c:pt idx="1">
                  <c:v>ST143</c:v>
                </c:pt>
                <c:pt idx="2">
                  <c:v>ST106</c:v>
                </c:pt>
                <c:pt idx="3">
                  <c:v>ST132</c:v>
                </c:pt>
                <c:pt idx="4">
                  <c:v>ST118</c:v>
                </c:pt>
              </c:strCache>
            </c:strRef>
          </c:cat>
          <c:val>
            <c:numRef>
              <c:f>new!$C$53:$C$57</c:f>
              <c:numCache>
                <c:formatCode>General</c:formatCode>
                <c:ptCount val="5"/>
                <c:pt idx="0">
                  <c:v>25020</c:v>
                </c:pt>
                <c:pt idx="1">
                  <c:v>7336</c:v>
                </c:pt>
                <c:pt idx="2">
                  <c:v>3977</c:v>
                </c:pt>
                <c:pt idx="3">
                  <c:v>3580</c:v>
                </c:pt>
                <c:pt idx="4">
                  <c:v>3129</c:v>
                </c:pt>
              </c:numCache>
            </c:numRef>
          </c:val>
          <c:extLst>
            <c:ext xmlns:c16="http://schemas.microsoft.com/office/drawing/2014/chart" uri="{C3380CC4-5D6E-409C-BE32-E72D297353CC}">
              <c16:uniqueId val="{00000000-CDCA-4D47-A16E-7736BF1266B3}"/>
            </c:ext>
          </c:extLst>
        </c:ser>
        <c:dLbls>
          <c:dLblPos val="outEnd"/>
          <c:showLegendKey val="0"/>
          <c:showVal val="1"/>
          <c:showCatName val="0"/>
          <c:showSerName val="0"/>
          <c:showPercent val="0"/>
          <c:showBubbleSize val="0"/>
        </c:dLbls>
        <c:gapWidth val="219"/>
        <c:overlap val="-27"/>
        <c:axId val="671918848"/>
        <c:axId val="671919808"/>
      </c:barChart>
      <c:catAx>
        <c:axId val="67191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919808"/>
        <c:crosses val="autoZero"/>
        <c:auto val="1"/>
        <c:lblAlgn val="ctr"/>
        <c:lblOffset val="100"/>
        <c:noMultiLvlLbl val="0"/>
      </c:catAx>
      <c:valAx>
        <c:axId val="67191980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91884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baseline="0"/>
              <a:t>quantity purchased using each payment method in percentage</a:t>
            </a:r>
            <a:endParaRPr lang="en-IN" sz="1200">
              <a:effectLst/>
            </a:endParaRPr>
          </a:p>
        </c:rich>
      </c:tx>
      <c:layout>
        <c:manualLayout>
          <c:xMode val="edge"/>
          <c:yMode val="edge"/>
          <c:x val="0.115777828571903"/>
          <c:y val="2.4113458493738572E-2"/>
        </c:manualLayout>
      </c:layout>
      <c:overlay val="0"/>
      <c:spPr>
        <a:noFill/>
        <a:ln>
          <a:noFill/>
        </a:ln>
        <a:effectLst>
          <a:outerShdw blurRad="139700" dist="50800" dir="5400000" algn="ctr" rotWithShape="0">
            <a:srgbClr val="000000">
              <a:alpha val="43137"/>
            </a:srgbClr>
          </a:outerShdw>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new!$J$29:$J$32</c:f>
              <c:strCache>
                <c:ptCount val="4"/>
                <c:pt idx="0">
                  <c:v>credit_card</c:v>
                </c:pt>
                <c:pt idx="1">
                  <c:v>UPI/Cash</c:v>
                </c:pt>
                <c:pt idx="2">
                  <c:v>voucher</c:v>
                </c:pt>
                <c:pt idx="3">
                  <c:v>debit_card</c:v>
                </c:pt>
              </c:strCache>
            </c:strRef>
          </c:cat>
          <c:val>
            <c:numRef>
              <c:f>new!$K$29:$K$32</c:f>
              <c:numCache>
                <c:formatCode>General</c:formatCode>
                <c:ptCount val="4"/>
                <c:pt idx="0">
                  <c:v>74.849999999999994</c:v>
                </c:pt>
                <c:pt idx="1">
                  <c:v>19.88</c:v>
                </c:pt>
                <c:pt idx="2">
                  <c:v>3.82</c:v>
                </c:pt>
                <c:pt idx="3">
                  <c:v>1.45</c:v>
                </c:pt>
              </c:numCache>
            </c:numRef>
          </c:val>
          <c:extLst>
            <c:ext xmlns:c16="http://schemas.microsoft.com/office/drawing/2014/chart" uri="{C3380CC4-5D6E-409C-BE32-E72D297353CC}">
              <c16:uniqueId val="{00000000-C2EC-4EE8-809A-351C227FFF78}"/>
            </c:ext>
          </c:extLst>
        </c:ser>
        <c:dLbls>
          <c:dLblPos val="outEnd"/>
          <c:showLegendKey val="0"/>
          <c:showVal val="1"/>
          <c:showCatName val="0"/>
          <c:showSerName val="0"/>
          <c:showPercent val="0"/>
          <c:showBubbleSize val="0"/>
        </c:dLbls>
        <c:gapWidth val="219"/>
        <c:overlap val="-27"/>
        <c:axId val="570456272"/>
        <c:axId val="570457232"/>
      </c:barChart>
      <c:catAx>
        <c:axId val="570456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457232"/>
        <c:crosses val="autoZero"/>
        <c:auto val="1"/>
        <c:lblAlgn val="ctr"/>
        <c:lblOffset val="100"/>
        <c:noMultiLvlLbl val="0"/>
      </c:catAx>
      <c:valAx>
        <c:axId val="570457232"/>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456272"/>
        <c:crosses val="autoZero"/>
        <c:crossBetween val="between"/>
      </c:valAx>
      <c:spPr>
        <a:noFill/>
        <a:ln>
          <a:noFill/>
        </a:ln>
        <a:effectLst>
          <a:outerShdw blurRad="889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quantity</a:t>
            </a:r>
            <a:r>
              <a:rPr lang="en-IN" baseline="0"/>
              <a:t> by state</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new!$I$53:$I$57</c:f>
              <c:strCache>
                <c:ptCount val="5"/>
                <c:pt idx="0">
                  <c:v>Andhra Pradesh</c:v>
                </c:pt>
                <c:pt idx="1">
                  <c:v>Gujarat</c:v>
                </c:pt>
                <c:pt idx="2">
                  <c:v>Chhattisgarh</c:v>
                </c:pt>
                <c:pt idx="3">
                  <c:v>Karnataka</c:v>
                </c:pt>
                <c:pt idx="4">
                  <c:v>Delhi</c:v>
                </c:pt>
              </c:strCache>
            </c:strRef>
          </c:cat>
          <c:val>
            <c:numRef>
              <c:f>new!$J$53:$J$57</c:f>
              <c:numCache>
                <c:formatCode>General</c:formatCode>
                <c:ptCount val="5"/>
                <c:pt idx="0">
                  <c:v>59944</c:v>
                </c:pt>
                <c:pt idx="1">
                  <c:v>7391</c:v>
                </c:pt>
                <c:pt idx="2">
                  <c:v>6290</c:v>
                </c:pt>
                <c:pt idx="3">
                  <c:v>3802</c:v>
                </c:pt>
                <c:pt idx="4">
                  <c:v>3276</c:v>
                </c:pt>
              </c:numCache>
            </c:numRef>
          </c:val>
          <c:extLst>
            <c:ext xmlns:c16="http://schemas.microsoft.com/office/drawing/2014/chart" uri="{C3380CC4-5D6E-409C-BE32-E72D297353CC}">
              <c16:uniqueId val="{00000000-39D4-4654-94B7-585FE3DC9712}"/>
            </c:ext>
          </c:extLst>
        </c:ser>
        <c:dLbls>
          <c:dLblPos val="outEnd"/>
          <c:showLegendKey val="0"/>
          <c:showVal val="1"/>
          <c:showCatName val="0"/>
          <c:showSerName val="0"/>
          <c:showPercent val="0"/>
          <c:showBubbleSize val="0"/>
        </c:dLbls>
        <c:gapWidth val="219"/>
        <c:overlap val="-27"/>
        <c:axId val="1273989008"/>
        <c:axId val="1273977008"/>
      </c:barChart>
      <c:catAx>
        <c:axId val="127398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977008"/>
        <c:crosses val="autoZero"/>
        <c:auto val="1"/>
        <c:lblAlgn val="ctr"/>
        <c:lblOffset val="100"/>
        <c:noMultiLvlLbl val="0"/>
      </c:catAx>
      <c:valAx>
        <c:axId val="127397700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98900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a:t>
            </a:r>
            <a:r>
              <a:rPr lang="en-IN" baseline="0" dirty="0"/>
              <a:t> 10 seller city carries maximum quantity and its percentage</a:t>
            </a:r>
            <a:endParaRPr lang="en-IN"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new!$B$324</c:f>
              <c:strCache>
                <c:ptCount val="1"/>
                <c:pt idx="0">
                  <c:v>quantity</c:v>
                </c:pt>
              </c:strCache>
            </c:strRef>
          </c:tx>
          <c:spPr>
            <a:solidFill>
              <a:schemeClr val="accent1"/>
            </a:solidFill>
            <a:ln>
              <a:noFill/>
            </a:ln>
            <a:effectLst>
              <a:outerShdw blurRad="76200" dist="50800" dir="5400000" algn="ctr" rotWithShape="0">
                <a:srgbClr val="000000">
                  <a:alpha val="43137"/>
                </a:srgbClr>
              </a:outerShdw>
            </a:effectLst>
          </c:spPr>
          <c:invertIfNegative val="0"/>
          <c:dLbls>
            <c:dLbl>
              <c:idx val="2"/>
              <c:layout>
                <c:manualLayout>
                  <c:x val="0"/>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B2-40C6-9C64-951C3B5B2272}"/>
                </c:ext>
              </c:extLst>
            </c:dLbl>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new!$A$325:$A$334</c:f>
              <c:strCache>
                <c:ptCount val="10"/>
                <c:pt idx="0">
                  <c:v>Akkarampalle</c:v>
                </c:pt>
                <c:pt idx="1">
                  <c:v>Tarsali</c:v>
                </c:pt>
                <c:pt idx="2">
                  <c:v>Anakapalle</c:v>
                </c:pt>
                <c:pt idx="3">
                  <c:v>Bheemavaram</c:v>
                </c:pt>
                <c:pt idx="4">
                  <c:v>Chirala</c:v>
                </c:pt>
                <c:pt idx="5">
                  <c:v>Anantapur</c:v>
                </c:pt>
                <c:pt idx="6">
                  <c:v>Siddipet</c:v>
                </c:pt>
                <c:pt idx="7">
                  <c:v>Kallur</c:v>
                </c:pt>
                <c:pt idx="8">
                  <c:v>Badepalle</c:v>
                </c:pt>
                <c:pt idx="9">
                  <c:v>Bestavaripeta</c:v>
                </c:pt>
              </c:strCache>
            </c:strRef>
          </c:cat>
          <c:val>
            <c:numRef>
              <c:f>new!$B$325:$B$334</c:f>
              <c:numCache>
                <c:formatCode>General</c:formatCode>
                <c:ptCount val="10"/>
                <c:pt idx="0">
                  <c:v>27815</c:v>
                </c:pt>
                <c:pt idx="1">
                  <c:v>8217</c:v>
                </c:pt>
                <c:pt idx="2">
                  <c:v>4312</c:v>
                </c:pt>
                <c:pt idx="3">
                  <c:v>3954</c:v>
                </c:pt>
                <c:pt idx="4">
                  <c:v>3384</c:v>
                </c:pt>
                <c:pt idx="5">
                  <c:v>3355</c:v>
                </c:pt>
                <c:pt idx="6">
                  <c:v>3341</c:v>
                </c:pt>
                <c:pt idx="7">
                  <c:v>3274</c:v>
                </c:pt>
                <c:pt idx="8">
                  <c:v>2991</c:v>
                </c:pt>
                <c:pt idx="9">
                  <c:v>2970</c:v>
                </c:pt>
              </c:numCache>
            </c:numRef>
          </c:val>
          <c:extLst>
            <c:ext xmlns:c16="http://schemas.microsoft.com/office/drawing/2014/chart" uri="{C3380CC4-5D6E-409C-BE32-E72D297353CC}">
              <c16:uniqueId val="{00000001-3EB2-40C6-9C64-951C3B5B2272}"/>
            </c:ext>
          </c:extLst>
        </c:ser>
        <c:dLbls>
          <c:showLegendKey val="0"/>
          <c:showVal val="1"/>
          <c:showCatName val="0"/>
          <c:showSerName val="0"/>
          <c:showPercent val="0"/>
          <c:showBubbleSize val="0"/>
        </c:dLbls>
        <c:gapWidth val="219"/>
        <c:axId val="1909473488"/>
        <c:axId val="1909459568"/>
      </c:barChart>
      <c:lineChart>
        <c:grouping val="standard"/>
        <c:varyColors val="0"/>
        <c:ser>
          <c:idx val="1"/>
          <c:order val="1"/>
          <c:tx>
            <c:strRef>
              <c:f>new!$C$324</c:f>
              <c:strCache>
                <c:ptCount val="1"/>
                <c:pt idx="0">
                  <c:v>percentage</c:v>
                </c:pt>
              </c:strCache>
            </c:strRef>
          </c:tx>
          <c:spPr>
            <a:ln w="28575" cap="rnd">
              <a:solidFill>
                <a:schemeClr val="accent2"/>
              </a:solidFill>
              <a:round/>
            </a:ln>
            <a:effectLst/>
          </c:spPr>
          <c:marker>
            <c:symbol val="none"/>
          </c:marker>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new!$A$325:$A$334</c:f>
              <c:strCache>
                <c:ptCount val="10"/>
                <c:pt idx="0">
                  <c:v>Akkarampalle</c:v>
                </c:pt>
                <c:pt idx="1">
                  <c:v>Tarsali</c:v>
                </c:pt>
                <c:pt idx="2">
                  <c:v>Anakapalle</c:v>
                </c:pt>
                <c:pt idx="3">
                  <c:v>Bheemavaram</c:v>
                </c:pt>
                <c:pt idx="4">
                  <c:v>Chirala</c:v>
                </c:pt>
                <c:pt idx="5">
                  <c:v>Anantapur</c:v>
                </c:pt>
                <c:pt idx="6">
                  <c:v>Siddipet</c:v>
                </c:pt>
                <c:pt idx="7">
                  <c:v>Kallur</c:v>
                </c:pt>
                <c:pt idx="8">
                  <c:v>Badepalle</c:v>
                </c:pt>
                <c:pt idx="9">
                  <c:v>Bestavaripeta</c:v>
                </c:pt>
              </c:strCache>
            </c:strRef>
          </c:cat>
          <c:val>
            <c:numRef>
              <c:f>new!$C$325:$C$334</c:f>
              <c:numCache>
                <c:formatCode>General</c:formatCode>
                <c:ptCount val="10"/>
                <c:pt idx="0">
                  <c:v>43.73</c:v>
                </c:pt>
                <c:pt idx="1">
                  <c:v>12.92</c:v>
                </c:pt>
                <c:pt idx="2">
                  <c:v>6.78</c:v>
                </c:pt>
                <c:pt idx="3">
                  <c:v>6.22</c:v>
                </c:pt>
                <c:pt idx="4">
                  <c:v>5.32</c:v>
                </c:pt>
                <c:pt idx="5">
                  <c:v>5.27</c:v>
                </c:pt>
                <c:pt idx="6">
                  <c:v>5.25</c:v>
                </c:pt>
                <c:pt idx="7">
                  <c:v>5.15</c:v>
                </c:pt>
                <c:pt idx="8">
                  <c:v>4.7</c:v>
                </c:pt>
                <c:pt idx="9">
                  <c:v>4.67</c:v>
                </c:pt>
              </c:numCache>
            </c:numRef>
          </c:val>
          <c:smooth val="0"/>
          <c:extLst>
            <c:ext xmlns:c16="http://schemas.microsoft.com/office/drawing/2014/chart" uri="{C3380CC4-5D6E-409C-BE32-E72D297353CC}">
              <c16:uniqueId val="{00000002-3EB2-40C6-9C64-951C3B5B2272}"/>
            </c:ext>
          </c:extLst>
        </c:ser>
        <c:dLbls>
          <c:showLegendKey val="0"/>
          <c:showVal val="1"/>
          <c:showCatName val="0"/>
          <c:showSerName val="0"/>
          <c:showPercent val="0"/>
          <c:showBubbleSize val="0"/>
        </c:dLbls>
        <c:marker val="1"/>
        <c:smooth val="0"/>
        <c:axId val="1909464848"/>
        <c:axId val="1909470128"/>
      </c:lineChart>
      <c:catAx>
        <c:axId val="190947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59568"/>
        <c:crosses val="autoZero"/>
        <c:auto val="1"/>
        <c:lblAlgn val="ctr"/>
        <c:lblOffset val="100"/>
        <c:noMultiLvlLbl val="0"/>
      </c:catAx>
      <c:valAx>
        <c:axId val="190945956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73488"/>
        <c:crosses val="autoZero"/>
        <c:crossBetween val="between"/>
      </c:valAx>
      <c:valAx>
        <c:axId val="1909470128"/>
        <c:scaling>
          <c:orientation val="minMax"/>
        </c:scaling>
        <c:delete val="0"/>
        <c:axPos val="r"/>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64848"/>
        <c:crosses val="max"/>
        <c:crossBetween val="between"/>
      </c:valAx>
      <c:catAx>
        <c:axId val="1909464848"/>
        <c:scaling>
          <c:orientation val="minMax"/>
        </c:scaling>
        <c:delete val="1"/>
        <c:axPos val="b"/>
        <c:numFmt formatCode="General" sourceLinked="1"/>
        <c:majorTickMark val="out"/>
        <c:minorTickMark val="none"/>
        <c:tickLblPos val="nextTo"/>
        <c:crossAx val="19094701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cahnnel</a:t>
            </a:r>
            <a:r>
              <a:rPr lang="en-IN" baseline="0"/>
              <a:t> with order count with revenue contribution in percentage</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3.5312963596941686E-2"/>
          <c:y val="0.10523992789776843"/>
          <c:w val="0.91194653657423252"/>
          <c:h val="0.75082104491559065"/>
        </c:manualLayout>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0"/>
              <c:tx>
                <c:rich>
                  <a:bodyPr/>
                  <a:lstStyle/>
                  <a:p>
                    <a:r>
                      <a:rPr lang="en-US"/>
                      <a:t>order count </a:t>
                    </a:r>
                    <a:fld id="{E3954637-8AF7-474A-BF1F-D0DAFB6A6826}"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FA0-4DD1-8DA5-C47E8E0C8B54}"/>
                </c:ext>
              </c:extLst>
            </c:dLbl>
            <c:dLbl>
              <c:idx val="1"/>
              <c:tx>
                <c:rich>
                  <a:bodyPr/>
                  <a:lstStyle/>
                  <a:p>
                    <a:r>
                      <a:rPr lang="en-US" sz="800" b="0" i="0" u="none" strike="noStrike" kern="1200" baseline="0">
                        <a:solidFill>
                          <a:sysClr val="windowText" lastClr="000000">
                            <a:lumMod val="75000"/>
                            <a:lumOff val="25000"/>
                          </a:sysClr>
                        </a:solidFill>
                      </a:rPr>
                      <a:t>order count </a:t>
                    </a:r>
                    <a:fld id="{CF6DDDB8-EB3A-4176-9128-B63CD45A0711}" type="VALUE">
                      <a:rPr lang="en-US"/>
                      <a:pPr/>
                      <a:t>[VALUE]</a:t>
                    </a:fld>
                    <a:endParaRPr lang="en-US" sz="800" b="0" i="0" u="none" strike="noStrike" kern="1200" baseline="0">
                      <a:solidFill>
                        <a:sysClr val="windowText" lastClr="000000">
                          <a:lumMod val="75000"/>
                          <a:lumOff val="25000"/>
                        </a:sysClr>
                      </a:solidFill>
                    </a:endParaRP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FA0-4DD1-8DA5-C47E8E0C8B54}"/>
                </c:ext>
              </c:extLst>
            </c:dLbl>
            <c:dLbl>
              <c:idx val="2"/>
              <c:tx>
                <c:rich>
                  <a:bodyPr/>
                  <a:lstStyle/>
                  <a:p>
                    <a:r>
                      <a:rPr lang="en-US" sz="800" b="0" i="0" u="none" strike="noStrike" kern="1200" baseline="0">
                        <a:solidFill>
                          <a:sysClr val="windowText" lastClr="000000">
                            <a:lumMod val="75000"/>
                            <a:lumOff val="25000"/>
                          </a:sysClr>
                        </a:solidFill>
                      </a:rPr>
                      <a:t>order count </a:t>
                    </a:r>
                    <a:fld id="{C99FAA1F-D925-48D2-9958-884F5F2AB252}" type="VALUE">
                      <a:rPr lang="en-US"/>
                      <a:pPr/>
                      <a:t>[VALUE]</a:t>
                    </a:fld>
                    <a:endParaRPr lang="en-US" sz="800" b="0" i="0" u="none" strike="noStrike" kern="1200" baseline="0">
                      <a:solidFill>
                        <a:sysClr val="windowText" lastClr="000000">
                          <a:lumMod val="75000"/>
                          <a:lumOff val="25000"/>
                        </a:sysClr>
                      </a:solidFill>
                    </a:endParaRP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FA0-4DD1-8DA5-C47E8E0C8B54}"/>
                </c:ext>
              </c:extLst>
            </c:dLbl>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new!$J$83:$J$85</c:f>
              <c:strCache>
                <c:ptCount val="3"/>
                <c:pt idx="0">
                  <c:v>Instore</c:v>
                </c:pt>
                <c:pt idx="1">
                  <c:v>Phone Delivery</c:v>
                </c:pt>
                <c:pt idx="2">
                  <c:v>Online</c:v>
                </c:pt>
              </c:strCache>
            </c:strRef>
          </c:cat>
          <c:val>
            <c:numRef>
              <c:f>new!$K$83:$K$85</c:f>
              <c:numCache>
                <c:formatCode>General</c:formatCode>
                <c:ptCount val="3"/>
                <c:pt idx="0">
                  <c:v>86443</c:v>
                </c:pt>
                <c:pt idx="1">
                  <c:v>10229</c:v>
                </c:pt>
                <c:pt idx="2">
                  <c:v>1555</c:v>
                </c:pt>
              </c:numCache>
            </c:numRef>
          </c:val>
          <c:extLst>
            <c:ext xmlns:c16="http://schemas.microsoft.com/office/drawing/2014/chart" uri="{C3380CC4-5D6E-409C-BE32-E72D297353CC}">
              <c16:uniqueId val="{00000003-8FA0-4DD1-8DA5-C47E8E0C8B54}"/>
            </c:ext>
          </c:extLst>
        </c:ser>
        <c:dLbls>
          <c:showLegendKey val="0"/>
          <c:showVal val="0"/>
          <c:showCatName val="0"/>
          <c:showSerName val="0"/>
          <c:showPercent val="0"/>
          <c:showBubbleSize val="0"/>
        </c:dLbls>
        <c:gapWidth val="219"/>
        <c:axId val="667615744"/>
        <c:axId val="667592224"/>
      </c:barChart>
      <c:lineChart>
        <c:grouping val="standard"/>
        <c:varyColors val="0"/>
        <c:ser>
          <c:idx val="1"/>
          <c:order val="1"/>
          <c:spPr>
            <a:ln w="28575" cap="rnd">
              <a:solidFill>
                <a:schemeClr val="accent2"/>
              </a:solidFill>
              <a:round/>
            </a:ln>
            <a:effectLst>
              <a:outerShdw blurRad="76200" dist="50800" dir="5400000" algn="ctr" rotWithShape="0">
                <a:srgbClr val="000000">
                  <a:alpha val="43137"/>
                </a:srgbClr>
              </a:outerShdw>
            </a:effectLst>
          </c:spPr>
          <c:marker>
            <c:symbol val="none"/>
          </c:marker>
          <c:dLbls>
            <c:dLbl>
              <c:idx val="0"/>
              <c:layout>
                <c:manualLayout>
                  <c:x val="6.280193236714976E-2"/>
                  <c:y val="-3.8988859010287563E-2"/>
                </c:manualLayout>
              </c:layout>
              <c:tx>
                <c:rich>
                  <a:bodyPr/>
                  <a:lstStyle/>
                  <a:p>
                    <a:fld id="{A9F30F4B-863E-4FC3-8BF8-216C629F2592}"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FA0-4DD1-8DA5-C47E8E0C8B54}"/>
                </c:ext>
              </c:extLst>
            </c:dLbl>
            <c:dLbl>
              <c:idx val="1"/>
              <c:layout>
                <c:manualLayout>
                  <c:x val="6.4009661835748702E-2"/>
                  <c:y val="-0.18294772304827228"/>
                </c:manualLayout>
              </c:layout>
              <c:tx>
                <c:rich>
                  <a:bodyPr/>
                  <a:lstStyle/>
                  <a:p>
                    <a:fld id="{880A2CD9-2BEC-4541-9981-CED05C075D7F}"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FA0-4DD1-8DA5-C47E8E0C8B54}"/>
                </c:ext>
              </c:extLst>
            </c:dLbl>
            <c:dLbl>
              <c:idx val="2"/>
              <c:layout>
                <c:manualLayout>
                  <c:x val="-5.5555555555555558E-3"/>
                  <c:y val="-9.7222222222222224E-2"/>
                </c:manualLayout>
              </c:layout>
              <c:tx>
                <c:rich>
                  <a:bodyPr/>
                  <a:lstStyle/>
                  <a:p>
                    <a:fld id="{CF753566-084A-4AEE-8255-8D8DE795667E}"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FA0-4DD1-8DA5-C47E8E0C8B5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new!$J$83:$J$85</c:f>
              <c:strCache>
                <c:ptCount val="3"/>
                <c:pt idx="0">
                  <c:v>Instore</c:v>
                </c:pt>
                <c:pt idx="1">
                  <c:v>Phone Delivery</c:v>
                </c:pt>
                <c:pt idx="2">
                  <c:v>Online</c:v>
                </c:pt>
              </c:strCache>
            </c:strRef>
          </c:cat>
          <c:val>
            <c:numRef>
              <c:f>new!$L$83:$L$85</c:f>
              <c:numCache>
                <c:formatCode>General</c:formatCode>
                <c:ptCount val="3"/>
                <c:pt idx="0">
                  <c:v>87.65</c:v>
                </c:pt>
                <c:pt idx="1">
                  <c:v>10.53</c:v>
                </c:pt>
                <c:pt idx="2">
                  <c:v>1.82</c:v>
                </c:pt>
              </c:numCache>
            </c:numRef>
          </c:val>
          <c:smooth val="0"/>
          <c:extLst>
            <c:ext xmlns:c16="http://schemas.microsoft.com/office/drawing/2014/chart" uri="{C3380CC4-5D6E-409C-BE32-E72D297353CC}">
              <c16:uniqueId val="{00000007-8FA0-4DD1-8DA5-C47E8E0C8B54}"/>
            </c:ext>
          </c:extLst>
        </c:ser>
        <c:dLbls>
          <c:showLegendKey val="0"/>
          <c:showVal val="0"/>
          <c:showCatName val="0"/>
          <c:showSerName val="0"/>
          <c:showPercent val="0"/>
          <c:showBubbleSize val="0"/>
        </c:dLbls>
        <c:marker val="1"/>
        <c:smooth val="0"/>
        <c:axId val="671884768"/>
        <c:axId val="671887168"/>
      </c:lineChart>
      <c:catAx>
        <c:axId val="67188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887168"/>
        <c:crosses val="autoZero"/>
        <c:auto val="1"/>
        <c:lblAlgn val="ctr"/>
        <c:lblOffset val="100"/>
        <c:noMultiLvlLbl val="0"/>
      </c:catAx>
      <c:valAx>
        <c:axId val="67188716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884768"/>
        <c:crosses val="autoZero"/>
        <c:crossBetween val="between"/>
      </c:valAx>
      <c:valAx>
        <c:axId val="667592224"/>
        <c:scaling>
          <c:orientation val="minMax"/>
        </c:scaling>
        <c:delete val="0"/>
        <c:axPos val="r"/>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615744"/>
        <c:crosses val="max"/>
        <c:crossBetween val="between"/>
      </c:valAx>
      <c:catAx>
        <c:axId val="667615744"/>
        <c:scaling>
          <c:orientation val="minMax"/>
        </c:scaling>
        <c:delete val="1"/>
        <c:axPos val="b"/>
        <c:numFmt formatCode="General" sourceLinked="1"/>
        <c:majorTickMark val="out"/>
        <c:minorTickMark val="none"/>
        <c:tickLblPos val="nextTo"/>
        <c:crossAx val="6675922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by channel</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new!$B$339</c:f>
              <c:strCache>
                <c:ptCount val="1"/>
                <c:pt idx="0">
                  <c:v>revenue</c:v>
                </c:pt>
              </c:strCache>
            </c:strRef>
          </c:tx>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new!$A$340:$A$342</c:f>
              <c:strCache>
                <c:ptCount val="3"/>
                <c:pt idx="0">
                  <c:v>Online</c:v>
                </c:pt>
                <c:pt idx="1">
                  <c:v>Phone Delivery</c:v>
                </c:pt>
                <c:pt idx="2">
                  <c:v>Instore</c:v>
                </c:pt>
              </c:strCache>
            </c:strRef>
          </c:cat>
          <c:val>
            <c:numRef>
              <c:f>new!$B$340:$B$342</c:f>
              <c:numCache>
                <c:formatCode>General</c:formatCode>
                <c:ptCount val="3"/>
                <c:pt idx="0">
                  <c:v>281712.68</c:v>
                </c:pt>
                <c:pt idx="1">
                  <c:v>1626826.26</c:v>
                </c:pt>
                <c:pt idx="2">
                  <c:v>13542016.509999299</c:v>
                </c:pt>
              </c:numCache>
            </c:numRef>
          </c:val>
          <c:extLst>
            <c:ext xmlns:c16="http://schemas.microsoft.com/office/drawing/2014/chart" uri="{C3380CC4-5D6E-409C-BE32-E72D297353CC}">
              <c16:uniqueId val="{00000000-52AC-47CE-9875-F828C129D56A}"/>
            </c:ext>
          </c:extLst>
        </c:ser>
        <c:dLbls>
          <c:showLegendKey val="0"/>
          <c:showVal val="0"/>
          <c:showCatName val="0"/>
          <c:showSerName val="0"/>
          <c:showPercent val="0"/>
          <c:showBubbleSize val="0"/>
        </c:dLbls>
        <c:gapWidth val="219"/>
        <c:overlap val="-27"/>
        <c:axId val="1909473968"/>
        <c:axId val="1909467728"/>
      </c:barChart>
      <c:catAx>
        <c:axId val="190947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67728"/>
        <c:crosses val="autoZero"/>
        <c:auto val="1"/>
        <c:lblAlgn val="ctr"/>
        <c:lblOffset val="100"/>
        <c:noMultiLvlLbl val="0"/>
      </c:catAx>
      <c:valAx>
        <c:axId val="190946772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7396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a:t>
            </a:r>
            <a:r>
              <a:rPr lang="en-IN" baseline="0" dirty="0"/>
              <a:t> profit making </a:t>
            </a:r>
            <a:r>
              <a:rPr lang="en-IN" sz="1400" b="0" i="0" u="none" strike="noStrike" kern="1200" spc="0" baseline="0" dirty="0">
                <a:solidFill>
                  <a:srgbClr val="000000">
                    <a:lumMod val="65000"/>
                    <a:lumOff val="35000"/>
                  </a:srgbClr>
                </a:solidFill>
              </a:rPr>
              <a:t>product id  with </a:t>
            </a:r>
            <a:r>
              <a:rPr lang="en-IN" sz="1400" baseline="0" dirty="0"/>
              <a:t>amount</a:t>
            </a:r>
            <a:endParaRPr lang="en-IN"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movingAvg"/>
            <c:period val="2"/>
            <c:dispRSqr val="0"/>
            <c:dispEq val="0"/>
          </c:trendline>
          <c:cat>
            <c:strRef>
              <c:f>new!$A$190:$A$199</c:f>
              <c:strCache>
                <c:ptCount val="10"/>
                <c:pt idx="0">
                  <c:v>d1c427060a0f73f6b889a5c7c61f2ac4</c:v>
                </c:pt>
                <c:pt idx="1">
                  <c:v>422879e10f46682990de24d770e7f83d</c:v>
                </c:pt>
                <c:pt idx="2">
                  <c:v>389d119b48cf3043d311335e499d9c6b</c:v>
                </c:pt>
                <c:pt idx="3">
                  <c:v>368c6c730842d78016ad823897a372db</c:v>
                </c:pt>
                <c:pt idx="4">
                  <c:v>99a4788cb24856965c36a24e339b6058</c:v>
                </c:pt>
                <c:pt idx="5">
                  <c:v>53759a2ecddad2bb87a079a1f1519f73</c:v>
                </c:pt>
                <c:pt idx="6">
                  <c:v>aca2eb7d00ea1a7b8ebd4e68314663af</c:v>
                </c:pt>
                <c:pt idx="7">
                  <c:v>3dd2a17168ec895c781a9191c1e95ad7</c:v>
                </c:pt>
                <c:pt idx="8">
                  <c:v>c4baedd846ed09b85f78a781b522f126</c:v>
                </c:pt>
                <c:pt idx="9">
                  <c:v>8c591ab0ca519558779df02023177f44</c:v>
                </c:pt>
              </c:strCache>
            </c:strRef>
          </c:cat>
          <c:val>
            <c:numRef>
              <c:f>new!$B$190:$B$199</c:f>
              <c:numCache>
                <c:formatCode>General</c:formatCode>
                <c:ptCount val="10"/>
                <c:pt idx="0">
                  <c:v>11025.13</c:v>
                </c:pt>
                <c:pt idx="1">
                  <c:v>6112.31</c:v>
                </c:pt>
                <c:pt idx="2">
                  <c:v>5947.51</c:v>
                </c:pt>
                <c:pt idx="3">
                  <c:v>5686.8</c:v>
                </c:pt>
                <c:pt idx="4">
                  <c:v>5566.4100000000099</c:v>
                </c:pt>
                <c:pt idx="5">
                  <c:v>5536.63</c:v>
                </c:pt>
                <c:pt idx="6">
                  <c:v>5368.74999999999</c:v>
                </c:pt>
                <c:pt idx="7">
                  <c:v>4841.9799999999996</c:v>
                </c:pt>
                <c:pt idx="8">
                  <c:v>4434.3</c:v>
                </c:pt>
                <c:pt idx="9">
                  <c:v>4197.3599999999997</c:v>
                </c:pt>
              </c:numCache>
            </c:numRef>
          </c:val>
          <c:extLst>
            <c:ext xmlns:c16="http://schemas.microsoft.com/office/drawing/2014/chart" uri="{C3380CC4-5D6E-409C-BE32-E72D297353CC}">
              <c16:uniqueId val="{00000002-42FA-4607-9166-633988CF5AFC}"/>
            </c:ext>
          </c:extLst>
        </c:ser>
        <c:dLbls>
          <c:dLblPos val="outEnd"/>
          <c:showLegendKey val="0"/>
          <c:showVal val="1"/>
          <c:showCatName val="0"/>
          <c:showSerName val="0"/>
          <c:showPercent val="0"/>
          <c:showBubbleSize val="0"/>
        </c:dLbls>
        <c:gapWidth val="219"/>
        <c:overlap val="-27"/>
        <c:axId val="1588640031"/>
        <c:axId val="1588635711"/>
      </c:barChart>
      <c:catAx>
        <c:axId val="1588640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635711"/>
        <c:crosses val="autoZero"/>
        <c:auto val="1"/>
        <c:lblAlgn val="ctr"/>
        <c:lblOffset val="100"/>
        <c:noMultiLvlLbl val="0"/>
      </c:catAx>
      <c:valAx>
        <c:axId val="1588635711"/>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640031"/>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expensive</a:t>
            </a:r>
            <a:r>
              <a:rPr lang="en-IN" baseline="0" dirty="0"/>
              <a:t> product and their revenue</a:t>
            </a:r>
            <a:endParaRPr lang="en-IN"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new!$I$172:$I$181</c:f>
              <c:strCache>
                <c:ptCount val="10"/>
                <c:pt idx="0">
                  <c:v>bb50f2e236e5eea0100680137654686c</c:v>
                </c:pt>
                <c:pt idx="1">
                  <c:v>d1c427060a0f73f6b889a5c7c61f2ac4</c:v>
                </c:pt>
                <c:pt idx="2">
                  <c:v>6cdd53843498f92890544667809f1595</c:v>
                </c:pt>
                <c:pt idx="3">
                  <c:v>d6160fb7873f184099d9bc95e30376af</c:v>
                </c:pt>
                <c:pt idx="4">
                  <c:v>99a4788cb24856965c36a24e339b6058</c:v>
                </c:pt>
                <c:pt idx="5">
                  <c:v>3dd2a17168ec895c781a9191c1e95ad7</c:v>
                </c:pt>
                <c:pt idx="6">
                  <c:v>aca2eb7d00ea1a7b8ebd4e68314663af</c:v>
                </c:pt>
                <c:pt idx="7">
                  <c:v>5f504b3a1c75b73d6151be81eb05bdc9</c:v>
                </c:pt>
                <c:pt idx="8">
                  <c:v>25c38557cf793876c5abdd5931f922db</c:v>
                </c:pt>
                <c:pt idx="9">
                  <c:v>53b36df67ebb7c41585e8d54d6772e08</c:v>
                </c:pt>
              </c:strCache>
            </c:strRef>
          </c:cat>
          <c:val>
            <c:numRef>
              <c:f>new!$J$172:$J$181</c:f>
              <c:numCache>
                <c:formatCode>General</c:formatCode>
                <c:ptCount val="10"/>
                <c:pt idx="0">
                  <c:v>66907.820000000007</c:v>
                </c:pt>
                <c:pt idx="1">
                  <c:v>62140.56</c:v>
                </c:pt>
                <c:pt idx="2">
                  <c:v>58703.54</c:v>
                </c:pt>
                <c:pt idx="3">
                  <c:v>50326.18</c:v>
                </c:pt>
                <c:pt idx="4">
                  <c:v>48491.199999999903</c:v>
                </c:pt>
                <c:pt idx="5">
                  <c:v>47812.78</c:v>
                </c:pt>
                <c:pt idx="6">
                  <c:v>44820.760000000198</c:v>
                </c:pt>
                <c:pt idx="7">
                  <c:v>41725.81</c:v>
                </c:pt>
                <c:pt idx="8">
                  <c:v>41386.65</c:v>
                </c:pt>
                <c:pt idx="9">
                  <c:v>39478.360000000102</c:v>
                </c:pt>
              </c:numCache>
            </c:numRef>
          </c:val>
          <c:extLst>
            <c:ext xmlns:c16="http://schemas.microsoft.com/office/drawing/2014/chart" uri="{C3380CC4-5D6E-409C-BE32-E72D297353CC}">
              <c16:uniqueId val="{00000000-5325-45F5-B565-2CB6422ECAF7}"/>
            </c:ext>
          </c:extLst>
        </c:ser>
        <c:dLbls>
          <c:dLblPos val="outEnd"/>
          <c:showLegendKey val="0"/>
          <c:showVal val="1"/>
          <c:showCatName val="0"/>
          <c:showSerName val="0"/>
          <c:showPercent val="0"/>
          <c:showBubbleSize val="0"/>
        </c:dLbls>
        <c:gapWidth val="219"/>
        <c:overlap val="-27"/>
        <c:axId val="1588633791"/>
        <c:axId val="1588634271"/>
      </c:barChart>
      <c:catAx>
        <c:axId val="1588633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634271"/>
        <c:crosses val="autoZero"/>
        <c:auto val="1"/>
        <c:lblAlgn val="ctr"/>
        <c:lblOffset val="100"/>
        <c:noMultiLvlLbl val="0"/>
      </c:catAx>
      <c:valAx>
        <c:axId val="1588634271"/>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633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 10v</a:t>
            </a:r>
            <a:r>
              <a:rPr lang="en-IN" baseline="0" dirty="0"/>
              <a:t> </a:t>
            </a:r>
            <a:r>
              <a:rPr lang="en-IN" dirty="0"/>
              <a:t>expensive product with contribution in to sells in percent</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new!$A$172:$A$181</c:f>
              <c:strCache>
                <c:ptCount val="10"/>
                <c:pt idx="0">
                  <c:v>bb50f2e236e5eea0100680137654686c</c:v>
                </c:pt>
                <c:pt idx="1">
                  <c:v>d1c427060a0f73f6b889a5c7c61f2ac4</c:v>
                </c:pt>
                <c:pt idx="2">
                  <c:v>6cdd53843498f92890544667809f1595</c:v>
                </c:pt>
                <c:pt idx="3">
                  <c:v>d6160fb7873f184099d9bc95e30376af</c:v>
                </c:pt>
                <c:pt idx="4">
                  <c:v>99a4788cb24856965c36a24e339b6058</c:v>
                </c:pt>
                <c:pt idx="5">
                  <c:v>3dd2a17168ec895c781a9191c1e95ad7</c:v>
                </c:pt>
                <c:pt idx="6">
                  <c:v>aca2eb7d00ea1a7b8ebd4e68314663af</c:v>
                </c:pt>
                <c:pt idx="7">
                  <c:v>5f504b3a1c75b73d6151be81eb05bdc9</c:v>
                </c:pt>
                <c:pt idx="8">
                  <c:v>25c38557cf793876c5abdd5931f922db</c:v>
                </c:pt>
                <c:pt idx="9">
                  <c:v>53b36df67ebb7c41585e8d54d6772e08</c:v>
                </c:pt>
              </c:strCache>
            </c:strRef>
          </c:cat>
          <c:val>
            <c:numRef>
              <c:f>new!$B$172:$B$181</c:f>
              <c:numCache>
                <c:formatCode>General</c:formatCode>
                <c:ptCount val="10"/>
                <c:pt idx="0">
                  <c:v>66907.820000000007</c:v>
                </c:pt>
                <c:pt idx="1">
                  <c:v>62140.56</c:v>
                </c:pt>
                <c:pt idx="2">
                  <c:v>58703.54</c:v>
                </c:pt>
                <c:pt idx="3">
                  <c:v>50326.18</c:v>
                </c:pt>
                <c:pt idx="4">
                  <c:v>48491.199999999903</c:v>
                </c:pt>
                <c:pt idx="5">
                  <c:v>47812.78</c:v>
                </c:pt>
                <c:pt idx="6">
                  <c:v>44820.760000000198</c:v>
                </c:pt>
                <c:pt idx="7">
                  <c:v>41725.81</c:v>
                </c:pt>
                <c:pt idx="8">
                  <c:v>41386.65</c:v>
                </c:pt>
                <c:pt idx="9">
                  <c:v>39478.360000000102</c:v>
                </c:pt>
              </c:numCache>
            </c:numRef>
          </c:val>
          <c:extLst>
            <c:ext xmlns:c16="http://schemas.microsoft.com/office/drawing/2014/chart" uri="{C3380CC4-5D6E-409C-BE32-E72D297353CC}">
              <c16:uniqueId val="{00000000-A3E2-4132-93FD-90640CF421EB}"/>
            </c:ext>
          </c:extLst>
        </c:ser>
        <c:dLbls>
          <c:dLblPos val="inBase"/>
          <c:showLegendKey val="0"/>
          <c:showVal val="1"/>
          <c:showCatName val="0"/>
          <c:showSerName val="0"/>
          <c:showPercent val="0"/>
          <c:showBubbleSize val="0"/>
        </c:dLbls>
        <c:gapWidth val="219"/>
        <c:overlap val="-27"/>
        <c:axId val="744213967"/>
        <c:axId val="744214447"/>
      </c:barChart>
      <c:lineChart>
        <c:grouping val="standard"/>
        <c:varyColors val="0"/>
        <c:ser>
          <c:idx val="1"/>
          <c:order val="1"/>
          <c:spPr>
            <a:ln w="28575" cap="rnd">
              <a:solidFill>
                <a:schemeClr val="accent2"/>
              </a:solidFill>
              <a:round/>
            </a:ln>
            <a:effectLst>
              <a:outerShdw blurRad="76200" dist="50800" dir="5400000" algn="ctr" rotWithShape="0">
                <a:srgbClr val="000000">
                  <a:alpha val="43137"/>
                </a:srgbClr>
              </a:outerShdw>
            </a:effectLst>
          </c:spPr>
          <c:marker>
            <c:symbol val="circle"/>
            <c:size val="5"/>
            <c:spPr>
              <a:solidFill>
                <a:schemeClr val="accent2"/>
              </a:solidFill>
              <a:ln w="9525">
                <a:solidFill>
                  <a:schemeClr val="accent2"/>
                </a:solidFill>
              </a:ln>
              <a:effectLst>
                <a:outerShdw blurRad="76200" dist="50800" dir="5400000" algn="ctr" rotWithShape="0">
                  <a:srgbClr val="000000">
                    <a:alpha val="43137"/>
                  </a:srgbClr>
                </a:outerShdw>
              </a:effectLst>
            </c:spPr>
          </c:marker>
          <c:dLbls>
            <c:dLbl>
              <c:idx val="4"/>
              <c:layout>
                <c:manualLayout>
                  <c:x val="-6.038647342995169E-3"/>
                  <c:y val="-7.48971072069752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E2-4132-93FD-90640CF421EB}"/>
                </c:ext>
              </c:extLst>
            </c:dLbl>
            <c:numFmt formatCode=".###"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new!$A$172:$A$181</c:f>
              <c:strCache>
                <c:ptCount val="10"/>
                <c:pt idx="0">
                  <c:v>bb50f2e236e5eea0100680137654686c</c:v>
                </c:pt>
                <c:pt idx="1">
                  <c:v>d1c427060a0f73f6b889a5c7c61f2ac4</c:v>
                </c:pt>
                <c:pt idx="2">
                  <c:v>6cdd53843498f92890544667809f1595</c:v>
                </c:pt>
                <c:pt idx="3">
                  <c:v>d6160fb7873f184099d9bc95e30376af</c:v>
                </c:pt>
                <c:pt idx="4">
                  <c:v>99a4788cb24856965c36a24e339b6058</c:v>
                </c:pt>
                <c:pt idx="5">
                  <c:v>3dd2a17168ec895c781a9191c1e95ad7</c:v>
                </c:pt>
                <c:pt idx="6">
                  <c:v>aca2eb7d00ea1a7b8ebd4e68314663af</c:v>
                </c:pt>
                <c:pt idx="7">
                  <c:v>5f504b3a1c75b73d6151be81eb05bdc9</c:v>
                </c:pt>
                <c:pt idx="8">
                  <c:v>25c38557cf793876c5abdd5931f922db</c:v>
                </c:pt>
                <c:pt idx="9">
                  <c:v>53b36df67ebb7c41585e8d54d6772e08</c:v>
                </c:pt>
              </c:strCache>
            </c:strRef>
          </c:cat>
          <c:val>
            <c:numRef>
              <c:f>new!$C$172:$C$181</c:f>
              <c:numCache>
                <c:formatCode>General</c:formatCode>
                <c:ptCount val="10"/>
                <c:pt idx="0">
                  <c:v>0.43304475503501</c:v>
                </c:pt>
                <c:pt idx="1">
                  <c:v>0.40218981253519198</c:v>
                </c:pt>
                <c:pt idx="2">
                  <c:v>0.37994452814316598</c:v>
                </c:pt>
                <c:pt idx="3">
                  <c:v>0.32572408262513802</c:v>
                </c:pt>
                <c:pt idx="4">
                  <c:v>0.31384761639751002</c:v>
                </c:pt>
                <c:pt idx="5">
                  <c:v>0.30945670629595801</c:v>
                </c:pt>
                <c:pt idx="6">
                  <c:v>0.29009157725783102</c:v>
                </c:pt>
                <c:pt idx="7">
                  <c:v>0.27006025857795701</c:v>
                </c:pt>
                <c:pt idx="8">
                  <c:v>0.26786512714014199</c:v>
                </c:pt>
                <c:pt idx="9">
                  <c:v>0.25551417958893302</c:v>
                </c:pt>
              </c:numCache>
            </c:numRef>
          </c:val>
          <c:smooth val="0"/>
          <c:extLst>
            <c:ext xmlns:c16="http://schemas.microsoft.com/office/drawing/2014/chart" uri="{C3380CC4-5D6E-409C-BE32-E72D297353CC}">
              <c16:uniqueId val="{00000002-A3E2-4132-93FD-90640CF421EB}"/>
            </c:ext>
          </c:extLst>
        </c:ser>
        <c:dLbls>
          <c:showLegendKey val="0"/>
          <c:showVal val="1"/>
          <c:showCatName val="0"/>
          <c:showSerName val="0"/>
          <c:showPercent val="0"/>
          <c:showBubbleSize val="0"/>
        </c:dLbls>
        <c:marker val="1"/>
        <c:smooth val="0"/>
        <c:axId val="744221647"/>
        <c:axId val="744220687"/>
      </c:lineChart>
      <c:catAx>
        <c:axId val="744213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214447"/>
        <c:crosses val="autoZero"/>
        <c:auto val="1"/>
        <c:lblAlgn val="ctr"/>
        <c:lblOffset val="100"/>
        <c:noMultiLvlLbl val="0"/>
      </c:catAx>
      <c:valAx>
        <c:axId val="744214447"/>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213967"/>
        <c:crosses val="autoZero"/>
        <c:crossBetween val="between"/>
      </c:valAx>
      <c:valAx>
        <c:axId val="744220687"/>
        <c:scaling>
          <c:orientation val="minMax"/>
        </c:scaling>
        <c:delete val="0"/>
        <c:axPos val="r"/>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221647"/>
        <c:crosses val="max"/>
        <c:crossBetween val="between"/>
      </c:valAx>
      <c:catAx>
        <c:axId val="744221647"/>
        <c:scaling>
          <c:orientation val="minMax"/>
        </c:scaling>
        <c:delete val="1"/>
        <c:axPos val="b"/>
        <c:numFmt formatCode="General" sourceLinked="1"/>
        <c:majorTickMark val="out"/>
        <c:minorTickMark val="none"/>
        <c:tickLblPos val="nextTo"/>
        <c:crossAx val="744220687"/>
        <c:crosses val="autoZero"/>
        <c:auto val="1"/>
        <c:lblAlgn val="ctr"/>
        <c:lblOffset val="100"/>
        <c:noMultiLvlLbl val="0"/>
      </c:catAx>
      <c:spPr>
        <a:noFill/>
        <a:ln>
          <a:noFill/>
        </a:ln>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monthly</a:t>
            </a:r>
            <a:r>
              <a:rPr lang="en-IN" baseline="0"/>
              <a:t> basis trending category and revenue</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quot;K&quot;" sourceLinked="0"/>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multiLvlStrRef>
              <c:f>new!$A$297:$B$320</c:f>
              <c:multiLvlStrCache>
                <c:ptCount val="24"/>
                <c:lvl>
                  <c:pt idx="0">
                    <c:v>Stationery</c:v>
                  </c:pt>
                  <c:pt idx="1">
                    <c:v>Toys &amp; Gifts</c:v>
                  </c:pt>
                  <c:pt idx="2">
                    <c:v>Fashion</c:v>
                  </c:pt>
                  <c:pt idx="3">
                    <c:v>Toys &amp; Gifts</c:v>
                  </c:pt>
                  <c:pt idx="4">
                    <c:v>Furniture</c:v>
                  </c:pt>
                  <c:pt idx="5">
                    <c:v>Toys &amp; Gifts</c:v>
                  </c:pt>
                  <c:pt idx="6">
                    <c:v>Toys &amp; Gifts</c:v>
                  </c:pt>
                  <c:pt idx="7">
                    <c:v>Toys &amp; Gifts</c:v>
                  </c:pt>
                  <c:pt idx="8">
                    <c:v>Toys &amp; Gifts</c:v>
                  </c:pt>
                  <c:pt idx="9">
                    <c:v>Baby</c:v>
                  </c:pt>
                  <c:pt idx="10">
                    <c:v>Toys &amp; Gifts</c:v>
                  </c:pt>
                  <c:pt idx="11">
                    <c:v>Computers &amp; Accessories</c:v>
                  </c:pt>
                  <c:pt idx="12">
                    <c:v>Toys &amp; Gifts</c:v>
                  </c:pt>
                  <c:pt idx="13">
                    <c:v>Toys &amp; Gifts</c:v>
                  </c:pt>
                  <c:pt idx="14">
                    <c:v>Toys &amp; Gifts</c:v>
                  </c:pt>
                  <c:pt idx="15">
                    <c:v>Toys &amp; Gifts</c:v>
                  </c:pt>
                  <c:pt idx="16">
                    <c:v>Luggage_Accessories</c:v>
                  </c:pt>
                  <c:pt idx="17">
                    <c:v>Toys &amp; Gifts</c:v>
                  </c:pt>
                  <c:pt idx="18">
                    <c:v>Toys &amp; Gifts</c:v>
                  </c:pt>
                  <c:pt idx="19">
                    <c:v>Toys &amp; Gifts</c:v>
                  </c:pt>
                  <c:pt idx="20">
                    <c:v>Toys &amp; Gifts</c:v>
                  </c:pt>
                  <c:pt idx="21">
                    <c:v>Toys &amp; Gifts</c:v>
                  </c:pt>
                  <c:pt idx="22">
                    <c:v>Food &amp; Beverages</c:v>
                  </c:pt>
                  <c:pt idx="23">
                    <c:v>Toys &amp; Gifts</c:v>
                  </c:pt>
                </c:lvl>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multiLvlStrCache>
            </c:multiLvlStrRef>
          </c:cat>
          <c:val>
            <c:numRef>
              <c:f>new!$C$297:$C$320</c:f>
              <c:numCache>
                <c:formatCode>_ [$₹-4009]\ * #,##0.00_ ;_ [$₹-4009]\ * \-#,##0.00_ ;_ [$₹-4009]\ * "-"??_ ;_ @_ </c:formatCode>
                <c:ptCount val="24"/>
                <c:pt idx="0">
                  <c:v>75.06</c:v>
                </c:pt>
                <c:pt idx="1">
                  <c:v>19151.38</c:v>
                </c:pt>
                <c:pt idx="2">
                  <c:v>19.62</c:v>
                </c:pt>
                <c:pt idx="3">
                  <c:v>16785.47</c:v>
                </c:pt>
                <c:pt idx="4">
                  <c:v>40929.449999999997</c:v>
                </c:pt>
                <c:pt idx="5">
                  <c:v>74473.69</c:v>
                </c:pt>
                <c:pt idx="6">
                  <c:v>61702.86</c:v>
                </c:pt>
                <c:pt idx="7">
                  <c:v>91300.069999999905</c:v>
                </c:pt>
                <c:pt idx="8">
                  <c:v>100233.48</c:v>
                </c:pt>
                <c:pt idx="9">
                  <c:v>81654.52</c:v>
                </c:pt>
                <c:pt idx="10">
                  <c:v>97511.629999999903</c:v>
                </c:pt>
                <c:pt idx="11">
                  <c:v>119162.85</c:v>
                </c:pt>
                <c:pt idx="12">
                  <c:v>147761.85999999999</c:v>
                </c:pt>
                <c:pt idx="13">
                  <c:v>199803.31</c:v>
                </c:pt>
                <c:pt idx="14">
                  <c:v>221708.21</c:v>
                </c:pt>
                <c:pt idx="15">
                  <c:v>143810.32999999999</c:v>
                </c:pt>
                <c:pt idx="16">
                  <c:v>123749.04</c:v>
                </c:pt>
                <c:pt idx="17">
                  <c:v>183036.31</c:v>
                </c:pt>
                <c:pt idx="18">
                  <c:v>149502.51</c:v>
                </c:pt>
                <c:pt idx="19">
                  <c:v>236214.64</c:v>
                </c:pt>
                <c:pt idx="20">
                  <c:v>174182.18</c:v>
                </c:pt>
                <c:pt idx="21">
                  <c:v>162710.14000000001</c:v>
                </c:pt>
                <c:pt idx="22">
                  <c:v>180450.04</c:v>
                </c:pt>
                <c:pt idx="23">
                  <c:v>4137.9399999999996</c:v>
                </c:pt>
              </c:numCache>
            </c:numRef>
          </c:val>
          <c:extLst>
            <c:ext xmlns:c16="http://schemas.microsoft.com/office/drawing/2014/chart" uri="{C3380CC4-5D6E-409C-BE32-E72D297353CC}">
              <c16:uniqueId val="{00000000-E5D4-4784-9168-A80CE59ED7FF}"/>
            </c:ext>
          </c:extLst>
        </c:ser>
        <c:dLbls>
          <c:showLegendKey val="0"/>
          <c:showVal val="0"/>
          <c:showCatName val="0"/>
          <c:showSerName val="0"/>
          <c:showPercent val="0"/>
          <c:showBubbleSize val="0"/>
        </c:dLbls>
        <c:gapWidth val="219"/>
        <c:overlap val="-27"/>
        <c:axId val="1728654528"/>
        <c:axId val="1728653568"/>
      </c:barChart>
      <c:catAx>
        <c:axId val="172865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53568"/>
        <c:crosses val="autoZero"/>
        <c:auto val="1"/>
        <c:lblAlgn val="ctr"/>
        <c:lblOffset val="100"/>
        <c:noMultiLvlLbl val="0"/>
      </c:catAx>
      <c:valAx>
        <c:axId val="172865356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_ [$₹-4009]\ * #,##0.00_ ;_ [$₹-4009]\ * \-#,##0.00_ ;_ [$₹-4009]\ * &quot;-&quot;??_ ;_ @_ "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5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Category Trends</a:t>
            </a:r>
            <a:r>
              <a:rPr lang="en-IN" b="1" baseline="0"/>
              <a:t> </a:t>
            </a:r>
            <a:endParaRPr lang="en-IN" b="1"/>
          </a:p>
        </c:rich>
      </c:tx>
      <c:layout>
        <c:manualLayout>
          <c:xMode val="edge"/>
          <c:yMode val="edge"/>
          <c:x val="0.4063123359580052"/>
          <c:y val="2.7777777777777776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Sheet4!$A$140</c:f>
              <c:strCache>
                <c:ptCount val="1"/>
                <c:pt idx="0">
                  <c:v>Food &amp; Beverages</c:v>
                </c:pt>
              </c:strCache>
            </c:strRef>
          </c:tx>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Sheet4!$B$140</c:f>
              <c:numCache>
                <c:formatCode>[$-F800]dddd\,\ mmmm\ dd\,\ yyyy</c:formatCode>
                <c:ptCount val="1"/>
                <c:pt idx="0">
                  <c:v>44840.644444444442</c:v>
                </c:pt>
              </c:numCache>
            </c:numRef>
          </c:val>
          <c:extLst>
            <c:ext xmlns:c16="http://schemas.microsoft.com/office/drawing/2014/chart" uri="{C3380CC4-5D6E-409C-BE32-E72D297353CC}">
              <c16:uniqueId val="{00000000-61AE-4F65-9BFD-FBA1D1DCDB89}"/>
            </c:ext>
          </c:extLst>
        </c:ser>
        <c:ser>
          <c:idx val="1"/>
          <c:order val="1"/>
          <c:tx>
            <c:strRef>
              <c:f>Sheet4!$A$141</c:f>
              <c:strCache>
                <c:ptCount val="1"/>
                <c:pt idx="0">
                  <c:v>Food &amp; Beverages</c:v>
                </c:pt>
              </c:strCache>
            </c:strRef>
          </c:tx>
          <c:spPr>
            <a:solidFill>
              <a:schemeClr val="accent2"/>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Sheet4!$B$141</c:f>
              <c:numCache>
                <c:formatCode>[$-F800]dddd\,\ mmmm\ dd\,\ yyyy</c:formatCode>
                <c:ptCount val="1"/>
                <c:pt idx="0">
                  <c:v>45130.188194444447</c:v>
                </c:pt>
              </c:numCache>
            </c:numRef>
          </c:val>
          <c:extLst>
            <c:ext xmlns:c16="http://schemas.microsoft.com/office/drawing/2014/chart" uri="{C3380CC4-5D6E-409C-BE32-E72D297353CC}">
              <c16:uniqueId val="{00000001-61AE-4F65-9BFD-FBA1D1DCDB89}"/>
            </c:ext>
          </c:extLst>
        </c:ser>
        <c:ser>
          <c:idx val="2"/>
          <c:order val="2"/>
          <c:tx>
            <c:strRef>
              <c:f>Sheet4!$A$142</c:f>
              <c:strCache>
                <c:ptCount val="1"/>
                <c:pt idx="0">
                  <c:v>Home_Appliances</c:v>
                </c:pt>
              </c:strCache>
            </c:strRef>
          </c:tx>
          <c:spPr>
            <a:solidFill>
              <a:schemeClr val="accent3"/>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Sheet4!$B$142</c:f>
              <c:numCache>
                <c:formatCode>[$-F800]dddd\,\ mmmm\ dd\,\ yyyy</c:formatCode>
                <c:ptCount val="1"/>
                <c:pt idx="0">
                  <c:v>44608.859027777777</c:v>
                </c:pt>
              </c:numCache>
            </c:numRef>
          </c:val>
          <c:extLst>
            <c:ext xmlns:c16="http://schemas.microsoft.com/office/drawing/2014/chart" uri="{C3380CC4-5D6E-409C-BE32-E72D297353CC}">
              <c16:uniqueId val="{00000002-61AE-4F65-9BFD-FBA1D1DCDB89}"/>
            </c:ext>
          </c:extLst>
        </c:ser>
        <c:ser>
          <c:idx val="3"/>
          <c:order val="3"/>
          <c:tx>
            <c:strRef>
              <c:f>Sheet4!$A$143</c:f>
              <c:strCache>
                <c:ptCount val="1"/>
                <c:pt idx="0">
                  <c:v>Computers &amp; Accessories</c:v>
                </c:pt>
              </c:strCache>
            </c:strRef>
          </c:tx>
          <c:spPr>
            <a:solidFill>
              <a:schemeClr val="accent4"/>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Sheet4!$B$143</c:f>
              <c:numCache>
                <c:formatCode>[$-F800]dddd\,\ mmmm\ dd\,\ yyyy</c:formatCode>
                <c:ptCount val="1"/>
                <c:pt idx="0">
                  <c:v>45140.170138888891</c:v>
                </c:pt>
              </c:numCache>
            </c:numRef>
          </c:val>
          <c:extLst>
            <c:ext xmlns:c16="http://schemas.microsoft.com/office/drawing/2014/chart" uri="{C3380CC4-5D6E-409C-BE32-E72D297353CC}">
              <c16:uniqueId val="{00000003-61AE-4F65-9BFD-FBA1D1DCDB89}"/>
            </c:ext>
          </c:extLst>
        </c:ser>
        <c:ser>
          <c:idx val="4"/>
          <c:order val="4"/>
          <c:tx>
            <c:strRef>
              <c:f>Sheet4!$A$144</c:f>
              <c:strCache>
                <c:ptCount val="1"/>
                <c:pt idx="0">
                  <c:v>Toys &amp; Gifts</c:v>
                </c:pt>
              </c:strCache>
            </c:strRef>
          </c:tx>
          <c:spPr>
            <a:solidFill>
              <a:schemeClr val="accent5"/>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Sheet4!$B$144</c:f>
              <c:numCache>
                <c:formatCode>[$-F800]dddd\,\ mmmm\ dd\,\ yyyy</c:formatCode>
                <c:ptCount val="1"/>
                <c:pt idx="0">
                  <c:v>44727.114583333336</c:v>
                </c:pt>
              </c:numCache>
            </c:numRef>
          </c:val>
          <c:extLst>
            <c:ext xmlns:c16="http://schemas.microsoft.com/office/drawing/2014/chart" uri="{C3380CC4-5D6E-409C-BE32-E72D297353CC}">
              <c16:uniqueId val="{00000004-61AE-4F65-9BFD-FBA1D1DCDB89}"/>
            </c:ext>
          </c:extLst>
        </c:ser>
        <c:dLbls>
          <c:dLblPos val="outEnd"/>
          <c:showLegendKey val="0"/>
          <c:showVal val="1"/>
          <c:showCatName val="0"/>
          <c:showSerName val="0"/>
          <c:showPercent val="0"/>
          <c:showBubbleSize val="0"/>
        </c:dLbls>
        <c:gapWidth val="219"/>
        <c:overlap val="-27"/>
        <c:axId val="585725231"/>
        <c:axId val="585695471"/>
      </c:barChart>
      <c:catAx>
        <c:axId val="5857252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95471"/>
        <c:crosses val="autoZero"/>
        <c:auto val="1"/>
        <c:lblAlgn val="ctr"/>
        <c:lblOffset val="100"/>
        <c:noMultiLvlLbl val="0"/>
      </c:catAx>
      <c:valAx>
        <c:axId val="585695471"/>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F800]dddd\,\ mmmm\ dd\,\ yyyy"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725231"/>
        <c:crosses val="autoZero"/>
        <c:crossBetween val="between"/>
      </c:valAx>
      <c:spPr>
        <a:noFill/>
        <a:ln>
          <a:noFill/>
        </a:ln>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t>top 10 order id who ordered same product maximum  time</a:t>
            </a:r>
            <a:endParaRPr lang="en-IN" dirty="0"/>
          </a:p>
        </c:rich>
      </c:tx>
      <c:layout>
        <c:manualLayout>
          <c:xMode val="edge"/>
          <c:yMode val="edge"/>
          <c:x val="0.12598600174978128"/>
          <c:y val="2.7777777777777776E-2"/>
        </c:manualLayout>
      </c:layout>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cat>
            <c:strRef>
              <c:f>Sheet5!$E$282:$E$291</c:f>
              <c:strCache>
                <c:ptCount val="10"/>
                <c:pt idx="0">
                  <c:v>ca3625898fbd48669d50701aba51cd5f</c:v>
                </c:pt>
                <c:pt idx="1">
                  <c:v>1c11d0f4353b31ac3417fbfa5f0f2a8a</c:v>
                </c:pt>
                <c:pt idx="2">
                  <c:v>30bdf3d824d824610a49887486debcaf</c:v>
                </c:pt>
                <c:pt idx="3">
                  <c:v>5a3b1c29a49756e75f1ef513383c0c12</c:v>
                </c:pt>
                <c:pt idx="4">
                  <c:v>612d140e314dab491efb33ec8219c2ee</c:v>
                </c:pt>
                <c:pt idx="5">
                  <c:v>77df84f9195be22a4e9cb72ca9e8b4c2</c:v>
                </c:pt>
                <c:pt idx="6">
                  <c:v>9bdf94af058f959fbc09c3ea1eb32465</c:v>
                </c:pt>
                <c:pt idx="7">
                  <c:v>cf5c8d9f52807cb2d2f0a0ff54c478da</c:v>
                </c:pt>
                <c:pt idx="8">
                  <c:v>d5211af24819d319c02a285e7bb51750</c:v>
                </c:pt>
                <c:pt idx="9">
                  <c:v>e37f11cae9985ca58f0b56f268720537</c:v>
                </c:pt>
              </c:strCache>
            </c:strRef>
          </c:cat>
          <c:val>
            <c:numRef>
              <c:f>Sheet5!$F$282:$F$291</c:f>
              <c:numCache>
                <c:formatCode>General</c:formatCode>
                <c:ptCount val="10"/>
                <c:pt idx="0">
                  <c:v>9</c:v>
                </c:pt>
                <c:pt idx="1">
                  <c:v>7</c:v>
                </c:pt>
                <c:pt idx="2">
                  <c:v>7</c:v>
                </c:pt>
                <c:pt idx="3">
                  <c:v>7</c:v>
                </c:pt>
                <c:pt idx="4">
                  <c:v>7</c:v>
                </c:pt>
                <c:pt idx="5">
                  <c:v>7</c:v>
                </c:pt>
                <c:pt idx="6">
                  <c:v>7</c:v>
                </c:pt>
                <c:pt idx="7">
                  <c:v>6</c:v>
                </c:pt>
                <c:pt idx="8">
                  <c:v>6</c:v>
                </c:pt>
                <c:pt idx="9">
                  <c:v>6</c:v>
                </c:pt>
              </c:numCache>
            </c:numRef>
          </c:val>
          <c:extLst>
            <c:ext xmlns:c16="http://schemas.microsoft.com/office/drawing/2014/chart" uri="{C3380CC4-5D6E-409C-BE32-E72D297353CC}">
              <c16:uniqueId val="{00000000-8FA8-4046-A364-BC217C41E46D}"/>
            </c:ext>
          </c:extLst>
        </c:ser>
        <c:dLbls>
          <c:showLegendKey val="0"/>
          <c:showVal val="0"/>
          <c:showCatName val="0"/>
          <c:showSerName val="0"/>
          <c:showPercent val="0"/>
          <c:showBubbleSize val="0"/>
        </c:dLbls>
        <c:gapWidth val="219"/>
        <c:overlap val="-27"/>
        <c:axId val="1749994655"/>
        <c:axId val="1749989375"/>
      </c:barChart>
      <c:catAx>
        <c:axId val="1749994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989375"/>
        <c:crosses val="autoZero"/>
        <c:auto val="1"/>
        <c:lblAlgn val="ctr"/>
        <c:lblOffset val="100"/>
        <c:noMultiLvlLbl val="0"/>
      </c:catAx>
      <c:valAx>
        <c:axId val="1749989375"/>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994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payment type and their usage in numbers</a:t>
            </a:r>
            <a:r>
              <a:rPr lang="en-IN" baseline="0" dirty="0"/>
              <a:t> and percentage </a:t>
            </a:r>
            <a:r>
              <a:rPr lang="en-IN" dirty="0"/>
              <a:t> based on</a:t>
            </a:r>
            <a:r>
              <a:rPr lang="en-IN" baseline="0" dirty="0"/>
              <a:t> region</a:t>
            </a:r>
            <a:r>
              <a:rPr lang="en-IN" dirty="0"/>
              <a:t> </a:t>
            </a:r>
          </a:p>
        </c:rich>
      </c:tx>
      <c:layout>
        <c:manualLayout>
          <c:xMode val="edge"/>
          <c:yMode val="edge"/>
          <c:x val="6.596127905241958E-2"/>
          <c:y val="1.759670567500686E-2"/>
        </c:manualLayout>
      </c:layout>
      <c:overlay val="0"/>
      <c:spPr>
        <a:noFill/>
        <a:ln>
          <a:noFill/>
        </a:ln>
        <a:effectLst>
          <a:outerShdw blurRad="254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126358031537144E-2"/>
          <c:y val="6.0571125829073258E-2"/>
          <c:w val="0.93600770560956881"/>
          <c:h val="0.74891105096426014"/>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new!$I$243:$J$258</c:f>
              <c:multiLvlStrCache>
                <c:ptCount val="16"/>
                <c:lvl>
                  <c:pt idx="0">
                    <c:v>credit_card</c:v>
                  </c:pt>
                  <c:pt idx="1">
                    <c:v>UPI/Cash</c:v>
                  </c:pt>
                  <c:pt idx="2">
                    <c:v>voucher</c:v>
                  </c:pt>
                  <c:pt idx="3">
                    <c:v>debit_card</c:v>
                  </c:pt>
                  <c:pt idx="4">
                    <c:v>credit_card</c:v>
                  </c:pt>
                  <c:pt idx="5">
                    <c:v>UPI/Cash</c:v>
                  </c:pt>
                  <c:pt idx="6">
                    <c:v>voucher</c:v>
                  </c:pt>
                  <c:pt idx="7">
                    <c:v>debit_card</c:v>
                  </c:pt>
                  <c:pt idx="8">
                    <c:v>credit_card</c:v>
                  </c:pt>
                  <c:pt idx="9">
                    <c:v>UPI/Cash</c:v>
                  </c:pt>
                  <c:pt idx="10">
                    <c:v>voucher</c:v>
                  </c:pt>
                  <c:pt idx="11">
                    <c:v>debit_card</c:v>
                  </c:pt>
                  <c:pt idx="12">
                    <c:v>credit_card</c:v>
                  </c:pt>
                  <c:pt idx="13">
                    <c:v>UPI/Cash</c:v>
                  </c:pt>
                  <c:pt idx="14">
                    <c:v>voucher</c:v>
                  </c:pt>
                  <c:pt idx="15">
                    <c:v>debit_card</c:v>
                  </c:pt>
                </c:lvl>
                <c:lvl>
                  <c:pt idx="0">
                    <c:v>East</c:v>
                  </c:pt>
                  <c:pt idx="1">
                    <c:v>East</c:v>
                  </c:pt>
                  <c:pt idx="2">
                    <c:v>East</c:v>
                  </c:pt>
                  <c:pt idx="3">
                    <c:v>East</c:v>
                  </c:pt>
                  <c:pt idx="4">
                    <c:v>North</c:v>
                  </c:pt>
                  <c:pt idx="5">
                    <c:v>North</c:v>
                  </c:pt>
                  <c:pt idx="6">
                    <c:v>North</c:v>
                  </c:pt>
                  <c:pt idx="7">
                    <c:v>North</c:v>
                  </c:pt>
                  <c:pt idx="8">
                    <c:v>South</c:v>
                  </c:pt>
                  <c:pt idx="9">
                    <c:v>South</c:v>
                  </c:pt>
                  <c:pt idx="10">
                    <c:v>South</c:v>
                  </c:pt>
                  <c:pt idx="11">
                    <c:v>South</c:v>
                  </c:pt>
                  <c:pt idx="12">
                    <c:v>West</c:v>
                  </c:pt>
                  <c:pt idx="13">
                    <c:v>West</c:v>
                  </c:pt>
                  <c:pt idx="14">
                    <c:v>West</c:v>
                  </c:pt>
                  <c:pt idx="15">
                    <c:v>West</c:v>
                  </c:pt>
                </c:lvl>
              </c:multiLvlStrCache>
            </c:multiLvlStrRef>
          </c:cat>
          <c:val>
            <c:numRef>
              <c:f>new!$K$243:$K$258</c:f>
              <c:numCache>
                <c:formatCode>General</c:formatCode>
                <c:ptCount val="16"/>
                <c:pt idx="0">
                  <c:v>1380</c:v>
                </c:pt>
                <c:pt idx="1">
                  <c:v>398</c:v>
                </c:pt>
                <c:pt idx="2">
                  <c:v>66</c:v>
                </c:pt>
                <c:pt idx="3">
                  <c:v>25</c:v>
                </c:pt>
                <c:pt idx="4">
                  <c:v>7877</c:v>
                </c:pt>
                <c:pt idx="5">
                  <c:v>1883</c:v>
                </c:pt>
                <c:pt idx="6">
                  <c:v>352</c:v>
                </c:pt>
                <c:pt idx="7">
                  <c:v>170</c:v>
                </c:pt>
                <c:pt idx="8">
                  <c:v>57904</c:v>
                </c:pt>
                <c:pt idx="9">
                  <c:v>15382</c:v>
                </c:pt>
                <c:pt idx="10">
                  <c:v>2925</c:v>
                </c:pt>
                <c:pt idx="11">
                  <c:v>1178</c:v>
                </c:pt>
                <c:pt idx="12">
                  <c:v>8460</c:v>
                </c:pt>
                <c:pt idx="13">
                  <c:v>1896</c:v>
                </c:pt>
                <c:pt idx="14">
                  <c:v>439</c:v>
                </c:pt>
                <c:pt idx="15">
                  <c:v>135</c:v>
                </c:pt>
              </c:numCache>
            </c:numRef>
          </c:val>
          <c:extLst>
            <c:ext xmlns:c16="http://schemas.microsoft.com/office/drawing/2014/chart" uri="{C3380CC4-5D6E-409C-BE32-E72D297353CC}">
              <c16:uniqueId val="{00000000-AD37-437D-A89D-A6C6E73C670F}"/>
            </c:ext>
          </c:extLst>
        </c:ser>
        <c:ser>
          <c:idx val="1"/>
          <c:order val="1"/>
          <c:spPr>
            <a:solidFill>
              <a:schemeClr val="accent2"/>
            </a:solidFill>
            <a:ln>
              <a:noFill/>
            </a:ln>
            <a:effectLst/>
          </c:spPr>
          <c:invertIfNegative val="0"/>
          <c:dLbls>
            <c:dLbl>
              <c:idx val="8"/>
              <c:layout>
                <c:manualLayout>
                  <c:x val="2.6855100877996901E-2"/>
                  <c:y val="-0.3545532976965404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D37-437D-A89D-A6C6E73C670F}"/>
                </c:ext>
              </c:extLst>
            </c:dLbl>
            <c:dLbl>
              <c:idx val="9"/>
              <c:layout>
                <c:manualLayout>
                  <c:x val="2.6082420448617634E-3"/>
                  <c:y val="-0.101851901347285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D37-437D-A89D-A6C6E73C67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new!$I$243:$J$258</c:f>
              <c:multiLvlStrCache>
                <c:ptCount val="16"/>
                <c:lvl>
                  <c:pt idx="0">
                    <c:v>credit_card</c:v>
                  </c:pt>
                  <c:pt idx="1">
                    <c:v>UPI/Cash</c:v>
                  </c:pt>
                  <c:pt idx="2">
                    <c:v>voucher</c:v>
                  </c:pt>
                  <c:pt idx="3">
                    <c:v>debit_card</c:v>
                  </c:pt>
                  <c:pt idx="4">
                    <c:v>credit_card</c:v>
                  </c:pt>
                  <c:pt idx="5">
                    <c:v>UPI/Cash</c:v>
                  </c:pt>
                  <c:pt idx="6">
                    <c:v>voucher</c:v>
                  </c:pt>
                  <c:pt idx="7">
                    <c:v>debit_card</c:v>
                  </c:pt>
                  <c:pt idx="8">
                    <c:v>credit_card</c:v>
                  </c:pt>
                  <c:pt idx="9">
                    <c:v>UPI/Cash</c:v>
                  </c:pt>
                  <c:pt idx="10">
                    <c:v>voucher</c:v>
                  </c:pt>
                  <c:pt idx="11">
                    <c:v>debit_card</c:v>
                  </c:pt>
                  <c:pt idx="12">
                    <c:v>credit_card</c:v>
                  </c:pt>
                  <c:pt idx="13">
                    <c:v>UPI/Cash</c:v>
                  </c:pt>
                  <c:pt idx="14">
                    <c:v>voucher</c:v>
                  </c:pt>
                  <c:pt idx="15">
                    <c:v>debit_card</c:v>
                  </c:pt>
                </c:lvl>
                <c:lvl>
                  <c:pt idx="0">
                    <c:v>East</c:v>
                  </c:pt>
                  <c:pt idx="1">
                    <c:v>East</c:v>
                  </c:pt>
                  <c:pt idx="2">
                    <c:v>East</c:v>
                  </c:pt>
                  <c:pt idx="3">
                    <c:v>East</c:v>
                  </c:pt>
                  <c:pt idx="4">
                    <c:v>North</c:v>
                  </c:pt>
                  <c:pt idx="5">
                    <c:v>North</c:v>
                  </c:pt>
                  <c:pt idx="6">
                    <c:v>North</c:v>
                  </c:pt>
                  <c:pt idx="7">
                    <c:v>North</c:v>
                  </c:pt>
                  <c:pt idx="8">
                    <c:v>South</c:v>
                  </c:pt>
                  <c:pt idx="9">
                    <c:v>South</c:v>
                  </c:pt>
                  <c:pt idx="10">
                    <c:v>South</c:v>
                  </c:pt>
                  <c:pt idx="11">
                    <c:v>South</c:v>
                  </c:pt>
                  <c:pt idx="12">
                    <c:v>West</c:v>
                  </c:pt>
                  <c:pt idx="13">
                    <c:v>West</c:v>
                  </c:pt>
                  <c:pt idx="14">
                    <c:v>West</c:v>
                  </c:pt>
                  <c:pt idx="15">
                    <c:v>West</c:v>
                  </c:pt>
                </c:lvl>
              </c:multiLvlStrCache>
            </c:multiLvlStrRef>
          </c:cat>
          <c:val>
            <c:numRef>
              <c:f>new!$L$243:$L$258</c:f>
              <c:numCache>
                <c:formatCode>General</c:formatCode>
                <c:ptCount val="16"/>
                <c:pt idx="0">
                  <c:v>73.84</c:v>
                </c:pt>
                <c:pt idx="1">
                  <c:v>21.29</c:v>
                </c:pt>
                <c:pt idx="2">
                  <c:v>3.53</c:v>
                </c:pt>
                <c:pt idx="3">
                  <c:v>1.34</c:v>
                </c:pt>
                <c:pt idx="4">
                  <c:v>76.61</c:v>
                </c:pt>
                <c:pt idx="5">
                  <c:v>18.309999999999999</c:v>
                </c:pt>
                <c:pt idx="6">
                  <c:v>3.42</c:v>
                </c:pt>
                <c:pt idx="7">
                  <c:v>1.65</c:v>
                </c:pt>
                <c:pt idx="8">
                  <c:v>74.819999999999993</c:v>
                </c:pt>
                <c:pt idx="9">
                  <c:v>19.88</c:v>
                </c:pt>
                <c:pt idx="10">
                  <c:v>3.78</c:v>
                </c:pt>
                <c:pt idx="11">
                  <c:v>1.52</c:v>
                </c:pt>
                <c:pt idx="12">
                  <c:v>77.400000000000006</c:v>
                </c:pt>
                <c:pt idx="13">
                  <c:v>17.350000000000001</c:v>
                </c:pt>
                <c:pt idx="14">
                  <c:v>4.0199999999999996</c:v>
                </c:pt>
                <c:pt idx="15">
                  <c:v>1.24</c:v>
                </c:pt>
              </c:numCache>
            </c:numRef>
          </c:val>
          <c:extLst>
            <c:ext xmlns:c16="http://schemas.microsoft.com/office/drawing/2014/chart" uri="{C3380CC4-5D6E-409C-BE32-E72D297353CC}">
              <c16:uniqueId val="{00000003-AD37-437D-A89D-A6C6E73C670F}"/>
            </c:ext>
          </c:extLst>
        </c:ser>
        <c:dLbls>
          <c:dLblPos val="outEnd"/>
          <c:showLegendKey val="0"/>
          <c:showVal val="1"/>
          <c:showCatName val="0"/>
          <c:showSerName val="0"/>
          <c:showPercent val="0"/>
          <c:showBubbleSize val="0"/>
        </c:dLbls>
        <c:gapWidth val="219"/>
        <c:overlap val="-27"/>
        <c:axId val="1728660288"/>
        <c:axId val="1728653088"/>
      </c:barChart>
      <c:catAx>
        <c:axId val="172866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glow>
              <a:schemeClr val="accent1">
                <a:alpha val="98000"/>
              </a:schemeClr>
            </a:glow>
            <a:outerShdw blurRad="76200" algn="ctr" rotWithShape="0">
              <a:srgbClr val="000000">
                <a:alpha val="43137"/>
              </a:srgbClr>
            </a:outerShdw>
            <a:softEdge rad="0"/>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53088"/>
        <c:crosses val="autoZero"/>
        <c:auto val="1"/>
        <c:lblAlgn val="ctr"/>
        <c:lblOffset val="100"/>
        <c:noMultiLvlLbl val="0"/>
      </c:catAx>
      <c:valAx>
        <c:axId val="1728653088"/>
        <c:scaling>
          <c:orientation val="minMax"/>
        </c:scaling>
        <c:delete val="0"/>
        <c:axPos val="l"/>
        <c:majorGridlines>
          <c:spPr>
            <a:ln w="9525" cap="flat" cmpd="sng" algn="ctr">
              <a:solidFill>
                <a:sysClr val="windowText" lastClr="000000">
                  <a:lumMod val="25000"/>
                  <a:lumOff val="75000"/>
                </a:sysClr>
              </a:solidFill>
              <a:round/>
            </a:ln>
            <a:effectLst>
              <a:glow>
                <a:schemeClr val="accent1"/>
              </a:glow>
              <a:outerShdw blurRad="76200" dist="508000" dir="12300000" sx="1000" sy="1000" algn="ctr" rotWithShape="0">
                <a:srgbClr val="000000">
                  <a:alpha val="43137"/>
                </a:srgbClr>
              </a:outerShdw>
              <a:softEdge rad="0"/>
            </a:effectLst>
          </c:spPr>
        </c:majorGridlines>
        <c:numFmt formatCode="General" sourceLinked="1"/>
        <c:majorTickMark val="none"/>
        <c:minorTickMark val="none"/>
        <c:tickLblPos val="nextTo"/>
        <c:spPr>
          <a:noFill/>
          <a:ln>
            <a:noFill/>
          </a:ln>
          <a:effectLst>
            <a:outerShdw blurRad="635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60288"/>
        <c:crosses val="autoZero"/>
        <c:crossBetween val="between"/>
      </c:valAx>
      <c:spPr>
        <a:noFill/>
        <a:ln>
          <a:noFill/>
        </a:ln>
        <a:effectLst>
          <a:outerShdw blurRad="76200" dist="50800" dir="5400000" sx="47000" sy="47000" algn="ctr" rotWithShape="0">
            <a:srgbClr val="000000">
              <a:alpha val="43137"/>
            </a:srgbClr>
          </a:outerShdw>
        </a:effectLst>
      </c:spPr>
    </c:plotArea>
    <c:legend>
      <c:legendPos val="b"/>
      <c:layout>
        <c:manualLayout>
          <c:xMode val="edge"/>
          <c:yMode val="edge"/>
          <c:x val="0.830878438464136"/>
          <c:y val="2.0943131979508291E-2"/>
          <c:w val="0.16752192052333456"/>
          <c:h val="4.2927431540928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glow rad="254000">
        <a:schemeClr val="accent1">
          <a:satMod val="175000"/>
          <a:alpha val="47000"/>
        </a:schemeClr>
      </a:glow>
      <a:outerShdw blurRad="76200" dist="50800" dir="5400000" algn="ctr" rotWithShape="0">
        <a:srgbClr val="000000">
          <a:alpha val="43137"/>
        </a:srgbClr>
      </a:outerShdw>
      <a:softEdge rad="0"/>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Store wise profit</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0114866565594282E-2"/>
          <c:y val="0.19230321497965933"/>
          <c:w val="0.8214411105614049"/>
          <c:h val="0.61912878016839257"/>
        </c:manualLayout>
      </c:layout>
      <c:barChart>
        <c:barDir val="col"/>
        <c:grouping val="clustered"/>
        <c:varyColors val="0"/>
        <c:ser>
          <c:idx val="0"/>
          <c:order val="0"/>
          <c:spPr>
            <a:solidFill>
              <a:schemeClr val="accent1"/>
            </a:solidFill>
            <a:ln>
              <a:noFill/>
            </a:ln>
            <a:effectLst/>
          </c:spPr>
          <c:invertIfNegative val="0"/>
          <c:dLbls>
            <c:dLbl>
              <c:idx val="0"/>
              <c:layout>
                <c:manualLayout>
                  <c:x val="-1.5888126240295543E-2"/>
                  <c:y val="-3.77146356246508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DE8-45F6-9329-6227ACAC3DFE}"/>
                </c:ext>
              </c:extLst>
            </c:dLbl>
            <c:dLbl>
              <c:idx val="5"/>
              <c:layout>
                <c:manualLayout>
                  <c:x val="-8.4736673281576129E-3"/>
                  <c:y val="-3.9600367405883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8-45F6-9329-6227ACAC3DFE}"/>
                </c:ext>
              </c:extLst>
            </c:dLbl>
            <c:dLbl>
              <c:idx val="7"/>
              <c:layout>
                <c:manualLayout>
                  <c:x val="-1.376970940825616E-2"/>
                  <c:y val="-4.71432945308137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DE8-45F6-9329-6227ACAC3DFE}"/>
                </c:ext>
              </c:extLst>
            </c:dLbl>
            <c:dLbl>
              <c:idx val="9"/>
              <c:layout>
                <c:manualLayout>
                  <c:x val="-3.1776252480591439E-3"/>
                  <c:y val="-1.320012246862794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DE8-45F6-9329-6227ACAC3DFE}"/>
                </c:ext>
              </c:extLst>
            </c:dLbl>
            <c:dLbl>
              <c:idx val="10"/>
              <c:layout>
                <c:manualLayout>
                  <c:x val="2.5421001984472839E-2"/>
                  <c:y val="-7.731500303053430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8-45F6-9329-6227ACAC3DFE}"/>
                </c:ext>
              </c:extLst>
            </c:dLbl>
            <c:dLbl>
              <c:idx val="14"/>
              <c:layout>
                <c:manualLayout>
                  <c:x val="7.4144589121379108E-3"/>
                  <c:y val="-3.394317206218593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DE8-45F6-9329-6227ACAC3DFE}"/>
                </c:ext>
              </c:extLst>
            </c:dLbl>
            <c:dLbl>
              <c:idx val="15"/>
              <c:layout>
                <c:manualLayout>
                  <c:x val="-2.1184168320394032E-3"/>
                  <c:y val="-5.657195343697631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DE8-45F6-9329-6227ACAC3DFE}"/>
                </c:ext>
              </c:extLst>
            </c:dLbl>
            <c:dLbl>
              <c:idx val="16"/>
              <c:layout>
                <c:manualLayout>
                  <c:x val="8.4736673281576129E-3"/>
                  <c:y val="-0.1018295161865573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8-45F6-9329-6227ACAC3DFE}"/>
                </c:ext>
              </c:extLst>
            </c:dLbl>
            <c:dLbl>
              <c:idx val="18"/>
              <c:layout>
                <c:manualLayout>
                  <c:x val="-2.9657835648551723E-2"/>
                  <c:y val="-5.28004898745112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DE8-45F6-9329-6227ACAC3DFE}"/>
                </c:ext>
              </c:extLst>
            </c:dLbl>
            <c:dLbl>
              <c:idx val="19"/>
              <c:layout>
                <c:manualLayout>
                  <c:x val="1.3769709408256043E-2"/>
                  <c:y val="-5.468622165574377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DE8-45F6-9329-6227ACAC3DFE}"/>
                </c:ext>
              </c:extLst>
            </c:dLbl>
            <c:dLbl>
              <c:idx val="22"/>
              <c:layout>
                <c:manualLayout>
                  <c:x val="5.6138046049044106E-2"/>
                  <c:y val="-0.1131439068739527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DE8-45F6-9329-6227ACAC3DFE}"/>
                </c:ext>
              </c:extLst>
            </c:dLbl>
            <c:dLbl>
              <c:idx val="24"/>
              <c:layout>
                <c:manualLayout>
                  <c:x val="-1.3769709408256121E-2"/>
                  <c:y val="-9.61723208428597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DE8-45F6-9329-6227ACAC3DFE}"/>
                </c:ext>
              </c:extLst>
            </c:dLbl>
            <c:dLbl>
              <c:idx val="27"/>
              <c:layout>
                <c:manualLayout>
                  <c:x val="-1.4828917824275822E-2"/>
                  <c:y val="-8.108646659299939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DE8-45F6-9329-6227ACAC3DFE}"/>
                </c:ext>
              </c:extLst>
            </c:dLbl>
            <c:dLbl>
              <c:idx val="28"/>
              <c:layout>
                <c:manualLayout>
                  <c:x val="2.012495990437433E-2"/>
                  <c:y val="-0.1018295161865575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DE8-45F6-9329-6227ACAC3DFE}"/>
                </c:ext>
              </c:extLst>
            </c:dLbl>
            <c:dLbl>
              <c:idx val="29"/>
              <c:layout>
                <c:manualLayout>
                  <c:x val="-6.3552504961183649E-3"/>
                  <c:y val="-2.26287813747906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DE8-45F6-9329-6227ACAC3DFE}"/>
                </c:ext>
              </c:extLst>
            </c:dLbl>
            <c:dLbl>
              <c:idx val="33"/>
              <c:layout>
                <c:manualLayout>
                  <c:x val="-2.7539418816512243E-2"/>
                  <c:y val="-8.108646659299953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DE8-45F6-9329-6227ACAC3DFE}"/>
                </c:ext>
              </c:extLst>
            </c:dLbl>
            <c:dLbl>
              <c:idx val="35"/>
              <c:layout>
                <c:manualLayout>
                  <c:x val="-1.8006543072335082E-2"/>
                  <c:y val="-6.034341699944140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DE8-45F6-9329-6227ACAC3DFE}"/>
                </c:ext>
              </c:extLst>
            </c:dLbl>
            <c:numFmt formatCode="#,\ &quot;K&quot;" sourceLinked="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errBars>
            <c:errBarType val="both"/>
            <c:errValType val="stdErr"/>
            <c:noEndCap val="0"/>
            <c:spPr>
              <a:noFill/>
              <a:ln w="9525" cap="flat" cmpd="sng" algn="ctr">
                <a:solidFill>
                  <a:schemeClr val="tx1">
                    <a:lumMod val="65000"/>
                    <a:lumOff val="35000"/>
                  </a:schemeClr>
                </a:solidFill>
                <a:round/>
              </a:ln>
              <a:effectLst/>
            </c:spPr>
          </c:errBars>
          <c:cat>
            <c:strRef>
              <c:f>ppt!$G$5:$G$41</c:f>
              <c:strCache>
                <c:ptCount val="37"/>
                <c:pt idx="0">
                  <c:v>ST101</c:v>
                </c:pt>
                <c:pt idx="1">
                  <c:v>ST102</c:v>
                </c:pt>
                <c:pt idx="2">
                  <c:v>ST103</c:v>
                </c:pt>
                <c:pt idx="3">
                  <c:v>ST106</c:v>
                </c:pt>
                <c:pt idx="4">
                  <c:v>ST110</c:v>
                </c:pt>
                <c:pt idx="5">
                  <c:v>ST112</c:v>
                </c:pt>
                <c:pt idx="6">
                  <c:v>ST116</c:v>
                </c:pt>
                <c:pt idx="7">
                  <c:v>ST118</c:v>
                </c:pt>
                <c:pt idx="8">
                  <c:v>ST120</c:v>
                </c:pt>
                <c:pt idx="9">
                  <c:v>ST125</c:v>
                </c:pt>
                <c:pt idx="10">
                  <c:v>ST129</c:v>
                </c:pt>
                <c:pt idx="11">
                  <c:v>ST130</c:v>
                </c:pt>
                <c:pt idx="12">
                  <c:v>ST132</c:v>
                </c:pt>
                <c:pt idx="13">
                  <c:v>ST133</c:v>
                </c:pt>
                <c:pt idx="14">
                  <c:v>ST135</c:v>
                </c:pt>
                <c:pt idx="15">
                  <c:v>ST138</c:v>
                </c:pt>
                <c:pt idx="16">
                  <c:v>ST143</c:v>
                </c:pt>
                <c:pt idx="17">
                  <c:v>ST144</c:v>
                </c:pt>
                <c:pt idx="18">
                  <c:v>ST166</c:v>
                </c:pt>
                <c:pt idx="19">
                  <c:v>ST167</c:v>
                </c:pt>
                <c:pt idx="20">
                  <c:v>ST177</c:v>
                </c:pt>
                <c:pt idx="21">
                  <c:v>ST180</c:v>
                </c:pt>
                <c:pt idx="22">
                  <c:v>ST186</c:v>
                </c:pt>
                <c:pt idx="23">
                  <c:v>ST188</c:v>
                </c:pt>
                <c:pt idx="24">
                  <c:v>ST199</c:v>
                </c:pt>
                <c:pt idx="25">
                  <c:v>ST218</c:v>
                </c:pt>
                <c:pt idx="26">
                  <c:v>ST230</c:v>
                </c:pt>
                <c:pt idx="27">
                  <c:v>ST233</c:v>
                </c:pt>
                <c:pt idx="28">
                  <c:v>ST253</c:v>
                </c:pt>
                <c:pt idx="29">
                  <c:v>ST301</c:v>
                </c:pt>
                <c:pt idx="30">
                  <c:v>ST354</c:v>
                </c:pt>
                <c:pt idx="31">
                  <c:v>ST410</c:v>
                </c:pt>
                <c:pt idx="32">
                  <c:v>ST414</c:v>
                </c:pt>
                <c:pt idx="33">
                  <c:v>ST463</c:v>
                </c:pt>
                <c:pt idx="34">
                  <c:v>ST555</c:v>
                </c:pt>
                <c:pt idx="35">
                  <c:v>ST593</c:v>
                </c:pt>
                <c:pt idx="36">
                  <c:v>ST603</c:v>
                </c:pt>
              </c:strCache>
            </c:strRef>
          </c:cat>
          <c:val>
            <c:numRef>
              <c:f>ppt!$H$5:$H$41</c:f>
              <c:numCache>
                <c:formatCode>General</c:formatCode>
                <c:ptCount val="37"/>
                <c:pt idx="0">
                  <c:v>33270.5</c:v>
                </c:pt>
                <c:pt idx="1">
                  <c:v>49380.31</c:v>
                </c:pt>
                <c:pt idx="2">
                  <c:v>384737.71</c:v>
                </c:pt>
                <c:pt idx="3">
                  <c:v>70998.36</c:v>
                </c:pt>
                <c:pt idx="4">
                  <c:v>26686.95</c:v>
                </c:pt>
                <c:pt idx="5">
                  <c:v>24887.01</c:v>
                </c:pt>
                <c:pt idx="6">
                  <c:v>34106.76</c:v>
                </c:pt>
                <c:pt idx="7">
                  <c:v>48812.15</c:v>
                </c:pt>
                <c:pt idx="8">
                  <c:v>32925.120000000003</c:v>
                </c:pt>
                <c:pt idx="9">
                  <c:v>47341.78</c:v>
                </c:pt>
                <c:pt idx="10">
                  <c:v>35946.58</c:v>
                </c:pt>
                <c:pt idx="11">
                  <c:v>29180.54</c:v>
                </c:pt>
                <c:pt idx="12">
                  <c:v>50158.46</c:v>
                </c:pt>
                <c:pt idx="13">
                  <c:v>19549.53</c:v>
                </c:pt>
                <c:pt idx="14">
                  <c:v>22091.99</c:v>
                </c:pt>
                <c:pt idx="15">
                  <c:v>23650.27</c:v>
                </c:pt>
                <c:pt idx="16">
                  <c:v>117092.14</c:v>
                </c:pt>
                <c:pt idx="17">
                  <c:v>24826.33</c:v>
                </c:pt>
                <c:pt idx="18">
                  <c:v>17679.3</c:v>
                </c:pt>
                <c:pt idx="19">
                  <c:v>47462.09</c:v>
                </c:pt>
                <c:pt idx="20">
                  <c:v>23915.8</c:v>
                </c:pt>
                <c:pt idx="21">
                  <c:v>56360.28</c:v>
                </c:pt>
                <c:pt idx="22">
                  <c:v>49001.04</c:v>
                </c:pt>
                <c:pt idx="23">
                  <c:v>23535.48</c:v>
                </c:pt>
                <c:pt idx="24">
                  <c:v>20298.32</c:v>
                </c:pt>
                <c:pt idx="25">
                  <c:v>53318.44</c:v>
                </c:pt>
                <c:pt idx="26">
                  <c:v>21522.74</c:v>
                </c:pt>
                <c:pt idx="27">
                  <c:v>21468.87</c:v>
                </c:pt>
                <c:pt idx="28">
                  <c:v>27017.75</c:v>
                </c:pt>
                <c:pt idx="29">
                  <c:v>23190.95</c:v>
                </c:pt>
                <c:pt idx="30">
                  <c:v>13002.29</c:v>
                </c:pt>
                <c:pt idx="31">
                  <c:v>49730.63</c:v>
                </c:pt>
                <c:pt idx="32">
                  <c:v>17915.8</c:v>
                </c:pt>
                <c:pt idx="33">
                  <c:v>17223.939999999999</c:v>
                </c:pt>
                <c:pt idx="34">
                  <c:v>33144.949999999997</c:v>
                </c:pt>
                <c:pt idx="35">
                  <c:v>29101.24</c:v>
                </c:pt>
                <c:pt idx="36">
                  <c:v>40636.120000000003</c:v>
                </c:pt>
              </c:numCache>
            </c:numRef>
          </c:val>
          <c:extLst>
            <c:ext xmlns:c16="http://schemas.microsoft.com/office/drawing/2014/chart" uri="{C3380CC4-5D6E-409C-BE32-E72D297353CC}">
              <c16:uniqueId val="{00000012-8DE8-45F6-9329-6227ACAC3DFE}"/>
            </c:ext>
          </c:extLst>
        </c:ser>
        <c:dLbls>
          <c:dLblPos val="outEnd"/>
          <c:showLegendKey val="0"/>
          <c:showVal val="1"/>
          <c:showCatName val="0"/>
          <c:showSerName val="0"/>
          <c:showPercent val="0"/>
          <c:showBubbleSize val="0"/>
        </c:dLbls>
        <c:gapWidth val="219"/>
        <c:overlap val="-27"/>
        <c:axId val="1512156512"/>
        <c:axId val="1512157472"/>
      </c:barChart>
      <c:catAx>
        <c:axId val="15121565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IN"/>
                  <a:t>store id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12157472"/>
        <c:crosses val="autoZero"/>
        <c:auto val="1"/>
        <c:lblAlgn val="ctr"/>
        <c:lblOffset val="100"/>
        <c:noMultiLvlLbl val="0"/>
      </c:catAx>
      <c:valAx>
        <c:axId val="1512157472"/>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chemeClr val="accent4">
                  <a:lumMod val="50000"/>
                  <a:alpha val="43000"/>
                </a:schemeClr>
              </a:outerShdw>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IN"/>
                  <a:t>Profit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quot;K&quot;" sourceLinked="0"/>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12156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0" spcFirstLastPara="1" vertOverflow="ellipsis" vert="horz" wrap="square" anchor="ctr" anchorCtr="1"/>
          <a:lstStyle/>
          <a:p>
            <a:pPr rtl="0">
              <a:defRPr sz="1197" b="0" i="0" u="none" strike="noStrike" kern="1200" baseline="0">
                <a:solidFill>
                  <a:schemeClr val="tx1"/>
                </a:solidFill>
                <a:latin typeface="+mn-lt"/>
                <a:ea typeface="+mn-ea"/>
                <a:cs typeface="+mn-cs"/>
              </a:defRPr>
            </a:pPr>
            <a:endParaRPr lang="en-US"/>
          </a:p>
        </c:txPr>
      </c:dTable>
      <c:spPr>
        <a:gradFill>
          <a:gsLst>
            <a:gs pos="0">
              <a:schemeClr val="accent1">
                <a:lumMod val="28000"/>
                <a:lumOff val="72000"/>
              </a:schemeClr>
            </a:gs>
            <a:gs pos="10486">
              <a:srgbClr val="F6EAF9"/>
            </a:gs>
            <a:gs pos="27306">
              <a:schemeClr val="accent1">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200000" scaled="0"/>
        </a:gradFill>
        <a:ln>
          <a:solidFill>
            <a:schemeClr val="tx2">
              <a:lumMod val="50000"/>
            </a:schemeClr>
          </a:solidFill>
        </a:ln>
        <a:effectLst>
          <a:outerShdw blurRad="76200" dist="50800" dir="5400000" algn="ctr" rotWithShape="0">
            <a:srgbClr val="000000">
              <a:alpha val="43137"/>
            </a:srgbClr>
          </a:outerShdw>
        </a:effectLst>
      </c:spPr>
    </c:plotArea>
    <c:legend>
      <c:legendPos val="r"/>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lumMod val="50000"/>
        </a:schemeClr>
      </a:solidFill>
      <a:round/>
    </a:ln>
    <a:effectLst>
      <a:outerShdw blurRad="76200" dist="50800" dir="5400000" algn="ctr" rotWithShape="0">
        <a:srgbClr val="000000">
          <a:alpha val="66000"/>
        </a:srgbClr>
      </a:outerShdw>
    </a:effectLst>
  </c:spPr>
  <c:txPr>
    <a:bodyPr/>
    <a:lstStyle/>
    <a:p>
      <a:pPr>
        <a:defRPr>
          <a:solidFill>
            <a:schemeClr val="tx1"/>
          </a:solidFill>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Mom</a:t>
            </a:r>
            <a:r>
              <a:rPr lang="en-IN" baseline="0"/>
              <a:t> growth Rate  in percentage</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Sheet5!$D$960:$D$985</c:f>
              <c:strCache>
                <c:ptCount val="26"/>
                <c:pt idx="0">
                  <c:v>December</c:v>
                </c:pt>
                <c:pt idx="1">
                  <c:v>September</c:v>
                </c:pt>
                <c:pt idx="2">
                  <c:v>February</c:v>
                </c:pt>
                <c:pt idx="3">
                  <c:v>April</c:v>
                </c:pt>
                <c:pt idx="4">
                  <c:v>September</c:v>
                </c:pt>
                <c:pt idx="5">
                  <c:v>October</c:v>
                </c:pt>
                <c:pt idx="6">
                  <c:v>January</c:v>
                </c:pt>
                <c:pt idx="7">
                  <c:v>February</c:v>
                </c:pt>
                <c:pt idx="8">
                  <c:v>April</c:v>
                </c:pt>
                <c:pt idx="9">
                  <c:v>March</c:v>
                </c:pt>
                <c:pt idx="10">
                  <c:v>June</c:v>
                </c:pt>
                <c:pt idx="11">
                  <c:v>July</c:v>
                </c:pt>
                <c:pt idx="12">
                  <c:v>May</c:v>
                </c:pt>
                <c:pt idx="13">
                  <c:v>August</c:v>
                </c:pt>
                <c:pt idx="14">
                  <c:v>September</c:v>
                </c:pt>
                <c:pt idx="15">
                  <c:v>October</c:v>
                </c:pt>
                <c:pt idx="16">
                  <c:v>February</c:v>
                </c:pt>
                <c:pt idx="17">
                  <c:v>July</c:v>
                </c:pt>
                <c:pt idx="18">
                  <c:v>January</c:v>
                </c:pt>
                <c:pt idx="19">
                  <c:v>November</c:v>
                </c:pt>
                <c:pt idx="20">
                  <c:v>June</c:v>
                </c:pt>
                <c:pt idx="21">
                  <c:v>December</c:v>
                </c:pt>
                <c:pt idx="22">
                  <c:v>April</c:v>
                </c:pt>
                <c:pt idx="23">
                  <c:v>March</c:v>
                </c:pt>
                <c:pt idx="24">
                  <c:v>May</c:v>
                </c:pt>
                <c:pt idx="25">
                  <c:v>August</c:v>
                </c:pt>
              </c:strCache>
            </c:strRef>
          </c:cat>
          <c:val>
            <c:numRef>
              <c:f>Sheet5!$E$960:$E$985</c:f>
              <c:numCache>
                <c:formatCode>General</c:formatCode>
                <c:ptCount val="26"/>
                <c:pt idx="0">
                  <c:v>0</c:v>
                </c:pt>
                <c:pt idx="1">
                  <c:v>73.86</c:v>
                </c:pt>
                <c:pt idx="2">
                  <c:v>57.19</c:v>
                </c:pt>
                <c:pt idx="3">
                  <c:v>45.69</c:v>
                </c:pt>
                <c:pt idx="4">
                  <c:v>97.95</c:v>
                </c:pt>
                <c:pt idx="5">
                  <c:v>71.48</c:v>
                </c:pt>
                <c:pt idx="6">
                  <c:v>37.76</c:v>
                </c:pt>
                <c:pt idx="7">
                  <c:v>67.66</c:v>
                </c:pt>
                <c:pt idx="8">
                  <c:v>20.43</c:v>
                </c:pt>
                <c:pt idx="9">
                  <c:v>9.9700000000000006</c:v>
                </c:pt>
                <c:pt idx="10">
                  <c:v>27.17</c:v>
                </c:pt>
                <c:pt idx="11">
                  <c:v>1.1200000000000001</c:v>
                </c:pt>
                <c:pt idx="12">
                  <c:v>6.13</c:v>
                </c:pt>
                <c:pt idx="13">
                  <c:v>11.32</c:v>
                </c:pt>
                <c:pt idx="14">
                  <c:v>8.1999999999999993</c:v>
                </c:pt>
                <c:pt idx="15">
                  <c:v>5.96</c:v>
                </c:pt>
                <c:pt idx="16">
                  <c:v>20.100000000000001</c:v>
                </c:pt>
                <c:pt idx="17">
                  <c:v>1.52</c:v>
                </c:pt>
                <c:pt idx="18">
                  <c:v>2.12</c:v>
                </c:pt>
                <c:pt idx="19">
                  <c:v>3.29</c:v>
                </c:pt>
                <c:pt idx="20">
                  <c:v>0.56999999999999995</c:v>
                </c:pt>
                <c:pt idx="21">
                  <c:v>1.95</c:v>
                </c:pt>
                <c:pt idx="22">
                  <c:v>6.41</c:v>
                </c:pt>
                <c:pt idx="23">
                  <c:v>8.07</c:v>
                </c:pt>
                <c:pt idx="24">
                  <c:v>2.4300000000000002</c:v>
                </c:pt>
                <c:pt idx="25">
                  <c:v>1.34</c:v>
                </c:pt>
              </c:numCache>
            </c:numRef>
          </c:val>
          <c:extLst>
            <c:ext xmlns:c16="http://schemas.microsoft.com/office/drawing/2014/chart" uri="{C3380CC4-5D6E-409C-BE32-E72D297353CC}">
              <c16:uniqueId val="{00000000-B906-4D47-BA79-BDDDFEC50F47}"/>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Sheet5!$D$960:$D$985</c:f>
              <c:strCache>
                <c:ptCount val="26"/>
                <c:pt idx="0">
                  <c:v>December</c:v>
                </c:pt>
                <c:pt idx="1">
                  <c:v>September</c:v>
                </c:pt>
                <c:pt idx="2">
                  <c:v>February</c:v>
                </c:pt>
                <c:pt idx="3">
                  <c:v>April</c:v>
                </c:pt>
                <c:pt idx="4">
                  <c:v>September</c:v>
                </c:pt>
                <c:pt idx="5">
                  <c:v>October</c:v>
                </c:pt>
                <c:pt idx="6">
                  <c:v>January</c:v>
                </c:pt>
                <c:pt idx="7">
                  <c:v>February</c:v>
                </c:pt>
                <c:pt idx="8">
                  <c:v>April</c:v>
                </c:pt>
                <c:pt idx="9">
                  <c:v>March</c:v>
                </c:pt>
                <c:pt idx="10">
                  <c:v>June</c:v>
                </c:pt>
                <c:pt idx="11">
                  <c:v>July</c:v>
                </c:pt>
                <c:pt idx="12">
                  <c:v>May</c:v>
                </c:pt>
                <c:pt idx="13">
                  <c:v>August</c:v>
                </c:pt>
                <c:pt idx="14">
                  <c:v>September</c:v>
                </c:pt>
                <c:pt idx="15">
                  <c:v>October</c:v>
                </c:pt>
                <c:pt idx="16">
                  <c:v>February</c:v>
                </c:pt>
                <c:pt idx="17">
                  <c:v>July</c:v>
                </c:pt>
                <c:pt idx="18">
                  <c:v>January</c:v>
                </c:pt>
                <c:pt idx="19">
                  <c:v>November</c:v>
                </c:pt>
                <c:pt idx="20">
                  <c:v>June</c:v>
                </c:pt>
                <c:pt idx="21">
                  <c:v>December</c:v>
                </c:pt>
                <c:pt idx="22">
                  <c:v>April</c:v>
                </c:pt>
                <c:pt idx="23">
                  <c:v>March</c:v>
                </c:pt>
                <c:pt idx="24">
                  <c:v>May</c:v>
                </c:pt>
                <c:pt idx="25">
                  <c:v>August</c:v>
                </c:pt>
              </c:strCache>
            </c:strRef>
          </c:cat>
          <c:val>
            <c:numRef>
              <c:f>Sheet5!$D$959</c:f>
              <c:numCache>
                <c:formatCode>General</c:formatCode>
                <c:ptCount val="1"/>
              </c:numCache>
            </c:numRef>
          </c:val>
          <c:extLst>
            <c:ext xmlns:c16="http://schemas.microsoft.com/office/drawing/2014/chart" uri="{C3380CC4-5D6E-409C-BE32-E72D297353CC}">
              <c16:uniqueId val="{00000001-B906-4D47-BA79-BDDDFEC50F47}"/>
            </c:ext>
          </c:extLst>
        </c:ser>
        <c:dLbls>
          <c:dLblPos val="outEnd"/>
          <c:showLegendKey val="0"/>
          <c:showVal val="1"/>
          <c:showCatName val="0"/>
          <c:showSerName val="0"/>
          <c:showPercent val="0"/>
          <c:showBubbleSize val="0"/>
        </c:dLbls>
        <c:gapWidth val="219"/>
        <c:overlap val="-27"/>
        <c:axId val="1752958848"/>
        <c:axId val="1752966528"/>
      </c:barChart>
      <c:catAx>
        <c:axId val="175295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966528"/>
        <c:crosses val="autoZero"/>
        <c:auto val="1"/>
        <c:lblAlgn val="ctr"/>
        <c:lblOffset val="100"/>
        <c:noMultiLvlLbl val="0"/>
      </c:catAx>
      <c:valAx>
        <c:axId val="1752966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958848"/>
        <c:crosses val="autoZero"/>
        <c:crossBetween val="between"/>
      </c:valAx>
      <c:spPr>
        <a:noFill/>
        <a:ln>
          <a:noFill/>
        </a:ln>
        <a:effectLst>
          <a:glow rad="127000">
            <a:schemeClr val="accent1">
              <a:alpha val="99000"/>
            </a:schemeClr>
          </a:glow>
          <a:outerShdw blurRad="50800" dist="12700" dir="5400000" algn="ctr" rotWithShape="0">
            <a:srgbClr val="000000">
              <a:alpha val="43137"/>
            </a:srgbClr>
          </a:outerShd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glow rad="127000">
        <a:schemeClr val="bg1">
          <a:lumMod val="65000"/>
        </a:schemeClr>
      </a:glow>
      <a:outerShdw blurRad="76200" dist="50800" dir="5400000" sx="102000" sy="102000" algn="ctr" rotWithShape="0">
        <a:schemeClr val="bg2">
          <a:lumMod val="90000"/>
          <a:alpha val="53000"/>
        </a:schemeClr>
      </a:outerShdw>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YoY</a:t>
            </a:r>
            <a:r>
              <a:rPr lang="en-IN" baseline="0"/>
              <a:t> growth in percentage</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stack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0"/>
              <c:layout>
                <c:manualLayout>
                  <c:x val="-3.3333333333333333E-2"/>
                  <c:y val="-0.13425925925925927"/>
                </c:manualLayout>
              </c:layout>
              <c:tx>
                <c:rich>
                  <a:bodyPr/>
                  <a:lstStyle/>
                  <a:p>
                    <a:r>
                      <a:rPr lang="en-US" baseline="0"/>
                      <a:t>2023, </a:t>
                    </a:r>
                    <a:fld id="{F48E286F-B376-42FE-84DF-A5CB3428BE6B}"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705-4894-AB6C-FC27A00724E2}"/>
                </c:ext>
              </c:extLst>
            </c:dLbl>
            <c:dLbl>
              <c:idx val="1"/>
              <c:layout>
                <c:manualLayout>
                  <c:x val="-3.3333333333333333E-2"/>
                  <c:y val="-0.35648148148148151"/>
                </c:manualLayout>
              </c:layout>
              <c:tx>
                <c:rich>
                  <a:bodyPr/>
                  <a:lstStyle/>
                  <a:p>
                    <a:fld id="{6DCE4B7D-D4AD-42E2-AF19-B96DBD86AD1A}" type="CATEGORYNAME">
                      <a:rPr lang="en-US"/>
                      <a:pPr/>
                      <a:t>[CATEGORY NAME]</a:t>
                    </a:fld>
                    <a:r>
                      <a:rPr lang="en-US"/>
                      <a:t>022</a:t>
                    </a:r>
                    <a:r>
                      <a:rPr lang="en-US" baseline="0"/>
                      <a:t>, </a:t>
                    </a:r>
                    <a:fld id="{7511DBB4-F47C-4E14-AB49-85448963E572}"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705-4894-AB6C-FC27A00724E2}"/>
                </c:ext>
              </c:extLst>
            </c:dLbl>
            <c:dLbl>
              <c:idx val="2"/>
              <c:layout>
                <c:manualLayout>
                  <c:x val="-1.3888888888888888E-2"/>
                  <c:y val="-0.375"/>
                </c:manualLayout>
              </c:layout>
              <c:tx>
                <c:rich>
                  <a:bodyPr/>
                  <a:lstStyle/>
                  <a:p>
                    <a:r>
                      <a:rPr lang="en-US" baseline="0"/>
                      <a:t>2021, </a:t>
                    </a:r>
                    <a:fld id="{2A060C4A-0465-43CF-AE6C-693EABE12CBF}"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3705-4894-AB6C-FC27A00724E2}"/>
                </c:ext>
              </c:extLst>
            </c:dLbl>
            <c:dLbl>
              <c:idx val="3"/>
              <c:layout>
                <c:manualLayout>
                  <c:x val="-1.0185067526415994E-16"/>
                  <c:y val="-6.9444444444444448E-2"/>
                </c:manualLayout>
              </c:layout>
              <c:tx>
                <c:rich>
                  <a:bodyPr/>
                  <a:lstStyle/>
                  <a:p>
                    <a:r>
                      <a:rPr lang="en-US" baseline="0"/>
                      <a:t>2020, </a:t>
                    </a:r>
                    <a:fld id="{3DABA646-F2DC-4F06-8E0B-D986AF4C11B0}"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705-4894-AB6C-FC27A00724E2}"/>
                </c:ext>
              </c:extLst>
            </c:dLbl>
            <c:spPr>
              <a:solidFill>
                <a:sysClr val="window" lastClr="FFFFFF"/>
              </a:solidFill>
              <a:ln>
                <a:solidFill>
                  <a:sysClr val="windowText" lastClr="000000">
                    <a:lumMod val="25000"/>
                    <a:lumOff val="75000"/>
                  </a:sysClr>
                </a:solidFill>
              </a:ln>
              <a:effectLst>
                <a:outerShdw blurRad="76200" dist="50800" dir="5400000" algn="ctr" rotWithShape="0">
                  <a:srgbClr val="000000">
                    <a:alpha val="43137"/>
                  </a:srgbClr>
                </a:outerShdw>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Sheet5!$I$963:$I$966</c:f>
              <c:numCache>
                <c:formatCode>General</c:formatCode>
                <c:ptCount val="4"/>
                <c:pt idx="0">
                  <c:v>20.54</c:v>
                </c:pt>
                <c:pt idx="1">
                  <c:v>99.19</c:v>
                </c:pt>
                <c:pt idx="2">
                  <c:v>99.1</c:v>
                </c:pt>
                <c:pt idx="3">
                  <c:v>0</c:v>
                </c:pt>
              </c:numCache>
            </c:numRef>
          </c:val>
          <c:extLst>
            <c:ext xmlns:c16="http://schemas.microsoft.com/office/drawing/2014/chart" uri="{C3380CC4-5D6E-409C-BE32-E72D297353CC}">
              <c16:uniqueId val="{00000004-3705-4894-AB6C-FC27A00724E2}"/>
            </c:ext>
          </c:extLst>
        </c:ser>
        <c:dLbls>
          <c:showLegendKey val="0"/>
          <c:showVal val="0"/>
          <c:showCatName val="0"/>
          <c:showSerName val="0"/>
          <c:showPercent val="0"/>
          <c:showBubbleSize val="0"/>
        </c:dLbls>
        <c:gapWidth val="150"/>
        <c:overlap val="100"/>
        <c:axId val="1752902688"/>
        <c:axId val="1752898368"/>
      </c:barChart>
      <c:catAx>
        <c:axId val="17529026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898368"/>
        <c:crosses val="autoZero"/>
        <c:auto val="1"/>
        <c:lblAlgn val="ctr"/>
        <c:lblOffset val="100"/>
        <c:noMultiLvlLbl val="0"/>
      </c:catAx>
      <c:valAx>
        <c:axId val="175289836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90268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t>the trends by seasonality</a:t>
            </a:r>
            <a:endParaRPr lang="en-IN"/>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3240908745102514"/>
          <c:y val="9.9475089783383736E-2"/>
          <c:w val="0.85672134733158356"/>
          <c:h val="0.72008470026942406"/>
        </c:manualLayout>
      </c:layout>
      <c:barChart>
        <c:barDir val="col"/>
        <c:grouping val="clustered"/>
        <c:varyColors val="0"/>
        <c:ser>
          <c:idx val="0"/>
          <c:order val="0"/>
          <c:tx>
            <c:strRef>
              <c:f>Sheet5!$B$253</c:f>
              <c:strCache>
                <c:ptCount val="1"/>
                <c:pt idx="0">
                  <c:v>Food &amp; Beverages</c:v>
                </c:pt>
              </c:strCache>
            </c:strRef>
          </c:tx>
          <c:spPr>
            <a:solidFill>
              <a:schemeClr val="accent1"/>
            </a:solidFill>
            <a:ln>
              <a:noFill/>
            </a:ln>
            <a:effectLst>
              <a:outerShdw blurRad="76200" dist="50800" dir="54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Sheet5!$C$253</c:f>
              <c:numCache>
                <c:formatCode>dd/mm/yyyy\ h:mm:ss</c:formatCode>
                <c:ptCount val="1"/>
                <c:pt idx="0">
                  <c:v>44840.644444444442</c:v>
                </c:pt>
              </c:numCache>
            </c:numRef>
          </c:val>
          <c:extLst>
            <c:ext xmlns:c16="http://schemas.microsoft.com/office/drawing/2014/chart" uri="{C3380CC4-5D6E-409C-BE32-E72D297353CC}">
              <c16:uniqueId val="{00000000-362D-4C98-879E-D6A2A35C1D45}"/>
            </c:ext>
          </c:extLst>
        </c:ser>
        <c:ser>
          <c:idx val="1"/>
          <c:order val="1"/>
          <c:tx>
            <c:strRef>
              <c:f>Sheet5!$B$254</c:f>
              <c:strCache>
                <c:ptCount val="1"/>
                <c:pt idx="0">
                  <c:v>Food &amp; Beverages</c:v>
                </c:pt>
              </c:strCache>
            </c:strRef>
          </c:tx>
          <c:spPr>
            <a:solidFill>
              <a:schemeClr val="accent2"/>
            </a:solidFill>
            <a:ln>
              <a:noFill/>
            </a:ln>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Sheet5!$C$254</c:f>
              <c:numCache>
                <c:formatCode>dd/mm/yyyy\ h:mm:ss</c:formatCode>
                <c:ptCount val="1"/>
                <c:pt idx="0">
                  <c:v>45130.188194444447</c:v>
                </c:pt>
              </c:numCache>
            </c:numRef>
          </c:val>
          <c:extLst>
            <c:ext xmlns:c16="http://schemas.microsoft.com/office/drawing/2014/chart" uri="{C3380CC4-5D6E-409C-BE32-E72D297353CC}">
              <c16:uniqueId val="{00000001-362D-4C98-879E-D6A2A35C1D45}"/>
            </c:ext>
          </c:extLst>
        </c:ser>
        <c:ser>
          <c:idx val="2"/>
          <c:order val="2"/>
          <c:tx>
            <c:strRef>
              <c:f>Sheet5!$B$255</c:f>
              <c:strCache>
                <c:ptCount val="1"/>
                <c:pt idx="0">
                  <c:v>Home_Appliances</c:v>
                </c:pt>
              </c:strCache>
            </c:strRef>
          </c:tx>
          <c:spPr>
            <a:solidFill>
              <a:schemeClr val="accent3"/>
            </a:solidFill>
            <a:ln>
              <a:noFill/>
            </a:ln>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Sheet5!$C$255</c:f>
              <c:numCache>
                <c:formatCode>dd/mm/yyyy\ h:mm:ss</c:formatCode>
                <c:ptCount val="1"/>
                <c:pt idx="0">
                  <c:v>44608.859027777777</c:v>
                </c:pt>
              </c:numCache>
            </c:numRef>
          </c:val>
          <c:extLst>
            <c:ext xmlns:c16="http://schemas.microsoft.com/office/drawing/2014/chart" uri="{C3380CC4-5D6E-409C-BE32-E72D297353CC}">
              <c16:uniqueId val="{00000002-362D-4C98-879E-D6A2A35C1D45}"/>
            </c:ext>
          </c:extLst>
        </c:ser>
        <c:ser>
          <c:idx val="3"/>
          <c:order val="3"/>
          <c:tx>
            <c:strRef>
              <c:f>Sheet5!$B$256</c:f>
              <c:strCache>
                <c:ptCount val="1"/>
                <c:pt idx="0">
                  <c:v>Computers &amp; Accessories</c:v>
                </c:pt>
              </c:strCache>
            </c:strRef>
          </c:tx>
          <c:spPr>
            <a:solidFill>
              <a:schemeClr val="accent4"/>
            </a:solidFill>
            <a:ln>
              <a:noFill/>
            </a:ln>
            <a:effectLst>
              <a:outerShdw blurRad="76200" dist="101600" dir="3600000" algn="ctr" rotWithShape="0">
                <a:srgbClr val="000000">
                  <a:alpha val="43137"/>
                </a:srgbClr>
              </a:outerShdw>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Sheet5!$C$256</c:f>
              <c:numCache>
                <c:formatCode>dd/mm/yyyy\ h:mm:ss</c:formatCode>
                <c:ptCount val="1"/>
                <c:pt idx="0">
                  <c:v>45140.170138888891</c:v>
                </c:pt>
              </c:numCache>
            </c:numRef>
          </c:val>
          <c:extLst>
            <c:ext xmlns:c16="http://schemas.microsoft.com/office/drawing/2014/chart" uri="{C3380CC4-5D6E-409C-BE32-E72D297353CC}">
              <c16:uniqueId val="{00000003-362D-4C98-879E-D6A2A35C1D45}"/>
            </c:ext>
          </c:extLst>
        </c:ser>
        <c:ser>
          <c:idx val="4"/>
          <c:order val="4"/>
          <c:tx>
            <c:strRef>
              <c:f>Sheet5!$B$257</c:f>
              <c:strCache>
                <c:ptCount val="1"/>
                <c:pt idx="0">
                  <c:v>Toys &amp; Gifts</c:v>
                </c:pt>
              </c:strCache>
            </c:strRef>
          </c:tx>
          <c:spPr>
            <a:solidFill>
              <a:schemeClr val="accent5"/>
            </a:solidFill>
            <a:ln>
              <a:noFill/>
            </a:ln>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Sheet5!$C$257</c:f>
              <c:numCache>
                <c:formatCode>dd/mm/yyyy\ h:mm:ss</c:formatCode>
                <c:ptCount val="1"/>
                <c:pt idx="0">
                  <c:v>44727.114583333336</c:v>
                </c:pt>
              </c:numCache>
            </c:numRef>
          </c:val>
          <c:extLst>
            <c:ext xmlns:c16="http://schemas.microsoft.com/office/drawing/2014/chart" uri="{C3380CC4-5D6E-409C-BE32-E72D297353CC}">
              <c16:uniqueId val="{00000004-362D-4C98-879E-D6A2A35C1D45}"/>
            </c:ext>
          </c:extLst>
        </c:ser>
        <c:dLbls>
          <c:dLblPos val="outEnd"/>
          <c:showLegendKey val="0"/>
          <c:showVal val="1"/>
          <c:showCatName val="0"/>
          <c:showSerName val="0"/>
          <c:showPercent val="0"/>
          <c:showBubbleSize val="0"/>
        </c:dLbls>
        <c:gapWidth val="219"/>
        <c:overlap val="-27"/>
        <c:axId val="1973340879"/>
        <c:axId val="1973342319"/>
      </c:barChart>
      <c:catAx>
        <c:axId val="19733408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Category</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342319"/>
        <c:crosses val="autoZero"/>
        <c:auto val="1"/>
        <c:lblAlgn val="ctr"/>
        <c:lblOffset val="100"/>
        <c:noMultiLvlLbl val="0"/>
      </c:catAx>
      <c:valAx>
        <c:axId val="1973342319"/>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d/mm/yyyy\ h:mm:ss"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340879"/>
        <c:crosses val="autoZero"/>
        <c:crossBetween val="between"/>
      </c:valAx>
      <c:spPr>
        <a:noFill/>
        <a:ln>
          <a:noFill/>
        </a:ln>
        <a:effectLst>
          <a:outerShdw blurRad="76200" dist="50800" dir="5400000" algn="ctr" rotWithShape="0">
            <a:srgbClr val="000000">
              <a:alpha val="43137"/>
            </a:srgbClr>
          </a:outerShdw>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101600" dir="3600000" algn="ctr" rotWithShape="0">
        <a:srgbClr val="000000">
          <a:alpha val="43137"/>
        </a:srgbClr>
      </a:outerShdw>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RFM chart</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numFmt formatCode="#,,\ &quot;m&quot;" sourceLinked="0"/>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Sheet5!$A$1024:$A$1027</c:f>
              <c:strCache>
                <c:ptCount val="4"/>
                <c:pt idx="0">
                  <c:v>Standard</c:v>
                </c:pt>
                <c:pt idx="1">
                  <c:v>Gold</c:v>
                </c:pt>
                <c:pt idx="2">
                  <c:v>Silver</c:v>
                </c:pt>
                <c:pt idx="3">
                  <c:v>Premium</c:v>
                </c:pt>
              </c:strCache>
            </c:strRef>
          </c:cat>
          <c:val>
            <c:numRef>
              <c:f>Sheet5!$B$1024:$B$1027</c:f>
              <c:numCache>
                <c:formatCode>General</c:formatCode>
                <c:ptCount val="4"/>
                <c:pt idx="0">
                  <c:v>8543111.1000000797</c:v>
                </c:pt>
                <c:pt idx="1">
                  <c:v>3172495.0699999402</c:v>
                </c:pt>
                <c:pt idx="2">
                  <c:v>2269944.1499999901</c:v>
                </c:pt>
                <c:pt idx="3">
                  <c:v>1465005.1300000499</c:v>
                </c:pt>
              </c:numCache>
            </c:numRef>
          </c:val>
          <c:extLst>
            <c:ext xmlns:c16="http://schemas.microsoft.com/office/drawing/2014/chart" uri="{C3380CC4-5D6E-409C-BE32-E72D297353CC}">
              <c16:uniqueId val="{00000000-F3DE-42CF-B64E-BF5093D4E867}"/>
            </c:ext>
          </c:extLst>
        </c:ser>
        <c:dLbls>
          <c:showLegendKey val="0"/>
          <c:showVal val="1"/>
          <c:showCatName val="0"/>
          <c:showSerName val="0"/>
          <c:showPercent val="0"/>
          <c:showBubbleSize val="0"/>
        </c:dLbls>
        <c:gapWidth val="219"/>
        <c:axId val="466289999"/>
        <c:axId val="466294799"/>
      </c:barChart>
      <c:scatterChart>
        <c:scatterStyle val="smoothMarker"/>
        <c:varyColors val="0"/>
        <c:ser>
          <c:idx val="1"/>
          <c:order val="1"/>
          <c:spPr>
            <a:ln w="28575" cap="rnd">
              <a:solidFill>
                <a:schemeClr val="accent2"/>
              </a:solidFill>
              <a:round/>
            </a:ln>
            <a:effectLst>
              <a:outerShdw blurRad="76200" dist="50800" dir="5400000" algn="ctr" rotWithShape="0">
                <a:srgbClr val="000000">
                  <a:alpha val="43137"/>
                </a:srgbClr>
              </a:outerShdw>
            </a:effectLst>
          </c:spPr>
          <c:marker>
            <c:symbol val="circle"/>
            <c:size val="5"/>
            <c:spPr>
              <a:solidFill>
                <a:schemeClr val="accent2"/>
              </a:solidFill>
              <a:ln w="9525">
                <a:solidFill>
                  <a:schemeClr val="accent2"/>
                </a:solidFill>
              </a:ln>
              <a:effectLst>
                <a:outerShdw blurRad="76200" dist="50800" dir="5400000" algn="ctr" rotWithShape="0">
                  <a:srgbClr val="000000">
                    <a:alpha val="43137"/>
                  </a:srgbClr>
                </a:outerShdw>
              </a:effectLst>
            </c:spPr>
          </c:marker>
          <c:dLbls>
            <c:dLbl>
              <c:idx val="0"/>
              <c:tx>
                <c:rich>
                  <a:bodyPr/>
                  <a:lstStyle/>
                  <a:p>
                    <a:r>
                      <a:rPr lang="en-US"/>
                      <a:t>No of customers </a:t>
                    </a:r>
                    <a:fld id="{C035F3CC-C837-423F-A37F-702E5EBB9C2A}" type="YVALUE">
                      <a:rPr lang="en-US" smtClean="0"/>
                      <a:pPr/>
                      <a:t>[Y 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C88-46A0-B07A-D472782E552A}"/>
                </c:ext>
              </c:extLst>
            </c:dLbl>
            <c:dLbl>
              <c:idx val="1"/>
              <c:tx>
                <c:rich>
                  <a:bodyPr/>
                  <a:lstStyle/>
                  <a:p>
                    <a:r>
                      <a:rPr lang="en-US" sz="800" b="0" i="0" u="none" strike="noStrike" kern="1200" baseline="0" dirty="0">
                        <a:solidFill>
                          <a:prstClr val="black">
                            <a:lumMod val="75000"/>
                            <a:lumOff val="25000"/>
                          </a:prstClr>
                        </a:solidFill>
                      </a:rPr>
                      <a:t>No of customers  </a:t>
                    </a:r>
                    <a:fld id="{825DD1DE-8695-493F-98C2-E35EBA8E4880}" type="YVALUE">
                      <a:rPr lang="en-US" smtClean="0"/>
                      <a:pPr/>
                      <a:t>[Y VALUE]</a:t>
                    </a:fld>
                    <a:endParaRPr lang="en-US" sz="800" b="0" i="0" u="none" strike="noStrike" kern="1200" baseline="0" dirty="0">
                      <a:solidFill>
                        <a:prstClr val="black">
                          <a:lumMod val="75000"/>
                          <a:lumOff val="25000"/>
                        </a:prst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C88-46A0-B07A-D472782E552A}"/>
                </c:ext>
              </c:extLst>
            </c:dLbl>
            <c:dLbl>
              <c:idx val="2"/>
              <c:tx>
                <c:rich>
                  <a:bodyPr/>
                  <a:lstStyle/>
                  <a:p>
                    <a:r>
                      <a:rPr lang="en-US" sz="800" b="0" i="0" u="none" strike="noStrike" kern="1200" baseline="0" dirty="0">
                        <a:solidFill>
                          <a:prstClr val="black">
                            <a:lumMod val="75000"/>
                            <a:lumOff val="25000"/>
                          </a:prstClr>
                        </a:solidFill>
                      </a:rPr>
                      <a:t>No of customers  </a:t>
                    </a:r>
                    <a:fld id="{7E338500-1F4C-458B-B483-FDB0DFE38086}" type="YVALUE">
                      <a:rPr lang="en-US" smtClean="0"/>
                      <a:pPr/>
                      <a:t>[Y VALUE]</a:t>
                    </a:fld>
                    <a:endParaRPr lang="en-US" sz="800" b="0" i="0" u="none" strike="noStrike" kern="1200" baseline="0" dirty="0">
                      <a:solidFill>
                        <a:prstClr val="black">
                          <a:lumMod val="75000"/>
                          <a:lumOff val="25000"/>
                        </a:prst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88-46A0-B07A-D472782E552A}"/>
                </c:ext>
              </c:extLst>
            </c:dLbl>
            <c:dLbl>
              <c:idx val="3"/>
              <c:tx>
                <c:rich>
                  <a:bodyPr/>
                  <a:lstStyle/>
                  <a:p>
                    <a:r>
                      <a:rPr lang="en-US" sz="800" b="0" i="0" u="none" strike="noStrike" kern="1200" baseline="0" dirty="0">
                        <a:solidFill>
                          <a:prstClr val="black">
                            <a:lumMod val="75000"/>
                            <a:lumOff val="25000"/>
                          </a:prstClr>
                        </a:solidFill>
                      </a:rPr>
                      <a:t>No of customers  </a:t>
                    </a:r>
                    <a:fld id="{BF072C3D-CF51-45E4-A467-49A89CC71E0D}" type="YVALUE">
                      <a:rPr lang="en-US" smtClean="0"/>
                      <a:pPr/>
                      <a:t>[Y VALUE]</a:t>
                    </a:fld>
                    <a:endParaRPr lang="en-US" sz="800" b="0" i="0" u="none" strike="noStrike" kern="1200" baseline="0" dirty="0">
                      <a:solidFill>
                        <a:prstClr val="black">
                          <a:lumMod val="75000"/>
                          <a:lumOff val="25000"/>
                        </a:prst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C88-46A0-B07A-D472782E552A}"/>
                </c:ext>
              </c:extLst>
            </c:dLbl>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Sheet5!$A$1024:$A$1027</c:f>
              <c:strCache>
                <c:ptCount val="4"/>
                <c:pt idx="0">
                  <c:v>Standard</c:v>
                </c:pt>
                <c:pt idx="1">
                  <c:v>Gold</c:v>
                </c:pt>
                <c:pt idx="2">
                  <c:v>Silver</c:v>
                </c:pt>
                <c:pt idx="3">
                  <c:v>Premium</c:v>
                </c:pt>
              </c:strCache>
            </c:strRef>
          </c:xVal>
          <c:yVal>
            <c:numRef>
              <c:f>Sheet5!$C$1024:$C$1027</c:f>
              <c:numCache>
                <c:formatCode>General</c:formatCode>
                <c:ptCount val="4"/>
                <c:pt idx="0">
                  <c:v>36343</c:v>
                </c:pt>
                <c:pt idx="1">
                  <c:v>30177</c:v>
                </c:pt>
                <c:pt idx="2">
                  <c:v>6645</c:v>
                </c:pt>
                <c:pt idx="3">
                  <c:v>23643</c:v>
                </c:pt>
              </c:numCache>
            </c:numRef>
          </c:yVal>
          <c:smooth val="1"/>
          <c:extLst>
            <c:ext xmlns:c16="http://schemas.microsoft.com/office/drawing/2014/chart" uri="{C3380CC4-5D6E-409C-BE32-E72D297353CC}">
              <c16:uniqueId val="{00000001-F3DE-42CF-B64E-BF5093D4E867}"/>
            </c:ext>
          </c:extLst>
        </c:ser>
        <c:dLbls>
          <c:showLegendKey val="0"/>
          <c:showVal val="1"/>
          <c:showCatName val="0"/>
          <c:showSerName val="0"/>
          <c:showPercent val="0"/>
          <c:showBubbleSize val="0"/>
        </c:dLbls>
        <c:axId val="466246799"/>
        <c:axId val="466246319"/>
      </c:scatterChart>
      <c:catAx>
        <c:axId val="466289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294799"/>
        <c:crosses val="autoZero"/>
        <c:auto val="1"/>
        <c:lblAlgn val="ctr"/>
        <c:lblOffset val="100"/>
        <c:noMultiLvlLbl val="0"/>
      </c:catAx>
      <c:valAx>
        <c:axId val="466294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289999"/>
        <c:crosses val="autoZero"/>
        <c:crossBetween val="between"/>
      </c:valAx>
      <c:valAx>
        <c:axId val="466246319"/>
        <c:scaling>
          <c:orientation val="minMax"/>
        </c:scaling>
        <c:delete val="0"/>
        <c:axPos val="r"/>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246799"/>
        <c:crosses val="max"/>
        <c:crossBetween val="midCat"/>
      </c:valAx>
      <c:valAx>
        <c:axId val="466246799"/>
        <c:scaling>
          <c:orientation val="minMax"/>
        </c:scaling>
        <c:delete val="1"/>
        <c:axPos val="b"/>
        <c:numFmt formatCode="General" sourceLinked="1"/>
        <c:majorTickMark val="out"/>
        <c:minorTickMark val="none"/>
        <c:tickLblPos val="nextTo"/>
        <c:crossAx val="466246319"/>
        <c:crosses val="autoZero"/>
        <c:crossBetween val="midCat"/>
      </c:valAx>
      <c:spPr>
        <a:noFill/>
        <a:ln>
          <a:noFill/>
        </a:ln>
        <a:effectLst>
          <a:outerShdw blurRad="76200" dist="50800" dir="5400000" algn="ctr" rotWithShape="0">
            <a:srgbClr val="000000">
              <a:alpha val="43137"/>
            </a:srgbClr>
          </a:outerShdw>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Customer count segmentation based</a:t>
            </a:r>
            <a:r>
              <a:rPr lang="en-IN" baseline="0" dirty="0"/>
              <a:t> on their revenue spend</a:t>
            </a:r>
            <a:endParaRPr lang="en-IN" dirty="0"/>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0"/>
              <c:tx>
                <c:rich>
                  <a:bodyPr/>
                  <a:lstStyle/>
                  <a:p>
                    <a:r>
                      <a:rPr lang="en-US" sz="800" b="0" i="0" u="none" strike="noStrike" kern="1200" baseline="0">
                        <a:solidFill>
                          <a:sysClr val="windowText" lastClr="000000">
                            <a:lumMod val="75000"/>
                            <a:lumOff val="25000"/>
                          </a:sysClr>
                        </a:solidFill>
                      </a:rPr>
                      <a:t>cust count  </a:t>
                    </a:r>
                    <a:fld id="{6B0974A1-8EBA-41D9-9B45-E19A25089CA7}" type="VALUE">
                      <a:rPr lang="en-US"/>
                      <a:pPr/>
                      <a:t>[VALUE]</a:t>
                    </a:fld>
                    <a:endParaRPr lang="en-US" sz="800" b="0" i="0" u="none" strike="noStrike" kern="1200" baseline="0">
                      <a:solidFill>
                        <a:sysClr val="windowText" lastClr="000000">
                          <a:lumMod val="75000"/>
                          <a:lumOff val="25000"/>
                        </a:sys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F339-47A5-B695-9564D7BF3180}"/>
                </c:ext>
              </c:extLst>
            </c:dLbl>
            <c:dLbl>
              <c:idx val="1"/>
              <c:tx>
                <c:rich>
                  <a:bodyPr/>
                  <a:lstStyle/>
                  <a:p>
                    <a:r>
                      <a:rPr lang="en-US"/>
                      <a:t>cust count </a:t>
                    </a:r>
                    <a:fld id="{E49C9A7B-2BEE-4BB1-8A79-0BEB85BEBE9B}"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339-47A5-B695-9564D7BF3180}"/>
                </c:ext>
              </c:extLst>
            </c:dLbl>
            <c:dLbl>
              <c:idx val="2"/>
              <c:tx>
                <c:rich>
                  <a:bodyPr/>
                  <a:lstStyle/>
                  <a:p>
                    <a:r>
                      <a:rPr lang="en-US" sz="800" b="0" i="0" u="none" strike="noStrike" kern="1200" baseline="0">
                        <a:solidFill>
                          <a:sysClr val="windowText" lastClr="000000">
                            <a:lumMod val="75000"/>
                            <a:lumOff val="25000"/>
                          </a:sysClr>
                        </a:solidFill>
                      </a:rPr>
                      <a:t>cust count  </a:t>
                    </a:r>
                    <a:fld id="{C588C7EE-F115-432F-BBF3-DB3EA7084951}" type="VALUE">
                      <a:rPr lang="en-US"/>
                      <a:pPr/>
                      <a:t>[VALUE]</a:t>
                    </a:fld>
                    <a:endParaRPr lang="en-US" sz="800" b="0" i="0" u="none" strike="noStrike" kern="1200" baseline="0">
                      <a:solidFill>
                        <a:sysClr val="windowText" lastClr="000000">
                          <a:lumMod val="75000"/>
                          <a:lumOff val="25000"/>
                        </a:sys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339-47A5-B695-9564D7BF3180}"/>
                </c:ext>
              </c:extLst>
            </c:dLbl>
            <c:dLbl>
              <c:idx val="3"/>
              <c:tx>
                <c:rich>
                  <a:bodyPr/>
                  <a:lstStyle/>
                  <a:p>
                    <a:r>
                      <a:rPr lang="en-US" sz="900" b="0" i="0" u="none" strike="noStrike" kern="1200" baseline="0">
                        <a:solidFill>
                          <a:sysClr val="windowText" lastClr="000000">
                            <a:lumMod val="75000"/>
                            <a:lumOff val="25000"/>
                          </a:sysClr>
                        </a:solidFill>
                      </a:rPr>
                      <a:t>cust count  </a:t>
                    </a:r>
                    <a:fld id="{DFC5FCD4-A519-43BA-B84A-C131E8C09419}" type="VALUE">
                      <a:rPr lang="en-US"/>
                      <a:pPr/>
                      <a:t>[VALUE]</a:t>
                    </a:fld>
                    <a:endParaRPr lang="en-US" sz="900" b="0" i="0" u="none" strike="noStrike" kern="1200" baseline="0">
                      <a:solidFill>
                        <a:sysClr val="windowText" lastClr="000000">
                          <a:lumMod val="75000"/>
                          <a:lumOff val="25000"/>
                        </a:sys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339-47A5-B695-9564D7BF3180}"/>
                </c:ext>
              </c:extLst>
            </c:dLbl>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Sheet5!$A$1053:$A$1056</c:f>
              <c:strCache>
                <c:ptCount val="4"/>
                <c:pt idx="0">
                  <c:v>high_revenue</c:v>
                </c:pt>
                <c:pt idx="1">
                  <c:v>medium_revenue</c:v>
                </c:pt>
                <c:pt idx="2">
                  <c:v>low_revenue</c:v>
                </c:pt>
                <c:pt idx="3">
                  <c:v>very_high_revenue</c:v>
                </c:pt>
              </c:strCache>
            </c:strRef>
          </c:cat>
          <c:val>
            <c:numRef>
              <c:f>Sheet5!$B$1053:$B$1056</c:f>
              <c:numCache>
                <c:formatCode>General</c:formatCode>
                <c:ptCount val="4"/>
                <c:pt idx="0">
                  <c:v>32549</c:v>
                </c:pt>
                <c:pt idx="1">
                  <c:v>31857</c:v>
                </c:pt>
                <c:pt idx="2">
                  <c:v>31403</c:v>
                </c:pt>
                <c:pt idx="3">
                  <c:v>999</c:v>
                </c:pt>
              </c:numCache>
            </c:numRef>
          </c:val>
          <c:extLst>
            <c:ext xmlns:c16="http://schemas.microsoft.com/office/drawing/2014/chart" uri="{C3380CC4-5D6E-409C-BE32-E72D297353CC}">
              <c16:uniqueId val="{00000004-F339-47A5-B695-9564D7BF3180}"/>
            </c:ext>
          </c:extLst>
        </c:ser>
        <c:dLbls>
          <c:showLegendKey val="0"/>
          <c:showVal val="1"/>
          <c:showCatName val="0"/>
          <c:showSerName val="0"/>
          <c:showPercent val="0"/>
          <c:showBubbleSize val="0"/>
        </c:dLbls>
        <c:gapWidth val="219"/>
        <c:axId val="466214159"/>
        <c:axId val="466209839"/>
      </c:barChart>
      <c:lineChart>
        <c:grouping val="stacked"/>
        <c:varyColors val="0"/>
        <c:ser>
          <c:idx val="1"/>
          <c:order val="1"/>
          <c:spPr>
            <a:ln w="28575" cap="rnd">
              <a:solidFill>
                <a:schemeClr val="accent2"/>
              </a:solidFill>
              <a:round/>
            </a:ln>
            <a:effectLst>
              <a:outerShdw blurRad="76200" dist="50800" dir="5400000" algn="ctr" rotWithShape="0">
                <a:srgbClr val="000000">
                  <a:alpha val="43137"/>
                </a:srgbClr>
              </a:outerShdw>
            </a:effectLst>
          </c:spPr>
          <c:marker>
            <c:symbol val="none"/>
          </c:marker>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Sheet5!$A$1053:$A$1056</c:f>
              <c:strCache>
                <c:ptCount val="4"/>
                <c:pt idx="0">
                  <c:v>high_revenue</c:v>
                </c:pt>
                <c:pt idx="1">
                  <c:v>medium_revenue</c:v>
                </c:pt>
                <c:pt idx="2">
                  <c:v>low_revenue</c:v>
                </c:pt>
                <c:pt idx="3">
                  <c:v>very_high_revenue</c:v>
                </c:pt>
              </c:strCache>
            </c:strRef>
          </c:cat>
          <c:val>
            <c:numRef>
              <c:f>Sheet5!$C$1053:$C$1056</c:f>
              <c:numCache>
                <c:formatCode>0.00%</c:formatCode>
                <c:ptCount val="4"/>
                <c:pt idx="0">
                  <c:v>0.3362</c:v>
                </c:pt>
                <c:pt idx="1">
                  <c:v>0.3291</c:v>
                </c:pt>
                <c:pt idx="2">
                  <c:v>0.32440000000000002</c:v>
                </c:pt>
                <c:pt idx="3">
                  <c:v>1.03E-2</c:v>
                </c:pt>
              </c:numCache>
            </c:numRef>
          </c:val>
          <c:smooth val="0"/>
          <c:extLst>
            <c:ext xmlns:c16="http://schemas.microsoft.com/office/drawing/2014/chart" uri="{C3380CC4-5D6E-409C-BE32-E72D297353CC}">
              <c16:uniqueId val="{00000005-F339-47A5-B695-9564D7BF3180}"/>
            </c:ext>
          </c:extLst>
        </c:ser>
        <c:dLbls>
          <c:showLegendKey val="0"/>
          <c:showVal val="1"/>
          <c:showCatName val="0"/>
          <c:showSerName val="0"/>
          <c:showPercent val="0"/>
          <c:showBubbleSize val="0"/>
        </c:dLbls>
        <c:marker val="1"/>
        <c:smooth val="0"/>
        <c:axId val="466199759"/>
        <c:axId val="466198799"/>
      </c:lineChart>
      <c:catAx>
        <c:axId val="466199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198799"/>
        <c:crosses val="autoZero"/>
        <c:auto val="1"/>
        <c:lblAlgn val="ctr"/>
        <c:lblOffset val="100"/>
        <c:noMultiLvlLbl val="0"/>
      </c:catAx>
      <c:valAx>
        <c:axId val="466198799"/>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0.00%"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199759"/>
        <c:crosses val="autoZero"/>
        <c:crossBetween val="between"/>
      </c:valAx>
      <c:valAx>
        <c:axId val="466209839"/>
        <c:scaling>
          <c:orientation val="minMax"/>
        </c:scaling>
        <c:delete val="0"/>
        <c:axPos val="r"/>
        <c:numFmt formatCode="General" sourceLinked="1"/>
        <c:majorTickMark val="out"/>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214159"/>
        <c:crosses val="max"/>
        <c:crossBetween val="between"/>
      </c:valAx>
      <c:catAx>
        <c:axId val="466214159"/>
        <c:scaling>
          <c:orientation val="minMax"/>
        </c:scaling>
        <c:delete val="1"/>
        <c:axPos val="b"/>
        <c:numFmt formatCode="General" sourceLinked="1"/>
        <c:majorTickMark val="out"/>
        <c:minorTickMark val="none"/>
        <c:tickLblPos val="nextTo"/>
        <c:crossAx val="466209839"/>
        <c:crosses val="autoZero"/>
        <c:auto val="1"/>
        <c:lblAlgn val="ctr"/>
        <c:lblOffset val="100"/>
        <c:noMultiLvlLbl val="0"/>
      </c:catAx>
      <c:spPr>
        <a:noFill/>
        <a:ln>
          <a:noFill/>
        </a:ln>
        <a:effectLst>
          <a:outerShdw blurRad="76200" dist="50800" dir="5400000" algn="ctr" rotWithShape="0">
            <a:srgbClr val="000000">
              <a:alpha val="43137"/>
            </a:srgbClr>
          </a:outerShdw>
        </a:effectLst>
      </c:spPr>
    </c:plotArea>
    <c:legend>
      <c:legendPos val="b"/>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76200" dist="101600" dir="3600000" algn="ctr" rotWithShape="0">
        <a:srgbClr val="000000">
          <a:alpha val="43137"/>
        </a:srgbClr>
      </a:outerShdw>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sz="1400" b="0" dirty="0"/>
              <a:t>customer</a:t>
            </a:r>
            <a:r>
              <a:rPr lang="en-IN" sz="1400" b="0" baseline="0" dirty="0"/>
              <a:t> and their preference of category in percentage</a:t>
            </a:r>
            <a:endParaRPr lang="en-IN" sz="1400" b="0" dirty="0"/>
          </a:p>
        </c:rich>
      </c:tx>
      <c:layout>
        <c:manualLayout>
          <c:xMode val="edge"/>
          <c:yMode val="edge"/>
          <c:x val="0.25998792270531401"/>
          <c:y val="8.7559274871315436E-3"/>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0858239024130313"/>
          <c:y val="0.10988925496026095"/>
          <c:w val="0.95473251028806583"/>
          <c:h val="0.68832676008768756"/>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Sheet5!$B$455:$B$464</c:f>
              <c:numCache>
                <c:formatCode>General</c:formatCode>
                <c:ptCount val="10"/>
                <c:pt idx="0">
                  <c:v>6834490085</c:v>
                </c:pt>
                <c:pt idx="1">
                  <c:v>9010028188</c:v>
                </c:pt>
                <c:pt idx="2">
                  <c:v>5751122681</c:v>
                </c:pt>
                <c:pt idx="3">
                  <c:v>8806001908</c:v>
                </c:pt>
                <c:pt idx="4">
                  <c:v>2017986606</c:v>
                </c:pt>
                <c:pt idx="5">
                  <c:v>4587945967</c:v>
                </c:pt>
                <c:pt idx="6">
                  <c:v>1149825632</c:v>
                </c:pt>
                <c:pt idx="7">
                  <c:v>6205103164</c:v>
                </c:pt>
                <c:pt idx="8">
                  <c:v>2042082997</c:v>
                </c:pt>
                <c:pt idx="9">
                  <c:v>3078356795</c:v>
                </c:pt>
              </c:numCache>
            </c:numRef>
          </c:val>
          <c:extLst>
            <c:ext xmlns:c16="http://schemas.microsoft.com/office/drawing/2014/chart" uri="{C3380CC4-5D6E-409C-BE32-E72D297353CC}">
              <c16:uniqueId val="{00000000-F054-4C54-8871-235B44D121BD}"/>
            </c:ext>
          </c:extLst>
        </c:ser>
        <c:ser>
          <c:idx val="1"/>
          <c:order val="1"/>
          <c:spPr>
            <a:solidFill>
              <a:schemeClr val="accent2"/>
            </a:solidFill>
            <a:ln>
              <a:noFill/>
            </a:ln>
            <a:effectLst/>
          </c:spPr>
          <c:invertIfNegative val="0"/>
          <c:dLbls>
            <c:numFmt formatCode="#.#" sourceLinked="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Sheet5!$C$455:$C$464</c:f>
              <c:numCache>
                <c:formatCode>General</c:formatCode>
                <c:ptCount val="10"/>
                <c:pt idx="0">
                  <c:v>10.588235294117647</c:v>
                </c:pt>
                <c:pt idx="1">
                  <c:v>12.941176470588237</c:v>
                </c:pt>
                <c:pt idx="2">
                  <c:v>10.588235294117647</c:v>
                </c:pt>
                <c:pt idx="3">
                  <c:v>8.235294117647058</c:v>
                </c:pt>
                <c:pt idx="4">
                  <c:v>8.235294117647058</c:v>
                </c:pt>
                <c:pt idx="5">
                  <c:v>8.235294117647058</c:v>
                </c:pt>
                <c:pt idx="6">
                  <c:v>12.941176470588237</c:v>
                </c:pt>
                <c:pt idx="7">
                  <c:v>11.76470588235294</c:v>
                </c:pt>
                <c:pt idx="8">
                  <c:v>8.235294117647058</c:v>
                </c:pt>
                <c:pt idx="9">
                  <c:v>8.235294117647058</c:v>
                </c:pt>
              </c:numCache>
            </c:numRef>
          </c:val>
          <c:extLst>
            <c:ext xmlns:c16="http://schemas.microsoft.com/office/drawing/2014/chart" uri="{C3380CC4-5D6E-409C-BE32-E72D297353CC}">
              <c16:uniqueId val="{00000001-F054-4C54-8871-235B44D121BD}"/>
            </c:ext>
          </c:extLst>
        </c:ser>
        <c:dLbls>
          <c:dLblPos val="outEnd"/>
          <c:showLegendKey val="0"/>
          <c:showVal val="1"/>
          <c:showCatName val="0"/>
          <c:showSerName val="0"/>
          <c:showPercent val="0"/>
          <c:showBubbleSize val="0"/>
        </c:dLbls>
        <c:gapWidth val="444"/>
        <c:overlap val="-90"/>
        <c:axId val="1217801263"/>
        <c:axId val="1217800783"/>
      </c:barChart>
      <c:catAx>
        <c:axId val="1217801263"/>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17800783"/>
        <c:crosses val="autoZero"/>
        <c:auto val="1"/>
        <c:lblAlgn val="ctr"/>
        <c:lblOffset val="100"/>
        <c:noMultiLvlLbl val="0"/>
      </c:catAx>
      <c:valAx>
        <c:axId val="1217800783"/>
        <c:scaling>
          <c:orientation val="minMax"/>
        </c:scaling>
        <c:delete val="1"/>
        <c:axPos val="l"/>
        <c:numFmt formatCode="General" sourceLinked="1"/>
        <c:majorTickMark val="none"/>
        <c:minorTickMark val="none"/>
        <c:tickLblPos val="nextTo"/>
        <c:crossAx val="1217801263"/>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customer count prefered channel</a:t>
            </a:r>
          </a:p>
        </c:rich>
      </c:tx>
      <c:overlay val="0"/>
      <c:spPr>
        <a:noFill/>
        <a:ln>
          <a:noFill/>
        </a:ln>
        <a:effectLst>
          <a:outerShdw blurRad="381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new!$B$281</c:f>
              <c:strCache>
                <c:ptCount val="1"/>
                <c:pt idx="0">
                  <c:v>customer count</c:v>
                </c:pt>
              </c:strCache>
            </c:strRef>
          </c:tx>
          <c:spPr>
            <a:solidFill>
              <a:schemeClr val="accent1"/>
            </a:solidFill>
            <a:ln>
              <a:noFill/>
            </a:ln>
            <a:effectLst>
              <a:outerShdw blurRad="76200" dist="50800" dir="5400000" algn="ctr" rotWithShape="0">
                <a:srgbClr val="000000">
                  <a:alpha val="43137"/>
                </a:srgbClr>
              </a:outerShdw>
            </a:effectLst>
          </c:spPr>
          <c:invertIfNegative val="0"/>
          <c:dLbls>
            <c:numFmt formatCode=".#,\ &quot;K&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new!$A$282:$A$284</c:f>
              <c:strCache>
                <c:ptCount val="3"/>
                <c:pt idx="0">
                  <c:v>Instore</c:v>
                </c:pt>
                <c:pt idx="1">
                  <c:v>Phone Delivery</c:v>
                </c:pt>
                <c:pt idx="2">
                  <c:v>Online</c:v>
                </c:pt>
              </c:strCache>
            </c:strRef>
          </c:cat>
          <c:val>
            <c:numRef>
              <c:f>new!$B$282:$B$284</c:f>
              <c:numCache>
                <c:formatCode>General</c:formatCode>
                <c:ptCount val="3"/>
                <c:pt idx="0">
                  <c:v>86443</c:v>
                </c:pt>
                <c:pt idx="1">
                  <c:v>10229</c:v>
                </c:pt>
                <c:pt idx="2">
                  <c:v>1555</c:v>
                </c:pt>
              </c:numCache>
            </c:numRef>
          </c:val>
          <c:extLst>
            <c:ext xmlns:c16="http://schemas.microsoft.com/office/drawing/2014/chart" uri="{C3380CC4-5D6E-409C-BE32-E72D297353CC}">
              <c16:uniqueId val="{00000000-75BC-4724-A058-AB8FCD311CF6}"/>
            </c:ext>
          </c:extLst>
        </c:ser>
        <c:dLbls>
          <c:showLegendKey val="0"/>
          <c:showVal val="0"/>
          <c:showCatName val="0"/>
          <c:showSerName val="0"/>
          <c:showPercent val="0"/>
          <c:showBubbleSize val="0"/>
        </c:dLbls>
        <c:gapWidth val="219"/>
        <c:overlap val="-27"/>
        <c:axId val="1909398128"/>
        <c:axId val="1909403888"/>
      </c:barChart>
      <c:catAx>
        <c:axId val="190939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1016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403888"/>
        <c:crosses val="autoZero"/>
        <c:auto val="1"/>
        <c:lblAlgn val="ctr"/>
        <c:lblOffset val="100"/>
        <c:noMultiLvlLbl val="0"/>
      </c:catAx>
      <c:valAx>
        <c:axId val="1909403888"/>
        <c:scaling>
          <c:orientation val="minMax"/>
        </c:scaling>
        <c:delete val="0"/>
        <c:axPos val="l"/>
        <c:majorGridlines>
          <c:spPr>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majorGridlines>
        <c:numFmt formatCode="General" sourceLinked="1"/>
        <c:majorTickMark val="none"/>
        <c:minorTickMark val="none"/>
        <c:tickLblPos val="nextTo"/>
        <c:spPr>
          <a:noFill/>
          <a:ln>
            <a:noFill/>
          </a:ln>
          <a:effectLst>
            <a:outerShdw blurRad="1778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398128"/>
        <c:crosses val="autoZero"/>
        <c:crossBetween val="between"/>
      </c:valAx>
      <c:spPr>
        <a:noFill/>
        <a:ln>
          <a:noFill/>
        </a:ln>
        <a:effectLst>
          <a:outerShdw blurRad="165100" dist="50800" dir="5400000" algn="ctr" rotWithShape="0">
            <a:srgbClr val="000000">
              <a:alpha val="43137"/>
            </a:srgbClr>
          </a:outerShdw>
        </a:effectLst>
      </c:spPr>
    </c:plotArea>
    <c:plotVisOnly val="1"/>
    <c:dispBlanksAs val="gap"/>
    <c:showDLblsOverMax val="0"/>
  </c:chart>
  <c:spPr>
    <a:noFill/>
    <a:ln>
      <a:noFill/>
    </a:ln>
    <a:effectLst>
      <a:outerShdw blurRad="76200" dist="50800" dir="5400000" algn="ctr" rotWithShape="0">
        <a:srgbClr val="000000">
          <a:alpha val="43137"/>
        </a:srgbClr>
      </a:outerShdw>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quantity percentage by category</a:t>
            </a:r>
          </a:p>
        </c:rich>
      </c:tx>
      <c:overlay val="0"/>
      <c:spPr>
        <a:noFill/>
        <a:ln>
          <a:noFill/>
        </a:ln>
        <a:effectLst>
          <a:outerShdw blurRad="76200" dist="50800" dir="5400000" algn="ctr" rotWithShape="0">
            <a:srgbClr val="000000">
              <a:alpha val="43137"/>
            </a:srgbClr>
          </a:outerShdw>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a:outerShdw blurRad="76200" dist="50800" dir="5400000" algn="ctr" rotWithShape="0">
                <a:srgbClr val="000000">
                  <a:alpha val="43137"/>
                </a:srgbClr>
              </a:outerShdw>
            </a:effectLst>
          </c:spPr>
          <c:invertIfNegative val="0"/>
          <c:dLbls>
            <c:dLbl>
              <c:idx val="0"/>
              <c:tx>
                <c:rich>
                  <a:bodyPr/>
                  <a:lstStyle/>
                  <a:p>
                    <a:fld id="{BE5F5F2B-8326-4BEB-879C-C8909E74865B}"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A80-4D32-9E2A-CD4091A37214}"/>
                </c:ext>
              </c:extLst>
            </c:dLbl>
            <c:dLbl>
              <c:idx val="1"/>
              <c:tx>
                <c:rich>
                  <a:bodyPr/>
                  <a:lstStyle/>
                  <a:p>
                    <a:fld id="{2E8245E2-0A20-424A-825E-557348111279}"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A80-4D32-9E2A-CD4091A37214}"/>
                </c:ext>
              </c:extLst>
            </c:dLbl>
            <c:dLbl>
              <c:idx val="2"/>
              <c:layout>
                <c:manualLayout>
                  <c:x val="1.1111111111111086E-2"/>
                  <c:y val="-4.6296296296296315E-2"/>
                </c:manualLayout>
              </c:layout>
              <c:tx>
                <c:rich>
                  <a:bodyPr/>
                  <a:lstStyle/>
                  <a:p>
                    <a:fld id="{09E8CE05-3ED1-48C6-9485-FE8BE499F51E}"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A80-4D32-9E2A-CD4091A37214}"/>
                </c:ext>
              </c:extLst>
            </c:dLbl>
            <c:dLbl>
              <c:idx val="3"/>
              <c:tx>
                <c:rich>
                  <a:bodyPr/>
                  <a:lstStyle/>
                  <a:p>
                    <a:fld id="{1D9E5457-2B9A-47FE-8896-D0DF0611FCF9}"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A80-4D32-9E2A-CD4091A37214}"/>
                </c:ext>
              </c:extLst>
            </c:dLbl>
            <c:dLbl>
              <c:idx val="4"/>
              <c:tx>
                <c:rich>
                  <a:bodyPr/>
                  <a:lstStyle/>
                  <a:p>
                    <a:fld id="{ABFE9B32-9C09-4D4F-854F-FA996DDCAB30}"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A80-4D32-9E2A-CD4091A37214}"/>
                </c:ext>
              </c:extLst>
            </c:dLbl>
            <c:dLbl>
              <c:idx val="5"/>
              <c:tx>
                <c:rich>
                  <a:bodyPr/>
                  <a:lstStyle/>
                  <a:p>
                    <a:fld id="{27EF72FC-F8A5-47A7-8014-9E37F4764381}"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A80-4D32-9E2A-CD4091A37214}"/>
                </c:ext>
              </c:extLst>
            </c:dLbl>
            <c:dLbl>
              <c:idx val="6"/>
              <c:tx>
                <c:rich>
                  <a:bodyPr/>
                  <a:lstStyle/>
                  <a:p>
                    <a:fld id="{915CAB0D-58CF-4188-B237-BC0F07F8E8AA}"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1A80-4D32-9E2A-CD4091A37214}"/>
                </c:ext>
              </c:extLst>
            </c:dLbl>
            <c:dLbl>
              <c:idx val="7"/>
              <c:tx>
                <c:rich>
                  <a:bodyPr/>
                  <a:lstStyle/>
                  <a:p>
                    <a:fld id="{21F4CEBA-1514-4FEC-A96F-9C3B4B0225C8}"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A80-4D32-9E2A-CD4091A37214}"/>
                </c:ext>
              </c:extLst>
            </c:dLbl>
            <c:dLbl>
              <c:idx val="8"/>
              <c:tx>
                <c:rich>
                  <a:bodyPr/>
                  <a:lstStyle/>
                  <a:p>
                    <a:fld id="{F2366009-27A2-4898-A051-53A48394E9F9}"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1A80-4D32-9E2A-CD4091A37214}"/>
                </c:ext>
              </c:extLst>
            </c:dLbl>
            <c:dLbl>
              <c:idx val="9"/>
              <c:tx>
                <c:rich>
                  <a:bodyPr/>
                  <a:lstStyle/>
                  <a:p>
                    <a:fld id="{A848F897-D031-4664-B82F-D5B8908884C0}"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A80-4D32-9E2A-CD4091A37214}"/>
                </c:ext>
              </c:extLst>
            </c:dLbl>
            <c:dLbl>
              <c:idx val="10"/>
              <c:tx>
                <c:rich>
                  <a:bodyPr/>
                  <a:lstStyle/>
                  <a:p>
                    <a:fld id="{6646D03E-1602-477D-9598-139029E91F53}"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1A80-4D32-9E2A-CD4091A37214}"/>
                </c:ext>
              </c:extLst>
            </c:dLbl>
            <c:dLbl>
              <c:idx val="11"/>
              <c:tx>
                <c:rich>
                  <a:bodyPr/>
                  <a:lstStyle/>
                  <a:p>
                    <a:fld id="{AD2571E0-BC52-45AB-952F-9028CB802997}"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1A80-4D32-9E2A-CD4091A37214}"/>
                </c:ext>
              </c:extLst>
            </c:dLbl>
            <c:dLbl>
              <c:idx val="12"/>
              <c:tx>
                <c:rich>
                  <a:bodyPr/>
                  <a:lstStyle/>
                  <a:p>
                    <a:fld id="{EBA2C7AC-00FB-4D7B-8AAF-0EB0C4CC9172}"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1A80-4D32-9E2A-CD4091A37214}"/>
                </c:ext>
              </c:extLst>
            </c:dLbl>
            <c:dLbl>
              <c:idx val="13"/>
              <c:tx>
                <c:rich>
                  <a:bodyPr/>
                  <a:lstStyle/>
                  <a:p>
                    <a:fld id="{3F011244-AEAB-488B-AE0A-6D5E8E91FAC1}"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1A80-4D32-9E2A-CD4091A3721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new!$A$77:$A$90</c:f>
              <c:strCache>
                <c:ptCount val="14"/>
                <c:pt idx="0">
                  <c:v>Toys &amp; Gifts</c:v>
                </c:pt>
                <c:pt idx="1">
                  <c:v>Baby</c:v>
                </c:pt>
                <c:pt idx="2">
                  <c:v>Home_Appliances</c:v>
                </c:pt>
                <c:pt idx="3">
                  <c:v>Food &amp; Beverages</c:v>
                </c:pt>
                <c:pt idx="4">
                  <c:v>Luggage_Accessories</c:v>
                </c:pt>
                <c:pt idx="5">
                  <c:v>Furniture</c:v>
                </c:pt>
                <c:pt idx="6">
                  <c:v>Computers &amp; Accessories</c:v>
                </c:pt>
                <c:pt idx="7">
                  <c:v>Stationery</c:v>
                </c:pt>
                <c:pt idx="8">
                  <c:v>Construction_Tools</c:v>
                </c:pt>
                <c:pt idx="9">
                  <c:v>Electronics</c:v>
                </c:pt>
                <c:pt idx="10">
                  <c:v>Auto</c:v>
                </c:pt>
                <c:pt idx="11">
                  <c:v>Fashion</c:v>
                </c:pt>
                <c:pt idx="12">
                  <c:v>Pet_Shop</c:v>
                </c:pt>
                <c:pt idx="13">
                  <c:v>Others</c:v>
                </c:pt>
              </c:strCache>
            </c:strRef>
          </c:cat>
          <c:val>
            <c:numRef>
              <c:f>new!$B$77:$B$90</c:f>
              <c:numCache>
                <c:formatCode>General</c:formatCode>
                <c:ptCount val="14"/>
                <c:pt idx="0">
                  <c:v>14.31</c:v>
                </c:pt>
                <c:pt idx="1">
                  <c:v>12.28</c:v>
                </c:pt>
                <c:pt idx="2">
                  <c:v>12.21</c:v>
                </c:pt>
                <c:pt idx="3">
                  <c:v>10.25</c:v>
                </c:pt>
                <c:pt idx="4">
                  <c:v>9.9499999999999993</c:v>
                </c:pt>
                <c:pt idx="5">
                  <c:v>9.34</c:v>
                </c:pt>
                <c:pt idx="6">
                  <c:v>7.09</c:v>
                </c:pt>
                <c:pt idx="7">
                  <c:v>6.34</c:v>
                </c:pt>
                <c:pt idx="8">
                  <c:v>5.18</c:v>
                </c:pt>
                <c:pt idx="9">
                  <c:v>3.83</c:v>
                </c:pt>
                <c:pt idx="10">
                  <c:v>3.76</c:v>
                </c:pt>
                <c:pt idx="11">
                  <c:v>2.2599999999999998</c:v>
                </c:pt>
                <c:pt idx="12">
                  <c:v>1.73</c:v>
                </c:pt>
                <c:pt idx="13">
                  <c:v>1.46</c:v>
                </c:pt>
              </c:numCache>
            </c:numRef>
          </c:val>
          <c:extLst>
            <c:ext xmlns:c16="http://schemas.microsoft.com/office/drawing/2014/chart" uri="{C3380CC4-5D6E-409C-BE32-E72D297353CC}">
              <c16:uniqueId val="{0000000E-1A80-4D32-9E2A-CD4091A37214}"/>
            </c:ext>
          </c:extLst>
        </c:ser>
        <c:dLbls>
          <c:dLblPos val="outEnd"/>
          <c:showLegendKey val="0"/>
          <c:showVal val="1"/>
          <c:showCatName val="0"/>
          <c:showSerName val="0"/>
          <c:showPercent val="0"/>
          <c:showBubbleSize val="0"/>
        </c:dLbls>
        <c:gapWidth val="219"/>
        <c:overlap val="-27"/>
        <c:axId val="671911648"/>
        <c:axId val="671922208"/>
      </c:barChart>
      <c:catAx>
        <c:axId val="67191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922208"/>
        <c:crosses val="autoZero"/>
        <c:auto val="1"/>
        <c:lblAlgn val="ctr"/>
        <c:lblOffset val="100"/>
        <c:noMultiLvlLbl val="0"/>
      </c:catAx>
      <c:valAx>
        <c:axId val="671922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911648"/>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Top 5 Category</a:t>
            </a:r>
            <a:r>
              <a:rPr lang="en-IN" baseline="0" dirty="0"/>
              <a:t> demand based on region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a:outerShdw blurRad="76200" dist="50800" dir="5400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new!$A$148:$B$167</c:f>
              <c:multiLvlStrCache>
                <c:ptCount val="20"/>
                <c:lvl>
                  <c:pt idx="0">
                    <c:v>Home_Appliances</c:v>
                  </c:pt>
                  <c:pt idx="1">
                    <c:v>Auto</c:v>
                  </c:pt>
                  <c:pt idx="2">
                    <c:v>Computers &amp; Accessories</c:v>
                  </c:pt>
                  <c:pt idx="3">
                    <c:v>Luggage_Accessories</c:v>
                  </c:pt>
                  <c:pt idx="4">
                    <c:v>Food &amp; Beverages</c:v>
                  </c:pt>
                  <c:pt idx="5">
                    <c:v>Luggage_Accessories</c:v>
                  </c:pt>
                  <c:pt idx="6">
                    <c:v>Toys &amp; Gifts</c:v>
                  </c:pt>
                  <c:pt idx="7">
                    <c:v>Home_Appliances</c:v>
                  </c:pt>
                  <c:pt idx="8">
                    <c:v>Food &amp; Beverages</c:v>
                  </c:pt>
                  <c:pt idx="9">
                    <c:v>Baby</c:v>
                  </c:pt>
                  <c:pt idx="10">
                    <c:v>Toys &amp; Gifts</c:v>
                  </c:pt>
                  <c:pt idx="11">
                    <c:v>Home_Appliances</c:v>
                  </c:pt>
                  <c:pt idx="12">
                    <c:v>Food &amp; Beverages</c:v>
                  </c:pt>
                  <c:pt idx="13">
                    <c:v>Luggage_Accessories</c:v>
                  </c:pt>
                  <c:pt idx="14">
                    <c:v>Furniture</c:v>
                  </c:pt>
                  <c:pt idx="15">
                    <c:v>Baby</c:v>
                  </c:pt>
                  <c:pt idx="16">
                    <c:v>Toys &amp; Gifts</c:v>
                  </c:pt>
                  <c:pt idx="17">
                    <c:v>Furniture</c:v>
                  </c:pt>
                  <c:pt idx="18">
                    <c:v>Luggage_Accessories</c:v>
                  </c:pt>
                  <c:pt idx="19">
                    <c:v>Home_Appliances</c:v>
                  </c:pt>
                </c:lvl>
                <c:lvl>
                  <c:pt idx="0">
                    <c:v>East</c:v>
                  </c:pt>
                  <c:pt idx="1">
                    <c:v>East</c:v>
                  </c:pt>
                  <c:pt idx="2">
                    <c:v>East</c:v>
                  </c:pt>
                  <c:pt idx="3">
                    <c:v>East</c:v>
                  </c:pt>
                  <c:pt idx="4">
                    <c:v>East</c:v>
                  </c:pt>
                  <c:pt idx="5">
                    <c:v>North</c:v>
                  </c:pt>
                  <c:pt idx="6">
                    <c:v>North</c:v>
                  </c:pt>
                  <c:pt idx="7">
                    <c:v>North</c:v>
                  </c:pt>
                  <c:pt idx="8">
                    <c:v>North</c:v>
                  </c:pt>
                  <c:pt idx="9">
                    <c:v>North</c:v>
                  </c:pt>
                  <c:pt idx="10">
                    <c:v>South</c:v>
                  </c:pt>
                  <c:pt idx="11">
                    <c:v>South</c:v>
                  </c:pt>
                  <c:pt idx="12">
                    <c:v>South</c:v>
                  </c:pt>
                  <c:pt idx="13">
                    <c:v>South</c:v>
                  </c:pt>
                  <c:pt idx="14">
                    <c:v>South</c:v>
                  </c:pt>
                  <c:pt idx="15">
                    <c:v>West</c:v>
                  </c:pt>
                  <c:pt idx="16">
                    <c:v>West</c:v>
                  </c:pt>
                  <c:pt idx="17">
                    <c:v>West</c:v>
                  </c:pt>
                  <c:pt idx="18">
                    <c:v>West</c:v>
                  </c:pt>
                  <c:pt idx="19">
                    <c:v>West</c:v>
                  </c:pt>
                </c:lvl>
              </c:multiLvlStrCache>
            </c:multiLvlStrRef>
          </c:cat>
          <c:val>
            <c:numRef>
              <c:f>new!$C$148:$C$167</c:f>
              <c:numCache>
                <c:formatCode>General</c:formatCode>
                <c:ptCount val="20"/>
                <c:pt idx="0">
                  <c:v>450</c:v>
                </c:pt>
                <c:pt idx="1">
                  <c:v>369</c:v>
                </c:pt>
                <c:pt idx="2">
                  <c:v>354</c:v>
                </c:pt>
                <c:pt idx="3">
                  <c:v>208</c:v>
                </c:pt>
                <c:pt idx="4">
                  <c:v>187</c:v>
                </c:pt>
                <c:pt idx="5">
                  <c:v>1761</c:v>
                </c:pt>
                <c:pt idx="6">
                  <c:v>1484</c:v>
                </c:pt>
                <c:pt idx="7">
                  <c:v>1463</c:v>
                </c:pt>
                <c:pt idx="8">
                  <c:v>1350</c:v>
                </c:pt>
                <c:pt idx="9">
                  <c:v>1286</c:v>
                </c:pt>
                <c:pt idx="10">
                  <c:v>12524</c:v>
                </c:pt>
                <c:pt idx="11">
                  <c:v>10608</c:v>
                </c:pt>
                <c:pt idx="12">
                  <c:v>9406</c:v>
                </c:pt>
                <c:pt idx="13">
                  <c:v>8047</c:v>
                </c:pt>
                <c:pt idx="14">
                  <c:v>7919</c:v>
                </c:pt>
                <c:pt idx="15">
                  <c:v>6018</c:v>
                </c:pt>
                <c:pt idx="16">
                  <c:v>1507</c:v>
                </c:pt>
                <c:pt idx="17">
                  <c:v>1140</c:v>
                </c:pt>
                <c:pt idx="18">
                  <c:v>813</c:v>
                </c:pt>
                <c:pt idx="19">
                  <c:v>763</c:v>
                </c:pt>
              </c:numCache>
            </c:numRef>
          </c:val>
          <c:extLst>
            <c:ext xmlns:c16="http://schemas.microsoft.com/office/drawing/2014/chart" uri="{C3380CC4-5D6E-409C-BE32-E72D297353CC}">
              <c16:uniqueId val="{00000000-6A85-42CC-9AE9-78F6FB8F1E3A}"/>
            </c:ext>
          </c:extLst>
        </c:ser>
        <c:dLbls>
          <c:dLblPos val="outEnd"/>
          <c:showLegendKey val="0"/>
          <c:showVal val="1"/>
          <c:showCatName val="0"/>
          <c:showSerName val="0"/>
          <c:showPercent val="0"/>
          <c:showBubbleSize val="0"/>
        </c:dLbls>
        <c:gapWidth val="219"/>
        <c:overlap val="-27"/>
        <c:axId val="744203887"/>
        <c:axId val="744199567"/>
      </c:barChart>
      <c:catAx>
        <c:axId val="744203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199567"/>
        <c:crosses val="autoZero"/>
        <c:auto val="1"/>
        <c:lblAlgn val="ctr"/>
        <c:lblOffset val="100"/>
        <c:noMultiLvlLbl val="0"/>
      </c:catAx>
      <c:valAx>
        <c:axId val="74419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a:outerShdw blurRad="76200" dist="508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203887"/>
        <c:crosses val="autoZero"/>
        <c:crossBetween val="between"/>
      </c:valAx>
      <c:spPr>
        <a:noFill/>
        <a:ln>
          <a:noFill/>
        </a:ln>
        <a:effectLst>
          <a:outerShdw blurRad="76200" dist="50800" dir="5400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Sheet5!$B$576:$C$591</cx:f>
        <cx:lvl ptCount="16">
          <cx:pt idx="0">Home_Appliances</cx:pt>
          <cx:pt idx="1">Auto</cx:pt>
          <cx:pt idx="2">Computers &amp; Accessories</cx:pt>
          <cx:pt idx="3">Luggage_Accessories</cx:pt>
          <cx:pt idx="4">Luggage_Accessories</cx:pt>
          <cx:pt idx="5">Toys &amp; Gifts</cx:pt>
          <cx:pt idx="6">Home_Appliances</cx:pt>
          <cx:pt idx="7">Food &amp; Beverages</cx:pt>
          <cx:pt idx="8">Toys &amp; Gifts</cx:pt>
          <cx:pt idx="9">Home_Appliances</cx:pt>
          <cx:pt idx="10">Food &amp; Beverages</cx:pt>
          <cx:pt idx="11">Luggage_Accessories</cx:pt>
          <cx:pt idx="12">Baby</cx:pt>
          <cx:pt idx="13">Toys &amp; Gifts</cx:pt>
          <cx:pt idx="14">Furniture</cx:pt>
          <cx:pt idx="15">Luggage_Accessories</cx:pt>
        </cx:lvl>
        <cx:lvl ptCount="16">
          <cx:pt idx="0">East</cx:pt>
          <cx:pt idx="1">East</cx:pt>
          <cx:pt idx="2">East</cx:pt>
          <cx:pt idx="3">East</cx:pt>
          <cx:pt idx="4">North</cx:pt>
          <cx:pt idx="5">North</cx:pt>
          <cx:pt idx="6">North</cx:pt>
          <cx:pt idx="7">North</cx:pt>
          <cx:pt idx="8">South</cx:pt>
          <cx:pt idx="9">South</cx:pt>
          <cx:pt idx="10">South</cx:pt>
          <cx:pt idx="11">South</cx:pt>
          <cx:pt idx="12">West</cx:pt>
          <cx:pt idx="13">West</cx:pt>
          <cx:pt idx="14">West</cx:pt>
          <cx:pt idx="15">West</cx:pt>
        </cx:lvl>
      </cx:strDim>
      <cx:numDim type="size">
        <cx:f>Sheet5!$D$576:$D$591</cx:f>
        <cx:lvl ptCount="16" formatCode="General">
          <cx:pt idx="0">422</cx:pt>
          <cx:pt idx="1">364</cx:pt>
          <cx:pt idx="2">324</cx:pt>
          <cx:pt idx="3">204</cx:pt>
          <cx:pt idx="4">1606</cx:pt>
          <cx:pt idx="5">1421</cx:pt>
          <cx:pt idx="6">1343</cx:pt>
          <cx:pt idx="7">1240</cx:pt>
          <cx:pt idx="8">11917</cx:pt>
          <cx:pt idx="9">9006</cx:pt>
          <cx:pt idx="10">8592</cx:pt>
          <cx:pt idx="11">7288</cx:pt>
          <cx:pt idx="12">5393</cx:pt>
          <cx:pt idx="13">1455</cx:pt>
          <cx:pt idx="14">982</cx:pt>
          <cx:pt idx="15">745</cx:pt>
        </cx:lvl>
      </cx:numDim>
    </cx:data>
  </cx:chartData>
  <cx:chart>
    <cx:title pos="t" align="ctr" overlay="0">
      <cx:tx>
        <cx:txData>
          <cx:v>category demand based on region and their sale</cx:v>
        </cx:txData>
      </cx:tx>
      <cx:spPr>
        <a:effectLst>
          <a:outerShdw blurRad="127000" dist="50800" dir="5400000" algn="ctr" rotWithShape="0">
            <a:srgbClr val="000000">
              <a:alpha val="43137"/>
            </a:srgbClr>
          </a:outerShdw>
        </a:effectLst>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category demand based on region and their sale</a:t>
          </a:r>
        </a:p>
      </cx:txPr>
    </cx:title>
    <cx:plotArea>
      <cx:plotAreaRegion>
        <cx:series layoutId="treemap" uniqueId="{1BA4859F-02AF-4486-817C-730E6FC38C16}">
          <cx:spPr>
            <a:effectLst>
              <a:outerShdw blurRad="76200" dist="50800" dir="5400000" algn="ctr" rotWithShape="0">
                <a:srgbClr val="000000">
                  <a:alpha val="43137"/>
                </a:srgbClr>
              </a:outerShdw>
            </a:effectLst>
          </cx:spPr>
          <cx:dataLabels>
            <cx:numFmt formatCode="#, &quot;K&quot;" sourceLinked="0"/>
            <cx:spPr>
              <a:effectLst>
                <a:outerShdw blurRad="76200" dist="50800" dir="5400000" algn="ctr" rotWithShape="0">
                  <a:srgbClr val="000000">
                    <a:alpha val="43137"/>
                  </a:srgbClr>
                </a:outerShdw>
              </a:effectLst>
            </cx:spPr>
            <cx:visibility seriesName="0" categoryName="1" value="1"/>
            <cx:separator>, </cx:separator>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8D84C25-080A-44D2-BFDA-D0CB9B6C62DC}" type="datetimeFigureOut">
              <a:rPr lang="en-IN" smtClean="0"/>
              <a:t>09-05-2025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BC20306-1098-4F09-9EA6-CA8ADFDBA16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2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84C25-080A-44D2-BFDA-D0CB9B6C62D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244373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84C25-080A-44D2-BFDA-D0CB9B6C62D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201217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84C25-080A-44D2-BFDA-D0CB9B6C62D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94344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84C25-080A-44D2-BFDA-D0CB9B6C62D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C20306-1098-4F09-9EA6-CA8ADFDBA16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7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84C25-080A-44D2-BFDA-D0CB9B6C62DC}"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35839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84C25-080A-44D2-BFDA-D0CB9B6C62DC}" type="datetimeFigureOut">
              <a:rPr lang="en-IN" smtClean="0"/>
              <a:t>09-05-2025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80026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84C25-080A-44D2-BFDA-D0CB9B6C62DC}" type="datetimeFigureOut">
              <a:rPr lang="en-IN" smtClean="0"/>
              <a:t>09-05-2025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417450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84C25-080A-44D2-BFDA-D0CB9B6C62DC}" type="datetimeFigureOut">
              <a:rPr lang="en-IN" smtClean="0"/>
              <a:t>09-05-2025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385379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84C25-080A-44D2-BFDA-D0CB9B6C62DC}"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86044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84C25-080A-44D2-BFDA-D0CB9B6C62DC}"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C20306-1098-4F09-9EA6-CA8ADFDBA162}" type="slidenum">
              <a:rPr lang="en-IN" smtClean="0"/>
              <a:t>‹#›</a:t>
            </a:fld>
            <a:endParaRPr lang="en-IN"/>
          </a:p>
        </p:txBody>
      </p:sp>
    </p:spTree>
    <p:extLst>
      <p:ext uri="{BB962C8B-B14F-4D97-AF65-F5344CB8AC3E}">
        <p14:creationId xmlns:p14="http://schemas.microsoft.com/office/powerpoint/2010/main" val="270594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8D84C25-080A-44D2-BFDA-D0CB9B6C62DC}" type="datetimeFigureOut">
              <a:rPr lang="en-IN" smtClean="0"/>
              <a:t>09-05-2025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BC20306-1098-4F09-9EA6-CA8ADFDBA162}" type="slidenum">
              <a:rPr lang="en-IN" smtClean="0"/>
              <a:t>‹#›</a:t>
            </a:fld>
            <a:endParaRPr lang="en-IN"/>
          </a:p>
        </p:txBody>
      </p:sp>
    </p:spTree>
    <p:extLst>
      <p:ext uri="{BB962C8B-B14F-4D97-AF65-F5344CB8AC3E}">
        <p14:creationId xmlns:p14="http://schemas.microsoft.com/office/powerpoint/2010/main" val="3760914288"/>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8.xml"/><Relationship Id="rId5" Type="http://schemas.openxmlformats.org/officeDocument/2006/relationships/chart" Target="../charts/chart19.xml"/><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8.xml"/><Relationship Id="rId4" Type="http://schemas.openxmlformats.org/officeDocument/2006/relationships/chart" Target="../charts/chart28.xml"/></Relationships>
</file>

<file path=ppt/slides/_rels/slide23.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8.xml"/><Relationship Id="rId4" Type="http://schemas.openxmlformats.org/officeDocument/2006/relationships/chart" Target="../charts/chart33.xml"/></Relationships>
</file>

<file path=ppt/slides/_rels/slide27.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8.xml"/><Relationship Id="rId4" Type="http://schemas.openxmlformats.org/officeDocument/2006/relationships/chart" Target="../charts/chart38.xml"/></Relationships>
</file>

<file path=ppt/slides/_rels/slide29.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2.xml"/><Relationship Id="rId6" Type="http://schemas.openxmlformats.org/officeDocument/2006/relationships/chart" Target="../charts/chart43.xml"/><Relationship Id="rId5" Type="http://schemas.openxmlformats.org/officeDocument/2006/relationships/chart" Target="../charts/chart42.xml"/><Relationship Id="rId4"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chart" Target="../charts/chart4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6.xml"/><Relationship Id="rId4" Type="http://schemas.openxmlformats.org/officeDocument/2006/relationships/chart" Target="../charts/chart48.xml"/></Relationships>
</file>

<file path=ppt/slides/_rels/slide32.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chart" Target="../charts/chart49.xml"/><Relationship Id="rId1" Type="http://schemas.openxmlformats.org/officeDocument/2006/relationships/slideLayout" Target="../slideLayouts/slideLayout5.xml"/><Relationship Id="rId4" Type="http://schemas.openxmlformats.org/officeDocument/2006/relationships/chart" Target="../charts/chart51.xml"/></Relationships>
</file>

<file path=ppt/slides/_rels/slide33.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chart" Target="../charts/chart53.xml"/></Relationships>
</file>

<file path=ppt/slides/_rels/slide34.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6.xml"/><Relationship Id="rId4" Type="http://schemas.openxmlformats.org/officeDocument/2006/relationships/chart" Target="../charts/char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chart" Target="../charts/chart5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chart" Target="../charts/chart6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64.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chart" Target="../charts/chart65.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chart" Target="../charts/chart6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46CC-97A1-B9D3-39FA-EAB77664AE32}"/>
              </a:ext>
            </a:extLst>
          </p:cNvPr>
          <p:cNvSpPr>
            <a:spLocks noGrp="1"/>
          </p:cNvSpPr>
          <p:nvPr>
            <p:ph type="ctrTitle"/>
          </p:nvPr>
        </p:nvSpPr>
        <p:spPr>
          <a:xfrm>
            <a:off x="1051559" y="4355692"/>
            <a:ext cx="10509069" cy="1472224"/>
          </a:xfrm>
          <a:effectLst>
            <a:outerShdw blurRad="127000" dist="50800" dir="5400000" algn="ctr" rotWithShape="0">
              <a:srgbClr val="000000">
                <a:alpha val="43137"/>
              </a:srgbClr>
            </a:outerShdw>
          </a:effectLst>
        </p:spPr>
        <p:txBody>
          <a:bodyPr anchor="b">
            <a:normAutofit fontScale="90000"/>
          </a:bodyPr>
          <a:lstStyle/>
          <a:p>
            <a:r>
              <a:rPr lang="en-IN" sz="5600" dirty="0">
                <a:solidFill>
                  <a:schemeClr val="tx1"/>
                </a:solidFill>
              </a:rPr>
              <a:t>Retail Business Data Analysis and Recommendation</a:t>
            </a:r>
          </a:p>
        </p:txBody>
      </p:sp>
      <p:sp>
        <p:nvSpPr>
          <p:cNvPr id="3" name="Subtitle 2">
            <a:extLst>
              <a:ext uri="{FF2B5EF4-FFF2-40B4-BE49-F238E27FC236}">
                <a16:creationId xmlns:a16="http://schemas.microsoft.com/office/drawing/2014/main" id="{909AC3A4-04E3-6185-CDA5-49C1FC946F3B}"/>
              </a:ext>
            </a:extLst>
          </p:cNvPr>
          <p:cNvSpPr>
            <a:spLocks noGrp="1"/>
          </p:cNvSpPr>
          <p:nvPr>
            <p:ph type="subTitle" idx="1"/>
          </p:nvPr>
        </p:nvSpPr>
        <p:spPr>
          <a:xfrm>
            <a:off x="7293428" y="5908301"/>
            <a:ext cx="4285487" cy="448955"/>
          </a:xfrm>
          <a:effectLst>
            <a:outerShdw blurRad="190500" dist="50800" dir="5400000" algn="ctr" rotWithShape="0">
              <a:srgbClr val="000000">
                <a:alpha val="43137"/>
              </a:srgbClr>
            </a:outerShdw>
          </a:effectLst>
        </p:spPr>
        <p:txBody>
          <a:bodyPr>
            <a:normAutofit/>
          </a:bodyPr>
          <a:lstStyle/>
          <a:p>
            <a:r>
              <a:rPr lang="en-IN" sz="2000" dirty="0">
                <a:solidFill>
                  <a:srgbClr val="FFFFFF"/>
                </a:solidFill>
              </a:rPr>
              <a:t>Prativa Bikash Khatua</a:t>
            </a:r>
          </a:p>
        </p:txBody>
      </p:sp>
      <p:pic>
        <p:nvPicPr>
          <p:cNvPr id="5" name="Picture 4" descr="Person writing on a notepad">
            <a:extLst>
              <a:ext uri="{FF2B5EF4-FFF2-40B4-BE49-F238E27FC236}">
                <a16:creationId xmlns:a16="http://schemas.microsoft.com/office/drawing/2014/main" id="{3E108CCF-7862-B9A6-0B4B-660923AC8C8A}"/>
              </a:ext>
            </a:extLst>
          </p:cNvPr>
          <p:cNvPicPr>
            <a:picLocks noChangeAspect="1"/>
          </p:cNvPicPr>
          <p:nvPr/>
        </p:nvPicPr>
        <p:blipFill>
          <a:blip r:embed="rId2"/>
          <a:srcRect t="26707" b="29375"/>
          <a:stretch/>
        </p:blipFill>
        <p:spPr>
          <a:xfrm>
            <a:off x="20" y="10"/>
            <a:ext cx="12191980" cy="4243361"/>
          </a:xfrm>
          <a:prstGeom prst="rect">
            <a:avLst/>
          </a:prstGeom>
        </p:spPr>
      </p:pic>
    </p:spTree>
    <p:extLst>
      <p:ext uri="{BB962C8B-B14F-4D97-AF65-F5344CB8AC3E}">
        <p14:creationId xmlns:p14="http://schemas.microsoft.com/office/powerpoint/2010/main" val="32370852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C6F5202-5396-74E6-AEAC-D09B56D7C96C}"/>
              </a:ext>
            </a:extLst>
          </p:cNvPr>
          <p:cNvSpPr/>
          <p:nvPr/>
        </p:nvSpPr>
        <p:spPr>
          <a:xfrm>
            <a:off x="839787" y="957944"/>
            <a:ext cx="4886097" cy="59871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Customer</a:t>
            </a:r>
            <a:r>
              <a:rPr lang="en-IN" dirty="0"/>
              <a:t> </a:t>
            </a:r>
            <a:r>
              <a:rPr lang="en-IN" dirty="0">
                <a:solidFill>
                  <a:schemeClr val="tx1"/>
                </a:solidFill>
              </a:rPr>
              <a:t>Level</a:t>
            </a:r>
            <a:r>
              <a:rPr lang="en-IN" dirty="0"/>
              <a:t> </a:t>
            </a:r>
            <a:r>
              <a:rPr lang="en-IN" dirty="0">
                <a:solidFill>
                  <a:schemeClr val="tx1"/>
                </a:solidFill>
              </a:rPr>
              <a:t>Information</a:t>
            </a:r>
          </a:p>
        </p:txBody>
      </p:sp>
      <p:sp>
        <p:nvSpPr>
          <p:cNvPr id="21" name="Rectangle: Rounded Corners 20">
            <a:extLst>
              <a:ext uri="{FF2B5EF4-FFF2-40B4-BE49-F238E27FC236}">
                <a16:creationId xmlns:a16="http://schemas.microsoft.com/office/drawing/2014/main" id="{FD8CBD08-D750-9A7C-5C54-4C77126CC273}"/>
              </a:ext>
            </a:extLst>
          </p:cNvPr>
          <p:cNvSpPr/>
          <p:nvPr/>
        </p:nvSpPr>
        <p:spPr>
          <a:xfrm>
            <a:off x="6172199" y="957944"/>
            <a:ext cx="5410199" cy="59871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Order</a:t>
            </a:r>
            <a:r>
              <a:rPr lang="en-IN" dirty="0"/>
              <a:t> </a:t>
            </a:r>
            <a:r>
              <a:rPr lang="en-IN" dirty="0">
                <a:solidFill>
                  <a:schemeClr val="tx1"/>
                </a:solidFill>
              </a:rPr>
              <a:t>Level</a:t>
            </a:r>
            <a:r>
              <a:rPr lang="en-IN" dirty="0"/>
              <a:t> </a:t>
            </a:r>
            <a:r>
              <a:rPr lang="en-IN" dirty="0">
                <a:solidFill>
                  <a:schemeClr val="tx1"/>
                </a:solidFill>
              </a:rPr>
              <a:t>Information</a:t>
            </a:r>
          </a:p>
        </p:txBody>
      </p:sp>
      <p:sp>
        <p:nvSpPr>
          <p:cNvPr id="22" name="Rectangle: Rounded Corners 21">
            <a:extLst>
              <a:ext uri="{FF2B5EF4-FFF2-40B4-BE49-F238E27FC236}">
                <a16:creationId xmlns:a16="http://schemas.microsoft.com/office/drawing/2014/main" id="{45394481-16DB-E0ED-F8A6-0F4BBDC40CA5}"/>
              </a:ext>
            </a:extLst>
          </p:cNvPr>
          <p:cNvSpPr/>
          <p:nvPr/>
        </p:nvSpPr>
        <p:spPr>
          <a:xfrm>
            <a:off x="839788" y="2268197"/>
            <a:ext cx="4886098" cy="3501232"/>
          </a:xfrm>
          <a:prstGeom prst="round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t>Total Customers : 				98,311</a:t>
            </a:r>
          </a:p>
          <a:p>
            <a:r>
              <a:rPr lang="en-US" sz="1800" dirty="0"/>
              <a:t> Total Customer City :			 4,109</a:t>
            </a:r>
          </a:p>
          <a:p>
            <a:r>
              <a:rPr lang="en-US" sz="1800" dirty="0"/>
              <a:t> Average Profit per Customer :	 23.83 </a:t>
            </a:r>
          </a:p>
          <a:p>
            <a:r>
              <a:rPr lang="en-US" sz="1800" dirty="0"/>
              <a:t> Average Discount per Customer : 	4.98</a:t>
            </a:r>
          </a:p>
          <a:p>
            <a:r>
              <a:rPr lang="en-US" sz="1800" dirty="0"/>
              <a:t> Average Sales per Customer :	160.50</a:t>
            </a:r>
          </a:p>
          <a:p>
            <a:r>
              <a:rPr lang="en-US" sz="1800" dirty="0"/>
              <a:t> Average number of category per Customer : 							1.04 </a:t>
            </a:r>
          </a:p>
          <a:p>
            <a:r>
              <a:rPr lang="en-US" sz="1800" dirty="0"/>
              <a:t> Average number of Days b/w two Transactions :					 5 </a:t>
            </a:r>
            <a:endParaRPr lang="en-IN" sz="1800" dirty="0"/>
          </a:p>
        </p:txBody>
      </p:sp>
      <p:sp>
        <p:nvSpPr>
          <p:cNvPr id="23" name="Rectangle: Rounded Corners 22">
            <a:extLst>
              <a:ext uri="{FF2B5EF4-FFF2-40B4-BE49-F238E27FC236}">
                <a16:creationId xmlns:a16="http://schemas.microsoft.com/office/drawing/2014/main" id="{C208FAB0-6F22-E494-89E6-B4A36F73DB6F}"/>
              </a:ext>
            </a:extLst>
          </p:cNvPr>
          <p:cNvSpPr/>
          <p:nvPr/>
        </p:nvSpPr>
        <p:spPr>
          <a:xfrm>
            <a:off x="6172200" y="2268197"/>
            <a:ext cx="5410200" cy="3501232"/>
          </a:xfrm>
          <a:prstGeom prst="round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Total Orders : 						98.0k </a:t>
            </a:r>
            <a:endParaRPr lang="en-IN" dirty="0"/>
          </a:p>
          <a:p>
            <a:r>
              <a:rPr lang="en-IN" sz="1800" dirty="0"/>
              <a:t>Total Quantity :					 1,11,897</a:t>
            </a:r>
          </a:p>
          <a:p>
            <a:r>
              <a:rPr lang="en-IN" sz="1800" dirty="0"/>
              <a:t>Total Channels : 					3 </a:t>
            </a:r>
          </a:p>
          <a:p>
            <a:r>
              <a:rPr lang="en-IN" sz="1800" dirty="0"/>
              <a:t>Total Payment method :				 4 </a:t>
            </a:r>
          </a:p>
          <a:p>
            <a:r>
              <a:rPr lang="en-IN" sz="1800" dirty="0"/>
              <a:t>Average Discount per Order : 		5.01</a:t>
            </a:r>
          </a:p>
          <a:p>
            <a:r>
              <a:rPr lang="en-IN" sz="1800" dirty="0"/>
              <a:t>Average Order Value : 				135.27</a:t>
            </a:r>
          </a:p>
          <a:p>
            <a:r>
              <a:rPr lang="en-IN" sz="1800" dirty="0"/>
              <a:t>Average profit per order 			17.09</a:t>
            </a:r>
          </a:p>
          <a:p>
            <a:r>
              <a:rPr lang="en-IN" sz="1800" dirty="0"/>
              <a:t>Day having max</a:t>
            </a:r>
            <a:r>
              <a:rPr lang="en-IN" dirty="0"/>
              <a:t>imum</a:t>
            </a:r>
            <a:r>
              <a:rPr lang="en-IN" sz="1800" dirty="0"/>
              <a:t> no of order                 Wednesday</a:t>
            </a:r>
          </a:p>
          <a:p>
            <a:r>
              <a:rPr lang="en-IN" sz="1800" dirty="0"/>
              <a:t>Channel preferred by maximum order </a:t>
            </a:r>
            <a:r>
              <a:rPr lang="en-IN" dirty="0"/>
              <a:t>:	</a:t>
            </a:r>
            <a:r>
              <a:rPr lang="en-IN" sz="1800" dirty="0"/>
              <a:t>Instore</a:t>
            </a:r>
          </a:p>
          <a:p>
            <a:endParaRPr lang="en-IN" sz="1800" dirty="0"/>
          </a:p>
          <a:p>
            <a:endParaRPr lang="en-IN" sz="1800" b="1" dirty="0"/>
          </a:p>
        </p:txBody>
      </p:sp>
      <p:sp>
        <p:nvSpPr>
          <p:cNvPr id="4" name="TextBox 3">
            <a:extLst>
              <a:ext uri="{FF2B5EF4-FFF2-40B4-BE49-F238E27FC236}">
                <a16:creationId xmlns:a16="http://schemas.microsoft.com/office/drawing/2014/main" id="{51DFE445-C84F-0175-EC44-6ADDCF2B85D4}"/>
              </a:ext>
            </a:extLst>
          </p:cNvPr>
          <p:cNvSpPr txBox="1"/>
          <p:nvPr/>
        </p:nvSpPr>
        <p:spPr>
          <a:xfrm>
            <a:off x="3580770" y="0"/>
            <a:ext cx="4082143" cy="461665"/>
          </a:xfrm>
          <a:prstGeom prst="rect">
            <a:avLst/>
          </a:prstGeom>
          <a:solidFill>
            <a:schemeClr val="bg2"/>
          </a:solidFill>
          <a:effectLst>
            <a:outerShdw blurRad="254000" dist="101600" dir="3000000" algn="ctr" rotWithShape="0">
              <a:srgbClr val="000000">
                <a:alpha val="63000"/>
              </a:srgbClr>
            </a:outerShdw>
            <a:softEdge rad="0"/>
          </a:effectLst>
          <a:scene3d>
            <a:camera prst="orthographicFront"/>
            <a:lightRig rig="threePt" dir="t"/>
          </a:scene3d>
          <a:sp3d>
            <a:bevelT prst="convex"/>
            <a:bevelB w="114300" prst="artDeco"/>
          </a:sp3d>
        </p:spPr>
        <p:txBody>
          <a:bodyPr wrap="square">
            <a:spAutoFit/>
          </a:bodyPr>
          <a:lstStyle/>
          <a:p>
            <a:pPr algn="ctr"/>
            <a:r>
              <a:rPr lang="en-IN" sz="2400" dirty="0"/>
              <a:t>High Level Metrix</a:t>
            </a:r>
          </a:p>
        </p:txBody>
      </p:sp>
    </p:spTree>
    <p:extLst>
      <p:ext uri="{BB962C8B-B14F-4D97-AF65-F5344CB8AC3E}">
        <p14:creationId xmlns:p14="http://schemas.microsoft.com/office/powerpoint/2010/main" val="320623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10EBA2FE-BD10-0C1E-480C-A3B602C9AAD2}"/>
              </a:ext>
            </a:extLst>
          </p:cNvPr>
          <p:cNvSpPr txBox="1">
            <a:spLocks/>
          </p:cNvSpPr>
          <p:nvPr/>
        </p:nvSpPr>
        <p:spPr>
          <a:xfrm>
            <a:off x="5621843" y="1847283"/>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p>
        </p:txBody>
      </p:sp>
      <p:sp>
        <p:nvSpPr>
          <p:cNvPr id="11" name="TextBox 10">
            <a:extLst>
              <a:ext uri="{FF2B5EF4-FFF2-40B4-BE49-F238E27FC236}">
                <a16:creationId xmlns:a16="http://schemas.microsoft.com/office/drawing/2014/main" id="{F351D0C6-E3F6-8E2C-BF6B-C84F84C8CFDA}"/>
              </a:ext>
            </a:extLst>
          </p:cNvPr>
          <p:cNvSpPr txBox="1"/>
          <p:nvPr/>
        </p:nvSpPr>
        <p:spPr>
          <a:xfrm>
            <a:off x="5621842" y="1582822"/>
            <a:ext cx="6096000" cy="400110"/>
          </a:xfrm>
          <a:prstGeom prst="rect">
            <a:avLst/>
          </a:prstGeom>
          <a:solidFill>
            <a:schemeClr val="bg1"/>
          </a:solidFill>
        </p:spPr>
        <p:txBody>
          <a:bodyPr wrap="square">
            <a:spAutoFit/>
          </a:bodyPr>
          <a:lstStyle/>
          <a:p>
            <a:endParaRPr lang="en-US" sz="2000" dirty="0"/>
          </a:p>
        </p:txBody>
      </p:sp>
      <p:sp>
        <p:nvSpPr>
          <p:cNvPr id="12" name="TextBox 11">
            <a:extLst>
              <a:ext uri="{FF2B5EF4-FFF2-40B4-BE49-F238E27FC236}">
                <a16:creationId xmlns:a16="http://schemas.microsoft.com/office/drawing/2014/main" id="{7A623101-A313-FF38-6DEC-7732C12BC135}"/>
              </a:ext>
            </a:extLst>
          </p:cNvPr>
          <p:cNvSpPr txBox="1"/>
          <p:nvPr/>
        </p:nvSpPr>
        <p:spPr>
          <a:xfrm>
            <a:off x="3580770" y="0"/>
            <a:ext cx="4082143" cy="461665"/>
          </a:xfrm>
          <a:prstGeom prst="rect">
            <a:avLst/>
          </a:prstGeom>
          <a:solidFill>
            <a:schemeClr val="bg2"/>
          </a:solidFill>
          <a:effectLst>
            <a:outerShdw blurRad="254000" dist="101600" dir="3000000" algn="ctr" rotWithShape="0">
              <a:srgbClr val="000000">
                <a:alpha val="63000"/>
              </a:srgbClr>
            </a:outerShdw>
            <a:softEdge rad="0"/>
          </a:effectLst>
          <a:scene3d>
            <a:camera prst="orthographicFront"/>
            <a:lightRig rig="threePt" dir="t"/>
          </a:scene3d>
          <a:sp3d>
            <a:bevelT prst="convex"/>
            <a:bevelB w="114300" prst="artDeco"/>
          </a:sp3d>
        </p:spPr>
        <p:txBody>
          <a:bodyPr wrap="square">
            <a:spAutoFit/>
          </a:bodyPr>
          <a:lstStyle/>
          <a:p>
            <a:pPr algn="ctr"/>
            <a:r>
              <a:rPr lang="en-IN" sz="2400" dirty="0"/>
              <a:t>High Level Metrix</a:t>
            </a:r>
          </a:p>
        </p:txBody>
      </p:sp>
      <p:sp>
        <p:nvSpPr>
          <p:cNvPr id="15" name="Rectangle: Rounded Corners 14">
            <a:extLst>
              <a:ext uri="{FF2B5EF4-FFF2-40B4-BE49-F238E27FC236}">
                <a16:creationId xmlns:a16="http://schemas.microsoft.com/office/drawing/2014/main" id="{9A936EEC-4518-C13F-5EAB-8477E29FEAE0}"/>
              </a:ext>
            </a:extLst>
          </p:cNvPr>
          <p:cNvSpPr/>
          <p:nvPr/>
        </p:nvSpPr>
        <p:spPr>
          <a:xfrm>
            <a:off x="5290782" y="1513538"/>
            <a:ext cx="6223004" cy="4756631"/>
          </a:xfrm>
          <a:prstGeom prst="round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total revenue	                 		15.45 M</a:t>
            </a:r>
          </a:p>
          <a:p>
            <a:r>
              <a:rPr lang="en-US" sz="2000" dirty="0"/>
              <a:t>total cost	                 			13.26721491 M</a:t>
            </a:r>
          </a:p>
          <a:p>
            <a:r>
              <a:rPr lang="en-US" sz="2000" dirty="0"/>
              <a:t>total discount 	      			0.491799 M</a:t>
            </a:r>
          </a:p>
          <a:p>
            <a:r>
              <a:rPr lang="en-US" sz="2000" dirty="0"/>
              <a:t>discount percentage			3.18</a:t>
            </a:r>
          </a:p>
          <a:p>
            <a:r>
              <a:rPr lang="en-US" sz="2000" dirty="0"/>
              <a:t>avg discount per order		5.01</a:t>
            </a:r>
          </a:p>
          <a:p>
            <a:r>
              <a:rPr lang="en-US" sz="2000" dirty="0"/>
              <a:t>avg bill value	 				157.29</a:t>
            </a:r>
          </a:p>
          <a:p>
            <a:r>
              <a:rPr lang="en-US" sz="2000" dirty="0"/>
              <a:t>avg sales per customer		159.6</a:t>
            </a:r>
          </a:p>
          <a:p>
            <a:r>
              <a:rPr lang="en-US" sz="2000" dirty="0"/>
              <a:t>avg profit per customer		22.23</a:t>
            </a:r>
          </a:p>
          <a:p>
            <a:r>
              <a:rPr lang="en-US" sz="2000" dirty="0"/>
              <a:t>avg no of items per order 		1.11</a:t>
            </a:r>
          </a:p>
          <a:p>
            <a:r>
              <a:rPr lang="en-US" sz="2000" dirty="0"/>
              <a:t>one time buyer percentage 	97.66%</a:t>
            </a:r>
          </a:p>
          <a:p>
            <a:r>
              <a:rPr lang="en-US" sz="2000" dirty="0"/>
              <a:t>avg rating per store 			4.06</a:t>
            </a:r>
          </a:p>
          <a:p>
            <a:r>
              <a:rPr lang="en-US" sz="2000" dirty="0"/>
              <a:t>highest profitmaking store	ST103</a:t>
            </a:r>
          </a:p>
          <a:p>
            <a:pPr algn="ctr"/>
            <a:endParaRPr lang="en-IN" dirty="0"/>
          </a:p>
        </p:txBody>
      </p:sp>
      <p:sp>
        <p:nvSpPr>
          <p:cNvPr id="16" name="Rectangle: Rounded Corners 15">
            <a:extLst>
              <a:ext uri="{FF2B5EF4-FFF2-40B4-BE49-F238E27FC236}">
                <a16:creationId xmlns:a16="http://schemas.microsoft.com/office/drawing/2014/main" id="{35E8E9BF-110A-397C-FFE4-08FFB39A081E}"/>
              </a:ext>
            </a:extLst>
          </p:cNvPr>
          <p:cNvSpPr/>
          <p:nvPr/>
        </p:nvSpPr>
        <p:spPr>
          <a:xfrm>
            <a:off x="839785" y="1513539"/>
            <a:ext cx="3187929" cy="1545347"/>
          </a:xfrm>
          <a:prstGeom prst="round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dirty="0"/>
              <a:t>Total Category : 	14 </a:t>
            </a:r>
          </a:p>
          <a:p>
            <a:r>
              <a:rPr lang="en-IN" sz="2000" dirty="0"/>
              <a:t>Total Product : 	32,887</a:t>
            </a:r>
          </a:p>
          <a:p>
            <a:pPr algn="ctr"/>
            <a:endParaRPr lang="en-IN" sz="2000" dirty="0"/>
          </a:p>
        </p:txBody>
      </p:sp>
      <p:sp>
        <p:nvSpPr>
          <p:cNvPr id="17" name="Rectangle: Rounded Corners 16">
            <a:extLst>
              <a:ext uri="{FF2B5EF4-FFF2-40B4-BE49-F238E27FC236}">
                <a16:creationId xmlns:a16="http://schemas.microsoft.com/office/drawing/2014/main" id="{CC15E86F-D82F-1A2F-0327-73BE0A3EF635}"/>
              </a:ext>
            </a:extLst>
          </p:cNvPr>
          <p:cNvSpPr/>
          <p:nvPr/>
        </p:nvSpPr>
        <p:spPr>
          <a:xfrm>
            <a:off x="839785" y="4495799"/>
            <a:ext cx="3187929" cy="1774371"/>
          </a:xfrm>
          <a:prstGeom prst="round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t>Total Stores : 		37</a:t>
            </a:r>
          </a:p>
          <a:p>
            <a:r>
              <a:rPr lang="en-US" sz="1800" dirty="0"/>
              <a:t>Total Region : 		4 </a:t>
            </a:r>
          </a:p>
          <a:p>
            <a:r>
              <a:rPr lang="en-US" sz="1800" dirty="0"/>
              <a:t>Total Seller City : 	37 </a:t>
            </a:r>
          </a:p>
          <a:p>
            <a:r>
              <a:rPr lang="en-US" sz="1800" dirty="0"/>
              <a:t>Total State :		 7</a:t>
            </a:r>
            <a:endParaRPr lang="en-IN" sz="1800" dirty="0"/>
          </a:p>
          <a:p>
            <a:pPr algn="ctr"/>
            <a:endParaRPr lang="en-IN" dirty="0"/>
          </a:p>
        </p:txBody>
      </p:sp>
      <p:sp>
        <p:nvSpPr>
          <p:cNvPr id="2" name="Rectangle: Rounded Corners 1">
            <a:extLst>
              <a:ext uri="{FF2B5EF4-FFF2-40B4-BE49-F238E27FC236}">
                <a16:creationId xmlns:a16="http://schemas.microsoft.com/office/drawing/2014/main" id="{92ED4D06-E365-3C5C-7104-B3F86A159BEA}"/>
              </a:ext>
            </a:extLst>
          </p:cNvPr>
          <p:cNvSpPr/>
          <p:nvPr/>
        </p:nvSpPr>
        <p:spPr>
          <a:xfrm>
            <a:off x="839784" y="4005944"/>
            <a:ext cx="3187929" cy="359227"/>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LEVEL</a:t>
            </a:r>
          </a:p>
        </p:txBody>
      </p:sp>
      <p:sp>
        <p:nvSpPr>
          <p:cNvPr id="4" name="Rectangle: Rounded Corners 3">
            <a:extLst>
              <a:ext uri="{FF2B5EF4-FFF2-40B4-BE49-F238E27FC236}">
                <a16:creationId xmlns:a16="http://schemas.microsoft.com/office/drawing/2014/main" id="{05029EE9-1F81-26E1-FD48-FAC1658752AB}"/>
              </a:ext>
            </a:extLst>
          </p:cNvPr>
          <p:cNvSpPr/>
          <p:nvPr/>
        </p:nvSpPr>
        <p:spPr>
          <a:xfrm>
            <a:off x="839784" y="1013394"/>
            <a:ext cx="3296787" cy="3592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PRODUCT LEVEL</a:t>
            </a:r>
          </a:p>
        </p:txBody>
      </p:sp>
      <p:sp>
        <p:nvSpPr>
          <p:cNvPr id="5" name="Rectangle: Rounded Corners 4">
            <a:extLst>
              <a:ext uri="{FF2B5EF4-FFF2-40B4-BE49-F238E27FC236}">
                <a16:creationId xmlns:a16="http://schemas.microsoft.com/office/drawing/2014/main" id="{279C45C5-2775-4185-470D-BD4139642460}"/>
              </a:ext>
            </a:extLst>
          </p:cNvPr>
          <p:cNvSpPr/>
          <p:nvPr/>
        </p:nvSpPr>
        <p:spPr>
          <a:xfrm>
            <a:off x="5290783" y="1009338"/>
            <a:ext cx="6223004" cy="3592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SALES LEVEL INFORMATION</a:t>
            </a:r>
          </a:p>
        </p:txBody>
      </p:sp>
    </p:spTree>
    <p:extLst>
      <p:ext uri="{BB962C8B-B14F-4D97-AF65-F5344CB8AC3E}">
        <p14:creationId xmlns:p14="http://schemas.microsoft.com/office/powerpoint/2010/main" val="216805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908313E-6537-FAA8-BCC4-881FCBE905C8}"/>
              </a:ext>
            </a:extLst>
          </p:cNvPr>
          <p:cNvSpPr txBox="1"/>
          <p:nvPr/>
        </p:nvSpPr>
        <p:spPr>
          <a:xfrm>
            <a:off x="623087" y="5279511"/>
            <a:ext cx="10945825" cy="739880"/>
          </a:xfrm>
          <a:prstGeom prst="rect">
            <a:avLst/>
          </a:prstGeom>
        </p:spPr>
        <p:txBody>
          <a:bodyPr vert="horz" lIns="91440" tIns="45720" rIns="91440" bIns="45720" rtlCol="0" anchor="b">
            <a:normAutofit/>
          </a:bodyPr>
          <a:lstStyle/>
          <a:p>
            <a:pPr marL="1106805" indent="77470" algn="ctr">
              <a:lnSpc>
                <a:spcPct val="90000"/>
              </a:lnSpc>
              <a:spcBef>
                <a:spcPct val="0"/>
              </a:spcBef>
              <a:spcAft>
                <a:spcPts val="600"/>
              </a:spcAft>
            </a:pPr>
            <a:r>
              <a:rPr lang="en-US" sz="2000" b="1" kern="1200" dirty="0">
                <a:solidFill>
                  <a:schemeClr val="tx1">
                    <a:lumMod val="85000"/>
                    <a:lumOff val="15000"/>
                  </a:schemeClr>
                </a:solidFill>
                <a:effectLst/>
                <a:latin typeface="+mj-lt"/>
                <a:ea typeface="+mj-ea"/>
                <a:cs typeface="+mj-cs"/>
              </a:rPr>
              <a:t>EXPLOROTARY   DATA</a:t>
            </a:r>
            <a:r>
              <a:rPr lang="en-US" sz="2000" b="1" kern="1200" spc="-315" dirty="0">
                <a:solidFill>
                  <a:schemeClr val="tx1">
                    <a:lumMod val="85000"/>
                    <a:lumOff val="15000"/>
                  </a:schemeClr>
                </a:solidFill>
                <a:effectLst/>
                <a:latin typeface="+mj-lt"/>
                <a:ea typeface="+mj-ea"/>
                <a:cs typeface="+mj-cs"/>
              </a:rPr>
              <a:t>   -       </a:t>
            </a:r>
            <a:r>
              <a:rPr lang="en-US" sz="2000" b="1" kern="1200" spc="-10" dirty="0">
                <a:solidFill>
                  <a:schemeClr val="tx1">
                    <a:lumMod val="85000"/>
                    <a:lumOff val="15000"/>
                  </a:schemeClr>
                </a:solidFill>
                <a:effectLst/>
                <a:latin typeface="+mj-lt"/>
                <a:ea typeface="+mj-ea"/>
                <a:cs typeface="+mj-cs"/>
              </a:rPr>
              <a:t>ANALYSIS</a:t>
            </a:r>
            <a:endParaRPr lang="en-US" sz="2000" b="1" kern="1200" dirty="0">
              <a:solidFill>
                <a:schemeClr val="tx1">
                  <a:lumMod val="85000"/>
                  <a:lumOff val="15000"/>
                </a:schemeClr>
              </a:solidFill>
              <a:effectLst/>
              <a:latin typeface="+mj-lt"/>
              <a:ea typeface="+mj-ea"/>
              <a:cs typeface="+mj-cs"/>
            </a:endParaRPr>
          </a:p>
        </p:txBody>
      </p:sp>
      <p:pic>
        <p:nvPicPr>
          <p:cNvPr id="21" name="Picture 20" descr="A black background with white text&#10;&#10;AI-generated content may be incorrect.">
            <a:extLst>
              <a:ext uri="{FF2B5EF4-FFF2-40B4-BE49-F238E27FC236}">
                <a16:creationId xmlns:a16="http://schemas.microsoft.com/office/drawing/2014/main" id="{2CDE6B97-5701-9F32-1854-2B7E315D0DBA}"/>
              </a:ext>
            </a:extLst>
          </p:cNvPr>
          <p:cNvPicPr>
            <a:picLocks noGrp="1" noChangeAspect="1"/>
          </p:cNvPicPr>
          <p:nvPr isPhoto="1"/>
        </p:nvPicPr>
        <p:blipFill>
          <a:blip r:embed="rId2">
            <a:extLst>
              <a:ext uri="{28A0092B-C50C-407E-A947-70E740481C1C}">
                <a14:useLocalDpi xmlns:a14="http://schemas.microsoft.com/office/drawing/2010/main" val="0"/>
              </a:ext>
            </a:extLst>
          </a:blip>
          <a:stretch>
            <a:fillRect/>
          </a:stretch>
        </p:blipFill>
        <p:spPr>
          <a:xfrm>
            <a:off x="623087" y="1052642"/>
            <a:ext cx="10945825" cy="3256382"/>
          </a:xfrm>
          <a:prstGeom prst="rect">
            <a:avLst/>
          </a:prstGeom>
          <a:ln w="127000" cap="rnd">
            <a:solidFill>
              <a:srgbClr val="FFFFFF"/>
            </a:solidFill>
          </a:ln>
          <a:effectLst>
            <a:outerShdw blurRad="76200" dist="254000" dir="2700000" algn="tl" rotWithShape="0">
              <a:prstClr val="black">
                <a:alpha val="40000"/>
              </a:prstClr>
            </a:outerShdw>
            <a:reflection stA="0" endPos="65000" dir="5400000" sy="-100000" algn="bl" rotWithShape="0"/>
          </a:effectLst>
          <a:scene3d>
            <a:camera prst="orthographicFront"/>
            <a:lightRig rig="twoPt" dir="t">
              <a:rot lat="0" lon="0" rev="7800000"/>
            </a:lightRig>
          </a:scene3d>
          <a:sp3d contourW="6350">
            <a:bevelT w="50800" h="16510" prst="angle"/>
            <a:bevelB prst="slope"/>
            <a:contourClr>
              <a:srgbClr val="C0C0C0"/>
            </a:contourClr>
          </a:sp3d>
        </p:spPr>
      </p:pic>
    </p:spTree>
    <p:extLst>
      <p:ext uri="{BB962C8B-B14F-4D97-AF65-F5344CB8AC3E}">
        <p14:creationId xmlns:p14="http://schemas.microsoft.com/office/powerpoint/2010/main" val="297783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2460CA-73A2-222F-543A-2D241D2E575A}"/>
              </a:ext>
            </a:extLst>
          </p:cNvPr>
          <p:cNvSpPr>
            <a:spLocks noGrp="1"/>
          </p:cNvSpPr>
          <p:nvPr>
            <p:ph type="title"/>
          </p:nvPr>
        </p:nvSpPr>
        <p:spPr>
          <a:xfrm>
            <a:off x="838200" y="222931"/>
            <a:ext cx="10515600" cy="3745024"/>
          </a:xfrm>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Region Wise</a:t>
            </a:r>
          </a:p>
        </p:txBody>
      </p:sp>
      <p:sp>
        <p:nvSpPr>
          <p:cNvPr id="8" name="Text Placeholder 7">
            <a:extLst>
              <a:ext uri="{FF2B5EF4-FFF2-40B4-BE49-F238E27FC236}">
                <a16:creationId xmlns:a16="http://schemas.microsoft.com/office/drawing/2014/main" id="{BFF91ED6-9F88-1726-7089-7C17C1858095}"/>
              </a:ext>
            </a:extLst>
          </p:cNvPr>
          <p:cNvSpPr>
            <a:spLocks noGrp="1"/>
          </p:cNvSpPr>
          <p:nvPr>
            <p:ph type="body" idx="1"/>
          </p:nvPr>
        </p:nvSpPr>
        <p:spPr>
          <a:xfrm>
            <a:off x="831848" y="4436833"/>
            <a:ext cx="5721350" cy="1946504"/>
          </a:xfrm>
          <a:effectLst>
            <a:softEdge rad="0"/>
          </a:effectLst>
          <a:scene3d>
            <a:camera prst="orthographicFront"/>
            <a:lightRig rig="balanced" dir="t"/>
          </a:scene3d>
          <a:sp3d prstMaterial="powder">
            <a:bevelT prst="angle"/>
            <a:bevelB w="101600" prst="angle"/>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algn="l" defTabSz="457200" fontAlgn="b">
              <a:lnSpc>
                <a:spcPct val="100000"/>
              </a:lnSpc>
              <a:spcBef>
                <a:spcPts val="1000"/>
              </a:spcBef>
              <a:buClr>
                <a:schemeClr val="tx1"/>
              </a:buClr>
              <a:buFont typeface="Arial" panose="020B0604020202020204" pitchFamily="34" charset="0"/>
              <a:buChar char="•"/>
            </a:pPr>
            <a:r>
              <a:rPr lang="en-IN" sz="1800" dirty="0">
                <a:solidFill>
                  <a:srgbClr val="000000"/>
                </a:solidFill>
                <a:latin typeface="Corbel" panose="020B0503020204020204" pitchFamily="34" charset="0"/>
              </a:rPr>
              <a:t>Recommendation – here we can identify the top most profit making region based on that we can advertise/publish offers/give discounts/cross selling</a:t>
            </a:r>
          </a:p>
        </p:txBody>
      </p:sp>
      <p:graphicFrame>
        <p:nvGraphicFramePr>
          <p:cNvPr id="10" name="Chart 9">
            <a:extLst>
              <a:ext uri="{FF2B5EF4-FFF2-40B4-BE49-F238E27FC236}">
                <a16:creationId xmlns:a16="http://schemas.microsoft.com/office/drawing/2014/main" id="{42B9CFA8-0505-6C94-06A3-A0F3FE97691C}"/>
              </a:ext>
            </a:extLst>
          </p:cNvPr>
          <p:cNvGraphicFramePr>
            <a:graphicFrameLocks/>
          </p:cNvGraphicFramePr>
          <p:nvPr>
            <p:extLst>
              <p:ext uri="{D42A27DB-BD31-4B8C-83A1-F6EECF244321}">
                <p14:modId xmlns:p14="http://schemas.microsoft.com/office/powerpoint/2010/main" val="1191529203"/>
              </p:ext>
            </p:extLst>
          </p:nvPr>
        </p:nvGraphicFramePr>
        <p:xfrm>
          <a:off x="831848" y="156844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AEEB94C2-9F49-1FE7-4C49-F942B7C19A4B}"/>
              </a:ext>
            </a:extLst>
          </p:cNvPr>
          <p:cNvGraphicFramePr>
            <a:graphicFrameLocks/>
          </p:cNvGraphicFramePr>
          <p:nvPr>
            <p:extLst>
              <p:ext uri="{D42A27DB-BD31-4B8C-83A1-F6EECF244321}">
                <p14:modId xmlns:p14="http://schemas.microsoft.com/office/powerpoint/2010/main" val="2535317531"/>
              </p:ext>
            </p:extLst>
          </p:nvPr>
        </p:nvGraphicFramePr>
        <p:xfrm>
          <a:off x="6096000" y="1317963"/>
          <a:ext cx="5264150" cy="25573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00B8284-60B4-F90B-47B8-43D78CA54800}"/>
              </a:ext>
            </a:extLst>
          </p:cNvPr>
          <p:cNvGraphicFramePr>
            <a:graphicFrameLocks/>
          </p:cNvGraphicFramePr>
          <p:nvPr>
            <p:extLst>
              <p:ext uri="{D42A27DB-BD31-4B8C-83A1-F6EECF244321}">
                <p14:modId xmlns:p14="http://schemas.microsoft.com/office/powerpoint/2010/main" val="1946179793"/>
              </p:ext>
            </p:extLst>
          </p:nvPr>
        </p:nvGraphicFramePr>
        <p:xfrm>
          <a:off x="6672942" y="4311649"/>
          <a:ext cx="4687209" cy="2071688"/>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Rounded Corners 12">
            <a:extLst>
              <a:ext uri="{FF2B5EF4-FFF2-40B4-BE49-F238E27FC236}">
                <a16:creationId xmlns:a16="http://schemas.microsoft.com/office/drawing/2014/main" id="{C12A984C-764B-BCC0-33E5-9ACD35F98497}"/>
              </a:ext>
            </a:extLst>
          </p:cNvPr>
          <p:cNvSpPr/>
          <p:nvPr/>
        </p:nvSpPr>
        <p:spPr>
          <a:xfrm>
            <a:off x="831850" y="316139"/>
            <a:ext cx="10515600"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DA9D9815-FBA9-C288-C77B-8876F8A40F6D}"/>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spTree>
    <p:extLst>
      <p:ext uri="{BB962C8B-B14F-4D97-AF65-F5344CB8AC3E}">
        <p14:creationId xmlns:p14="http://schemas.microsoft.com/office/powerpoint/2010/main" val="169839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7D93F01E-7122-B0A6-AC29-57C97989A5DA}"/>
              </a:ext>
            </a:extLst>
          </p:cNvPr>
          <p:cNvGraphicFramePr>
            <a:graphicFrameLocks noGrp="1"/>
          </p:cNvGraphicFramePr>
          <p:nvPr>
            <p:ph sz="half" idx="2"/>
            <p:extLst>
              <p:ext uri="{D42A27DB-BD31-4B8C-83A1-F6EECF244321}">
                <p14:modId xmlns:p14="http://schemas.microsoft.com/office/powerpoint/2010/main" val="3272525650"/>
              </p:ext>
            </p:extLst>
          </p:nvPr>
        </p:nvGraphicFramePr>
        <p:xfrm>
          <a:off x="7497873" y="3178629"/>
          <a:ext cx="3854339" cy="24562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ontent Placeholder 17">
            <a:extLst>
              <a:ext uri="{FF2B5EF4-FFF2-40B4-BE49-F238E27FC236}">
                <a16:creationId xmlns:a16="http://schemas.microsoft.com/office/drawing/2014/main" id="{4DC64407-92C4-95D4-6CC5-218A838024C8}"/>
              </a:ext>
            </a:extLst>
          </p:cNvPr>
          <p:cNvGraphicFramePr>
            <a:graphicFrameLocks noGrp="1"/>
          </p:cNvGraphicFramePr>
          <p:nvPr>
            <p:ph sz="quarter" idx="4"/>
            <p:extLst>
              <p:ext uri="{D42A27DB-BD31-4B8C-83A1-F6EECF244321}">
                <p14:modId xmlns:p14="http://schemas.microsoft.com/office/powerpoint/2010/main" val="4260164567"/>
              </p:ext>
            </p:extLst>
          </p:nvPr>
        </p:nvGraphicFramePr>
        <p:xfrm>
          <a:off x="7501049" y="1054836"/>
          <a:ext cx="3854339" cy="1955464"/>
        </p:xfrm>
        <a:graphic>
          <a:graphicData uri="http://schemas.openxmlformats.org/drawingml/2006/chart">
            <c:chart xmlns:c="http://schemas.openxmlformats.org/drawingml/2006/chart" xmlns:r="http://schemas.openxmlformats.org/officeDocument/2006/relationships" r:id="rId3"/>
          </a:graphicData>
        </a:graphic>
      </p:graphicFrame>
      <p:sp>
        <p:nvSpPr>
          <p:cNvPr id="43" name="Rectangle: Rounded Corners 42">
            <a:extLst>
              <a:ext uri="{FF2B5EF4-FFF2-40B4-BE49-F238E27FC236}">
                <a16:creationId xmlns:a16="http://schemas.microsoft.com/office/drawing/2014/main" id="{EAF08334-CC46-EE3C-FEB3-FAEFF3E1285C}"/>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47" name="Text Placeholder 14">
            <a:extLst>
              <a:ext uri="{FF2B5EF4-FFF2-40B4-BE49-F238E27FC236}">
                <a16:creationId xmlns:a16="http://schemas.microsoft.com/office/drawing/2014/main" id="{42D45BD2-2330-F415-806C-4EA99C23F9E6}"/>
              </a:ext>
            </a:extLst>
          </p:cNvPr>
          <p:cNvSpPr txBox="1">
            <a:spLocks/>
          </p:cNvSpPr>
          <p:nvPr/>
        </p:nvSpPr>
        <p:spPr>
          <a:xfrm>
            <a:off x="7284698" y="5539923"/>
            <a:ext cx="2404155" cy="310923"/>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dirty="0"/>
          </a:p>
        </p:txBody>
      </p:sp>
      <p:sp>
        <p:nvSpPr>
          <p:cNvPr id="48" name="Text Placeholder 14">
            <a:extLst>
              <a:ext uri="{FF2B5EF4-FFF2-40B4-BE49-F238E27FC236}">
                <a16:creationId xmlns:a16="http://schemas.microsoft.com/office/drawing/2014/main" id="{83CEA749-F94A-86C1-0AF2-CC85D32C865F}"/>
              </a:ext>
            </a:extLst>
          </p:cNvPr>
          <p:cNvSpPr txBox="1">
            <a:spLocks/>
          </p:cNvSpPr>
          <p:nvPr/>
        </p:nvSpPr>
        <p:spPr>
          <a:xfrm>
            <a:off x="7497872" y="6047308"/>
            <a:ext cx="4400213" cy="46638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171450" indent="-171450">
              <a:buFont typeface="Arial" panose="020B0604020202020204" pitchFamily="34" charset="0"/>
              <a:buChar char="•"/>
            </a:pPr>
            <a:r>
              <a:rPr lang="en-IN" sz="1000" b="0" dirty="0"/>
              <a:t>Here we can target south customer  according to their spending habit by giving offers/discounts</a:t>
            </a:r>
          </a:p>
        </p:txBody>
      </p:sp>
      <p:graphicFrame>
        <p:nvGraphicFramePr>
          <p:cNvPr id="6" name="Chart 5">
            <a:extLst>
              <a:ext uri="{FF2B5EF4-FFF2-40B4-BE49-F238E27FC236}">
                <a16:creationId xmlns:a16="http://schemas.microsoft.com/office/drawing/2014/main" id="{6E71583A-2E25-AEFA-1FDC-FD69EA2F0E6D}"/>
              </a:ext>
            </a:extLst>
          </p:cNvPr>
          <p:cNvGraphicFramePr>
            <a:graphicFrameLocks/>
          </p:cNvGraphicFramePr>
          <p:nvPr>
            <p:extLst>
              <p:ext uri="{D42A27DB-BD31-4B8C-83A1-F6EECF244321}">
                <p14:modId xmlns:p14="http://schemas.microsoft.com/office/powerpoint/2010/main" val="281800555"/>
              </p:ext>
            </p:extLst>
          </p:nvPr>
        </p:nvGraphicFramePr>
        <p:xfrm>
          <a:off x="836612" y="1567267"/>
          <a:ext cx="6448086" cy="243759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Rounded Corners 6">
            <a:extLst>
              <a:ext uri="{FF2B5EF4-FFF2-40B4-BE49-F238E27FC236}">
                <a16:creationId xmlns:a16="http://schemas.microsoft.com/office/drawing/2014/main" id="{853771B2-B50D-0366-D68F-611AB7E46B24}"/>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graphicFrame>
        <p:nvGraphicFramePr>
          <p:cNvPr id="9" name="Chart 8">
            <a:extLst>
              <a:ext uri="{FF2B5EF4-FFF2-40B4-BE49-F238E27FC236}">
                <a16:creationId xmlns:a16="http://schemas.microsoft.com/office/drawing/2014/main" id="{EE138178-5D9F-D6CF-55BA-8F04752B29B5}"/>
              </a:ext>
            </a:extLst>
          </p:cNvPr>
          <p:cNvGraphicFramePr>
            <a:graphicFrameLocks/>
          </p:cNvGraphicFramePr>
          <p:nvPr>
            <p:extLst>
              <p:ext uri="{D42A27DB-BD31-4B8C-83A1-F6EECF244321}">
                <p14:modId xmlns:p14="http://schemas.microsoft.com/office/powerpoint/2010/main" val="107622075"/>
              </p:ext>
            </p:extLst>
          </p:nvPr>
        </p:nvGraphicFramePr>
        <p:xfrm>
          <a:off x="831847" y="4115320"/>
          <a:ext cx="6448085" cy="216517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0474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31B50DEC-5FED-8078-6D7A-1CCE8A6F573D}"/>
              </a:ext>
            </a:extLst>
          </p:cNvPr>
          <p:cNvGraphicFramePr>
            <a:graphicFrameLocks/>
          </p:cNvGraphicFramePr>
          <p:nvPr>
            <p:extLst>
              <p:ext uri="{D42A27DB-BD31-4B8C-83A1-F6EECF244321}">
                <p14:modId xmlns:p14="http://schemas.microsoft.com/office/powerpoint/2010/main" val="1349243107"/>
              </p:ext>
            </p:extLst>
          </p:nvPr>
        </p:nvGraphicFramePr>
        <p:xfrm>
          <a:off x="6096000" y="1219200"/>
          <a:ext cx="5257798" cy="257021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23CF7479-7E74-7815-84A8-921C29575341}"/>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9E6053DC-A5C8-765A-20D9-3097742BD88A}"/>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graphicFrame>
        <p:nvGraphicFramePr>
          <p:cNvPr id="3" name="Chart 2">
            <a:extLst>
              <a:ext uri="{FF2B5EF4-FFF2-40B4-BE49-F238E27FC236}">
                <a16:creationId xmlns:a16="http://schemas.microsoft.com/office/drawing/2014/main" id="{43D6220F-3581-2266-A98D-7F3D75E5FBC9}"/>
              </a:ext>
            </a:extLst>
          </p:cNvPr>
          <p:cNvGraphicFramePr>
            <a:graphicFrameLocks/>
          </p:cNvGraphicFramePr>
          <p:nvPr>
            <p:extLst>
              <p:ext uri="{D42A27DB-BD31-4B8C-83A1-F6EECF244321}">
                <p14:modId xmlns:p14="http://schemas.microsoft.com/office/powerpoint/2010/main" val="3521376827"/>
              </p:ext>
            </p:extLst>
          </p:nvPr>
        </p:nvGraphicFramePr>
        <p:xfrm>
          <a:off x="6095999" y="3789412"/>
          <a:ext cx="5257798" cy="25702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8743615-4851-CEBF-5D16-BA102F5899C6}"/>
              </a:ext>
            </a:extLst>
          </p:cNvPr>
          <p:cNvGraphicFramePr>
            <a:graphicFrameLocks/>
          </p:cNvGraphicFramePr>
          <p:nvPr>
            <p:extLst>
              <p:ext uri="{D42A27DB-BD31-4B8C-83A1-F6EECF244321}">
                <p14:modId xmlns:p14="http://schemas.microsoft.com/office/powerpoint/2010/main" val="1168208799"/>
              </p:ext>
            </p:extLst>
          </p:nvPr>
        </p:nvGraphicFramePr>
        <p:xfrm>
          <a:off x="685801" y="1567267"/>
          <a:ext cx="5257798" cy="25702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4696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99F70D1-F42B-A714-EA6F-1A4ACED89C8E}"/>
              </a:ext>
            </a:extLst>
          </p:cNvPr>
          <p:cNvGraphicFramePr>
            <a:graphicFrameLocks noGrp="1"/>
          </p:cNvGraphicFramePr>
          <p:nvPr>
            <p:ph idx="1"/>
            <p:extLst>
              <p:ext uri="{D42A27DB-BD31-4B8C-83A1-F6EECF244321}">
                <p14:modId xmlns:p14="http://schemas.microsoft.com/office/powerpoint/2010/main" val="712381158"/>
              </p:ext>
            </p:extLst>
          </p:nvPr>
        </p:nvGraphicFramePr>
        <p:xfrm>
          <a:off x="839788" y="1567267"/>
          <a:ext cx="6845525" cy="229716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E1D6ECB-E3B6-DC7C-1C45-CD378E4303FB}"/>
              </a:ext>
            </a:extLst>
          </p:cNvPr>
          <p:cNvSpPr>
            <a:spLocks noGrp="1"/>
          </p:cNvSpPr>
          <p:nvPr>
            <p:ph type="body" sz="half" idx="2"/>
          </p:nvPr>
        </p:nvSpPr>
        <p:spPr>
          <a:xfrm>
            <a:off x="8262257" y="1312818"/>
            <a:ext cx="3341914" cy="5098868"/>
          </a:xfrm>
          <a:effectLst>
            <a:outerShdw blurRad="76200" dist="101600" dir="3600000" algn="ctr" rotWithShape="0">
              <a:srgbClr val="000000">
                <a:alpha val="43137"/>
              </a:srgbClr>
            </a:outerShdw>
            <a:softEdge rad="0"/>
          </a:effectLst>
          <a:scene3d>
            <a:camera prst="orthographicFront"/>
            <a:lightRig rig="balanced" dir="t"/>
          </a:scene3d>
          <a:sp3d prstMaterial="powder">
            <a:bevelT prst="angle"/>
            <a:bevelB w="101600" prst="angle"/>
          </a:sp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Recommendation</a:t>
            </a: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we can </a:t>
            </a:r>
            <a:r>
              <a:rPr lang="en-US" sz="1800" dirty="0">
                <a:solidFill>
                  <a:srgbClr val="000000"/>
                </a:solidFill>
                <a:latin typeface="Corbel" panose="020B0503020204020204" pitchFamily="34" charset="0"/>
              </a:rPr>
              <a:t>understand customer preferences and trigger their expenses by offering sales, advertisements, and special offers</a:t>
            </a:r>
            <a:endParaRPr lang="en-IN" sz="1800" dirty="0">
              <a:solidFill>
                <a:srgbClr val="000000"/>
              </a:solidFill>
              <a:latin typeface="Corbel" panose="020B0503020204020204" pitchFamily="34" charset="0"/>
            </a:endParaRP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Cross-Selling – we can </a:t>
            </a:r>
            <a:r>
              <a:rPr lang="en-US" sz="1800" dirty="0">
                <a:solidFill>
                  <a:srgbClr val="000000"/>
                </a:solidFill>
                <a:latin typeface="Corbel" panose="020B0503020204020204" pitchFamily="34" charset="0"/>
              </a:rPr>
              <a:t>target customers for cross-selling by offering them discounts, credit/debit card discounts, and special promotions</a:t>
            </a:r>
          </a:p>
          <a:p>
            <a:pPr marL="285750" indent="-285750" defTabSz="457200" fontAlgn="b">
              <a:buClr>
                <a:schemeClr val="tx1"/>
              </a:buClr>
              <a:buFont typeface="Arial" panose="020B0604020202020204" pitchFamily="34" charset="0"/>
              <a:buChar char="•"/>
            </a:pPr>
            <a:r>
              <a:rPr lang="en-US" sz="1800" dirty="0">
                <a:solidFill>
                  <a:srgbClr val="000000"/>
                </a:solidFill>
                <a:latin typeface="Corbel" panose="020B0503020204020204" pitchFamily="34" charset="0"/>
              </a:rPr>
              <a:t>Also we can use combo offer/buy one get one offer strategy.</a:t>
            </a:r>
            <a:endParaRPr lang="en-IN" sz="1800" dirty="0">
              <a:solidFill>
                <a:srgbClr val="000000"/>
              </a:solidFill>
              <a:latin typeface="Corbel" panose="020B0503020204020204" pitchFamily="34" charset="0"/>
            </a:endParaRPr>
          </a:p>
        </p:txBody>
      </p:sp>
      <p:graphicFrame>
        <p:nvGraphicFramePr>
          <p:cNvPr id="3" name="Chart 2">
            <a:extLst>
              <a:ext uri="{FF2B5EF4-FFF2-40B4-BE49-F238E27FC236}">
                <a16:creationId xmlns:a16="http://schemas.microsoft.com/office/drawing/2014/main" id="{3D4080DE-6E47-B26B-B9F6-A79CB7ED0A61}"/>
              </a:ext>
            </a:extLst>
          </p:cNvPr>
          <p:cNvGraphicFramePr>
            <a:graphicFrameLocks/>
          </p:cNvGraphicFramePr>
          <p:nvPr>
            <p:extLst>
              <p:ext uri="{D42A27DB-BD31-4B8C-83A1-F6EECF244321}">
                <p14:modId xmlns:p14="http://schemas.microsoft.com/office/powerpoint/2010/main" val="2177248788"/>
              </p:ext>
            </p:extLst>
          </p:nvPr>
        </p:nvGraphicFramePr>
        <p:xfrm>
          <a:off x="839788" y="4016829"/>
          <a:ext cx="6845525" cy="239485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9E079A31-C0FC-C18E-2E04-79397B0F9EDF}"/>
              </a:ext>
            </a:extLst>
          </p:cNvPr>
          <p:cNvSpPr/>
          <p:nvPr/>
        </p:nvSpPr>
        <p:spPr>
          <a:xfrm>
            <a:off x="839788" y="338640"/>
            <a:ext cx="7419971"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11" name="Rectangle: Rounded Corners 10">
            <a:extLst>
              <a:ext uri="{FF2B5EF4-FFF2-40B4-BE49-F238E27FC236}">
                <a16:creationId xmlns:a16="http://schemas.microsoft.com/office/drawing/2014/main" id="{18C0F4BC-F2E7-5412-6CDD-5413147559CD}"/>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spTree>
    <p:extLst>
      <p:ext uri="{BB962C8B-B14F-4D97-AF65-F5344CB8AC3E}">
        <p14:creationId xmlns:p14="http://schemas.microsoft.com/office/powerpoint/2010/main" val="272363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8D1566C-EE03-8C44-378F-EA77D8628BB0}"/>
              </a:ext>
            </a:extLst>
          </p:cNvPr>
          <p:cNvGraphicFramePr>
            <a:graphicFrameLocks/>
          </p:cNvGraphicFramePr>
          <p:nvPr>
            <p:extLst>
              <p:ext uri="{D42A27DB-BD31-4B8C-83A1-F6EECF244321}">
                <p14:modId xmlns:p14="http://schemas.microsoft.com/office/powerpoint/2010/main" val="293535075"/>
              </p:ext>
            </p:extLst>
          </p:nvPr>
        </p:nvGraphicFramePr>
        <p:xfrm>
          <a:off x="831848" y="1937656"/>
          <a:ext cx="5949951" cy="45552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700D044-D04F-C242-3073-ECDA8E755F8B}"/>
              </a:ext>
            </a:extLst>
          </p:cNvPr>
          <p:cNvGraphicFramePr>
            <a:graphicFrameLocks/>
          </p:cNvGraphicFramePr>
          <p:nvPr>
            <p:extLst>
              <p:ext uri="{D42A27DB-BD31-4B8C-83A1-F6EECF244321}">
                <p14:modId xmlns:p14="http://schemas.microsoft.com/office/powerpoint/2010/main" val="3443712245"/>
              </p:ext>
            </p:extLst>
          </p:nvPr>
        </p:nvGraphicFramePr>
        <p:xfrm>
          <a:off x="6988629" y="365126"/>
          <a:ext cx="4572000" cy="30638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D2ABB0-117D-7337-0634-32BDF4EEBC0C}"/>
              </a:ext>
            </a:extLst>
          </p:cNvPr>
          <p:cNvGraphicFramePr>
            <a:graphicFrameLocks/>
          </p:cNvGraphicFramePr>
          <p:nvPr>
            <p:extLst>
              <p:ext uri="{D42A27DB-BD31-4B8C-83A1-F6EECF244321}">
                <p14:modId xmlns:p14="http://schemas.microsoft.com/office/powerpoint/2010/main" val="518145674"/>
              </p:ext>
            </p:extLst>
          </p:nvPr>
        </p:nvGraphicFramePr>
        <p:xfrm>
          <a:off x="7162800" y="3429000"/>
          <a:ext cx="4397828" cy="322217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Rounded Corners 9">
            <a:extLst>
              <a:ext uri="{FF2B5EF4-FFF2-40B4-BE49-F238E27FC236}">
                <a16:creationId xmlns:a16="http://schemas.microsoft.com/office/drawing/2014/main" id="{3CE53721-2753-B469-3286-A358931DE0C3}"/>
              </a:ext>
            </a:extLst>
          </p:cNvPr>
          <p:cNvSpPr/>
          <p:nvPr/>
        </p:nvSpPr>
        <p:spPr>
          <a:xfrm>
            <a:off x="831848" y="365126"/>
            <a:ext cx="6156781"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CC8B1E28-026E-1AB2-D018-2DADA9BE6F8A}"/>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Customer Wise Data Analysis </a:t>
            </a:r>
          </a:p>
        </p:txBody>
      </p:sp>
    </p:spTree>
    <p:extLst>
      <p:ext uri="{BB962C8B-B14F-4D97-AF65-F5344CB8AC3E}">
        <p14:creationId xmlns:p14="http://schemas.microsoft.com/office/powerpoint/2010/main" val="16851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4B04FDF-43A2-BAAD-262B-18DB8E333204}"/>
              </a:ext>
            </a:extLst>
          </p:cNvPr>
          <p:cNvSpPr>
            <a:spLocks noGrp="1"/>
          </p:cNvSpPr>
          <p:nvPr>
            <p:ph type="body" sz="half" idx="2"/>
          </p:nvPr>
        </p:nvSpPr>
        <p:spPr>
          <a:xfrm>
            <a:off x="733423" y="1654629"/>
            <a:ext cx="6144760" cy="1415142"/>
          </a:xfr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Out of all customer there are 59.75 % people who don’t wish to buy discounted product rest 40.26 wish to buy</a:t>
            </a: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Note. Those calculation based on assuming 0/- profit standard</a:t>
            </a:r>
          </a:p>
        </p:txBody>
      </p:sp>
      <p:graphicFrame>
        <p:nvGraphicFramePr>
          <p:cNvPr id="5" name="Chart 4">
            <a:extLst>
              <a:ext uri="{FF2B5EF4-FFF2-40B4-BE49-F238E27FC236}">
                <a16:creationId xmlns:a16="http://schemas.microsoft.com/office/drawing/2014/main" id="{D09DED3A-90BA-4DF6-FEC2-C72F0A6865DE}"/>
              </a:ext>
            </a:extLst>
          </p:cNvPr>
          <p:cNvGraphicFramePr>
            <a:graphicFrameLocks/>
          </p:cNvGraphicFramePr>
          <p:nvPr>
            <p:extLst>
              <p:ext uri="{D42A27DB-BD31-4B8C-83A1-F6EECF244321}">
                <p14:modId xmlns:p14="http://schemas.microsoft.com/office/powerpoint/2010/main" val="3251583389"/>
              </p:ext>
            </p:extLst>
          </p:nvPr>
        </p:nvGraphicFramePr>
        <p:xfrm>
          <a:off x="7441749" y="338641"/>
          <a:ext cx="4376057" cy="2905302"/>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Rounded Corners 7">
            <a:extLst>
              <a:ext uri="{FF2B5EF4-FFF2-40B4-BE49-F238E27FC236}">
                <a16:creationId xmlns:a16="http://schemas.microsoft.com/office/drawing/2014/main" id="{BB90642F-0DDF-35FE-407B-1A5F759BC06F}"/>
              </a:ext>
            </a:extLst>
          </p:cNvPr>
          <p:cNvSpPr/>
          <p:nvPr/>
        </p:nvSpPr>
        <p:spPr>
          <a:xfrm>
            <a:off x="839789" y="338640"/>
            <a:ext cx="614476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2" name="Content Placeholder 7">
            <a:extLst>
              <a:ext uri="{FF2B5EF4-FFF2-40B4-BE49-F238E27FC236}">
                <a16:creationId xmlns:a16="http://schemas.microsoft.com/office/drawing/2014/main" id="{3778D57C-7E65-DA48-CD36-FC9D27AEAB80}"/>
              </a:ext>
            </a:extLst>
          </p:cNvPr>
          <p:cNvGraphicFramePr>
            <a:graphicFrameLocks/>
          </p:cNvGraphicFramePr>
          <p:nvPr>
            <p:extLst>
              <p:ext uri="{D42A27DB-BD31-4B8C-83A1-F6EECF244321}">
                <p14:modId xmlns:p14="http://schemas.microsoft.com/office/powerpoint/2010/main" val="3138289478"/>
              </p:ext>
            </p:extLst>
          </p:nvPr>
        </p:nvGraphicFramePr>
        <p:xfrm>
          <a:off x="7441749" y="3614059"/>
          <a:ext cx="4376057" cy="2731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6">
            <a:extLst>
              <a:ext uri="{FF2B5EF4-FFF2-40B4-BE49-F238E27FC236}">
                <a16:creationId xmlns:a16="http://schemas.microsoft.com/office/drawing/2014/main" id="{7E5BE362-3F40-1B29-DAF0-941DEF58F6C0}"/>
              </a:ext>
            </a:extLst>
          </p:cNvPr>
          <p:cNvGraphicFramePr>
            <a:graphicFrameLocks/>
          </p:cNvGraphicFramePr>
          <p:nvPr>
            <p:extLst>
              <p:ext uri="{D42A27DB-BD31-4B8C-83A1-F6EECF244321}">
                <p14:modId xmlns:p14="http://schemas.microsoft.com/office/powerpoint/2010/main" val="856737604"/>
              </p:ext>
            </p:extLst>
          </p:nvPr>
        </p:nvGraphicFramePr>
        <p:xfrm>
          <a:off x="733423" y="3243941"/>
          <a:ext cx="3272519" cy="300979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7">
            <a:extLst>
              <a:ext uri="{FF2B5EF4-FFF2-40B4-BE49-F238E27FC236}">
                <a16:creationId xmlns:a16="http://schemas.microsoft.com/office/drawing/2014/main" id="{AF03311D-D100-8080-6FCF-7D8CDEA57252}"/>
              </a:ext>
            </a:extLst>
          </p:cNvPr>
          <p:cNvGraphicFramePr>
            <a:graphicFrameLocks/>
          </p:cNvGraphicFramePr>
          <p:nvPr>
            <p:extLst>
              <p:ext uri="{D42A27DB-BD31-4B8C-83A1-F6EECF244321}">
                <p14:modId xmlns:p14="http://schemas.microsoft.com/office/powerpoint/2010/main" val="4103957741"/>
              </p:ext>
            </p:extLst>
          </p:nvPr>
        </p:nvGraphicFramePr>
        <p:xfrm>
          <a:off x="4005943" y="3243940"/>
          <a:ext cx="3435806" cy="3101251"/>
        </p:xfrm>
        <a:graphic>
          <a:graphicData uri="http://schemas.openxmlformats.org/drawingml/2006/chart">
            <c:chart xmlns:c="http://schemas.openxmlformats.org/drawingml/2006/chart" xmlns:r="http://schemas.openxmlformats.org/officeDocument/2006/relationships" r:id="rId5"/>
          </a:graphicData>
        </a:graphic>
      </p:graphicFrame>
      <p:sp>
        <p:nvSpPr>
          <p:cNvPr id="9" name="Rectangle: Rounded Corners 8">
            <a:extLst>
              <a:ext uri="{FF2B5EF4-FFF2-40B4-BE49-F238E27FC236}">
                <a16:creationId xmlns:a16="http://schemas.microsoft.com/office/drawing/2014/main" id="{C191C30B-2973-CC60-4E21-4596B44B9C50}"/>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Customer Wise Data Analysis </a:t>
            </a:r>
          </a:p>
        </p:txBody>
      </p:sp>
    </p:spTree>
    <p:extLst>
      <p:ext uri="{BB962C8B-B14F-4D97-AF65-F5344CB8AC3E}">
        <p14:creationId xmlns:p14="http://schemas.microsoft.com/office/powerpoint/2010/main" val="280712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xit" presetSubtype="0" fill="hold" grpId="0" nodeType="clickEffect">
                                  <p:stCondLst>
                                    <p:cond delay="0"/>
                                  </p:stCondLst>
                                  <p:childTnLst>
                                    <p:animEffect transition="out" filter="fade">
                                      <p:cBhvr>
                                        <p:cTn id="16" dur="2000"/>
                                        <p:tgtEl>
                                          <p:spTgt spid="5"/>
                                        </p:tgtEl>
                                      </p:cBhvr>
                                    </p:animEffect>
                                    <p:anim calcmode="lin" valueType="num">
                                      <p:cBhvr>
                                        <p:cTn id="17"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5"/>
                                        </p:tgtEl>
                                        <p:attrNameLst>
                                          <p:attrName>ppt_h</p:attrName>
                                        </p:attrNameLst>
                                      </p:cBhvr>
                                      <p:tavLst>
                                        <p:tav tm="0">
                                          <p:val>
                                            <p:strVal val="ppt_h"/>
                                          </p:val>
                                        </p:tav>
                                        <p:tav tm="100000">
                                          <p:val>
                                            <p:strVal val="ppt_h"/>
                                          </p:val>
                                        </p:tav>
                                      </p:tavLst>
                                    </p:anim>
                                    <p:set>
                                      <p:cBhvr>
                                        <p:cTn id="19"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FA522E04-2D42-3A10-C9CD-98F5519451FF}"/>
              </a:ext>
            </a:extLst>
          </p:cNvPr>
          <p:cNvGraphicFramePr>
            <a:graphicFrameLocks noGrp="1"/>
          </p:cNvGraphicFramePr>
          <p:nvPr>
            <p:ph sz="half" idx="2"/>
            <p:extLst>
              <p:ext uri="{D42A27DB-BD31-4B8C-83A1-F6EECF244321}">
                <p14:modId xmlns:p14="http://schemas.microsoft.com/office/powerpoint/2010/main" val="3978289863"/>
              </p:ext>
            </p:extLst>
          </p:nvPr>
        </p:nvGraphicFramePr>
        <p:xfrm>
          <a:off x="839787" y="2188028"/>
          <a:ext cx="5157787"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4956F3A5-6D4E-E50C-177B-30A91DCDF012}"/>
              </a:ext>
            </a:extLst>
          </p:cNvPr>
          <p:cNvGraphicFramePr>
            <a:graphicFrameLocks noGrp="1"/>
          </p:cNvGraphicFramePr>
          <p:nvPr>
            <p:ph sz="quarter" idx="4"/>
            <p:extLst>
              <p:ext uri="{D42A27DB-BD31-4B8C-83A1-F6EECF244321}">
                <p14:modId xmlns:p14="http://schemas.microsoft.com/office/powerpoint/2010/main" val="1977717643"/>
              </p:ext>
            </p:extLst>
          </p:nvPr>
        </p:nvGraphicFramePr>
        <p:xfrm>
          <a:off x="6194427" y="2188027"/>
          <a:ext cx="5183188" cy="3684587"/>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Rounded Corners 2">
            <a:extLst>
              <a:ext uri="{FF2B5EF4-FFF2-40B4-BE49-F238E27FC236}">
                <a16:creationId xmlns:a16="http://schemas.microsoft.com/office/drawing/2014/main" id="{5BF65418-55D9-7566-B924-999F6189A92C}"/>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A744CB8A-CA3D-74E0-44E3-1662F92D1442}"/>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spTree>
    <p:extLst>
      <p:ext uri="{BB962C8B-B14F-4D97-AF65-F5344CB8AC3E}">
        <p14:creationId xmlns:p14="http://schemas.microsoft.com/office/powerpoint/2010/main" val="187327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09E318-9191-103F-AEFB-257587DED38D}"/>
              </a:ext>
            </a:extLst>
          </p:cNvPr>
          <p:cNvSpPr>
            <a:spLocks noGrp="1"/>
          </p:cNvSpPr>
          <p:nvPr>
            <p:ph type="body" sz="half" idx="2"/>
          </p:nvPr>
        </p:nvSpPr>
        <p:spPr>
          <a:xfrm>
            <a:off x="386080" y="1328420"/>
            <a:ext cx="4382769" cy="3811588"/>
          </a:xfrm>
          <a:prstGeom prst="stripedRightArrow">
            <a:avLst/>
          </a:prstGeom>
          <a:effectLst>
            <a:outerShdw blurRad="127000" dist="127000" dir="3600000" algn="ctr" rotWithShape="0">
              <a:srgbClr val="000000">
                <a:alpha val="43137"/>
              </a:srgbClr>
            </a:outerShdw>
          </a:effectLst>
          <a:scene3d>
            <a:camera prst="orthographicFront"/>
            <a:lightRig rig="chilly" dir="t"/>
          </a:scene3d>
          <a:sp3d prstMaterial="softEdge">
            <a:bevelT w="254000" h="50800" prst="softRound"/>
            <a:bevelB/>
          </a:sp3d>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en-IN" sz="2000" spc="105" dirty="0">
                <a:solidFill>
                  <a:schemeClr val="bg1"/>
                </a:solidFill>
                <a:latin typeface="Calibri" panose="020F0502020204030204" pitchFamily="34" charset="0"/>
                <a:ea typeface="Calibri" panose="020F0502020204030204" pitchFamily="34" charset="0"/>
                <a:cs typeface="Calibri" panose="020F0502020204030204" pitchFamily="34" charset="0"/>
              </a:rPr>
              <a:t>BUSINESS</a:t>
            </a:r>
            <a:r>
              <a:rPr lang="en-IN" sz="2000" spc="-65"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2000" spc="45" dirty="0">
                <a:solidFill>
                  <a:schemeClr val="bg1"/>
                </a:solidFill>
                <a:latin typeface="Calibri" panose="020F0502020204030204" pitchFamily="34" charset="0"/>
                <a:ea typeface="Calibri" panose="020F0502020204030204" pitchFamily="34" charset="0"/>
                <a:cs typeface="Calibri" panose="020F0502020204030204" pitchFamily="34" charset="0"/>
              </a:rPr>
              <a:t>CONTEXT</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15A5BDE-3BA4-2E44-8417-A3D5B8F507EB}"/>
              </a:ext>
            </a:extLst>
          </p:cNvPr>
          <p:cNvSpPr/>
          <p:nvPr/>
        </p:nvSpPr>
        <p:spPr>
          <a:xfrm>
            <a:off x="6096000" y="1436914"/>
            <a:ext cx="5399314" cy="1698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effectLst/>
                <a:latin typeface="Calibri" panose="020F0502020204030204" pitchFamily="34" charset="0"/>
                <a:ea typeface="Calibri" panose="020F0502020204030204" pitchFamily="34" charset="0"/>
              </a:rPr>
              <a:t>To provide data-driven insights and strategies to the client, a well - known retail chain in India, in order to improve</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CRM,</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marketing, campaigns, and</a:t>
            </a:r>
            <a:r>
              <a:rPr lang="en-US" sz="1800" spc="-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sales performance</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through the</a:t>
            </a:r>
            <a:r>
              <a:rPr lang="en-US" sz="1800" spc="-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utilization of</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historical</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point-of-sales data. </a:t>
            </a:r>
            <a:endParaRPr lang="en-IN" dirty="0">
              <a:solidFill>
                <a:schemeClr val="tx1"/>
              </a:solidFill>
            </a:endParaRPr>
          </a:p>
        </p:txBody>
      </p:sp>
      <p:sp>
        <p:nvSpPr>
          <p:cNvPr id="11" name="TextBox 10">
            <a:extLst>
              <a:ext uri="{FF2B5EF4-FFF2-40B4-BE49-F238E27FC236}">
                <a16:creationId xmlns:a16="http://schemas.microsoft.com/office/drawing/2014/main" id="{B0162EE8-C9A9-51D7-961C-E76D80AB5C3A}"/>
              </a:ext>
            </a:extLst>
          </p:cNvPr>
          <p:cNvSpPr txBox="1"/>
          <p:nvPr/>
        </p:nvSpPr>
        <p:spPr>
          <a:xfrm>
            <a:off x="6096000" y="3598997"/>
            <a:ext cx="5399314" cy="1599156"/>
          </a:xfrm>
          <a:prstGeom prst="rect">
            <a:avLst/>
          </a:prstGeom>
          <a:noFill/>
        </p:spPr>
        <p:txBody>
          <a:bodyPr wrap="square">
            <a:spAutoFit/>
          </a:bodyPr>
          <a:lstStyle/>
          <a:p>
            <a:pPr marL="742950" lvl="1" indent="-285750">
              <a:lnSpc>
                <a:spcPts val="1680"/>
              </a:lnSpc>
              <a:spcBef>
                <a:spcPts val="5"/>
              </a:spcBef>
              <a:buSzPts val="1400"/>
              <a:buFont typeface="Microsoft Sans Serif" panose="020B0604020202020204" pitchFamily="34" charset="0"/>
              <a:buChar char="•"/>
              <a:tabLst>
                <a:tab pos="1233170" algn="l"/>
              </a:tabLst>
            </a:pPr>
            <a:r>
              <a:rPr lang="en-US" sz="1800" spc="0" dirty="0">
                <a:effectLst/>
                <a:highlight>
                  <a:srgbClr val="C0C0C0"/>
                </a:highlight>
                <a:latin typeface="Calibri" panose="020F0502020204030204" pitchFamily="34" charset="0"/>
                <a:ea typeface="Microsoft Sans Serif" panose="020B0604020202020204" pitchFamily="34" charset="0"/>
              </a:rPr>
              <a:t>Understanding</a:t>
            </a:r>
            <a:r>
              <a:rPr lang="en-US" sz="1800" spc="-3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Customer</a:t>
            </a:r>
            <a:r>
              <a:rPr lang="en-US" sz="1800" spc="-45" dirty="0">
                <a:effectLst/>
                <a:highlight>
                  <a:srgbClr val="C0C0C0"/>
                </a:highlight>
                <a:latin typeface="Calibri" panose="020F0502020204030204" pitchFamily="34" charset="0"/>
                <a:ea typeface="Microsoft Sans Serif" panose="020B0604020202020204" pitchFamily="34" charset="0"/>
              </a:rPr>
              <a:t> </a:t>
            </a:r>
            <a:r>
              <a:rPr lang="en-US" sz="1800" spc="-10" dirty="0">
                <a:effectLst/>
                <a:highlight>
                  <a:srgbClr val="C0C0C0"/>
                </a:highlight>
                <a:latin typeface="Calibri" panose="020F0502020204030204" pitchFamily="34" charset="0"/>
                <a:ea typeface="Microsoft Sans Serif" panose="020B0604020202020204" pitchFamily="34" charset="0"/>
              </a:rPr>
              <a:t>Behavior</a:t>
            </a:r>
            <a:endParaRPr lang="en-IN" sz="1400" spc="0" dirty="0">
              <a:effectLst/>
              <a:highlight>
                <a:srgbClr val="C0C0C0"/>
              </a:highlight>
              <a:latin typeface="Calibri" panose="020F0502020204030204" pitchFamily="34" charset="0"/>
              <a:ea typeface="Microsoft Sans Serif" panose="020B0604020202020204" pitchFamily="34" charset="0"/>
            </a:endParaRPr>
          </a:p>
          <a:p>
            <a:pPr marL="742950" lvl="1" indent="-285750">
              <a:lnSpc>
                <a:spcPts val="1680"/>
              </a:lnSpc>
              <a:spcBef>
                <a:spcPts val="305"/>
              </a:spcBef>
              <a:buSzPts val="1400"/>
              <a:buFont typeface="Microsoft Sans Serif" panose="020B0604020202020204" pitchFamily="34" charset="0"/>
              <a:buChar char="•"/>
              <a:tabLst>
                <a:tab pos="1233170" algn="l"/>
              </a:tabLst>
            </a:pPr>
            <a:r>
              <a:rPr lang="en-US" sz="1800" spc="0" dirty="0">
                <a:effectLst/>
                <a:highlight>
                  <a:srgbClr val="C0C0C0"/>
                </a:highlight>
                <a:latin typeface="Calibri" panose="020F0502020204030204" pitchFamily="34" charset="0"/>
                <a:ea typeface="Microsoft Sans Serif" panose="020B0604020202020204" pitchFamily="34" charset="0"/>
              </a:rPr>
              <a:t>Product</a:t>
            </a:r>
            <a:r>
              <a:rPr lang="en-US" sz="1800" spc="-3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and</a:t>
            </a:r>
            <a:r>
              <a:rPr lang="en-US" sz="1800" spc="-25"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Category</a:t>
            </a:r>
            <a:r>
              <a:rPr lang="en-US" sz="1800" spc="-10" dirty="0">
                <a:effectLst/>
                <a:highlight>
                  <a:srgbClr val="C0C0C0"/>
                </a:highlight>
                <a:latin typeface="Calibri" panose="020F0502020204030204" pitchFamily="34" charset="0"/>
                <a:ea typeface="Microsoft Sans Serif" panose="020B0604020202020204" pitchFamily="34" charset="0"/>
              </a:rPr>
              <a:t> Analysis</a:t>
            </a:r>
            <a:endParaRPr lang="en-IN" sz="1400" spc="0" dirty="0">
              <a:effectLst/>
              <a:highlight>
                <a:srgbClr val="C0C0C0"/>
              </a:highlight>
              <a:latin typeface="Calibri" panose="020F0502020204030204" pitchFamily="34" charset="0"/>
              <a:ea typeface="Microsoft Sans Serif" panose="020B0604020202020204" pitchFamily="34" charset="0"/>
            </a:endParaRPr>
          </a:p>
          <a:p>
            <a:pPr marL="742950" lvl="1" indent="-285750">
              <a:lnSpc>
                <a:spcPts val="1680"/>
              </a:lnSpc>
              <a:spcBef>
                <a:spcPts val="310"/>
              </a:spcBef>
              <a:buSzPts val="1400"/>
              <a:buFont typeface="Microsoft Sans Serif" panose="020B0604020202020204" pitchFamily="34" charset="0"/>
              <a:buChar char="•"/>
              <a:tabLst>
                <a:tab pos="1233170" algn="l"/>
              </a:tabLst>
            </a:pPr>
            <a:r>
              <a:rPr lang="en-US" sz="1800" spc="0" dirty="0">
                <a:effectLst/>
                <a:highlight>
                  <a:srgbClr val="C0C0C0"/>
                </a:highlight>
                <a:latin typeface="Calibri" panose="020F0502020204030204" pitchFamily="34" charset="0"/>
                <a:ea typeface="Microsoft Sans Serif" panose="020B0604020202020204" pitchFamily="34" charset="0"/>
              </a:rPr>
              <a:t>Enhancing</a:t>
            </a:r>
            <a:r>
              <a:rPr lang="en-US" sz="1800" spc="-1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Store</a:t>
            </a:r>
            <a:r>
              <a:rPr lang="en-US" sz="1800" spc="-45"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and</a:t>
            </a:r>
            <a:r>
              <a:rPr lang="en-US" sz="1800" spc="-25"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Channel</a:t>
            </a:r>
            <a:r>
              <a:rPr lang="en-US" sz="1800" spc="-5" dirty="0">
                <a:effectLst/>
                <a:highlight>
                  <a:srgbClr val="C0C0C0"/>
                </a:highlight>
                <a:latin typeface="Calibri" panose="020F0502020204030204" pitchFamily="34" charset="0"/>
                <a:ea typeface="Microsoft Sans Serif" panose="020B0604020202020204" pitchFamily="34" charset="0"/>
              </a:rPr>
              <a:t> </a:t>
            </a:r>
            <a:r>
              <a:rPr lang="en-US" sz="1800" spc="-10" dirty="0">
                <a:effectLst/>
                <a:highlight>
                  <a:srgbClr val="C0C0C0"/>
                </a:highlight>
                <a:latin typeface="Calibri" panose="020F0502020204030204" pitchFamily="34" charset="0"/>
                <a:ea typeface="Microsoft Sans Serif" panose="020B0604020202020204" pitchFamily="34" charset="0"/>
              </a:rPr>
              <a:t>Effectiveness</a:t>
            </a:r>
            <a:endParaRPr lang="en-IN" sz="1400" spc="0" dirty="0">
              <a:effectLst/>
              <a:highlight>
                <a:srgbClr val="C0C0C0"/>
              </a:highlight>
              <a:latin typeface="Calibri" panose="020F0502020204030204" pitchFamily="34" charset="0"/>
              <a:ea typeface="Microsoft Sans Serif" panose="020B0604020202020204" pitchFamily="34" charset="0"/>
            </a:endParaRPr>
          </a:p>
          <a:p>
            <a:pPr marL="742950" lvl="1" indent="-285750">
              <a:lnSpc>
                <a:spcPts val="1680"/>
              </a:lnSpc>
              <a:spcBef>
                <a:spcPts val="305"/>
              </a:spcBef>
              <a:buSzPts val="1400"/>
              <a:buFont typeface="Microsoft Sans Serif" panose="020B0604020202020204" pitchFamily="34" charset="0"/>
              <a:buChar char="•"/>
              <a:tabLst>
                <a:tab pos="1233170" algn="l"/>
              </a:tabLst>
            </a:pPr>
            <a:r>
              <a:rPr lang="en-US" sz="1800" spc="0" dirty="0">
                <a:effectLst/>
                <a:highlight>
                  <a:srgbClr val="C0C0C0"/>
                </a:highlight>
                <a:latin typeface="Calibri" panose="020F0502020204030204" pitchFamily="34" charset="0"/>
                <a:ea typeface="Microsoft Sans Serif" panose="020B0604020202020204" pitchFamily="34" charset="0"/>
              </a:rPr>
              <a:t>Sales</a:t>
            </a:r>
            <a:r>
              <a:rPr lang="en-US" sz="1800" spc="-2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Trend</a:t>
            </a:r>
            <a:r>
              <a:rPr lang="en-US" sz="1800" spc="-2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and</a:t>
            </a:r>
            <a:r>
              <a:rPr lang="en-US" sz="1800" spc="-20" dirty="0">
                <a:effectLst/>
                <a:highlight>
                  <a:srgbClr val="C0C0C0"/>
                </a:highlight>
                <a:latin typeface="Calibri" panose="020F0502020204030204" pitchFamily="34" charset="0"/>
                <a:ea typeface="Microsoft Sans Serif" panose="020B0604020202020204" pitchFamily="34" charset="0"/>
              </a:rPr>
              <a:t> </a:t>
            </a:r>
            <a:r>
              <a:rPr lang="en-US" sz="1800" spc="-10" dirty="0">
                <a:effectLst/>
                <a:highlight>
                  <a:srgbClr val="C0C0C0"/>
                </a:highlight>
                <a:latin typeface="Calibri" panose="020F0502020204030204" pitchFamily="34" charset="0"/>
                <a:ea typeface="Microsoft Sans Serif" panose="020B0604020202020204" pitchFamily="34" charset="0"/>
              </a:rPr>
              <a:t>Forecasting</a:t>
            </a:r>
            <a:endParaRPr lang="en-IN" sz="1400" spc="0" dirty="0">
              <a:effectLst/>
              <a:highlight>
                <a:srgbClr val="C0C0C0"/>
              </a:highlight>
              <a:latin typeface="Calibri" panose="020F0502020204030204" pitchFamily="34" charset="0"/>
              <a:ea typeface="Microsoft Sans Serif" panose="020B0604020202020204" pitchFamily="34" charset="0"/>
            </a:endParaRPr>
          </a:p>
          <a:p>
            <a:pPr marL="742950" lvl="1" indent="-285750">
              <a:lnSpc>
                <a:spcPts val="1680"/>
              </a:lnSpc>
              <a:spcBef>
                <a:spcPts val="310"/>
              </a:spcBef>
              <a:buSzPts val="1400"/>
              <a:buFont typeface="Microsoft Sans Serif" panose="020B0604020202020204" pitchFamily="34" charset="0"/>
              <a:buChar char="•"/>
              <a:tabLst>
                <a:tab pos="1233170" algn="l"/>
              </a:tabLst>
            </a:pPr>
            <a:r>
              <a:rPr lang="en-US" sz="1800" spc="0" dirty="0">
                <a:effectLst/>
                <a:highlight>
                  <a:srgbClr val="C0C0C0"/>
                </a:highlight>
                <a:latin typeface="Calibri" panose="020F0502020204030204" pitchFamily="34" charset="0"/>
                <a:ea typeface="Microsoft Sans Serif" panose="020B0604020202020204" pitchFamily="34" charset="0"/>
              </a:rPr>
              <a:t>Improving</a:t>
            </a:r>
            <a:r>
              <a:rPr lang="en-US" sz="1800" spc="-45"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Customer</a:t>
            </a:r>
            <a:r>
              <a:rPr lang="en-US" sz="1800" spc="-30" dirty="0">
                <a:effectLst/>
                <a:highlight>
                  <a:srgbClr val="C0C0C0"/>
                </a:highlight>
                <a:latin typeface="Calibri" panose="020F0502020204030204" pitchFamily="34" charset="0"/>
                <a:ea typeface="Microsoft Sans Serif" panose="020B0604020202020204" pitchFamily="34" charset="0"/>
              </a:rPr>
              <a:t> </a:t>
            </a:r>
            <a:r>
              <a:rPr lang="en-US" sz="1800" spc="-10" dirty="0">
                <a:effectLst/>
                <a:highlight>
                  <a:srgbClr val="C0C0C0"/>
                </a:highlight>
                <a:latin typeface="Calibri" panose="020F0502020204030204" pitchFamily="34" charset="0"/>
                <a:ea typeface="Microsoft Sans Serif" panose="020B0604020202020204" pitchFamily="34" charset="0"/>
              </a:rPr>
              <a:t>Satisfaction</a:t>
            </a:r>
            <a:endParaRPr lang="en-IN" sz="1400" spc="0" dirty="0">
              <a:effectLst/>
              <a:highlight>
                <a:srgbClr val="C0C0C0"/>
              </a:highlight>
              <a:latin typeface="Calibri" panose="020F0502020204030204" pitchFamily="34" charset="0"/>
              <a:ea typeface="Microsoft Sans Serif" panose="020B0604020202020204" pitchFamily="34" charset="0"/>
            </a:endParaRPr>
          </a:p>
          <a:p>
            <a:pPr marL="742950" lvl="1" indent="-285750">
              <a:lnSpc>
                <a:spcPts val="1680"/>
              </a:lnSpc>
              <a:spcBef>
                <a:spcPts val="305"/>
              </a:spcBef>
              <a:buSzPts val="1400"/>
              <a:buFont typeface="Microsoft Sans Serif" panose="020B0604020202020204" pitchFamily="34" charset="0"/>
              <a:buChar char="•"/>
              <a:tabLst>
                <a:tab pos="1233170" algn="l"/>
              </a:tabLst>
            </a:pPr>
            <a:r>
              <a:rPr lang="en-US" sz="1800" spc="0" dirty="0">
                <a:effectLst/>
                <a:highlight>
                  <a:srgbClr val="C0C0C0"/>
                </a:highlight>
                <a:latin typeface="Calibri" panose="020F0502020204030204" pitchFamily="34" charset="0"/>
                <a:ea typeface="Microsoft Sans Serif" panose="020B0604020202020204" pitchFamily="34" charset="0"/>
              </a:rPr>
              <a:t>Key</a:t>
            </a:r>
            <a:r>
              <a:rPr lang="en-US" sz="1800" spc="-3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Business</a:t>
            </a:r>
            <a:r>
              <a:rPr lang="en-US" sz="1800" spc="-20" dirty="0">
                <a:effectLst/>
                <a:highlight>
                  <a:srgbClr val="C0C0C0"/>
                </a:highlight>
                <a:latin typeface="Calibri" panose="020F0502020204030204" pitchFamily="34" charset="0"/>
                <a:ea typeface="Microsoft Sans Serif" panose="020B0604020202020204" pitchFamily="34" charset="0"/>
              </a:rPr>
              <a:t> </a:t>
            </a:r>
            <a:r>
              <a:rPr lang="en-US" sz="1800" spc="0" dirty="0">
                <a:effectLst/>
                <a:highlight>
                  <a:srgbClr val="C0C0C0"/>
                </a:highlight>
                <a:latin typeface="Calibri" panose="020F0502020204030204" pitchFamily="34" charset="0"/>
                <a:ea typeface="Microsoft Sans Serif" panose="020B0604020202020204" pitchFamily="34" charset="0"/>
              </a:rPr>
              <a:t>Insights and</a:t>
            </a:r>
            <a:r>
              <a:rPr lang="en-US" sz="1800" spc="-5" dirty="0">
                <a:effectLst/>
                <a:highlight>
                  <a:srgbClr val="C0C0C0"/>
                </a:highlight>
                <a:latin typeface="Calibri" panose="020F0502020204030204" pitchFamily="34" charset="0"/>
                <a:ea typeface="Microsoft Sans Serif" panose="020B0604020202020204" pitchFamily="34" charset="0"/>
              </a:rPr>
              <a:t> </a:t>
            </a:r>
            <a:r>
              <a:rPr lang="en-US" sz="1800" spc="-10" dirty="0">
                <a:effectLst/>
                <a:highlight>
                  <a:srgbClr val="C0C0C0"/>
                </a:highlight>
                <a:latin typeface="Calibri" panose="020F0502020204030204" pitchFamily="34" charset="0"/>
                <a:ea typeface="Microsoft Sans Serif" panose="020B0604020202020204" pitchFamily="34" charset="0"/>
              </a:rPr>
              <a:t>Recommendations</a:t>
            </a:r>
            <a:endParaRPr lang="en-IN" sz="1400" spc="0" dirty="0">
              <a:effectLst/>
              <a:highlight>
                <a:srgbClr val="C0C0C0"/>
              </a:highlight>
              <a:latin typeface="Calibri" panose="020F0502020204030204" pitchFamily="34" charset="0"/>
              <a:ea typeface="Microsoft Sans Serif" panose="020B0604020202020204" pitchFamily="34" charset="0"/>
            </a:endParaRPr>
          </a:p>
        </p:txBody>
      </p:sp>
    </p:spTree>
    <p:extLst>
      <p:ext uri="{BB962C8B-B14F-4D97-AF65-F5344CB8AC3E}">
        <p14:creationId xmlns:p14="http://schemas.microsoft.com/office/powerpoint/2010/main" val="3720818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EE38E61-155A-F99F-F875-C67FB0625F31}"/>
              </a:ext>
            </a:extLst>
          </p:cNvPr>
          <p:cNvGraphicFramePr>
            <a:graphicFrameLocks noGrp="1"/>
          </p:cNvGraphicFramePr>
          <p:nvPr>
            <p:ph idx="1"/>
            <p:extLst>
              <p:ext uri="{D42A27DB-BD31-4B8C-83A1-F6EECF244321}">
                <p14:modId xmlns:p14="http://schemas.microsoft.com/office/powerpoint/2010/main" val="958814207"/>
              </p:ext>
            </p:extLst>
          </p:nvPr>
        </p:nvGraphicFramePr>
        <p:xfrm>
          <a:off x="5851525" y="1096963"/>
          <a:ext cx="5213350" cy="241912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FE84937A-9AA6-3A1D-03EC-0CE73E1D4B4B}"/>
              </a:ext>
            </a:extLst>
          </p:cNvPr>
          <p:cNvSpPr>
            <a:spLocks noGrp="1"/>
          </p:cNvSpPr>
          <p:nvPr>
            <p:ph type="body" sz="half" idx="2"/>
          </p:nvPr>
        </p:nvSpPr>
        <p:spPr>
          <a:solidFill>
            <a:schemeClr val="accent1"/>
          </a:solidFill>
          <a:ln>
            <a:solidFill>
              <a:schemeClr val="accent1">
                <a:shade val="15000"/>
              </a:schemeClr>
            </a:solidFill>
          </a:ln>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Here we can identify the customer percentage and their preferable payment type</a:t>
            </a: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As max </a:t>
            </a:r>
            <a:r>
              <a:rPr lang="en-IN" sz="1800" dirty="0" err="1">
                <a:solidFill>
                  <a:srgbClr val="000000"/>
                </a:solidFill>
                <a:latin typeface="Corbel" panose="020B0503020204020204" pitchFamily="34" charset="0"/>
              </a:rPr>
              <a:t>cust</a:t>
            </a:r>
            <a:r>
              <a:rPr lang="en-IN" sz="1800" dirty="0">
                <a:solidFill>
                  <a:srgbClr val="000000"/>
                </a:solidFill>
                <a:latin typeface="Corbel" panose="020B0503020204020204" pitchFamily="34" charset="0"/>
              </a:rPr>
              <a:t> prefers instore purchase by visiting the store then we can advertise accordingly like cross selling, buy one get one, discounts/limited offer</a:t>
            </a:r>
          </a:p>
        </p:txBody>
      </p:sp>
      <p:sp>
        <p:nvSpPr>
          <p:cNvPr id="7" name="Rectangle: Rounded Corners 6">
            <a:extLst>
              <a:ext uri="{FF2B5EF4-FFF2-40B4-BE49-F238E27FC236}">
                <a16:creationId xmlns:a16="http://schemas.microsoft.com/office/drawing/2014/main" id="{27B2D943-1684-788A-8293-F9CD538C46AF}"/>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126E23BE-5A2C-AB47-C702-8DB7C1FEDEA8}"/>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graphicFrame>
        <p:nvGraphicFramePr>
          <p:cNvPr id="4" name="Content Placeholder 3">
            <a:extLst>
              <a:ext uri="{FF2B5EF4-FFF2-40B4-BE49-F238E27FC236}">
                <a16:creationId xmlns:a16="http://schemas.microsoft.com/office/drawing/2014/main" id="{6C1EA649-30B8-C675-DA9A-CD1E5EA9AFC1}"/>
              </a:ext>
            </a:extLst>
          </p:cNvPr>
          <p:cNvGraphicFramePr>
            <a:graphicFrameLocks/>
          </p:cNvGraphicFramePr>
          <p:nvPr>
            <p:extLst>
              <p:ext uri="{D42A27DB-BD31-4B8C-83A1-F6EECF244321}">
                <p14:modId xmlns:p14="http://schemas.microsoft.com/office/powerpoint/2010/main" val="2254239896"/>
              </p:ext>
            </p:extLst>
          </p:nvPr>
        </p:nvGraphicFramePr>
        <p:xfrm>
          <a:off x="6096000" y="3762781"/>
          <a:ext cx="4968875" cy="2596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256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E19198A0-2AC9-300B-ACE2-5F78864048E2}"/>
              </a:ext>
            </a:extLst>
          </p:cNvPr>
          <p:cNvGraphicFramePr>
            <a:graphicFrameLocks noGrp="1"/>
          </p:cNvGraphicFramePr>
          <p:nvPr>
            <p:ph idx="1"/>
            <p:extLst>
              <p:ext uri="{D42A27DB-BD31-4B8C-83A1-F6EECF244321}">
                <p14:modId xmlns:p14="http://schemas.microsoft.com/office/powerpoint/2010/main" val="2329100050"/>
              </p:ext>
            </p:extLst>
          </p:nvPr>
        </p:nvGraphicFramePr>
        <p:xfrm>
          <a:off x="5618617" y="955676"/>
          <a:ext cx="6172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503F966-32E2-E2C0-FAC3-98F5CC6296FD}"/>
              </a:ext>
            </a:extLst>
          </p:cNvPr>
          <p:cNvSpPr>
            <a:spLocks noGrp="1"/>
          </p:cNvSpPr>
          <p:nvPr>
            <p:ph type="body" sz="half" idx="2"/>
          </p:nvPr>
        </p:nvSpPr>
        <p:spPr>
          <a:xfrm>
            <a:off x="839788" y="1687286"/>
            <a:ext cx="3932237" cy="4572000"/>
          </a:xfr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Top 10 stores with highest rating</a:t>
            </a: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We can see top 10 category with highest rating</a:t>
            </a:r>
          </a:p>
          <a:p>
            <a:pPr marL="285750" indent="-285750" defTabSz="457200" fontAlgn="b">
              <a:buClr>
                <a:schemeClr val="tx1"/>
              </a:buClr>
              <a:buFont typeface="Arial" panose="020B0604020202020204" pitchFamily="34" charset="0"/>
              <a:buChar char="•"/>
            </a:pPr>
            <a:endParaRPr lang="en-IN" sz="1800" dirty="0">
              <a:solidFill>
                <a:srgbClr val="000000"/>
              </a:solidFill>
              <a:latin typeface="Corbel" panose="020B0503020204020204" pitchFamily="34" charset="0"/>
            </a:endParaRP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Here we can identify the product trend in top ranking stores and can utilise that also</a:t>
            </a:r>
          </a:p>
        </p:txBody>
      </p:sp>
      <p:graphicFrame>
        <p:nvGraphicFramePr>
          <p:cNvPr id="6" name="Chart 5">
            <a:extLst>
              <a:ext uri="{FF2B5EF4-FFF2-40B4-BE49-F238E27FC236}">
                <a16:creationId xmlns:a16="http://schemas.microsoft.com/office/drawing/2014/main" id="{36B9D8EF-F631-51F8-29A7-CA1DC05B7A12}"/>
              </a:ext>
            </a:extLst>
          </p:cNvPr>
          <p:cNvGraphicFramePr>
            <a:graphicFrameLocks/>
          </p:cNvGraphicFramePr>
          <p:nvPr>
            <p:extLst>
              <p:ext uri="{D42A27DB-BD31-4B8C-83A1-F6EECF244321}">
                <p14:modId xmlns:p14="http://schemas.microsoft.com/office/powerpoint/2010/main" val="1646734702"/>
              </p:ext>
            </p:extLst>
          </p:nvPr>
        </p:nvGraphicFramePr>
        <p:xfrm>
          <a:off x="5618617" y="3761920"/>
          <a:ext cx="6172200" cy="2497365"/>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Rounded Corners 6">
            <a:extLst>
              <a:ext uri="{FF2B5EF4-FFF2-40B4-BE49-F238E27FC236}">
                <a16:creationId xmlns:a16="http://schemas.microsoft.com/office/drawing/2014/main" id="{1306E796-9F99-5257-A8AE-0793899C0512}"/>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B93DD33B-E464-0729-0230-E41E4DBDB9DF}"/>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spTree>
    <p:extLst>
      <p:ext uri="{BB962C8B-B14F-4D97-AF65-F5344CB8AC3E}">
        <p14:creationId xmlns:p14="http://schemas.microsoft.com/office/powerpoint/2010/main" val="359969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p:cTn id="23"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9"/>
                                        </p:tgtEl>
                                      </p:cBhvr>
                                      <p:by x="150000" y="150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6"/>
                                        </p:tgtEl>
                                      </p:cBhvr>
                                    </p:animEffect>
                                    <p:animScale>
                                      <p:cBhvr>
                                        <p:cTn id="35"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4" grpId="0" build="p"/>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09EBE3-1B08-29F5-AF13-D0201CB1B97A}"/>
              </a:ext>
            </a:extLst>
          </p:cNvPr>
          <p:cNvGraphicFramePr>
            <a:graphicFrameLocks noGrp="1"/>
          </p:cNvGraphicFramePr>
          <p:nvPr>
            <p:ph idx="1"/>
            <p:extLst>
              <p:ext uri="{D42A27DB-BD31-4B8C-83A1-F6EECF244321}">
                <p14:modId xmlns:p14="http://schemas.microsoft.com/office/powerpoint/2010/main" val="2613621021"/>
              </p:ext>
            </p:extLst>
          </p:nvPr>
        </p:nvGraphicFramePr>
        <p:xfrm>
          <a:off x="5851525" y="1096963"/>
          <a:ext cx="5213350" cy="249532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E823F733-5884-C604-AD7C-E43A07F58B28}"/>
              </a:ext>
            </a:extLst>
          </p:cNvPr>
          <p:cNvSpPr>
            <a:spLocks noGrp="1"/>
          </p:cNvSpPr>
          <p:nvPr>
            <p:ph type="body" sz="half" idx="2"/>
          </p:nvPr>
        </p:nvSpPr>
        <p:spPr>
          <a:xfrm>
            <a:off x="882650" y="3744686"/>
            <a:ext cx="3931920" cy="2259874"/>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defTabSz="457200" fontAlgn="b"/>
            <a:r>
              <a:rPr lang="en-IN" sz="1800" dirty="0">
                <a:solidFill>
                  <a:srgbClr val="000000"/>
                </a:solidFill>
                <a:latin typeface="Corbel" panose="020B0503020204020204" pitchFamily="34" charset="0"/>
              </a:rPr>
              <a:t>Both are important for business to generate more sales in profit making category we have to provide some offers/discounts/sales/quick delivery and in business running category we can give them combo offers/quick delivery/discounts and loyalty rewards to make them more loyal</a:t>
            </a:r>
          </a:p>
        </p:txBody>
      </p:sp>
      <p:sp>
        <p:nvSpPr>
          <p:cNvPr id="7" name="Rectangle: Rounded Corners 6">
            <a:extLst>
              <a:ext uri="{FF2B5EF4-FFF2-40B4-BE49-F238E27FC236}">
                <a16:creationId xmlns:a16="http://schemas.microsoft.com/office/drawing/2014/main" id="{94FCB787-7A8F-C6F0-305B-7E32DB41CF3C}"/>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2" name="Content Placeholder 4">
            <a:extLst>
              <a:ext uri="{FF2B5EF4-FFF2-40B4-BE49-F238E27FC236}">
                <a16:creationId xmlns:a16="http://schemas.microsoft.com/office/drawing/2014/main" id="{0C7580A4-FDEE-AD20-AE0E-3D82A8E22EEA}"/>
              </a:ext>
            </a:extLst>
          </p:cNvPr>
          <p:cNvGraphicFramePr>
            <a:graphicFrameLocks/>
          </p:cNvGraphicFramePr>
          <p:nvPr>
            <p:extLst>
              <p:ext uri="{D42A27DB-BD31-4B8C-83A1-F6EECF244321}">
                <p14:modId xmlns:p14="http://schemas.microsoft.com/office/powerpoint/2010/main" val="3469612135"/>
              </p:ext>
            </p:extLst>
          </p:nvPr>
        </p:nvGraphicFramePr>
        <p:xfrm>
          <a:off x="6096000" y="3592286"/>
          <a:ext cx="525938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ontent Placeholder 257">
            <a:extLst>
              <a:ext uri="{FF2B5EF4-FFF2-40B4-BE49-F238E27FC236}">
                <a16:creationId xmlns:a16="http://schemas.microsoft.com/office/drawing/2014/main" id="{D1BB8746-58A1-6BB2-FA9A-6D00D065B9FC}"/>
              </a:ext>
            </a:extLst>
          </p:cNvPr>
          <p:cNvGraphicFramePr>
            <a:graphicFrameLocks/>
          </p:cNvGraphicFramePr>
          <p:nvPr>
            <p:extLst>
              <p:ext uri="{D42A27DB-BD31-4B8C-83A1-F6EECF244321}">
                <p14:modId xmlns:p14="http://schemas.microsoft.com/office/powerpoint/2010/main" val="2652279902"/>
              </p:ext>
            </p:extLst>
          </p:nvPr>
        </p:nvGraphicFramePr>
        <p:xfrm>
          <a:off x="686707" y="973615"/>
          <a:ext cx="4968875" cy="24953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8142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E92A5D0-E44B-0221-62FF-5B3B4844E131}"/>
              </a:ext>
            </a:extLst>
          </p:cNvPr>
          <p:cNvGraphicFramePr>
            <a:graphicFrameLocks noGrp="1"/>
          </p:cNvGraphicFramePr>
          <p:nvPr>
            <p:ph type="pic" idx="1"/>
            <p:extLst>
              <p:ext uri="{D42A27DB-BD31-4B8C-83A1-F6EECF244321}">
                <p14:modId xmlns:p14="http://schemas.microsoft.com/office/powerpoint/2010/main" val="3652872858"/>
              </p:ext>
            </p:extLst>
          </p:nvPr>
        </p:nvGraphicFramePr>
        <p:xfrm>
          <a:off x="5413375" y="1069975"/>
          <a:ext cx="6099175" cy="23590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7CD01193-7FC5-0406-E409-CF7E73902803}"/>
              </a:ext>
            </a:extLst>
          </p:cNvPr>
          <p:cNvSpPr>
            <a:spLocks noGrp="1"/>
          </p:cNvSpPr>
          <p:nvPr>
            <p:ph type="body" sz="half" idx="2"/>
          </p:nvPr>
        </p:nvSpPr>
        <p:spPr>
          <a:xfrm>
            <a:off x="839788" y="1796778"/>
            <a:ext cx="3931920" cy="3264444"/>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457200" fontAlgn="b"/>
            <a:r>
              <a:rPr lang="en-IN" sz="1800" dirty="0">
                <a:solidFill>
                  <a:srgbClr val="000000"/>
                </a:solidFill>
                <a:latin typeface="Corbel" panose="020B0503020204020204" pitchFamily="34" charset="0"/>
              </a:rPr>
              <a:t>Top 10 worst revenue generating stores in terms of sales</a:t>
            </a:r>
          </a:p>
          <a:p>
            <a:pPr defTabSz="457200" fontAlgn="b"/>
            <a:r>
              <a:rPr lang="en-IN" sz="1800" dirty="0">
                <a:solidFill>
                  <a:srgbClr val="000000"/>
                </a:solidFill>
                <a:latin typeface="Corbel" panose="020B0503020204020204" pitchFamily="34" charset="0"/>
              </a:rPr>
              <a:t>Here we can find what things matter for business price/time/demand based on that we can advertise </a:t>
            </a:r>
          </a:p>
          <a:p>
            <a:pPr defTabSz="457200" fontAlgn="b"/>
            <a:r>
              <a:rPr lang="en-IN" sz="1800" dirty="0">
                <a:solidFill>
                  <a:srgbClr val="000000"/>
                </a:solidFill>
                <a:latin typeface="Corbel" panose="020B0503020204020204" pitchFamily="34" charset="0"/>
              </a:rPr>
              <a:t>Like for price we can give discounts for time we can give quick delivery for demand we can add demanded product with less demanded product</a:t>
            </a:r>
          </a:p>
          <a:p>
            <a:pPr defTabSz="457200" fontAlgn="b"/>
            <a:endParaRPr lang="en-IN" sz="1800" dirty="0">
              <a:solidFill>
                <a:srgbClr val="000000"/>
              </a:solidFill>
              <a:latin typeface="Corbel" panose="020B0503020204020204" pitchFamily="34" charset="0"/>
            </a:endParaRPr>
          </a:p>
        </p:txBody>
      </p:sp>
      <p:sp>
        <p:nvSpPr>
          <p:cNvPr id="7" name="Rectangle: Rounded Corners 6">
            <a:extLst>
              <a:ext uri="{FF2B5EF4-FFF2-40B4-BE49-F238E27FC236}">
                <a16:creationId xmlns:a16="http://schemas.microsoft.com/office/drawing/2014/main" id="{CE1481A6-AD47-76F2-6030-5AC4C9C2998B}"/>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2" name="Picture Placeholder 5">
            <a:extLst>
              <a:ext uri="{FF2B5EF4-FFF2-40B4-BE49-F238E27FC236}">
                <a16:creationId xmlns:a16="http://schemas.microsoft.com/office/drawing/2014/main" id="{E0212A9A-75A0-1774-776D-1F179EB89EA9}"/>
              </a:ext>
            </a:extLst>
          </p:cNvPr>
          <p:cNvGraphicFramePr>
            <a:graphicFrameLocks/>
          </p:cNvGraphicFramePr>
          <p:nvPr>
            <p:extLst>
              <p:ext uri="{D42A27DB-BD31-4B8C-83A1-F6EECF244321}">
                <p14:modId xmlns:p14="http://schemas.microsoft.com/office/powerpoint/2010/main" val="3802944739"/>
              </p:ext>
            </p:extLst>
          </p:nvPr>
        </p:nvGraphicFramePr>
        <p:xfrm>
          <a:off x="5413375" y="3511550"/>
          <a:ext cx="6099175" cy="2359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51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A27FF-9B68-0A85-F4D5-0C0CEB8ABB3C}"/>
              </a:ext>
            </a:extLst>
          </p:cNvPr>
          <p:cNvSpPr>
            <a:spLocks noGrp="1"/>
          </p:cNvSpPr>
          <p:nvPr>
            <p:ph type="body" idx="1"/>
          </p:nvPr>
        </p:nvSpPr>
        <p:spPr>
          <a:xfrm>
            <a:off x="839788" y="914991"/>
            <a:ext cx="4754880" cy="424543"/>
          </a:xfrm>
          <a:effectLst>
            <a:outerShdw blurRad="76200" dist="50800" dir="5400000" algn="ctr" rotWithShape="0">
              <a:srgbClr val="000000">
                <a:alpha val="43137"/>
              </a:srgbClr>
            </a:outerShdw>
          </a:effectLst>
        </p:spPr>
        <p:txBody>
          <a:bodyPr>
            <a:normAutofit fontScale="62500" lnSpcReduction="20000"/>
          </a:bodyPr>
          <a:lstStyle/>
          <a:p>
            <a:r>
              <a:rPr lang="en-IN" dirty="0"/>
              <a:t>Top 10 most expensive product</a:t>
            </a:r>
          </a:p>
        </p:txBody>
      </p:sp>
      <p:graphicFrame>
        <p:nvGraphicFramePr>
          <p:cNvPr id="5" name="Content Placeholder 4">
            <a:extLst>
              <a:ext uri="{FF2B5EF4-FFF2-40B4-BE49-F238E27FC236}">
                <a16:creationId xmlns:a16="http://schemas.microsoft.com/office/drawing/2014/main" id="{4A0820AF-64C8-ADCC-6E6C-61D617897C69}"/>
              </a:ext>
            </a:extLst>
          </p:cNvPr>
          <p:cNvGraphicFramePr>
            <a:graphicFrameLocks noGrp="1"/>
          </p:cNvGraphicFramePr>
          <p:nvPr>
            <p:ph sz="half" idx="2"/>
            <p:extLst>
              <p:ext uri="{D42A27DB-BD31-4B8C-83A1-F6EECF244321}">
                <p14:modId xmlns:p14="http://schemas.microsoft.com/office/powerpoint/2010/main" val="1500578301"/>
              </p:ext>
            </p:extLst>
          </p:nvPr>
        </p:nvGraphicFramePr>
        <p:xfrm>
          <a:off x="836612" y="1383077"/>
          <a:ext cx="10515600" cy="229629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3E19FE6E-BA79-7A0D-FB85-D153B48929B6}"/>
              </a:ext>
            </a:extLst>
          </p:cNvPr>
          <p:cNvSpPr>
            <a:spLocks noGrp="1"/>
          </p:cNvSpPr>
          <p:nvPr>
            <p:ph type="body" sz="quarter" idx="3"/>
          </p:nvPr>
        </p:nvSpPr>
        <p:spPr>
          <a:xfrm>
            <a:off x="836612" y="3813219"/>
            <a:ext cx="3071359" cy="424543"/>
          </a:xfrm>
          <a:effectLst>
            <a:outerShdw blurRad="76200" dist="50800" dir="5400000" algn="ctr" rotWithShape="0">
              <a:srgbClr val="000000">
                <a:alpha val="43137"/>
              </a:srgbClr>
            </a:outerShdw>
          </a:effectLst>
        </p:spPr>
        <p:txBody>
          <a:bodyPr>
            <a:normAutofit fontScale="62500" lnSpcReduction="20000"/>
          </a:bodyPr>
          <a:lstStyle/>
          <a:p>
            <a:r>
              <a:rPr lang="en-IN" dirty="0"/>
              <a:t>Top 10 most expensive product belonging category</a:t>
            </a:r>
          </a:p>
        </p:txBody>
      </p:sp>
      <p:graphicFrame>
        <p:nvGraphicFramePr>
          <p:cNvPr id="7" name="Content Placeholder 6">
            <a:extLst>
              <a:ext uri="{FF2B5EF4-FFF2-40B4-BE49-F238E27FC236}">
                <a16:creationId xmlns:a16="http://schemas.microsoft.com/office/drawing/2014/main" id="{B7506C5C-0535-247D-71F4-898F806E1773}"/>
              </a:ext>
            </a:extLst>
          </p:cNvPr>
          <p:cNvGraphicFramePr>
            <a:graphicFrameLocks noGrp="1"/>
          </p:cNvGraphicFramePr>
          <p:nvPr>
            <p:ph sz="quarter" idx="4"/>
            <p:extLst>
              <p:ext uri="{D42A27DB-BD31-4B8C-83A1-F6EECF244321}">
                <p14:modId xmlns:p14="http://schemas.microsoft.com/office/powerpoint/2010/main" val="435884100"/>
              </p:ext>
            </p:extLst>
          </p:nvPr>
        </p:nvGraphicFramePr>
        <p:xfrm>
          <a:off x="839788" y="4212180"/>
          <a:ext cx="10183812" cy="189017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a:extLst>
              <a:ext uri="{FF2B5EF4-FFF2-40B4-BE49-F238E27FC236}">
                <a16:creationId xmlns:a16="http://schemas.microsoft.com/office/drawing/2014/main" id="{66318A64-E449-B2AD-3687-50850773BA2E}"/>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2159414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607246B-FF80-2306-B5B9-1109FB936807}"/>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11" name="Rectangle: Rounded Corners 10">
            <a:extLst>
              <a:ext uri="{FF2B5EF4-FFF2-40B4-BE49-F238E27FC236}">
                <a16:creationId xmlns:a16="http://schemas.microsoft.com/office/drawing/2014/main" id="{BAFF3E72-8191-0C86-687C-27A125EA20E6}"/>
              </a:ext>
            </a:extLst>
          </p:cNvPr>
          <p:cNvSpPr/>
          <p:nvPr/>
        </p:nvSpPr>
        <p:spPr>
          <a:xfrm>
            <a:off x="1719943" y="2209800"/>
            <a:ext cx="3766458" cy="3733802"/>
          </a:xfrm>
          <a:prstGeom prst="round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Baby</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Construction_Tools</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Furniture</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Luggage_Accessories</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Baby</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Furniture</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Home_Appliances</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Furniture</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Construction_Tools</a:t>
            </a:r>
            <a:endParaRPr lang="en-IN" sz="1800" b="0" i="0" u="none" strike="noStrike" dirty="0">
              <a:effectLst/>
              <a:latin typeface="Arial" panose="020B0604020202020204" pitchFamily="34" charset="0"/>
            </a:endParaRPr>
          </a:p>
          <a:p>
            <a:pPr marL="0" algn="l" rtl="0" eaLnBrk="1" fontAlgn="b" latinLnBrk="0" hangingPunct="1"/>
            <a:r>
              <a:rPr lang="en-IN" sz="1800" b="0" i="0" u="none" strike="noStrike" kern="1200" spc="0" dirty="0">
                <a:solidFill>
                  <a:srgbClr val="000000"/>
                </a:solidFill>
                <a:effectLst/>
                <a:latin typeface="Corbel" panose="020B0503020204020204" pitchFamily="34" charset="0"/>
              </a:rPr>
              <a:t>Baby</a:t>
            </a:r>
            <a:endParaRPr lang="en-IN" sz="1800" b="0" i="0" u="none" strike="noStrike" dirty="0">
              <a:effectLst/>
              <a:latin typeface="Arial" panose="020B0604020202020204" pitchFamily="34" charset="0"/>
            </a:endParaRPr>
          </a:p>
        </p:txBody>
      </p:sp>
      <p:sp>
        <p:nvSpPr>
          <p:cNvPr id="14" name="Rectangle: Rounded Corners 13">
            <a:extLst>
              <a:ext uri="{FF2B5EF4-FFF2-40B4-BE49-F238E27FC236}">
                <a16:creationId xmlns:a16="http://schemas.microsoft.com/office/drawing/2014/main" id="{EF4413DC-E8D9-20F7-CED4-14534BC51D86}"/>
              </a:ext>
            </a:extLst>
          </p:cNvPr>
          <p:cNvSpPr/>
          <p:nvPr/>
        </p:nvSpPr>
        <p:spPr>
          <a:xfrm>
            <a:off x="5878285" y="2209800"/>
            <a:ext cx="3472544" cy="3733802"/>
          </a:xfrm>
          <a:prstGeom prst="round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Construction_Tools</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Baby</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Luggage_Accessories</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Furniture</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Furniture</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Baby</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a:solidFill>
                  <a:srgbClr val="000000"/>
                </a:solidFill>
                <a:effectLst/>
                <a:latin typeface="Corbel" panose="020B0503020204020204" pitchFamily="34" charset="0"/>
              </a:rPr>
              <a:t>Furniture</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Home_Appliances</a:t>
            </a:r>
            <a:endParaRPr lang="en-IN" sz="1800" b="0" i="0" u="none" strike="noStrike" dirty="0">
              <a:effectLst/>
              <a:latin typeface="Arial" panose="020B0604020202020204" pitchFamily="34" charset="0"/>
            </a:endParaRPr>
          </a:p>
          <a:p>
            <a:pPr marL="0" algn="l" rtl="0" eaLnBrk="1" fontAlgn="b" latinLnBrk="0" hangingPunct="1">
              <a:buNone/>
            </a:pPr>
            <a:r>
              <a:rPr lang="en-IN" sz="1800" b="0" i="0" u="none" strike="noStrike" kern="1200" spc="0" dirty="0" err="1">
                <a:solidFill>
                  <a:srgbClr val="000000"/>
                </a:solidFill>
                <a:effectLst/>
                <a:latin typeface="Corbel" panose="020B0503020204020204" pitchFamily="34" charset="0"/>
              </a:rPr>
              <a:t>Home_Appliances</a:t>
            </a:r>
            <a:endParaRPr lang="en-IN" sz="1800" b="0" i="0" u="none" strike="noStrike" dirty="0">
              <a:effectLst/>
              <a:latin typeface="Arial" panose="020B0604020202020204" pitchFamily="34" charset="0"/>
            </a:endParaRPr>
          </a:p>
          <a:p>
            <a:pPr marL="0" algn="l" rtl="0" eaLnBrk="1" fontAlgn="b" latinLnBrk="0" hangingPunct="1"/>
            <a:r>
              <a:rPr lang="en-IN" sz="1800" b="0" i="0" u="none" strike="noStrike" kern="1200" spc="0" dirty="0" err="1">
                <a:solidFill>
                  <a:srgbClr val="000000"/>
                </a:solidFill>
                <a:effectLst/>
                <a:latin typeface="Corbel" panose="020B0503020204020204" pitchFamily="34" charset="0"/>
              </a:rPr>
              <a:t>Home_Appliances</a:t>
            </a:r>
            <a:endParaRPr lang="en-IN" sz="1800" b="0" i="0" u="none" strike="noStrike" dirty="0">
              <a:effectLst/>
              <a:latin typeface="Arial" panose="020B0604020202020204" pitchFamily="34" charset="0"/>
            </a:endParaRPr>
          </a:p>
        </p:txBody>
      </p:sp>
      <p:sp>
        <p:nvSpPr>
          <p:cNvPr id="16" name="TextBox 15">
            <a:extLst>
              <a:ext uri="{FF2B5EF4-FFF2-40B4-BE49-F238E27FC236}">
                <a16:creationId xmlns:a16="http://schemas.microsoft.com/office/drawing/2014/main" id="{4E590AA5-3B8C-2916-7317-33802AF78841}"/>
              </a:ext>
            </a:extLst>
          </p:cNvPr>
          <p:cNvSpPr txBox="1"/>
          <p:nvPr/>
        </p:nvSpPr>
        <p:spPr>
          <a:xfrm>
            <a:off x="839788" y="976035"/>
            <a:ext cx="5484812" cy="373793"/>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a:lnSpc>
                <a:spcPct val="90000"/>
              </a:lnSpc>
              <a:spcBef>
                <a:spcPct val="0"/>
              </a:spcBef>
              <a:buNone/>
              <a:defRPr b="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solidFill>
                  <a:schemeClr val="tx1"/>
                </a:solidFill>
              </a:rPr>
              <a:t>Top 10 Cross selling products</a:t>
            </a:r>
            <a:endParaRPr lang="en-IN" dirty="0">
              <a:solidFill>
                <a:schemeClr val="tx1"/>
              </a:solidFill>
            </a:endParaRPr>
          </a:p>
        </p:txBody>
      </p:sp>
    </p:spTree>
    <p:extLst>
      <p:ext uri="{BB962C8B-B14F-4D97-AF65-F5344CB8AC3E}">
        <p14:creationId xmlns:p14="http://schemas.microsoft.com/office/powerpoint/2010/main" val="385869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8" name="Content Placeholder 7">
                <a:extLst>
                  <a:ext uri="{FF2B5EF4-FFF2-40B4-BE49-F238E27FC236}">
                    <a16:creationId xmlns:a16="http://schemas.microsoft.com/office/drawing/2014/main" id="{6C820CCE-5892-AF24-BF1A-DA1127AFD446}"/>
                  </a:ext>
                </a:extLst>
              </p:cNvPr>
              <p:cNvGraphicFramePr>
                <a:graphicFrameLocks noGrp="1"/>
              </p:cNvGraphicFramePr>
              <p:nvPr>
                <p:ph idx="1"/>
                <p:extLst>
                  <p:ext uri="{D42A27DB-BD31-4B8C-83A1-F6EECF244321}">
                    <p14:modId xmlns:p14="http://schemas.microsoft.com/office/powerpoint/2010/main" val="343184793"/>
                  </p:ext>
                </p:extLst>
              </p:nvPr>
            </p:nvGraphicFramePr>
            <p:xfrm>
              <a:off x="5812971" y="1096964"/>
              <a:ext cx="5251904" cy="252798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ontent Placeholder 7">
                <a:extLst>
                  <a:ext uri="{FF2B5EF4-FFF2-40B4-BE49-F238E27FC236}">
                    <a16:creationId xmlns:a16="http://schemas.microsoft.com/office/drawing/2014/main" id="{6C820CCE-5892-AF24-BF1A-DA1127AFD446}"/>
                  </a:ext>
                </a:extLst>
              </p:cNvPr>
              <p:cNvPicPr>
                <a:picLocks noGrp="1" noRot="1" noChangeAspect="1" noMove="1" noResize="1" noEditPoints="1" noAdjustHandles="1" noChangeArrowheads="1" noChangeShapeType="1"/>
              </p:cNvPicPr>
              <p:nvPr/>
            </p:nvPicPr>
            <p:blipFill>
              <a:blip r:embed="rId3"/>
              <a:stretch>
                <a:fillRect/>
              </a:stretch>
            </p:blipFill>
            <p:spPr>
              <a:xfrm>
                <a:off x="5812971" y="1096964"/>
                <a:ext cx="5251904" cy="2527980"/>
              </a:xfrm>
              <a:prstGeom prst="rect">
                <a:avLst/>
              </a:prstGeom>
            </p:spPr>
          </p:pic>
        </mc:Fallback>
      </mc:AlternateContent>
      <p:sp>
        <p:nvSpPr>
          <p:cNvPr id="13" name="Text Placeholder 12">
            <a:extLst>
              <a:ext uri="{FF2B5EF4-FFF2-40B4-BE49-F238E27FC236}">
                <a16:creationId xmlns:a16="http://schemas.microsoft.com/office/drawing/2014/main" id="{E7332CDC-5D81-6680-9CBD-274481AF046A}"/>
              </a:ext>
            </a:extLst>
          </p:cNvPr>
          <p:cNvSpPr>
            <a:spLocks noGrp="1"/>
          </p:cNvSpPr>
          <p:nvPr>
            <p:ph type="body" sz="half" idx="2"/>
          </p:nvPr>
        </p:nvSpPr>
        <p:spPr>
          <a:xfrm>
            <a:off x="836612" y="1718355"/>
            <a:ext cx="3932237" cy="3811588"/>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fontAlgn="b">
              <a:buClr>
                <a:schemeClr val="tx1"/>
              </a:buClr>
              <a:buFont typeface="Arial" panose="020B0604020202020204" pitchFamily="34" charset="0"/>
              <a:buChar char="•"/>
            </a:pPr>
            <a:r>
              <a:rPr lang="en-IN" sz="1800" dirty="0">
                <a:solidFill>
                  <a:schemeClr val="tx1"/>
                </a:solidFill>
                <a:latin typeface="Corbel" panose="020B0503020204020204" pitchFamily="34" charset="0"/>
              </a:rPr>
              <a:t>As there is a growth in a particular category in a particular region so there can be chances of high mortality rate in that region.</a:t>
            </a:r>
          </a:p>
          <a:p>
            <a:pPr marL="285750" indent="-285750" defTabSz="457200" fontAlgn="b">
              <a:buClr>
                <a:srgbClr val="002060"/>
              </a:buClr>
              <a:buFont typeface="Corbel" panose="020B0503020204020204" pitchFamily="34" charset="0"/>
              <a:buChar char="•"/>
            </a:pPr>
            <a:r>
              <a:rPr lang="en-IN" sz="1800" dirty="0">
                <a:solidFill>
                  <a:schemeClr val="tx1"/>
                </a:solidFill>
                <a:latin typeface="Corbel" panose="020B0503020204020204" pitchFamily="34" charset="0"/>
              </a:rPr>
              <a:t>So to increase more sales in our business we can add more variety and we can give more offers/discount and also we can do cross selling to increase revenue and also we can give extra combo offers to our loyal customers.</a:t>
            </a:r>
          </a:p>
        </p:txBody>
      </p:sp>
      <p:sp>
        <p:nvSpPr>
          <p:cNvPr id="5" name="Rectangle: Rounded Corners 4">
            <a:extLst>
              <a:ext uri="{FF2B5EF4-FFF2-40B4-BE49-F238E27FC236}">
                <a16:creationId xmlns:a16="http://schemas.microsoft.com/office/drawing/2014/main" id="{7ED5C7D0-012F-2045-35BD-BB46E39935A3}"/>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2" name="Content Placeholder 257">
            <a:extLst>
              <a:ext uri="{FF2B5EF4-FFF2-40B4-BE49-F238E27FC236}">
                <a16:creationId xmlns:a16="http://schemas.microsoft.com/office/drawing/2014/main" id="{7C908935-33FB-45EA-5DF1-95CBE4C7D454}"/>
              </a:ext>
            </a:extLst>
          </p:cNvPr>
          <p:cNvGraphicFramePr>
            <a:graphicFrameLocks/>
          </p:cNvGraphicFramePr>
          <p:nvPr>
            <p:extLst>
              <p:ext uri="{D42A27DB-BD31-4B8C-83A1-F6EECF244321}">
                <p14:modId xmlns:p14="http://schemas.microsoft.com/office/powerpoint/2010/main" val="1494474669"/>
              </p:ext>
            </p:extLst>
          </p:nvPr>
        </p:nvGraphicFramePr>
        <p:xfrm>
          <a:off x="5851525" y="3624944"/>
          <a:ext cx="5213350" cy="21360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975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FF1281-B725-3B85-B099-AED05CE5C325}"/>
              </a:ext>
            </a:extLst>
          </p:cNvPr>
          <p:cNvGraphicFramePr>
            <a:graphicFrameLocks noGrp="1"/>
          </p:cNvGraphicFramePr>
          <p:nvPr>
            <p:ph sz="half" idx="1"/>
            <p:extLst>
              <p:ext uri="{D42A27DB-BD31-4B8C-83A1-F6EECF244321}">
                <p14:modId xmlns:p14="http://schemas.microsoft.com/office/powerpoint/2010/main" val="3871036895"/>
              </p:ext>
            </p:extLst>
          </p:nvPr>
        </p:nvGraphicFramePr>
        <p:xfrm>
          <a:off x="1143000" y="2057400"/>
          <a:ext cx="4754563"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09D0033F-545B-5448-484A-DE89AF7E675A}"/>
              </a:ext>
            </a:extLst>
          </p:cNvPr>
          <p:cNvGraphicFramePr>
            <a:graphicFrameLocks noGrp="1"/>
          </p:cNvGraphicFramePr>
          <p:nvPr>
            <p:ph sz="half" idx="2"/>
            <p:extLst>
              <p:ext uri="{D42A27DB-BD31-4B8C-83A1-F6EECF244321}">
                <p14:modId xmlns:p14="http://schemas.microsoft.com/office/powerpoint/2010/main" val="1941783387"/>
              </p:ext>
            </p:extLst>
          </p:nvPr>
        </p:nvGraphicFramePr>
        <p:xfrm>
          <a:off x="6267450" y="2057400"/>
          <a:ext cx="4754563"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228DF07D-7392-68AA-74CB-D836872FB55F}"/>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209129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ECECEC2F-6CC8-2495-25D5-07EABE283D70}"/>
              </a:ext>
            </a:extLst>
          </p:cNvPr>
          <p:cNvGraphicFramePr>
            <a:graphicFrameLocks noGrp="1"/>
          </p:cNvGraphicFramePr>
          <p:nvPr>
            <p:ph idx="1"/>
            <p:extLst>
              <p:ext uri="{D42A27DB-BD31-4B8C-83A1-F6EECF244321}">
                <p14:modId xmlns:p14="http://schemas.microsoft.com/office/powerpoint/2010/main" val="3379316512"/>
              </p:ext>
            </p:extLst>
          </p:nvPr>
        </p:nvGraphicFramePr>
        <p:xfrm>
          <a:off x="5851525" y="1096963"/>
          <a:ext cx="5213350" cy="23320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073B6BAA-5882-5FCB-A0F7-86D8841EB6DE}"/>
              </a:ext>
            </a:extLst>
          </p:cNvPr>
          <p:cNvSpPr>
            <a:spLocks noGrp="1"/>
          </p:cNvSpPr>
          <p:nvPr>
            <p:ph type="body" sz="half" idx="2"/>
          </p:nvPr>
        </p:nvSpPr>
        <p:spPr>
          <a:xfrm>
            <a:off x="839788" y="3675695"/>
            <a:ext cx="5011736" cy="2540048"/>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Recommendation- based on rating we can track our sales and demand based on that we can target customers after observing their needs by providing discounts/offers/combo sales offer</a:t>
            </a:r>
          </a:p>
          <a:p>
            <a:pPr marL="285750" indent="-285750" defTabSz="457200" fontAlgn="b">
              <a:buClr>
                <a:schemeClr val="tx1"/>
              </a:buClr>
              <a:buFont typeface="Arial" panose="020B0604020202020204" pitchFamily="34" charset="0"/>
              <a:buChar char="•"/>
            </a:pPr>
            <a:r>
              <a:rPr lang="en-IN" sz="1800" dirty="0">
                <a:solidFill>
                  <a:srgbClr val="000000"/>
                </a:solidFill>
                <a:latin typeface="Corbel" panose="020B0503020204020204" pitchFamily="34" charset="0"/>
              </a:rPr>
              <a:t>Based on this we can provide discounts/offers/sales like one day offer in top revenue generating category and also in top business running category by balancing each category</a:t>
            </a:r>
          </a:p>
        </p:txBody>
      </p:sp>
      <p:sp>
        <p:nvSpPr>
          <p:cNvPr id="2" name="Rectangle: Rounded Corners 1">
            <a:extLst>
              <a:ext uri="{FF2B5EF4-FFF2-40B4-BE49-F238E27FC236}">
                <a16:creationId xmlns:a16="http://schemas.microsoft.com/office/drawing/2014/main" id="{5D1ED917-59CA-9EB0-69FB-6E8B0FEA1109}"/>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4" name="Content Placeholder 5">
            <a:extLst>
              <a:ext uri="{FF2B5EF4-FFF2-40B4-BE49-F238E27FC236}">
                <a16:creationId xmlns:a16="http://schemas.microsoft.com/office/drawing/2014/main" id="{DAC55868-02A0-E427-6EA7-A4E7CD614BCE}"/>
              </a:ext>
            </a:extLst>
          </p:cNvPr>
          <p:cNvGraphicFramePr>
            <a:graphicFrameLocks/>
          </p:cNvGraphicFramePr>
          <p:nvPr>
            <p:extLst>
              <p:ext uri="{D42A27DB-BD31-4B8C-83A1-F6EECF244321}">
                <p14:modId xmlns:p14="http://schemas.microsoft.com/office/powerpoint/2010/main" val="2117087777"/>
              </p:ext>
            </p:extLst>
          </p:nvPr>
        </p:nvGraphicFramePr>
        <p:xfrm>
          <a:off x="5851525" y="3675695"/>
          <a:ext cx="5213350" cy="25400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5">
            <a:extLst>
              <a:ext uri="{FF2B5EF4-FFF2-40B4-BE49-F238E27FC236}">
                <a16:creationId xmlns:a16="http://schemas.microsoft.com/office/drawing/2014/main" id="{A4FB367F-B2AA-FA59-DB5B-2D250B3EFE06}"/>
              </a:ext>
            </a:extLst>
          </p:cNvPr>
          <p:cNvGraphicFramePr>
            <a:graphicFrameLocks/>
          </p:cNvGraphicFramePr>
          <p:nvPr>
            <p:extLst>
              <p:ext uri="{D42A27DB-BD31-4B8C-83A1-F6EECF244321}">
                <p14:modId xmlns:p14="http://schemas.microsoft.com/office/powerpoint/2010/main" val="2041052800"/>
              </p:ext>
            </p:extLst>
          </p:nvPr>
        </p:nvGraphicFramePr>
        <p:xfrm>
          <a:off x="446316" y="1096963"/>
          <a:ext cx="5405210" cy="2578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88439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1F4E37D-1185-C654-3AFB-9A6B337ACA15}"/>
              </a:ext>
            </a:extLst>
          </p:cNvPr>
          <p:cNvGraphicFramePr>
            <a:graphicFrameLocks noGrp="1"/>
          </p:cNvGraphicFramePr>
          <p:nvPr>
            <p:ph idx="1"/>
            <p:extLst>
              <p:ext uri="{D42A27DB-BD31-4B8C-83A1-F6EECF244321}">
                <p14:modId xmlns:p14="http://schemas.microsoft.com/office/powerpoint/2010/main" val="2286815134"/>
              </p:ext>
            </p:extLst>
          </p:nvPr>
        </p:nvGraphicFramePr>
        <p:xfrm>
          <a:off x="8109062" y="1273628"/>
          <a:ext cx="3331824" cy="215537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46B6C313-014F-F4BC-074F-D96A39DD2DF4}"/>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2" name="Content Placeholder 4">
            <a:extLst>
              <a:ext uri="{FF2B5EF4-FFF2-40B4-BE49-F238E27FC236}">
                <a16:creationId xmlns:a16="http://schemas.microsoft.com/office/drawing/2014/main" id="{6C30C59A-7B19-82EB-0FF4-779DEFE4F19F}"/>
              </a:ext>
            </a:extLst>
          </p:cNvPr>
          <p:cNvGraphicFramePr>
            <a:graphicFrameLocks/>
          </p:cNvGraphicFramePr>
          <p:nvPr>
            <p:extLst>
              <p:ext uri="{D42A27DB-BD31-4B8C-83A1-F6EECF244321}">
                <p14:modId xmlns:p14="http://schemas.microsoft.com/office/powerpoint/2010/main" val="2704838784"/>
              </p:ext>
            </p:extLst>
          </p:nvPr>
        </p:nvGraphicFramePr>
        <p:xfrm>
          <a:off x="8109062" y="3690257"/>
          <a:ext cx="3289074" cy="259329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EA45249-72C1-59DD-D263-5760B01D1405}"/>
              </a:ext>
            </a:extLst>
          </p:cNvPr>
          <p:cNvSpPr txBox="1"/>
          <p:nvPr/>
        </p:nvSpPr>
        <p:spPr>
          <a:xfrm>
            <a:off x="839788" y="5637222"/>
            <a:ext cx="7269273" cy="646331"/>
          </a:xfrm>
          <a:prstGeom prst="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indent="0" fontAlgn="b">
              <a:lnSpc>
                <a:spcPct val="100000"/>
              </a:lnSpc>
              <a:spcBef>
                <a:spcPts val="1000"/>
              </a:spcBef>
              <a:buClr>
                <a:schemeClr val="accent1"/>
              </a:buClr>
              <a:buSzPct val="80000"/>
              <a:buFont typeface="Corbel" pitchFamily="34" charset="0"/>
              <a:buNone/>
              <a:defRPr>
                <a:solidFill>
                  <a:srgbClr val="000000"/>
                </a:solidFill>
                <a:latin typeface="Corbel" panose="020B0503020204020204" pitchFamily="34" charset="0"/>
              </a:defRPr>
            </a:lvl1pPr>
            <a:lvl2pPr indent="0" defTabSz="914400">
              <a:lnSpc>
                <a:spcPct val="90000"/>
              </a:lnSpc>
              <a:spcBef>
                <a:spcPts val="200"/>
              </a:spcBef>
              <a:spcAft>
                <a:spcPts val="400"/>
              </a:spcAft>
              <a:buClr>
                <a:schemeClr val="accent1"/>
              </a:buClr>
              <a:buSzPct val="80000"/>
              <a:buFont typeface="Corbel" pitchFamily="34" charset="0"/>
              <a:buNone/>
              <a:defRPr sz="1200">
                <a:solidFill>
                  <a:schemeClr val="lt1"/>
                </a:solidFill>
              </a:defRPr>
            </a:lvl2pPr>
            <a:lvl3pPr indent="0" defTabSz="914400">
              <a:lnSpc>
                <a:spcPct val="90000"/>
              </a:lnSpc>
              <a:spcBef>
                <a:spcPts val="200"/>
              </a:spcBef>
              <a:spcAft>
                <a:spcPts val="400"/>
              </a:spcAft>
              <a:buClr>
                <a:schemeClr val="accent1"/>
              </a:buClr>
              <a:buSzPct val="80000"/>
              <a:buFont typeface="Corbel" pitchFamily="34" charset="0"/>
              <a:buNone/>
              <a:defRPr sz="1000">
                <a:solidFill>
                  <a:schemeClr val="lt1"/>
                </a:solidFill>
              </a:defRPr>
            </a:lvl3pPr>
            <a:lvl4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4pPr>
            <a:lvl5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5pPr>
            <a:lvl6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6pPr>
            <a:lvl7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7pPr>
            <a:lvl8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8pPr>
            <a:lvl9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9pPr>
          </a:lstStyle>
          <a:p>
            <a:r>
              <a:rPr lang="en-IN" dirty="0"/>
              <a:t>Recommendation- we can give discounts and offers in weekday transaction area to increase performance by offering discounts/quick delivery/</a:t>
            </a:r>
          </a:p>
        </p:txBody>
      </p:sp>
      <p:graphicFrame>
        <p:nvGraphicFramePr>
          <p:cNvPr id="7" name="Chart 6">
            <a:extLst>
              <a:ext uri="{FF2B5EF4-FFF2-40B4-BE49-F238E27FC236}">
                <a16:creationId xmlns:a16="http://schemas.microsoft.com/office/drawing/2014/main" id="{375A2D2D-B77F-ADCE-85A2-5EFD87FB59C9}"/>
              </a:ext>
            </a:extLst>
          </p:cNvPr>
          <p:cNvGraphicFramePr>
            <a:graphicFrameLocks/>
          </p:cNvGraphicFramePr>
          <p:nvPr>
            <p:extLst>
              <p:ext uri="{D42A27DB-BD31-4B8C-83A1-F6EECF244321}">
                <p14:modId xmlns:p14="http://schemas.microsoft.com/office/powerpoint/2010/main" val="499333937"/>
              </p:ext>
            </p:extLst>
          </p:nvPr>
        </p:nvGraphicFramePr>
        <p:xfrm>
          <a:off x="4920344" y="1170837"/>
          <a:ext cx="3289074" cy="22581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ontent Placeholder 5">
            <a:extLst>
              <a:ext uri="{FF2B5EF4-FFF2-40B4-BE49-F238E27FC236}">
                <a16:creationId xmlns:a16="http://schemas.microsoft.com/office/drawing/2014/main" id="{A52770BA-8F9B-1E38-6504-FC45FB77557E}"/>
              </a:ext>
            </a:extLst>
          </p:cNvPr>
          <p:cNvGraphicFramePr>
            <a:graphicFrameLocks/>
          </p:cNvGraphicFramePr>
          <p:nvPr>
            <p:extLst>
              <p:ext uri="{D42A27DB-BD31-4B8C-83A1-F6EECF244321}">
                <p14:modId xmlns:p14="http://schemas.microsoft.com/office/powerpoint/2010/main" val="840308562"/>
              </p:ext>
            </p:extLst>
          </p:nvPr>
        </p:nvGraphicFramePr>
        <p:xfrm>
          <a:off x="1230087" y="3428999"/>
          <a:ext cx="6878976" cy="215537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ACBEEF93-6054-8711-9648-68E75BB64D19}"/>
              </a:ext>
            </a:extLst>
          </p:cNvPr>
          <p:cNvGraphicFramePr>
            <a:graphicFrameLocks/>
          </p:cNvGraphicFramePr>
          <p:nvPr>
            <p:extLst>
              <p:ext uri="{D42A27DB-BD31-4B8C-83A1-F6EECF244321}">
                <p14:modId xmlns:p14="http://schemas.microsoft.com/office/powerpoint/2010/main" val="1640504814"/>
              </p:ext>
            </p:extLst>
          </p:nvPr>
        </p:nvGraphicFramePr>
        <p:xfrm>
          <a:off x="839788" y="979713"/>
          <a:ext cx="3526970" cy="244928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0670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2"/>
                                        </p:tgtEl>
                                      </p:cBhvr>
                                    </p:animEffect>
                                    <p:animScale>
                                      <p:cBhvr>
                                        <p:cTn id="14"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E72-E16E-4193-E67E-ED2E78253352}"/>
              </a:ext>
            </a:extLst>
          </p:cNvPr>
          <p:cNvSpPr>
            <a:spLocks noGrp="1"/>
          </p:cNvSpPr>
          <p:nvPr>
            <p:ph type="title"/>
          </p:nvPr>
        </p:nvSpPr>
        <p:spPr>
          <a:xfrm>
            <a:off x="838200" y="762000"/>
            <a:ext cx="10058400" cy="631371"/>
          </a:xfr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IN" sz="1800" dirty="0">
                <a:solidFill>
                  <a:schemeClr val="tx1"/>
                </a:solidFill>
                <a:latin typeface="+mn-lt"/>
                <a:ea typeface="+mn-ea"/>
                <a:cs typeface="+mn-cs"/>
              </a:rPr>
              <a:t>Problem</a:t>
            </a:r>
            <a:r>
              <a:rPr lang="en-IN" sz="1800" dirty="0">
                <a:latin typeface="+mn-lt"/>
                <a:ea typeface="+mn-ea"/>
                <a:cs typeface="+mn-cs"/>
              </a:rPr>
              <a:t> </a:t>
            </a:r>
            <a:r>
              <a:rPr lang="en-IN" sz="1800" dirty="0">
                <a:solidFill>
                  <a:schemeClr val="tx1"/>
                </a:solidFill>
                <a:latin typeface="+mn-lt"/>
                <a:ea typeface="+mn-ea"/>
                <a:cs typeface="+mn-cs"/>
              </a:rPr>
              <a:t>statements</a:t>
            </a:r>
          </a:p>
        </p:txBody>
      </p:sp>
      <p:sp>
        <p:nvSpPr>
          <p:cNvPr id="9" name="Content Placeholder 2">
            <a:extLst>
              <a:ext uri="{FF2B5EF4-FFF2-40B4-BE49-F238E27FC236}">
                <a16:creationId xmlns:a16="http://schemas.microsoft.com/office/drawing/2014/main" id="{F87D606B-32DF-50E3-1082-9DFF4115D37B}"/>
              </a:ext>
            </a:extLst>
          </p:cNvPr>
          <p:cNvSpPr>
            <a:spLocks noGrp="1"/>
          </p:cNvSpPr>
          <p:nvPr>
            <p:ph idx="1"/>
          </p:nvPr>
        </p:nvSpPr>
        <p:spPr>
          <a:xfrm>
            <a:off x="696686" y="1774372"/>
            <a:ext cx="11125200" cy="32766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Identify sales metrics </a:t>
            </a:r>
            <a:r>
              <a:rPr lang="en-IN" sz="2000" dirty="0">
                <a:latin typeface="Calibri" panose="020F0502020204030204" pitchFamily="34" charset="0"/>
                <a:ea typeface="Calibri" panose="020F0502020204030204" pitchFamily="34" charset="0"/>
                <a:cs typeface="Calibri" panose="020F0502020204030204" pitchFamily="34" charset="0"/>
              </a:rPr>
              <a:t>– TOTAL REVENUE/NUMBER OF ORDERS/VAERAGE ORDER VALUE/PROFIT/WEEKLY/DAILY/MONTHLY TRENDS</a:t>
            </a:r>
          </a:p>
          <a:p>
            <a:r>
              <a:rPr lang="en-IN"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Understanding preference of the customer </a:t>
            </a:r>
            <a:r>
              <a:rPr lang="en-IN" sz="2000" dirty="0">
                <a:latin typeface="Calibri" panose="020F0502020204030204" pitchFamily="34" charset="0"/>
                <a:ea typeface="Calibri" panose="020F0502020204030204" pitchFamily="34" charset="0"/>
                <a:cs typeface="Calibri" panose="020F0502020204030204" pitchFamily="34" charset="0"/>
              </a:rPr>
              <a:t>– TOP SELLING PRODUCTS PER CATEGORY/TIME/PRICE/REPEAT PURCHASES/RATING</a:t>
            </a:r>
          </a:p>
          <a:p>
            <a:r>
              <a:rPr lang="en-IN"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Understanding store performance </a:t>
            </a:r>
            <a:r>
              <a:rPr lang="en-IN" sz="2000" dirty="0">
                <a:latin typeface="Calibri" panose="020F0502020204030204" pitchFamily="34" charset="0"/>
                <a:ea typeface="Calibri" panose="020F0502020204030204" pitchFamily="34" charset="0"/>
                <a:cs typeface="Calibri" panose="020F0502020204030204" pitchFamily="34" charset="0"/>
              </a:rPr>
              <a:t>– Compare/sales/revenue/stores/location/</a:t>
            </a:r>
            <a:r>
              <a:rPr lang="en-IN" sz="2000" dirty="0" err="1">
                <a:latin typeface="Calibri" panose="020F0502020204030204" pitchFamily="34" charset="0"/>
                <a:ea typeface="Calibri" panose="020F0502020204030204" pitchFamily="34" charset="0"/>
                <a:cs typeface="Calibri" panose="020F0502020204030204" pitchFamily="34" charset="0"/>
              </a:rPr>
              <a:t>avg</a:t>
            </a:r>
            <a:r>
              <a:rPr lang="en-IN" sz="2000" dirty="0">
                <a:latin typeface="Calibri" panose="020F0502020204030204" pitchFamily="34" charset="0"/>
                <a:ea typeface="Calibri" panose="020F0502020204030204" pitchFamily="34" charset="0"/>
                <a:cs typeface="Calibri" panose="020F0502020204030204" pitchFamily="34" charset="0"/>
              </a:rPr>
              <a:t> sales per store</a:t>
            </a:r>
          </a:p>
          <a:p>
            <a:r>
              <a:rPr lang="en-IN"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Understanding category and product performance </a:t>
            </a:r>
            <a:r>
              <a:rPr lang="en-IN" sz="2000" dirty="0">
                <a:latin typeface="Calibri" panose="020F0502020204030204" pitchFamily="34" charset="0"/>
                <a:ea typeface="Calibri" panose="020F0502020204030204" pitchFamily="34" charset="0"/>
                <a:cs typeface="Calibri" panose="020F0502020204030204" pitchFamily="34" charset="0"/>
              </a:rPr>
              <a:t>– revenue contribution per product category/profit making category</a:t>
            </a:r>
          </a:p>
          <a:p>
            <a:r>
              <a:rPr lang="en-IN"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Identify the risk factor ln sales </a:t>
            </a:r>
            <a:r>
              <a:rPr lang="en-IN" sz="2000" dirty="0">
                <a:latin typeface="Calibri" panose="020F0502020204030204" pitchFamily="34" charset="0"/>
                <a:ea typeface="Calibri" panose="020F0502020204030204" pitchFamily="34" charset="0"/>
                <a:cs typeface="Calibri" panose="020F0502020204030204" pitchFamily="34" charset="0"/>
              </a:rPr>
              <a:t>– Continue decrease in revenue based on store/region/district</a:t>
            </a:r>
          </a:p>
        </p:txBody>
      </p:sp>
    </p:spTree>
    <p:extLst>
      <p:ext uri="{BB962C8B-B14F-4D97-AF65-F5344CB8AC3E}">
        <p14:creationId xmlns:p14="http://schemas.microsoft.com/office/powerpoint/2010/main" val="38848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70588" l="0"/>
                                      </p:by>
                                    </p:animClr>
                                    <p:animClr clrSpc="hsl" dir="cw">
                                      <p:cBhvr>
                                        <p:cTn id="7" dur="500" fill="hold"/>
                                        <p:tgtEl>
                                          <p:spTgt spid="2"/>
                                        </p:tgtEl>
                                        <p:attrNameLst>
                                          <p:attrName>fillcolor</p:attrName>
                                        </p:attrNameLst>
                                      </p:cBhvr>
                                      <p:by>
                                        <p:hsl h="0" s="-70588" l="0"/>
                                      </p:by>
                                    </p:animClr>
                                    <p:animClr clrSpc="hsl" dir="cw">
                                      <p:cBhvr>
                                        <p:cTn id="8" dur="500" fill="hold"/>
                                        <p:tgtEl>
                                          <p:spTgt spid="2"/>
                                        </p:tgtEl>
                                        <p:attrNameLst>
                                          <p:attrName>stroke.color</p:attrName>
                                        </p:attrNameLst>
                                      </p:cBhvr>
                                      <p:by>
                                        <p:hsl h="0" s="-70588"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C53D-71EB-5337-98B4-50E7EDC152BF}"/>
              </a:ext>
            </a:extLst>
          </p:cNvPr>
          <p:cNvSpPr>
            <a:spLocks noGrp="1"/>
          </p:cNvSpPr>
          <p:nvPr>
            <p:ph type="title"/>
          </p:nvPr>
        </p:nvSpPr>
        <p:spPr>
          <a:xfrm>
            <a:off x="836611" y="898842"/>
            <a:ext cx="3931920" cy="396240"/>
          </a:xfr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r>
              <a:rPr lang="en-IN" sz="1800" dirty="0">
                <a:solidFill>
                  <a:schemeClr val="tx1"/>
                </a:solidFill>
                <a:latin typeface="+mn-lt"/>
                <a:ea typeface="+mn-ea"/>
                <a:cs typeface="+mn-cs"/>
              </a:rPr>
              <a:t>Top 5 revenue generating category</a:t>
            </a:r>
          </a:p>
        </p:txBody>
      </p:sp>
      <p:graphicFrame>
        <p:nvGraphicFramePr>
          <p:cNvPr id="5" name="Content Placeholder 4">
            <a:extLst>
              <a:ext uri="{FF2B5EF4-FFF2-40B4-BE49-F238E27FC236}">
                <a16:creationId xmlns:a16="http://schemas.microsoft.com/office/drawing/2014/main" id="{40142646-84CC-009F-9CFF-A6D6A64146CE}"/>
              </a:ext>
            </a:extLst>
          </p:cNvPr>
          <p:cNvGraphicFramePr>
            <a:graphicFrameLocks noGrp="1"/>
          </p:cNvGraphicFramePr>
          <p:nvPr>
            <p:ph idx="1"/>
            <p:extLst>
              <p:ext uri="{D42A27DB-BD31-4B8C-83A1-F6EECF244321}">
                <p14:modId xmlns:p14="http://schemas.microsoft.com/office/powerpoint/2010/main" val="400669596"/>
              </p:ext>
            </p:extLst>
          </p:nvPr>
        </p:nvGraphicFramePr>
        <p:xfrm>
          <a:off x="6095999" y="1096962"/>
          <a:ext cx="5259388" cy="233203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BEEE8E5B-AC0C-7FCA-AAF1-72FFD3CEB8CB}"/>
              </a:ext>
            </a:extLst>
          </p:cNvPr>
          <p:cNvSpPr>
            <a:spLocks noGrp="1"/>
          </p:cNvSpPr>
          <p:nvPr>
            <p:ph type="body" sz="half" idx="2"/>
          </p:nvPr>
        </p:nvSpPr>
        <p:spPr>
          <a:xfrm>
            <a:off x="836611" y="2083526"/>
            <a:ext cx="3931920" cy="3017520"/>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457200" fontAlgn="b"/>
            <a:r>
              <a:rPr lang="en-IN" sz="1800" dirty="0">
                <a:solidFill>
                  <a:srgbClr val="000000"/>
                </a:solidFill>
                <a:latin typeface="Corbel" panose="020B0503020204020204" pitchFamily="34" charset="0"/>
              </a:rPr>
              <a:t>Top selling category across all stores</a:t>
            </a:r>
          </a:p>
          <a:p>
            <a:pPr defTabSz="457200" fontAlgn="b"/>
            <a:r>
              <a:rPr lang="en-IN" sz="1800" dirty="0">
                <a:solidFill>
                  <a:srgbClr val="000000"/>
                </a:solidFill>
                <a:latin typeface="Corbel" panose="020B0503020204020204" pitchFamily="34" charset="0"/>
              </a:rPr>
              <a:t>As per the Data we can see toy and gift are generating revenue but profit making category is home appliance so we have to create a connection between those category to increase more profit.</a:t>
            </a:r>
          </a:p>
        </p:txBody>
      </p:sp>
      <p:sp>
        <p:nvSpPr>
          <p:cNvPr id="3" name="Rectangle: Rounded Corners 2">
            <a:extLst>
              <a:ext uri="{FF2B5EF4-FFF2-40B4-BE49-F238E27FC236}">
                <a16:creationId xmlns:a16="http://schemas.microsoft.com/office/drawing/2014/main" id="{14F2ABC4-3C20-E608-AA8A-019D920C8F60}"/>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graphicFrame>
        <p:nvGraphicFramePr>
          <p:cNvPr id="6" name="Content Placeholder 6">
            <a:extLst>
              <a:ext uri="{FF2B5EF4-FFF2-40B4-BE49-F238E27FC236}">
                <a16:creationId xmlns:a16="http://schemas.microsoft.com/office/drawing/2014/main" id="{5EB2081D-2855-75C3-F4CC-86B5739DBACC}"/>
              </a:ext>
            </a:extLst>
          </p:cNvPr>
          <p:cNvGraphicFramePr>
            <a:graphicFrameLocks/>
          </p:cNvGraphicFramePr>
          <p:nvPr>
            <p:extLst>
              <p:ext uri="{D42A27DB-BD31-4B8C-83A1-F6EECF244321}">
                <p14:modId xmlns:p14="http://schemas.microsoft.com/office/powerpoint/2010/main" val="1575283211"/>
              </p:ext>
            </p:extLst>
          </p:nvPr>
        </p:nvGraphicFramePr>
        <p:xfrm>
          <a:off x="6095999" y="3675693"/>
          <a:ext cx="5259388" cy="26989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29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7E594348-0574-3532-EFFD-E5169F9FF3AC}"/>
              </a:ext>
            </a:extLst>
          </p:cNvPr>
          <p:cNvGraphicFramePr>
            <a:graphicFrameLocks/>
          </p:cNvGraphicFramePr>
          <p:nvPr>
            <p:extLst>
              <p:ext uri="{D42A27DB-BD31-4B8C-83A1-F6EECF244321}">
                <p14:modId xmlns:p14="http://schemas.microsoft.com/office/powerpoint/2010/main" val="1856744783"/>
              </p:ext>
            </p:extLst>
          </p:nvPr>
        </p:nvGraphicFramePr>
        <p:xfrm>
          <a:off x="6096000" y="1110343"/>
          <a:ext cx="4869180" cy="231865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a:extLst>
              <a:ext uri="{FF2B5EF4-FFF2-40B4-BE49-F238E27FC236}">
                <a16:creationId xmlns:a16="http://schemas.microsoft.com/office/drawing/2014/main" id="{B2DEF448-FEA6-4FB7-39EB-42F0916F7899}"/>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10" name="Rectangle: Rounded Corners 9">
            <a:extLst>
              <a:ext uri="{FF2B5EF4-FFF2-40B4-BE49-F238E27FC236}">
                <a16:creationId xmlns:a16="http://schemas.microsoft.com/office/drawing/2014/main" id="{45FF1369-AA11-B954-B5B4-EE7699283945}"/>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Store Wise  Data Analysis </a:t>
            </a:r>
          </a:p>
        </p:txBody>
      </p:sp>
      <p:graphicFrame>
        <p:nvGraphicFramePr>
          <p:cNvPr id="2" name="Content Placeholder 6">
            <a:extLst>
              <a:ext uri="{FF2B5EF4-FFF2-40B4-BE49-F238E27FC236}">
                <a16:creationId xmlns:a16="http://schemas.microsoft.com/office/drawing/2014/main" id="{FB93A340-D8ED-71EF-E261-D31A717936B8}"/>
              </a:ext>
            </a:extLst>
          </p:cNvPr>
          <p:cNvGraphicFramePr>
            <a:graphicFrameLocks/>
          </p:cNvGraphicFramePr>
          <p:nvPr>
            <p:extLst>
              <p:ext uri="{D42A27DB-BD31-4B8C-83A1-F6EECF244321}">
                <p14:modId xmlns:p14="http://schemas.microsoft.com/office/powerpoint/2010/main" val="3609217368"/>
              </p:ext>
            </p:extLst>
          </p:nvPr>
        </p:nvGraphicFramePr>
        <p:xfrm>
          <a:off x="937941" y="1475241"/>
          <a:ext cx="4754563" cy="275884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8FE27A6-F28B-FEE6-6A7D-C3CB8B1C30AB}"/>
              </a:ext>
            </a:extLst>
          </p:cNvPr>
          <p:cNvSpPr txBox="1"/>
          <p:nvPr/>
        </p:nvSpPr>
        <p:spPr>
          <a:xfrm>
            <a:off x="937941" y="4505596"/>
            <a:ext cx="4754563" cy="1754326"/>
          </a:xfrm>
          <a:prstGeom prst="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indent="0" fontAlgn="b">
              <a:lnSpc>
                <a:spcPct val="100000"/>
              </a:lnSpc>
              <a:spcBef>
                <a:spcPts val="1000"/>
              </a:spcBef>
              <a:buClr>
                <a:schemeClr val="accent1"/>
              </a:buClr>
              <a:buSzPct val="80000"/>
              <a:buFont typeface="Corbel" pitchFamily="34" charset="0"/>
              <a:buNone/>
              <a:defRPr>
                <a:solidFill>
                  <a:srgbClr val="000000"/>
                </a:solidFill>
                <a:latin typeface="Corbel" panose="020B0503020204020204" pitchFamily="34" charset="0"/>
              </a:defRPr>
            </a:lvl1pPr>
            <a:lvl2pPr indent="0" defTabSz="914400">
              <a:lnSpc>
                <a:spcPct val="90000"/>
              </a:lnSpc>
              <a:spcBef>
                <a:spcPts val="200"/>
              </a:spcBef>
              <a:spcAft>
                <a:spcPts val="400"/>
              </a:spcAft>
              <a:buClr>
                <a:schemeClr val="accent1"/>
              </a:buClr>
              <a:buSzPct val="80000"/>
              <a:buFont typeface="Corbel" pitchFamily="34" charset="0"/>
              <a:buNone/>
              <a:defRPr sz="1200">
                <a:solidFill>
                  <a:schemeClr val="lt1"/>
                </a:solidFill>
              </a:defRPr>
            </a:lvl2pPr>
            <a:lvl3pPr indent="0" defTabSz="914400">
              <a:lnSpc>
                <a:spcPct val="90000"/>
              </a:lnSpc>
              <a:spcBef>
                <a:spcPts val="200"/>
              </a:spcBef>
              <a:spcAft>
                <a:spcPts val="400"/>
              </a:spcAft>
              <a:buClr>
                <a:schemeClr val="accent1"/>
              </a:buClr>
              <a:buSzPct val="80000"/>
              <a:buFont typeface="Corbel" pitchFamily="34" charset="0"/>
              <a:buNone/>
              <a:defRPr sz="1000">
                <a:solidFill>
                  <a:schemeClr val="lt1"/>
                </a:solidFill>
              </a:defRPr>
            </a:lvl3pPr>
            <a:lvl4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4pPr>
            <a:lvl5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5pPr>
            <a:lvl6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6pPr>
            <a:lvl7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7pPr>
            <a:lvl8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8pPr>
            <a:lvl9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9pPr>
          </a:lstStyle>
          <a:p>
            <a:r>
              <a:rPr lang="en-IN" dirty="0"/>
              <a:t>As we can see maximum customer prefer credit card purchase in this case we can provide maximum reward giving strategy or cash back offers and also as they are using credit card in instore purchase then we can do cross selling here</a:t>
            </a:r>
          </a:p>
        </p:txBody>
      </p:sp>
      <p:graphicFrame>
        <p:nvGraphicFramePr>
          <p:cNvPr id="5" name="Chart 4">
            <a:extLst>
              <a:ext uri="{FF2B5EF4-FFF2-40B4-BE49-F238E27FC236}">
                <a16:creationId xmlns:a16="http://schemas.microsoft.com/office/drawing/2014/main" id="{74E4962E-7ABE-F5FB-D5DC-BF1185B74D3C}"/>
              </a:ext>
            </a:extLst>
          </p:cNvPr>
          <p:cNvGraphicFramePr>
            <a:graphicFrameLocks/>
          </p:cNvGraphicFramePr>
          <p:nvPr>
            <p:extLst>
              <p:ext uri="{D42A27DB-BD31-4B8C-83A1-F6EECF244321}">
                <p14:modId xmlns:p14="http://schemas.microsoft.com/office/powerpoint/2010/main" val="2265313768"/>
              </p:ext>
            </p:extLst>
          </p:nvPr>
        </p:nvGraphicFramePr>
        <p:xfrm>
          <a:off x="6096000" y="3429000"/>
          <a:ext cx="5259388"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479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1EC8C3E-1F5B-5F7C-69CE-53CC5B1C33B8}"/>
              </a:ext>
            </a:extLst>
          </p:cNvPr>
          <p:cNvGraphicFramePr>
            <a:graphicFrameLocks noGrp="1"/>
          </p:cNvGraphicFramePr>
          <p:nvPr>
            <p:ph sz="half" idx="2"/>
            <p:extLst>
              <p:ext uri="{D42A27DB-BD31-4B8C-83A1-F6EECF244321}">
                <p14:modId xmlns:p14="http://schemas.microsoft.com/office/powerpoint/2010/main" val="3336343217"/>
              </p:ext>
            </p:extLst>
          </p:nvPr>
        </p:nvGraphicFramePr>
        <p:xfrm>
          <a:off x="6769781" y="3587522"/>
          <a:ext cx="4754563" cy="27588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3F780C86-2656-0E24-2A5E-2C36010EA06B}"/>
              </a:ext>
            </a:extLst>
          </p:cNvPr>
          <p:cNvGraphicFramePr>
            <a:graphicFrameLocks noGrp="1"/>
          </p:cNvGraphicFramePr>
          <p:nvPr>
            <p:ph sz="quarter" idx="4"/>
            <p:extLst>
              <p:ext uri="{D42A27DB-BD31-4B8C-83A1-F6EECF244321}">
                <p14:modId xmlns:p14="http://schemas.microsoft.com/office/powerpoint/2010/main" val="3760516906"/>
              </p:ext>
            </p:extLst>
          </p:nvPr>
        </p:nvGraphicFramePr>
        <p:xfrm>
          <a:off x="6769782" y="942294"/>
          <a:ext cx="4754562" cy="2645228"/>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Rounded Corners 1">
            <a:extLst>
              <a:ext uri="{FF2B5EF4-FFF2-40B4-BE49-F238E27FC236}">
                <a16:creationId xmlns:a16="http://schemas.microsoft.com/office/drawing/2014/main" id="{9E882275-8BD6-2C3A-179D-32A0A55725B6}"/>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4" name="Rectangle: Rounded Corners 3">
            <a:extLst>
              <a:ext uri="{FF2B5EF4-FFF2-40B4-BE49-F238E27FC236}">
                <a16:creationId xmlns:a16="http://schemas.microsoft.com/office/drawing/2014/main" id="{0736A1D6-DED1-E3B2-E7F2-AFACA9A01D35}"/>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Order Wise  Data Analysis </a:t>
            </a:r>
          </a:p>
        </p:txBody>
      </p:sp>
      <p:graphicFrame>
        <p:nvGraphicFramePr>
          <p:cNvPr id="3" name="Chart 2">
            <a:extLst>
              <a:ext uri="{FF2B5EF4-FFF2-40B4-BE49-F238E27FC236}">
                <a16:creationId xmlns:a16="http://schemas.microsoft.com/office/drawing/2014/main" id="{F09E768D-E200-96F4-8860-37F2D5EA50C7}"/>
              </a:ext>
            </a:extLst>
          </p:cNvPr>
          <p:cNvGraphicFramePr>
            <a:graphicFrameLocks/>
          </p:cNvGraphicFramePr>
          <p:nvPr>
            <p:extLst>
              <p:ext uri="{D42A27DB-BD31-4B8C-83A1-F6EECF244321}">
                <p14:modId xmlns:p14="http://schemas.microsoft.com/office/powerpoint/2010/main" val="1903000791"/>
              </p:ext>
            </p:extLst>
          </p:nvPr>
        </p:nvGraphicFramePr>
        <p:xfrm>
          <a:off x="1127760" y="1567267"/>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E892F815-752A-AA35-018F-3C047018AB43}"/>
              </a:ext>
            </a:extLst>
          </p:cNvPr>
          <p:cNvSpPr txBox="1"/>
          <p:nvPr/>
        </p:nvSpPr>
        <p:spPr>
          <a:xfrm>
            <a:off x="1127759" y="4521200"/>
            <a:ext cx="4968241" cy="1754326"/>
          </a:xfrm>
          <a:prstGeom prst="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indent="0" fontAlgn="b">
              <a:lnSpc>
                <a:spcPct val="100000"/>
              </a:lnSpc>
              <a:spcBef>
                <a:spcPts val="1000"/>
              </a:spcBef>
              <a:buClr>
                <a:schemeClr val="accent1"/>
              </a:buClr>
              <a:buSzPct val="80000"/>
              <a:buFont typeface="Corbel" pitchFamily="34" charset="0"/>
              <a:buNone/>
              <a:defRPr>
                <a:solidFill>
                  <a:srgbClr val="000000"/>
                </a:solidFill>
                <a:latin typeface="Corbel" panose="020B0503020204020204" pitchFamily="34" charset="0"/>
              </a:defRPr>
            </a:lvl1pPr>
            <a:lvl2pPr indent="0" defTabSz="914400">
              <a:lnSpc>
                <a:spcPct val="90000"/>
              </a:lnSpc>
              <a:spcBef>
                <a:spcPts val="200"/>
              </a:spcBef>
              <a:spcAft>
                <a:spcPts val="400"/>
              </a:spcAft>
              <a:buClr>
                <a:schemeClr val="accent1"/>
              </a:buClr>
              <a:buSzPct val="80000"/>
              <a:buFont typeface="Corbel" pitchFamily="34" charset="0"/>
              <a:buNone/>
              <a:defRPr sz="1200">
                <a:solidFill>
                  <a:schemeClr val="lt1"/>
                </a:solidFill>
              </a:defRPr>
            </a:lvl2pPr>
            <a:lvl3pPr indent="0" defTabSz="914400">
              <a:lnSpc>
                <a:spcPct val="90000"/>
              </a:lnSpc>
              <a:spcBef>
                <a:spcPts val="200"/>
              </a:spcBef>
              <a:spcAft>
                <a:spcPts val="400"/>
              </a:spcAft>
              <a:buClr>
                <a:schemeClr val="accent1"/>
              </a:buClr>
              <a:buSzPct val="80000"/>
              <a:buFont typeface="Corbel" pitchFamily="34" charset="0"/>
              <a:buNone/>
              <a:defRPr sz="1000">
                <a:solidFill>
                  <a:schemeClr val="lt1"/>
                </a:solidFill>
              </a:defRPr>
            </a:lvl3pPr>
            <a:lvl4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4pPr>
            <a:lvl5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5pPr>
            <a:lvl6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6pPr>
            <a:lvl7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7pPr>
            <a:lvl8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8pPr>
            <a:lvl9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9pPr>
          </a:lstStyle>
          <a:p>
            <a:r>
              <a:rPr lang="en-IN" dirty="0"/>
              <a:t>Recommendation – Maximize the product/category from where the demand is coming by advertisement/discount/cross selling/ buy two get 50% off and also use the same method in bottom revenue generating stores.</a:t>
            </a:r>
          </a:p>
        </p:txBody>
      </p:sp>
    </p:spTree>
    <p:extLst>
      <p:ext uri="{BB962C8B-B14F-4D97-AF65-F5344CB8AC3E}">
        <p14:creationId xmlns:p14="http://schemas.microsoft.com/office/powerpoint/2010/main" val="1308876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69DE0EA-C213-90E0-5AC4-8BF0918DB320}"/>
              </a:ext>
            </a:extLst>
          </p:cNvPr>
          <p:cNvGraphicFramePr>
            <a:graphicFrameLocks/>
          </p:cNvGraphicFramePr>
          <p:nvPr>
            <p:extLst>
              <p:ext uri="{D42A27DB-BD31-4B8C-83A1-F6EECF244321}">
                <p14:modId xmlns:p14="http://schemas.microsoft.com/office/powerpoint/2010/main" val="3911011230"/>
              </p:ext>
            </p:extLst>
          </p:nvPr>
        </p:nvGraphicFramePr>
        <p:xfrm>
          <a:off x="6096000" y="1502229"/>
          <a:ext cx="5257800" cy="4789713"/>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5633192A-DDFA-1003-2999-7CE9893EE37D}"/>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CD6A65CF-AAA0-6DF8-9852-F25504C4B10B}"/>
              </a:ext>
            </a:extLst>
          </p:cNvPr>
          <p:cNvSpPr/>
          <p:nvPr/>
        </p:nvSpPr>
        <p:spPr>
          <a:xfrm>
            <a:off x="831848" y="942294"/>
            <a:ext cx="4687209"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Customer Wise Data Analysis </a:t>
            </a:r>
          </a:p>
        </p:txBody>
      </p:sp>
      <p:sp>
        <p:nvSpPr>
          <p:cNvPr id="3" name="TextBox 2">
            <a:extLst>
              <a:ext uri="{FF2B5EF4-FFF2-40B4-BE49-F238E27FC236}">
                <a16:creationId xmlns:a16="http://schemas.microsoft.com/office/drawing/2014/main" id="{29AAE4C1-DAA8-80D9-F197-3E24A44A3D06}"/>
              </a:ext>
            </a:extLst>
          </p:cNvPr>
          <p:cNvSpPr txBox="1"/>
          <p:nvPr/>
        </p:nvSpPr>
        <p:spPr>
          <a:xfrm>
            <a:off x="838200" y="4334815"/>
            <a:ext cx="4687209" cy="1957127"/>
          </a:xfrm>
          <a:prstGeom prst="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10000"/>
          </a:bodyPr>
          <a:lstStyle>
            <a:defPPr>
              <a:defRPr lang="en-US"/>
            </a:defPPr>
            <a:lvl1pPr indent="0" fontAlgn="b">
              <a:lnSpc>
                <a:spcPct val="100000"/>
              </a:lnSpc>
              <a:spcBef>
                <a:spcPts val="1000"/>
              </a:spcBef>
              <a:buClr>
                <a:schemeClr val="accent1"/>
              </a:buClr>
              <a:buSzPct val="80000"/>
              <a:buFont typeface="Corbel" pitchFamily="34" charset="0"/>
              <a:buNone/>
              <a:defRPr>
                <a:solidFill>
                  <a:srgbClr val="000000"/>
                </a:solidFill>
                <a:latin typeface="Corbel" panose="020B0503020204020204" pitchFamily="34" charset="0"/>
              </a:defRPr>
            </a:lvl1pPr>
            <a:lvl2pPr indent="0" defTabSz="914400">
              <a:lnSpc>
                <a:spcPct val="90000"/>
              </a:lnSpc>
              <a:spcBef>
                <a:spcPts val="200"/>
              </a:spcBef>
              <a:spcAft>
                <a:spcPts val="400"/>
              </a:spcAft>
              <a:buClr>
                <a:schemeClr val="accent1"/>
              </a:buClr>
              <a:buSzPct val="80000"/>
              <a:buFont typeface="Corbel" pitchFamily="34" charset="0"/>
              <a:buNone/>
              <a:defRPr sz="1200">
                <a:solidFill>
                  <a:schemeClr val="lt1"/>
                </a:solidFill>
              </a:defRPr>
            </a:lvl2pPr>
            <a:lvl3pPr indent="0" defTabSz="914400">
              <a:lnSpc>
                <a:spcPct val="90000"/>
              </a:lnSpc>
              <a:spcBef>
                <a:spcPts val="200"/>
              </a:spcBef>
              <a:spcAft>
                <a:spcPts val="400"/>
              </a:spcAft>
              <a:buClr>
                <a:schemeClr val="accent1"/>
              </a:buClr>
              <a:buSzPct val="80000"/>
              <a:buFont typeface="Corbel" pitchFamily="34" charset="0"/>
              <a:buNone/>
              <a:defRPr sz="1000">
                <a:solidFill>
                  <a:schemeClr val="lt1"/>
                </a:solidFill>
              </a:defRPr>
            </a:lvl3pPr>
            <a:lvl4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4pPr>
            <a:lvl5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5pPr>
            <a:lvl6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6pPr>
            <a:lvl7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7pPr>
            <a:lvl8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8pPr>
            <a:lvl9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9pPr>
          </a:lstStyle>
          <a:p>
            <a:r>
              <a:rPr lang="en-IN" dirty="0"/>
              <a:t>Recommendation – As the Maximum order is purchased through store then to increase sells we can give various offers/discount/quick service/cross selling buy two get one by observing the locality.</a:t>
            </a:r>
          </a:p>
          <a:p>
            <a:r>
              <a:rPr lang="en-IN" dirty="0"/>
              <a:t>As we can see channel online is making less revenue as comparison to instore and phone delivery so here we have to give offers/discounts/rewards/quick delivery to enhance its performance.</a:t>
            </a:r>
          </a:p>
        </p:txBody>
      </p:sp>
      <p:graphicFrame>
        <p:nvGraphicFramePr>
          <p:cNvPr id="5" name="Chart 4">
            <a:extLst>
              <a:ext uri="{FF2B5EF4-FFF2-40B4-BE49-F238E27FC236}">
                <a16:creationId xmlns:a16="http://schemas.microsoft.com/office/drawing/2014/main" id="{CAC4237F-96F6-B733-DC77-AB4DC22A6063}"/>
              </a:ext>
            </a:extLst>
          </p:cNvPr>
          <p:cNvGraphicFramePr>
            <a:graphicFrameLocks/>
          </p:cNvGraphicFramePr>
          <p:nvPr>
            <p:extLst>
              <p:ext uri="{D42A27DB-BD31-4B8C-83A1-F6EECF244321}">
                <p14:modId xmlns:p14="http://schemas.microsoft.com/office/powerpoint/2010/main" val="2826640335"/>
              </p:ext>
            </p:extLst>
          </p:nvPr>
        </p:nvGraphicFramePr>
        <p:xfrm>
          <a:off x="838200" y="1533428"/>
          <a:ext cx="4687209"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3448601"/>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4E4B96B-00F0-7179-AB27-55A63DA71FB7}"/>
              </a:ext>
            </a:extLst>
          </p:cNvPr>
          <p:cNvGraphicFramePr>
            <a:graphicFrameLocks/>
          </p:cNvGraphicFramePr>
          <p:nvPr>
            <p:extLst>
              <p:ext uri="{D42A27DB-BD31-4B8C-83A1-F6EECF244321}">
                <p14:modId xmlns:p14="http://schemas.microsoft.com/office/powerpoint/2010/main" val="2034380390"/>
              </p:ext>
            </p:extLst>
          </p:nvPr>
        </p:nvGraphicFramePr>
        <p:xfrm>
          <a:off x="6901542" y="3951514"/>
          <a:ext cx="4453845" cy="25678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F8D435A-A1F5-9106-313A-5C030C3D1DE0}"/>
              </a:ext>
            </a:extLst>
          </p:cNvPr>
          <p:cNvGraphicFramePr>
            <a:graphicFrameLocks/>
          </p:cNvGraphicFramePr>
          <p:nvPr>
            <p:extLst>
              <p:ext uri="{D42A27DB-BD31-4B8C-83A1-F6EECF244321}">
                <p14:modId xmlns:p14="http://schemas.microsoft.com/office/powerpoint/2010/main" val="1252966788"/>
              </p:ext>
            </p:extLst>
          </p:nvPr>
        </p:nvGraphicFramePr>
        <p:xfrm>
          <a:off x="6901543" y="942294"/>
          <a:ext cx="4572000" cy="300922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a:extLst>
              <a:ext uri="{FF2B5EF4-FFF2-40B4-BE49-F238E27FC236}">
                <a16:creationId xmlns:a16="http://schemas.microsoft.com/office/drawing/2014/main" id="{C0684F22-7726-57D1-A3E0-EA679128B245}"/>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2" name="Rectangle: Rounded Corners 1">
            <a:extLst>
              <a:ext uri="{FF2B5EF4-FFF2-40B4-BE49-F238E27FC236}">
                <a16:creationId xmlns:a16="http://schemas.microsoft.com/office/drawing/2014/main" id="{A209A3A1-5427-0660-51BA-29CD6760CEB0}"/>
              </a:ext>
            </a:extLst>
          </p:cNvPr>
          <p:cNvSpPr/>
          <p:nvPr/>
        </p:nvSpPr>
        <p:spPr>
          <a:xfrm>
            <a:off x="831848" y="942294"/>
            <a:ext cx="6069693"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Customer Wise Data Analysis </a:t>
            </a:r>
          </a:p>
        </p:txBody>
      </p:sp>
      <p:graphicFrame>
        <p:nvGraphicFramePr>
          <p:cNvPr id="3" name="Chart 2">
            <a:extLst>
              <a:ext uri="{FF2B5EF4-FFF2-40B4-BE49-F238E27FC236}">
                <a16:creationId xmlns:a16="http://schemas.microsoft.com/office/drawing/2014/main" id="{0BC29C71-D8C6-8345-167F-9F879FF0BFBE}"/>
              </a:ext>
            </a:extLst>
          </p:cNvPr>
          <p:cNvGraphicFramePr>
            <a:graphicFrameLocks/>
          </p:cNvGraphicFramePr>
          <p:nvPr>
            <p:extLst>
              <p:ext uri="{D42A27DB-BD31-4B8C-83A1-F6EECF244321}">
                <p14:modId xmlns:p14="http://schemas.microsoft.com/office/powerpoint/2010/main" val="1891723705"/>
              </p:ext>
            </p:extLst>
          </p:nvPr>
        </p:nvGraphicFramePr>
        <p:xfrm>
          <a:off x="839788" y="1742802"/>
          <a:ext cx="6061753" cy="32559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95570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309D6-40B4-7696-0268-16EE1702ECE6}"/>
              </a:ext>
            </a:extLst>
          </p:cNvPr>
          <p:cNvSpPr txBox="1"/>
          <p:nvPr/>
        </p:nvSpPr>
        <p:spPr>
          <a:xfrm>
            <a:off x="1201962" y="1135018"/>
            <a:ext cx="9912352" cy="5069839"/>
          </a:xfrm>
          <a:prstGeom prst="rect">
            <a:avLst/>
          </a:prstGeo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indent="0" fontAlgn="b">
              <a:lnSpc>
                <a:spcPct val="100000"/>
              </a:lnSpc>
              <a:spcBef>
                <a:spcPts val="1000"/>
              </a:spcBef>
              <a:buClr>
                <a:schemeClr val="accent1"/>
              </a:buClr>
              <a:buSzPct val="80000"/>
              <a:buFont typeface="Corbel" pitchFamily="34" charset="0"/>
              <a:buNone/>
              <a:defRPr>
                <a:solidFill>
                  <a:srgbClr val="000000"/>
                </a:solidFill>
                <a:latin typeface="Corbel" panose="020B0503020204020204" pitchFamily="34" charset="0"/>
              </a:defRPr>
            </a:lvl1pPr>
            <a:lvl2pPr indent="0" defTabSz="914400">
              <a:lnSpc>
                <a:spcPct val="90000"/>
              </a:lnSpc>
              <a:spcBef>
                <a:spcPts val="200"/>
              </a:spcBef>
              <a:spcAft>
                <a:spcPts val="400"/>
              </a:spcAft>
              <a:buClr>
                <a:schemeClr val="accent1"/>
              </a:buClr>
              <a:buSzPct val="80000"/>
              <a:buFont typeface="Corbel" pitchFamily="34" charset="0"/>
              <a:buNone/>
              <a:defRPr sz="1200">
                <a:solidFill>
                  <a:schemeClr val="lt1"/>
                </a:solidFill>
              </a:defRPr>
            </a:lvl2pPr>
            <a:lvl3pPr indent="0" defTabSz="914400">
              <a:lnSpc>
                <a:spcPct val="90000"/>
              </a:lnSpc>
              <a:spcBef>
                <a:spcPts val="200"/>
              </a:spcBef>
              <a:spcAft>
                <a:spcPts val="400"/>
              </a:spcAft>
              <a:buClr>
                <a:schemeClr val="accent1"/>
              </a:buClr>
              <a:buSzPct val="80000"/>
              <a:buFont typeface="Corbel" pitchFamily="34" charset="0"/>
              <a:buNone/>
              <a:defRPr sz="1000">
                <a:solidFill>
                  <a:schemeClr val="lt1"/>
                </a:solidFill>
              </a:defRPr>
            </a:lvl3pPr>
            <a:lvl4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4pPr>
            <a:lvl5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5pPr>
            <a:lvl6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6pPr>
            <a:lvl7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7pPr>
            <a:lvl8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8pPr>
            <a:lvl9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9pPr>
          </a:lstStyle>
          <a:p>
            <a:r>
              <a:rPr lang="en-US" dirty="0"/>
              <a:t>Observations :</a:t>
            </a:r>
            <a:endParaRPr lang="en-IN" dirty="0"/>
          </a:p>
          <a:p>
            <a:r>
              <a:rPr lang="en-US" dirty="0"/>
              <a:t>Pet Shop and Food &amp; Beverages have the highest ratings.</a:t>
            </a:r>
            <a:endParaRPr lang="en-IN" dirty="0"/>
          </a:p>
          <a:p>
            <a:r>
              <a:rPr lang="en-US" dirty="0"/>
              <a:t>Furniture have the lowest ratings.</a:t>
            </a:r>
            <a:endParaRPr lang="en-IN" dirty="0"/>
          </a:p>
          <a:p>
            <a:r>
              <a:rPr lang="en-US" dirty="0"/>
              <a:t>By store, ST138 has the highest rating.</a:t>
            </a:r>
            <a:endParaRPr lang="en-IN" dirty="0"/>
          </a:p>
          <a:p>
            <a:r>
              <a:rPr lang="en-US" dirty="0"/>
              <a:t>By state, West Bengal has the highest rating.</a:t>
            </a:r>
            <a:endParaRPr lang="en-IN" dirty="0"/>
          </a:p>
          <a:p>
            <a:r>
              <a:rPr lang="en-US" dirty="0"/>
              <a:t>By seller city, </a:t>
            </a:r>
            <a:r>
              <a:rPr lang="en-US" dirty="0" err="1"/>
              <a:t>Ponnur</a:t>
            </a:r>
            <a:r>
              <a:rPr lang="en-US" dirty="0"/>
              <a:t> has the highest rating.</a:t>
            </a:r>
            <a:endParaRPr lang="en-IN" dirty="0"/>
          </a:p>
          <a:p>
            <a:r>
              <a:rPr lang="en-US" dirty="0"/>
              <a:t>By month, August has the highest rating.</a:t>
            </a:r>
            <a:endParaRPr lang="en-IN" dirty="0"/>
          </a:p>
          <a:p>
            <a:r>
              <a:rPr lang="en-US" dirty="0"/>
              <a:t>By category, Pet Shop contributes the highest rating.</a:t>
            </a:r>
            <a:endParaRPr lang="en-IN" dirty="0"/>
          </a:p>
          <a:p>
            <a:r>
              <a:rPr lang="en-US" dirty="0"/>
              <a:t>Recommendation :</a:t>
            </a:r>
            <a:endParaRPr lang="en-IN" dirty="0"/>
          </a:p>
          <a:p>
            <a:r>
              <a:rPr lang="en-US" dirty="0"/>
              <a:t>Highlight customer reviews and ratings to build trust and encourage purchases.</a:t>
            </a:r>
            <a:endParaRPr lang="en-IN" dirty="0"/>
          </a:p>
          <a:p>
            <a:r>
              <a:rPr lang="en-US" dirty="0"/>
              <a:t>Investigate the reasons for low ratings in these categories, such as product quality, pricing, or delivery issues.</a:t>
            </a:r>
            <a:endParaRPr lang="en-IN" dirty="0"/>
          </a:p>
          <a:p>
            <a:r>
              <a:rPr lang="en-US" dirty="0"/>
              <a:t>Analyze the factors contributing to high ratings in August, such as product mix, promotions, or customer service</a:t>
            </a:r>
            <a:endParaRPr lang="en-IN" dirty="0"/>
          </a:p>
          <a:p>
            <a:r>
              <a:rPr lang="en-US" dirty="0"/>
              <a:t>quality, and replicate these strategies in other months.</a:t>
            </a:r>
            <a:endParaRPr lang="en-IN" dirty="0"/>
          </a:p>
          <a:p>
            <a:r>
              <a:rPr lang="en-US" dirty="0"/>
              <a:t>Develop strategies to elevate other underperforming categories, ensuring consistent customer experience across all offerings.</a:t>
            </a:r>
            <a:endParaRPr lang="en-IN" dirty="0"/>
          </a:p>
        </p:txBody>
      </p:sp>
      <p:sp>
        <p:nvSpPr>
          <p:cNvPr id="5" name="Rectangle: Rounded Corners 4">
            <a:extLst>
              <a:ext uri="{FF2B5EF4-FFF2-40B4-BE49-F238E27FC236}">
                <a16:creationId xmlns:a16="http://schemas.microsoft.com/office/drawing/2014/main" id="{5A45E9B6-7C2D-E7AD-7DDB-8451F662F105}"/>
              </a:ext>
            </a:extLst>
          </p:cNvPr>
          <p:cNvSpPr/>
          <p:nvPr/>
        </p:nvSpPr>
        <p:spPr>
          <a:xfrm>
            <a:off x="1201962" y="363174"/>
            <a:ext cx="9912352" cy="532947"/>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Customer Satisfaction</a:t>
            </a:r>
          </a:p>
        </p:txBody>
      </p:sp>
    </p:spTree>
    <p:extLst>
      <p:ext uri="{BB962C8B-B14F-4D97-AF65-F5344CB8AC3E}">
        <p14:creationId xmlns:p14="http://schemas.microsoft.com/office/powerpoint/2010/main" val="1314610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39C0-1D01-95CA-6164-EFBA1259876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70837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CE1A210-25EA-11AF-843C-6BF0940685C2}"/>
              </a:ext>
            </a:extLst>
          </p:cNvPr>
          <p:cNvGraphicFramePr>
            <a:graphicFrameLocks/>
          </p:cNvGraphicFramePr>
          <p:nvPr>
            <p:extLst>
              <p:ext uri="{D42A27DB-BD31-4B8C-83A1-F6EECF244321}">
                <p14:modId xmlns:p14="http://schemas.microsoft.com/office/powerpoint/2010/main" val="2688304750"/>
              </p:ext>
            </p:extLst>
          </p:nvPr>
        </p:nvGraphicFramePr>
        <p:xfrm>
          <a:off x="839789" y="1066801"/>
          <a:ext cx="10515600" cy="507274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D894B660-2338-F97D-6717-11BF175FAFAF}"/>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3259529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BF0745A-54E4-6195-859D-36AF7188F5FA}"/>
              </a:ext>
            </a:extLst>
          </p:cNvPr>
          <p:cNvGraphicFramePr>
            <a:graphicFrameLocks noGrp="1"/>
          </p:cNvGraphicFramePr>
          <p:nvPr>
            <p:ph idx="1"/>
            <p:extLst>
              <p:ext uri="{D42A27DB-BD31-4B8C-83A1-F6EECF244321}">
                <p14:modId xmlns:p14="http://schemas.microsoft.com/office/powerpoint/2010/main" val="2709486709"/>
              </p:ext>
            </p:extLst>
          </p:nvPr>
        </p:nvGraphicFramePr>
        <p:xfrm>
          <a:off x="5183188" y="1121229"/>
          <a:ext cx="6172200" cy="473982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1DCA686D-FBE9-9B86-614B-1FF597CFFCC2}"/>
              </a:ext>
            </a:extLst>
          </p:cNvPr>
          <p:cNvSpPr>
            <a:spLocks noGrp="1"/>
          </p:cNvSpPr>
          <p:nvPr>
            <p:ph type="body" sz="half" idx="2"/>
          </p:nvPr>
        </p:nvSpPr>
        <p:spPr>
          <a:xfrm>
            <a:off x="839788" y="1121230"/>
            <a:ext cx="3932237" cy="2786742"/>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457200" fontAlgn="b"/>
            <a:r>
              <a:rPr lang="en-IN" sz="1800" dirty="0">
                <a:solidFill>
                  <a:srgbClr val="000000"/>
                </a:solidFill>
                <a:latin typeface="Corbel" panose="020B0503020204020204" pitchFamily="34" charset="0"/>
              </a:rPr>
              <a:t>It shows top 5 category  that trend based on product date</a:t>
            </a:r>
          </a:p>
          <a:p>
            <a:pPr defTabSz="457200" fontAlgn="b"/>
            <a:r>
              <a:rPr lang="en-IN" sz="1800" dirty="0">
                <a:solidFill>
                  <a:srgbClr val="000000"/>
                </a:solidFill>
                <a:latin typeface="Corbel" panose="020B0503020204020204" pitchFamily="34" charset="0"/>
              </a:rPr>
              <a:t>By which we can identify why particularly on that day there is a increase in sales for any festival or for any occasion on that basis we can give advertisements and offers(combo/buy one get one) and discounts </a:t>
            </a:r>
          </a:p>
        </p:txBody>
      </p:sp>
      <p:sp>
        <p:nvSpPr>
          <p:cNvPr id="7" name="Rectangle: Rounded Corners 6">
            <a:extLst>
              <a:ext uri="{FF2B5EF4-FFF2-40B4-BE49-F238E27FC236}">
                <a16:creationId xmlns:a16="http://schemas.microsoft.com/office/drawing/2014/main" id="{8D93B2E5-8B0B-BC6A-948A-BB2803BB18F5}"/>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3733715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C3FF2F8-DB9F-EEBE-63F3-27B2B20688FD}"/>
              </a:ext>
            </a:extLst>
          </p:cNvPr>
          <p:cNvGraphicFramePr>
            <a:graphicFrameLocks noGrp="1"/>
          </p:cNvGraphicFramePr>
          <p:nvPr>
            <p:ph idx="1"/>
            <p:extLst>
              <p:ext uri="{D42A27DB-BD31-4B8C-83A1-F6EECF244321}">
                <p14:modId xmlns:p14="http://schemas.microsoft.com/office/powerpoint/2010/main" val="55538611"/>
              </p:ext>
            </p:extLst>
          </p:nvPr>
        </p:nvGraphicFramePr>
        <p:xfrm>
          <a:off x="5851525" y="1096963"/>
          <a:ext cx="5213350" cy="46640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C766E64-8616-EC6F-57B2-8F1C0D6E9FDE}"/>
              </a:ext>
            </a:extLst>
          </p:cNvPr>
          <p:cNvSpPr>
            <a:spLocks noGrp="1"/>
          </p:cNvSpPr>
          <p:nvPr>
            <p:ph type="body" sz="half" idx="2"/>
          </p:nvPr>
        </p:nvSpPr>
        <p:spPr>
          <a:xfrm>
            <a:off x="961662" y="1096963"/>
            <a:ext cx="3931920" cy="3017520"/>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457200" fontAlgn="b"/>
            <a:r>
              <a:rPr lang="en-IN" sz="1800" dirty="0">
                <a:solidFill>
                  <a:srgbClr val="000000"/>
                </a:solidFill>
                <a:latin typeface="Corbel" panose="020B0503020204020204" pitchFamily="34" charset="0"/>
              </a:rPr>
              <a:t>Here we can identify why the product ordered maximum times like(price/offer/discount/delivery time)based on that we can target customers. </a:t>
            </a:r>
          </a:p>
          <a:p>
            <a:pPr defTabSz="457200" fontAlgn="b"/>
            <a:endParaRPr lang="en-IN" sz="1800" dirty="0">
              <a:solidFill>
                <a:srgbClr val="000000"/>
              </a:solidFill>
              <a:latin typeface="Corbel" panose="020B0503020204020204" pitchFamily="34" charset="0"/>
            </a:endParaRPr>
          </a:p>
        </p:txBody>
      </p:sp>
      <p:sp>
        <p:nvSpPr>
          <p:cNvPr id="7" name="Rectangle: Rounded Corners 6">
            <a:extLst>
              <a:ext uri="{FF2B5EF4-FFF2-40B4-BE49-F238E27FC236}">
                <a16:creationId xmlns:a16="http://schemas.microsoft.com/office/drawing/2014/main" id="{6C5246F4-B415-EE28-0E60-FA85760DFC74}"/>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18555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5"/>
                                        </p:tgtEl>
                                        <p:attrNameLst>
                                          <p:attrName>r</p:attrName>
                                        </p:attrNameLst>
                                      </p:cBhvr>
                                    </p:animRot>
                                    <p:animRot by="-240000">
                                      <p:cBhvr>
                                        <p:cTn id="14" dur="200" fill="hold">
                                          <p:stCondLst>
                                            <p:cond delay="200"/>
                                          </p:stCondLst>
                                        </p:cTn>
                                        <p:tgtEl>
                                          <p:spTgt spid="5"/>
                                        </p:tgtEl>
                                        <p:attrNameLst>
                                          <p:attrName>r</p:attrName>
                                        </p:attrNameLst>
                                      </p:cBhvr>
                                    </p:animRot>
                                    <p:animRot by="240000">
                                      <p:cBhvr>
                                        <p:cTn id="15" dur="200" fill="hold">
                                          <p:stCondLst>
                                            <p:cond delay="400"/>
                                          </p:stCondLst>
                                        </p:cTn>
                                        <p:tgtEl>
                                          <p:spTgt spid="5"/>
                                        </p:tgtEl>
                                        <p:attrNameLst>
                                          <p:attrName>r</p:attrName>
                                        </p:attrNameLst>
                                      </p:cBhvr>
                                    </p:animRot>
                                    <p:animRot by="-240000">
                                      <p:cBhvr>
                                        <p:cTn id="16" dur="200" fill="hold">
                                          <p:stCondLst>
                                            <p:cond delay="600"/>
                                          </p:stCondLst>
                                        </p:cTn>
                                        <p:tgtEl>
                                          <p:spTgt spid="5"/>
                                        </p:tgtEl>
                                        <p:attrNameLst>
                                          <p:attrName>r</p:attrName>
                                        </p:attrNameLst>
                                      </p:cBhvr>
                                    </p:animRot>
                                    <p:animRot by="120000">
                                      <p:cBhvr>
                                        <p:cTn id="17"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4E235EE3-8950-71F2-554A-59EDCD79F264}"/>
              </a:ext>
            </a:extLst>
          </p:cNvPr>
          <p:cNvGraphicFramePr>
            <a:graphicFrameLocks noGrp="1"/>
          </p:cNvGraphicFramePr>
          <p:nvPr>
            <p:extLst>
              <p:ext uri="{D42A27DB-BD31-4B8C-83A1-F6EECF244321}">
                <p14:modId xmlns:p14="http://schemas.microsoft.com/office/powerpoint/2010/main" val="1972026750"/>
              </p:ext>
            </p:extLst>
          </p:nvPr>
        </p:nvGraphicFramePr>
        <p:xfrm>
          <a:off x="228600" y="1709249"/>
          <a:ext cx="11734799" cy="4955281"/>
        </p:xfrm>
        <a:graphic>
          <a:graphicData uri="http://schemas.openxmlformats.org/drawingml/2006/table">
            <a:tbl>
              <a:tblPr firstRow="1" bandRow="1"/>
              <a:tblGrid>
                <a:gridCol w="1205547">
                  <a:extLst>
                    <a:ext uri="{9D8B030D-6E8A-4147-A177-3AD203B41FA5}">
                      <a16:colId xmlns:a16="http://schemas.microsoft.com/office/drawing/2014/main" val="4052036267"/>
                    </a:ext>
                  </a:extLst>
                </a:gridCol>
                <a:gridCol w="658936">
                  <a:extLst>
                    <a:ext uri="{9D8B030D-6E8A-4147-A177-3AD203B41FA5}">
                      <a16:colId xmlns:a16="http://schemas.microsoft.com/office/drawing/2014/main" val="1367835525"/>
                    </a:ext>
                  </a:extLst>
                </a:gridCol>
                <a:gridCol w="800611">
                  <a:extLst>
                    <a:ext uri="{9D8B030D-6E8A-4147-A177-3AD203B41FA5}">
                      <a16:colId xmlns:a16="http://schemas.microsoft.com/office/drawing/2014/main" val="1007250651"/>
                    </a:ext>
                  </a:extLst>
                </a:gridCol>
                <a:gridCol w="1417049">
                  <a:extLst>
                    <a:ext uri="{9D8B030D-6E8A-4147-A177-3AD203B41FA5}">
                      <a16:colId xmlns:a16="http://schemas.microsoft.com/office/drawing/2014/main" val="277167912"/>
                    </a:ext>
                  </a:extLst>
                </a:gridCol>
                <a:gridCol w="1492902">
                  <a:extLst>
                    <a:ext uri="{9D8B030D-6E8A-4147-A177-3AD203B41FA5}">
                      <a16:colId xmlns:a16="http://schemas.microsoft.com/office/drawing/2014/main" val="3271655784"/>
                    </a:ext>
                  </a:extLst>
                </a:gridCol>
                <a:gridCol w="910710">
                  <a:extLst>
                    <a:ext uri="{9D8B030D-6E8A-4147-A177-3AD203B41FA5}">
                      <a16:colId xmlns:a16="http://schemas.microsoft.com/office/drawing/2014/main" val="4130414595"/>
                    </a:ext>
                  </a:extLst>
                </a:gridCol>
                <a:gridCol w="5249044">
                  <a:extLst>
                    <a:ext uri="{9D8B030D-6E8A-4147-A177-3AD203B41FA5}">
                      <a16:colId xmlns:a16="http://schemas.microsoft.com/office/drawing/2014/main" val="2685316156"/>
                    </a:ext>
                  </a:extLst>
                </a:gridCol>
              </a:tblGrid>
              <a:tr h="352637">
                <a:tc>
                  <a:txBody>
                    <a:bodyPr/>
                    <a:lstStyle/>
                    <a:p>
                      <a:pPr algn="l" fontAlgn="ctr">
                        <a:buNone/>
                      </a:pPr>
                      <a:r>
                        <a:rPr lang="en-IN" sz="2000" b="1" i="0" u="none" strike="noStrike" dirty="0">
                          <a:solidFill>
                            <a:srgbClr val="FFFFFF"/>
                          </a:solidFill>
                          <a:effectLst/>
                          <a:latin typeface="Calibri" panose="020F0502020204030204" pitchFamily="34" charset="0"/>
                        </a:rPr>
                        <a:t>Table name</a:t>
                      </a:r>
                      <a:endParaRPr lang="en-IN" sz="2000" b="0" i="0" u="none" strike="noStrike" dirty="0">
                        <a:effectLst/>
                        <a:latin typeface="Arial" panose="020B0604020202020204" pitchFamily="34" charset="0"/>
                      </a:endParaRPr>
                    </a:p>
                  </a:txBody>
                  <a:tcPr marL="14178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a:solidFill>
                            <a:srgbClr val="FFFFFF"/>
                          </a:solidFill>
                          <a:effectLst/>
                          <a:latin typeface="Calibri" panose="020F0502020204030204" pitchFamily="34" charset="0"/>
                        </a:rPr>
                        <a:t>No. of columns</a:t>
                      </a:r>
                      <a:endParaRPr lang="en-IN" sz="2000" b="0" i="0" u="none" strike="noStrike">
                        <a:effectLst/>
                        <a:latin typeface="Arial" panose="020B0604020202020204" pitchFamily="34" charset="0"/>
                      </a:endParaRPr>
                    </a:p>
                  </a:txBody>
                  <a:tcPr marL="7089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a:solidFill>
                            <a:srgbClr val="FFFFFF"/>
                          </a:solidFill>
                          <a:effectLst/>
                          <a:latin typeface="Calibri" panose="020F0502020204030204" pitchFamily="34" charset="0"/>
                        </a:rPr>
                        <a:t>No. of rows</a:t>
                      </a:r>
                      <a:endParaRPr lang="en-IN" sz="2000" b="0" i="0" u="none" strike="noStrike">
                        <a:effectLst/>
                        <a:latin typeface="Arial" panose="020B0604020202020204" pitchFamily="34" charset="0"/>
                      </a:endParaRPr>
                    </a:p>
                  </a:txBody>
                  <a:tcPr marL="7089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a:solidFill>
                            <a:srgbClr val="FFFFFF"/>
                          </a:solidFill>
                          <a:effectLst/>
                          <a:latin typeface="Calibri" panose="020F0502020204030204" pitchFamily="34" charset="0"/>
                        </a:rPr>
                        <a:t>Granularity</a:t>
                      </a:r>
                      <a:endParaRPr lang="en-IN" sz="2000" b="0" i="0" u="none" strike="noStrike">
                        <a:effectLst/>
                        <a:latin typeface="Arial" panose="020B0604020202020204" pitchFamily="34" charset="0"/>
                      </a:endParaRPr>
                    </a:p>
                  </a:txBody>
                  <a:tcPr marL="7089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dirty="0">
                          <a:solidFill>
                            <a:srgbClr val="FFFFFF"/>
                          </a:solidFill>
                          <a:effectLst/>
                          <a:latin typeface="Calibri" panose="020F0502020204030204" pitchFamily="34" charset="0"/>
                        </a:rPr>
                        <a:t>Primary key</a:t>
                      </a:r>
                      <a:endParaRPr lang="en-IN" sz="2000" b="0" i="0" u="none" strike="noStrike" dirty="0">
                        <a:effectLst/>
                        <a:latin typeface="Arial" panose="020B0604020202020204" pitchFamily="34" charset="0"/>
                      </a:endParaRPr>
                    </a:p>
                  </a:txBody>
                  <a:tcPr marL="212671"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a:solidFill>
                            <a:srgbClr val="FFFFFF"/>
                          </a:solidFill>
                          <a:effectLst/>
                          <a:latin typeface="Calibri" panose="020F0502020204030204" pitchFamily="34" charset="0"/>
                        </a:rPr>
                        <a:t>Foreign key</a:t>
                      </a:r>
                      <a:endParaRPr lang="en-IN" sz="2000" b="0" i="0" u="none" strike="noStrike">
                        <a:effectLst/>
                        <a:latin typeface="Arial" panose="020B0604020202020204" pitchFamily="34" charset="0"/>
                      </a:endParaRPr>
                    </a:p>
                  </a:txBody>
                  <a:tcPr marL="14178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ctr" fontAlgn="ctr">
                        <a:buNone/>
                      </a:pPr>
                      <a:r>
                        <a:rPr lang="en-IN" sz="2000" b="1" i="0" u="none" strike="noStrike" dirty="0">
                          <a:solidFill>
                            <a:srgbClr val="FFFFFF"/>
                          </a:solidFill>
                          <a:effectLst/>
                          <a:latin typeface="Calibri" panose="020F0502020204030204" pitchFamily="34" charset="0"/>
                        </a:rPr>
                        <a:t>Parameters/details</a:t>
                      </a:r>
                      <a:endParaRPr lang="en-IN" sz="2000" b="0" i="0" u="none" strike="noStrike" dirty="0">
                        <a:effectLst/>
                        <a:latin typeface="Arial" panose="020B0604020202020204" pitchFamily="34" charset="0"/>
                      </a:endParaRPr>
                    </a:p>
                  </a:txBody>
                  <a:tcPr marL="7877"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extLst>
                  <a:ext uri="{0D108BD9-81ED-4DB2-BD59-A6C34878D82A}">
                    <a16:rowId xmlns:a16="http://schemas.microsoft.com/office/drawing/2014/main" val="2294087212"/>
                  </a:ext>
                </a:extLst>
              </a:tr>
              <a:tr h="476748">
                <a:tc rowSpan="2">
                  <a:txBody>
                    <a:bodyPr/>
                    <a:lstStyle/>
                    <a:p>
                      <a:pPr algn="ctr" fontAlgn="ctr">
                        <a:buNone/>
                      </a:pPr>
                      <a:r>
                        <a:rPr lang="en-IN" sz="2000" b="0" i="0" u="none" strike="noStrike" dirty="0">
                          <a:solidFill>
                            <a:srgbClr val="000000"/>
                          </a:solidFill>
                          <a:effectLst/>
                          <a:latin typeface="Calibri" panose="020F0502020204030204" pitchFamily="34" charset="0"/>
                        </a:rPr>
                        <a:t>Customer</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dirty="0">
                          <a:solidFill>
                            <a:srgbClr val="000000"/>
                          </a:solidFill>
                          <a:effectLst/>
                          <a:latin typeface="Calibri" panose="020F0502020204030204" pitchFamily="34" charset="0"/>
                        </a:rPr>
                        <a:t>4</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1" i="0" u="none" strike="noStrike">
                          <a:solidFill>
                            <a:srgbClr val="000000"/>
                          </a:solidFill>
                          <a:effectLst/>
                          <a:latin typeface="Calibri" panose="020F0502020204030204" pitchFamily="34" charset="0"/>
                        </a:rPr>
                        <a:t>99,441</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l" fontAlgn="ctr">
                        <a:buNone/>
                      </a:pPr>
                      <a:r>
                        <a:rPr lang="en-IN" sz="2000" b="0" i="0" u="none" strike="noStrike" dirty="0">
                          <a:solidFill>
                            <a:srgbClr val="000000"/>
                          </a:solidFill>
                          <a:effectLst/>
                          <a:latin typeface="Calibri" panose="020F0502020204030204" pitchFamily="34" charset="0"/>
                        </a:rPr>
                        <a:t>Customer level data</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dirty="0">
                          <a:solidFill>
                            <a:schemeClr val="accent1"/>
                          </a:solidFill>
                          <a:effectLst/>
                          <a:latin typeface="Calibri" panose="020F0502020204030204" pitchFamily="34" charset="0"/>
                        </a:rPr>
                        <a:t>Customer id</a:t>
                      </a:r>
                      <a:endParaRPr lang="en-IN" sz="2000" b="0" i="0" u="none" strike="noStrike" dirty="0">
                        <a:solidFill>
                          <a:schemeClr val="accent1"/>
                        </a:solidFill>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rowSpan="2">
                  <a:txBody>
                    <a:bodyPr/>
                    <a:lstStyle/>
                    <a:p>
                      <a:pPr algn="ctr" fontAlgn="ctr">
                        <a:buNone/>
                      </a:pPr>
                      <a:r>
                        <a:rPr lang="en-IN" sz="2000" b="0" i="0" u="none" strike="noStrike" dirty="0">
                          <a:solidFill>
                            <a:srgbClr val="000000"/>
                          </a:solidFill>
                          <a:effectLst/>
                          <a:latin typeface="Calibri" panose="020F0502020204030204" pitchFamily="34" charset="0"/>
                        </a:rPr>
                        <a:t>NA</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buClr>
                          <a:srgbClr val="000000"/>
                        </a:buClr>
                        <a:buSzPts val="80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Customer-id, city, State and Gender.</a:t>
                      </a:r>
                      <a:endParaRPr lang="en-US" sz="2000" b="0" i="0" u="none" strike="noStrike" dirty="0">
                        <a:effectLst/>
                        <a:latin typeface="Arial" panose="020B0604020202020204" pitchFamily="34" charset="0"/>
                      </a:endParaRPr>
                    </a:p>
                  </a:txBody>
                  <a:tcPr marL="212671"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33912040"/>
                  </a:ext>
                </a:extLst>
              </a:tr>
              <a:tr h="476748">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Data given for total 99,441 unique customers</a:t>
                      </a:r>
                      <a:endParaRPr lang="en-US" sz="2000" b="0" i="0" u="none" strike="noStrike">
                        <a:effectLst/>
                        <a:latin typeface="Arial" panose="020B0604020202020204" pitchFamily="34" charset="0"/>
                      </a:endParaRPr>
                    </a:p>
                  </a:txBody>
                  <a:tcPr marL="212671"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03083577"/>
                  </a:ext>
                </a:extLst>
              </a:tr>
              <a:tr h="279746">
                <a:tc rowSpan="2">
                  <a:txBody>
                    <a:bodyPr/>
                    <a:lstStyle/>
                    <a:p>
                      <a:pPr algn="ctr" fontAlgn="ctr">
                        <a:buNone/>
                      </a:pPr>
                      <a:r>
                        <a:rPr lang="en-IN" sz="2000" b="0" i="0" u="none" strike="noStrike">
                          <a:solidFill>
                            <a:srgbClr val="000000"/>
                          </a:solidFill>
                          <a:effectLst/>
                          <a:latin typeface="Calibri" panose="020F0502020204030204" pitchFamily="34" charset="0"/>
                        </a:rPr>
                        <a:t>Stores info</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4</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1" i="0" u="none" strike="noStrike">
                          <a:solidFill>
                            <a:srgbClr val="000000"/>
                          </a:solidFill>
                          <a:effectLst/>
                          <a:latin typeface="Calibri" panose="020F0502020204030204" pitchFamily="34" charset="0"/>
                        </a:rPr>
                        <a:t>535</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l" fontAlgn="ctr">
                        <a:buNone/>
                      </a:pPr>
                      <a:r>
                        <a:rPr lang="en-IN" sz="2000" b="0" i="0" u="none" strike="noStrike">
                          <a:solidFill>
                            <a:srgbClr val="000000"/>
                          </a:solidFill>
                          <a:effectLst/>
                          <a:latin typeface="Calibri" panose="020F0502020204030204" pitchFamily="34" charset="0"/>
                        </a:rPr>
                        <a:t>Store level data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chemeClr val="accent1"/>
                          </a:solidFill>
                          <a:effectLst/>
                          <a:latin typeface="Calibri" panose="020F0502020204030204" pitchFamily="34" charset="0"/>
                        </a:rPr>
                        <a:t>Store id</a:t>
                      </a:r>
                      <a:endParaRPr lang="en-IN" sz="2000" b="0" i="0" u="none" strike="noStrike">
                        <a:solidFill>
                          <a:schemeClr val="accent1"/>
                        </a:solidFill>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NA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Store-id, seller city, seller State and Region</a:t>
                      </a:r>
                      <a:endParaRPr lang="en-US" sz="2000" b="0" i="0" u="none" strike="noStrike">
                        <a:effectLst/>
                        <a:latin typeface="Arial" panose="020B0604020202020204" pitchFamily="34" charset="0"/>
                      </a:endParaRPr>
                    </a:p>
                  </a:txBody>
                  <a:tcPr marL="212671"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89920596"/>
                  </a:ext>
                </a:extLst>
              </a:tr>
              <a:tr h="279746">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Data given for 534 unique stores across  4 region and 19 States/UTs</a:t>
                      </a:r>
                      <a:endParaRPr lang="en-US" sz="2000" b="0" i="0" u="none" strike="noStrike">
                        <a:effectLst/>
                        <a:latin typeface="Arial" panose="020B0604020202020204" pitchFamily="34" charset="0"/>
                      </a:endParaRPr>
                    </a:p>
                  </a:txBody>
                  <a:tcPr marL="212671"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07306116"/>
                  </a:ext>
                </a:extLst>
              </a:tr>
              <a:tr h="352637">
                <a:tc rowSpan="2">
                  <a:txBody>
                    <a:bodyPr/>
                    <a:lstStyle/>
                    <a:p>
                      <a:pPr algn="l" fontAlgn="ctr">
                        <a:buNone/>
                      </a:pPr>
                      <a:r>
                        <a:rPr lang="en-IN" sz="2000" b="0" i="0" u="none" strike="noStrike">
                          <a:solidFill>
                            <a:srgbClr val="000000"/>
                          </a:solidFill>
                          <a:effectLst/>
                          <a:latin typeface="Calibri" panose="020F0502020204030204" pitchFamily="34" charset="0"/>
                        </a:rPr>
                        <a:t>Products info</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9</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1" i="0" u="none" strike="noStrike">
                          <a:solidFill>
                            <a:srgbClr val="000000"/>
                          </a:solidFill>
                          <a:effectLst/>
                          <a:latin typeface="Calibri" panose="020F0502020204030204" pitchFamily="34" charset="0"/>
                        </a:rPr>
                        <a:t>32,951</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l" fontAlgn="ctr">
                        <a:buNone/>
                      </a:pPr>
                      <a:r>
                        <a:rPr lang="en-IN" sz="2000" b="0" i="0" u="none" strike="noStrike">
                          <a:solidFill>
                            <a:srgbClr val="000000"/>
                          </a:solidFill>
                          <a:effectLst/>
                          <a:latin typeface="Calibri" panose="020F0502020204030204" pitchFamily="34" charset="0"/>
                        </a:rPr>
                        <a:t>Product level data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dirty="0">
                          <a:solidFill>
                            <a:schemeClr val="accent1"/>
                          </a:solidFill>
                          <a:effectLst/>
                          <a:latin typeface="Calibri" panose="020F0502020204030204" pitchFamily="34" charset="0"/>
                        </a:rPr>
                        <a:t>Product id</a:t>
                      </a:r>
                      <a:endParaRPr lang="en-IN" sz="2000" b="0" i="0" u="none" strike="noStrike" dirty="0">
                        <a:solidFill>
                          <a:schemeClr val="accent1"/>
                        </a:solidFill>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NA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just"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Product-id, category, product name length and description length, product photos quantity, product dimensions and weight</a:t>
                      </a:r>
                      <a:endParaRPr lang="en-US" sz="2000" b="0" i="0" u="none" strike="noStrike">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91999045"/>
                  </a:ext>
                </a:extLst>
              </a:tr>
              <a:tr h="35263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just" fontAlgn="ctr">
                        <a:buClr>
                          <a:srgbClr val="000000"/>
                        </a:buClr>
                        <a:buSzPts val="80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Data given for 32,951 unique products over 13 categories while category of some product-id is not given</a:t>
                      </a:r>
                      <a:endParaRPr lang="en-US" sz="2000" b="0" i="0" u="none" strike="noStrike" dirty="0">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72910349"/>
                  </a:ext>
                </a:extLst>
              </a:tr>
            </a:tbl>
          </a:graphicData>
        </a:graphic>
      </p:graphicFrame>
      <p:sp>
        <p:nvSpPr>
          <p:cNvPr id="2" name="Title 1">
            <a:extLst>
              <a:ext uri="{FF2B5EF4-FFF2-40B4-BE49-F238E27FC236}">
                <a16:creationId xmlns:a16="http://schemas.microsoft.com/office/drawing/2014/main" id="{574F4FAE-6924-CD19-E4F7-98BA4E930E8A}"/>
              </a:ext>
            </a:extLst>
          </p:cNvPr>
          <p:cNvSpPr txBox="1">
            <a:spLocks/>
          </p:cNvSpPr>
          <p:nvPr/>
        </p:nvSpPr>
        <p:spPr>
          <a:xfrm>
            <a:off x="859971" y="424543"/>
            <a:ext cx="10058400" cy="631371"/>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800">
                <a:solidFill>
                  <a:schemeClr val="tx1"/>
                </a:solidFill>
              </a:rPr>
              <a:t>Over-View of Tables</a:t>
            </a:r>
            <a:endParaRPr lang="en-IN" sz="1800" dirty="0">
              <a:solidFill>
                <a:schemeClr val="tx1"/>
              </a:solidFill>
            </a:endParaRPr>
          </a:p>
        </p:txBody>
      </p:sp>
    </p:spTree>
    <p:extLst>
      <p:ext uri="{BB962C8B-B14F-4D97-AF65-F5344CB8AC3E}">
        <p14:creationId xmlns:p14="http://schemas.microsoft.com/office/powerpoint/2010/main" val="37305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70588" l="0"/>
                                      </p:by>
                                    </p:animClr>
                                    <p:animClr clrSpc="hsl" dir="cw">
                                      <p:cBhvr>
                                        <p:cTn id="7" dur="500" fill="hold"/>
                                        <p:tgtEl>
                                          <p:spTgt spid="2"/>
                                        </p:tgtEl>
                                        <p:attrNameLst>
                                          <p:attrName>fillcolor</p:attrName>
                                        </p:attrNameLst>
                                      </p:cBhvr>
                                      <p:by>
                                        <p:hsl h="0" s="-70588" l="0"/>
                                      </p:by>
                                    </p:animClr>
                                    <p:animClr clrSpc="hsl" dir="cw">
                                      <p:cBhvr>
                                        <p:cTn id="8" dur="500" fill="hold"/>
                                        <p:tgtEl>
                                          <p:spTgt spid="2"/>
                                        </p:tgtEl>
                                        <p:attrNameLst>
                                          <p:attrName>stroke.color</p:attrName>
                                        </p:attrNameLst>
                                      </p:cBhvr>
                                      <p:by>
                                        <p:hsl h="0" s="-70588"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5ADE5AD-E978-97E9-0BE2-EE542EED1B39}"/>
              </a:ext>
            </a:extLst>
          </p:cNvPr>
          <p:cNvGraphicFramePr>
            <a:graphicFrameLocks noGrp="1"/>
          </p:cNvGraphicFramePr>
          <p:nvPr>
            <p:ph idx="1"/>
            <p:extLst>
              <p:ext uri="{D42A27DB-BD31-4B8C-83A1-F6EECF244321}">
                <p14:modId xmlns:p14="http://schemas.microsoft.com/office/powerpoint/2010/main" val="1318750174"/>
              </p:ext>
            </p:extLst>
          </p:nvPr>
        </p:nvGraphicFramePr>
        <p:xfrm>
          <a:off x="1003074" y="1284514"/>
          <a:ext cx="6169024" cy="472598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D7F09778-C50B-C437-C3AE-493CB19892E1}"/>
              </a:ext>
            </a:extLst>
          </p:cNvPr>
          <p:cNvSpPr>
            <a:spLocks noGrp="1"/>
          </p:cNvSpPr>
          <p:nvPr>
            <p:ph type="body" sz="half" idx="2"/>
          </p:nvPr>
        </p:nvSpPr>
        <p:spPr>
          <a:xfrm>
            <a:off x="7423468" y="1284514"/>
            <a:ext cx="3931920" cy="3017520"/>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457200" fontAlgn="b"/>
            <a:r>
              <a:rPr lang="en-IN" sz="1800" dirty="0">
                <a:solidFill>
                  <a:srgbClr val="000000"/>
                </a:solidFill>
                <a:latin typeface="Corbel" panose="020B0503020204020204" pitchFamily="34" charset="0"/>
              </a:rPr>
              <a:t>There are 37 stores but st103 store performing best</a:t>
            </a:r>
          </a:p>
          <a:p>
            <a:pPr defTabSz="457200" fontAlgn="b"/>
            <a:r>
              <a:rPr lang="en-IN" sz="1800" dirty="0">
                <a:solidFill>
                  <a:srgbClr val="000000"/>
                </a:solidFill>
                <a:latin typeface="Corbel" panose="020B0503020204020204" pitchFamily="34" charset="0"/>
              </a:rPr>
              <a:t>Recommendation -by analysing their sale trend we can identify y the sale is going up is that for location or for time or for price or discount</a:t>
            </a:r>
          </a:p>
        </p:txBody>
      </p:sp>
      <p:sp>
        <p:nvSpPr>
          <p:cNvPr id="2" name="Rectangle: Rounded Corners 1">
            <a:extLst>
              <a:ext uri="{FF2B5EF4-FFF2-40B4-BE49-F238E27FC236}">
                <a16:creationId xmlns:a16="http://schemas.microsoft.com/office/drawing/2014/main" id="{D01225DC-BD17-78C9-7FF6-216E1738A1DA}"/>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312461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0" nodeType="clickEffect">
                                  <p:stCondLst>
                                    <p:cond delay="0"/>
                                  </p:stCondLst>
                                  <p:childTnLst>
                                    <p:animEffect transition="out" filter="fade">
                                      <p:cBhvr>
                                        <p:cTn id="16" dur="1000"/>
                                        <p:tgtEl>
                                          <p:spTgt spid="4"/>
                                        </p:tgtEl>
                                      </p:cBhvr>
                                    </p:animEffect>
                                    <p:anim calcmode="lin" valueType="num">
                                      <p:cBhvr>
                                        <p:cTn id="17" dur="1000"/>
                                        <p:tgtEl>
                                          <p:spTgt spid="4"/>
                                        </p:tgtEl>
                                        <p:attrNameLst>
                                          <p:attrName>ppt_x</p:attrName>
                                        </p:attrNameLst>
                                      </p:cBhvr>
                                      <p:tavLst>
                                        <p:tav tm="0">
                                          <p:val>
                                            <p:strVal val="ppt_x"/>
                                          </p:val>
                                        </p:tav>
                                        <p:tav tm="100000">
                                          <p:val>
                                            <p:strVal val="ppt_x"/>
                                          </p:val>
                                        </p:tav>
                                      </p:tavLst>
                                    </p:anim>
                                    <p:anim calcmode="lin" valueType="num">
                                      <p:cBhvr>
                                        <p:cTn id="18" dur="1000"/>
                                        <p:tgtEl>
                                          <p:spTgt spid="4"/>
                                        </p:tgtEl>
                                        <p:attrNameLst>
                                          <p:attrName>ppt_y</p:attrName>
                                        </p:attrNameLst>
                                      </p:cBhvr>
                                      <p:tavLst>
                                        <p:tav tm="0">
                                          <p:val>
                                            <p:strVal val="ppt_y"/>
                                          </p:val>
                                        </p:tav>
                                        <p:tav tm="100000">
                                          <p:val>
                                            <p:strVal val="ppt_y+.1"/>
                                          </p:val>
                                        </p:tav>
                                      </p:tavLst>
                                    </p:anim>
                                    <p:set>
                                      <p:cBhvr>
                                        <p:cTn id="1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D3D8-977F-449C-AC8D-11AC63693459}"/>
              </a:ext>
            </a:extLst>
          </p:cNvPr>
          <p:cNvSpPr>
            <a:spLocks noGrp="1"/>
          </p:cNvSpPr>
          <p:nvPr>
            <p:ph type="title"/>
          </p:nvPr>
        </p:nvSpPr>
        <p:spPr>
          <a:xfrm>
            <a:off x="1143000" y="957941"/>
            <a:ext cx="3931920" cy="511629"/>
          </a:xfr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defTabSz="457200"/>
            <a:r>
              <a:rPr lang="en-IN" sz="1800" dirty="0">
                <a:solidFill>
                  <a:schemeClr val="tx1"/>
                </a:solidFill>
                <a:latin typeface="+mn-lt"/>
                <a:ea typeface="+mn-ea"/>
                <a:cs typeface="+mn-cs"/>
              </a:rPr>
              <a:t>MoM Growth Analysis</a:t>
            </a:r>
          </a:p>
        </p:txBody>
      </p:sp>
      <p:graphicFrame>
        <p:nvGraphicFramePr>
          <p:cNvPr id="6" name="Content Placeholder 5">
            <a:extLst>
              <a:ext uri="{FF2B5EF4-FFF2-40B4-BE49-F238E27FC236}">
                <a16:creationId xmlns:a16="http://schemas.microsoft.com/office/drawing/2014/main" id="{394A3388-9975-A9F8-A8CE-A50F5B257E6C}"/>
              </a:ext>
            </a:extLst>
          </p:cNvPr>
          <p:cNvGraphicFramePr>
            <a:graphicFrameLocks noGrp="1"/>
          </p:cNvGraphicFramePr>
          <p:nvPr>
            <p:ph idx="1"/>
            <p:extLst>
              <p:ext uri="{D42A27DB-BD31-4B8C-83A1-F6EECF244321}">
                <p14:modId xmlns:p14="http://schemas.microsoft.com/office/powerpoint/2010/main" val="4092223005"/>
              </p:ext>
            </p:extLst>
          </p:nvPr>
        </p:nvGraphicFramePr>
        <p:xfrm>
          <a:off x="5851525" y="1096963"/>
          <a:ext cx="5213350" cy="46640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BB843F60-E5D1-FD4C-6302-0346148E01E5}"/>
              </a:ext>
            </a:extLst>
          </p:cNvPr>
          <p:cNvSpPr>
            <a:spLocks noGrp="1"/>
          </p:cNvSpPr>
          <p:nvPr>
            <p:ph type="body" sz="half" idx="2"/>
          </p:nvPr>
        </p:nvSpPr>
        <p:spPr>
          <a:xfrm>
            <a:off x="1143000" y="2834640"/>
            <a:ext cx="3931920" cy="2926080"/>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10000"/>
          </a:bodyPr>
          <a:lstStyle/>
          <a:p>
            <a:pPr defTabSz="457200" fontAlgn="b"/>
            <a:r>
              <a:rPr lang="en-US" sz="1800" dirty="0">
                <a:solidFill>
                  <a:srgbClr val="000000"/>
                </a:solidFill>
                <a:latin typeface="Corbel" panose="020B0503020204020204" pitchFamily="34" charset="0"/>
              </a:rPr>
              <a:t>From 2021 to 2023, sales kept growing strongly, with big peaks in November and December 2022. In 2023 also, sales were stable and good. But in September 2023, there was a sudden big drop — only 92 orders — which is not normal. This needs to be checked properly to find the reason. To continue the growth, we should focus more on high-sales months, fix the September issue, and plan better sales strategies for the second half of the year.</a:t>
            </a:r>
            <a:endParaRPr lang="en-IN" sz="1800" dirty="0">
              <a:solidFill>
                <a:srgbClr val="000000"/>
              </a:solidFill>
              <a:latin typeface="Corbel" panose="020B0503020204020204" pitchFamily="34" charset="0"/>
            </a:endParaRPr>
          </a:p>
        </p:txBody>
      </p:sp>
      <p:sp>
        <p:nvSpPr>
          <p:cNvPr id="3" name="Rectangle: Rounded Corners 2">
            <a:extLst>
              <a:ext uri="{FF2B5EF4-FFF2-40B4-BE49-F238E27FC236}">
                <a16:creationId xmlns:a16="http://schemas.microsoft.com/office/drawing/2014/main" id="{8C7C34E9-8238-8584-5A15-063546C66E0D}"/>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2251393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32E3-749D-C21D-5BDE-402BD58FBF66}"/>
              </a:ext>
            </a:extLst>
          </p:cNvPr>
          <p:cNvSpPr>
            <a:spLocks noGrp="1"/>
          </p:cNvSpPr>
          <p:nvPr>
            <p:ph type="title"/>
          </p:nvPr>
        </p:nvSpPr>
        <p:spPr>
          <a:xfrm>
            <a:off x="839788" y="977537"/>
            <a:ext cx="3931920" cy="511628"/>
          </a:xfr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defTabSz="457200"/>
            <a:r>
              <a:rPr lang="en-US" sz="1800" dirty="0">
                <a:solidFill>
                  <a:schemeClr val="tx1"/>
                </a:solidFill>
                <a:latin typeface="+mn-lt"/>
                <a:ea typeface="+mn-ea"/>
                <a:cs typeface="+mn-cs"/>
              </a:rPr>
              <a:t>Understanding the YoY growth</a:t>
            </a:r>
            <a:endParaRPr lang="en-IN" sz="1800" dirty="0">
              <a:solidFill>
                <a:schemeClr val="tx1"/>
              </a:solidFill>
              <a:latin typeface="+mn-lt"/>
              <a:ea typeface="+mn-ea"/>
              <a:cs typeface="+mn-cs"/>
            </a:endParaRPr>
          </a:p>
        </p:txBody>
      </p:sp>
      <p:graphicFrame>
        <p:nvGraphicFramePr>
          <p:cNvPr id="7" name="Content Placeholder 6">
            <a:extLst>
              <a:ext uri="{FF2B5EF4-FFF2-40B4-BE49-F238E27FC236}">
                <a16:creationId xmlns:a16="http://schemas.microsoft.com/office/drawing/2014/main" id="{77EC9230-129B-466C-104D-2AA71F28743F}"/>
              </a:ext>
            </a:extLst>
          </p:cNvPr>
          <p:cNvGraphicFramePr>
            <a:graphicFrameLocks noGrp="1"/>
          </p:cNvGraphicFramePr>
          <p:nvPr>
            <p:ph idx="1"/>
            <p:extLst>
              <p:ext uri="{D42A27DB-BD31-4B8C-83A1-F6EECF244321}">
                <p14:modId xmlns:p14="http://schemas.microsoft.com/office/powerpoint/2010/main" val="2064459666"/>
              </p:ext>
            </p:extLst>
          </p:nvPr>
        </p:nvGraphicFramePr>
        <p:xfrm>
          <a:off x="5851525" y="1096963"/>
          <a:ext cx="5213350" cy="46640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2C6E8511-FDE6-987A-F1B9-006FA16BC207}"/>
              </a:ext>
            </a:extLst>
          </p:cNvPr>
          <p:cNvSpPr>
            <a:spLocks noGrp="1"/>
          </p:cNvSpPr>
          <p:nvPr>
            <p:ph type="body" sz="half" idx="2"/>
          </p:nvPr>
        </p:nvSpPr>
        <p:spPr>
          <a:xfrm>
            <a:off x="839788" y="1920240"/>
            <a:ext cx="3931920" cy="3017520"/>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defTabSz="457200" fontAlgn="b"/>
            <a:r>
              <a:rPr lang="en-US" sz="1800" dirty="0">
                <a:solidFill>
                  <a:srgbClr val="000000"/>
                </a:solidFill>
                <a:latin typeface="Corbel" panose="020B0503020204020204" pitchFamily="34" charset="0"/>
              </a:rPr>
              <a:t>As we can see minimal 2020(0) revenue growth in the base year as there is no prior year to compare.</a:t>
            </a:r>
          </a:p>
          <a:p>
            <a:pPr defTabSz="457200" fontAlgn="b"/>
            <a:r>
              <a:rPr lang="en-US" sz="1800" dirty="0">
                <a:solidFill>
                  <a:srgbClr val="000000"/>
                </a:solidFill>
                <a:latin typeface="Corbel" panose="020B0503020204020204" pitchFamily="34" charset="0"/>
              </a:rPr>
              <a:t>These 2021(99.1),2022(99.19) two years show nearly 100% year-over-year revenue growth</a:t>
            </a:r>
          </a:p>
          <a:p>
            <a:pPr defTabSz="457200" fontAlgn="b"/>
            <a:r>
              <a:rPr lang="en-US" sz="1800" dirty="0">
                <a:solidFill>
                  <a:srgbClr val="000000"/>
                </a:solidFill>
                <a:latin typeface="Corbel" panose="020B0503020204020204" pitchFamily="34" charset="0"/>
              </a:rPr>
              <a:t>There is a sharp drop in revenue in 2023(20.54)</a:t>
            </a:r>
          </a:p>
          <a:p>
            <a:pPr defTabSz="457200" fontAlgn="b"/>
            <a:r>
              <a:rPr lang="en-US" sz="1800" dirty="0">
                <a:solidFill>
                  <a:srgbClr val="000000"/>
                </a:solidFill>
                <a:latin typeface="Corbel" panose="020B0503020204020204" pitchFamily="34" charset="0"/>
              </a:rPr>
              <a:t>Recommendation -  We can improve by identifying y and it is all related to 2021 and 2022 sales </a:t>
            </a:r>
            <a:endParaRPr lang="en-IN" sz="1800" dirty="0">
              <a:solidFill>
                <a:srgbClr val="000000"/>
              </a:solidFill>
              <a:latin typeface="Corbel" panose="020B0503020204020204" pitchFamily="34" charset="0"/>
            </a:endParaRPr>
          </a:p>
        </p:txBody>
      </p:sp>
      <p:sp>
        <p:nvSpPr>
          <p:cNvPr id="3" name="Rectangle: Rounded Corners 2">
            <a:extLst>
              <a:ext uri="{FF2B5EF4-FFF2-40B4-BE49-F238E27FC236}">
                <a16:creationId xmlns:a16="http://schemas.microsoft.com/office/drawing/2014/main" id="{4820314C-644D-675C-9FFF-660624B13503}"/>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197131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BAD87-A14A-E59B-6EF3-48ED3B8FBFE5}"/>
              </a:ext>
            </a:extLst>
          </p:cNvPr>
          <p:cNvSpPr>
            <a:spLocks noGrp="1"/>
          </p:cNvSpPr>
          <p:nvPr>
            <p:ph type="title"/>
          </p:nvPr>
        </p:nvSpPr>
        <p:spPr>
          <a:xfrm>
            <a:off x="826395" y="2347460"/>
            <a:ext cx="4230100" cy="2150085"/>
          </a:xfrm>
          <a:solidFill>
            <a:srgbClr val="92D050"/>
          </a:solidFill>
          <a:ln>
            <a:solidFill>
              <a:schemeClr val="tx1"/>
            </a:solidFill>
          </a:ln>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defTabSz="457200"/>
            <a:r>
              <a:rPr lang="en-IN" sz="1800" dirty="0">
                <a:solidFill>
                  <a:schemeClr val="tx1"/>
                </a:solidFill>
                <a:latin typeface="+mn-lt"/>
                <a:ea typeface="+mn-ea"/>
                <a:cs typeface="+mn-cs"/>
              </a:rPr>
              <a:t>Recommendation on customer behaviour</a:t>
            </a:r>
          </a:p>
        </p:txBody>
      </p:sp>
      <p:sp>
        <p:nvSpPr>
          <p:cNvPr id="2" name="Rectangle: Rounded Corners 1">
            <a:extLst>
              <a:ext uri="{FF2B5EF4-FFF2-40B4-BE49-F238E27FC236}">
                <a16:creationId xmlns:a16="http://schemas.microsoft.com/office/drawing/2014/main" id="{4407E42B-2B8A-1A4D-3769-F8A33E69A52D}"/>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3" name="Rectangle: Rounded Corners 2">
            <a:extLst>
              <a:ext uri="{FF2B5EF4-FFF2-40B4-BE49-F238E27FC236}">
                <a16:creationId xmlns:a16="http://schemas.microsoft.com/office/drawing/2014/main" id="{133C8970-803E-58BF-CE94-9999DA63EE77}"/>
              </a:ext>
            </a:extLst>
          </p:cNvPr>
          <p:cNvSpPr/>
          <p:nvPr/>
        </p:nvSpPr>
        <p:spPr>
          <a:xfrm>
            <a:off x="5878286" y="1219201"/>
            <a:ext cx="5477101" cy="4953000"/>
          </a:xfrm>
          <a:prstGeom prst="roundRect">
            <a:avLst/>
          </a:prstGeom>
          <a:effectLst>
            <a:outerShdw blurRad="76200" dist="1270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
            <a:r>
              <a:rPr lang="en-IN" dirty="0">
                <a:solidFill>
                  <a:srgbClr val="000000"/>
                </a:solidFill>
                <a:latin typeface="Corbel" panose="020B0503020204020204" pitchFamily="34" charset="0"/>
              </a:rPr>
              <a:t>Analyse customer behaviour to understand what customer is preferring and what is their need and in which time they are preferring to buy and maximum on which day.</a:t>
            </a:r>
          </a:p>
          <a:p>
            <a:pPr fontAlgn="b"/>
            <a:r>
              <a:rPr lang="en-IN" dirty="0">
                <a:solidFill>
                  <a:srgbClr val="000000"/>
                </a:solidFill>
                <a:latin typeface="Corbel" panose="020B0503020204020204" pitchFamily="34" charset="0"/>
              </a:rPr>
              <a:t>Based on this we can perform advertisements/ also can offer some offers.</a:t>
            </a:r>
          </a:p>
          <a:p>
            <a:pPr fontAlgn="b"/>
            <a:r>
              <a:rPr lang="en-IN" dirty="0">
                <a:solidFill>
                  <a:srgbClr val="000000"/>
                </a:solidFill>
                <a:latin typeface="Corbel" panose="020B0503020204020204" pitchFamily="34" charset="0"/>
              </a:rPr>
              <a:t>Also we can track who prefers discount and how much of them hurry for purchase without seeking discount.</a:t>
            </a:r>
          </a:p>
        </p:txBody>
      </p:sp>
    </p:spTree>
    <p:extLst>
      <p:ext uri="{BB962C8B-B14F-4D97-AF65-F5344CB8AC3E}">
        <p14:creationId xmlns:p14="http://schemas.microsoft.com/office/powerpoint/2010/main" val="398115144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A3E4E-D8BE-2138-0102-B7CB875CBD76}"/>
              </a:ext>
            </a:extLst>
          </p:cNvPr>
          <p:cNvSpPr>
            <a:spLocks noGrp="1"/>
          </p:cNvSpPr>
          <p:nvPr>
            <p:ph type="title"/>
          </p:nvPr>
        </p:nvSpPr>
        <p:spPr>
          <a:xfrm>
            <a:off x="674916" y="2229397"/>
            <a:ext cx="4044362" cy="2867292"/>
          </a:xfrm>
          <a:solidFill>
            <a:srgbClr val="92D050"/>
          </a:solidFill>
          <a:ln>
            <a:solidFill>
              <a:schemeClr val="tx1"/>
            </a:solidFill>
          </a:ln>
          <a:effectLst>
            <a:outerShdw blurRad="76200" dist="762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defTabSz="457200"/>
            <a:r>
              <a:rPr lang="en-US" sz="1800" dirty="0">
                <a:solidFill>
                  <a:schemeClr val="tx1"/>
                </a:solidFill>
                <a:latin typeface="+mn-lt"/>
                <a:ea typeface="+mn-ea"/>
                <a:cs typeface="+mn-cs"/>
              </a:rPr>
              <a:t>Recommendation on Product Behavior</a:t>
            </a:r>
          </a:p>
        </p:txBody>
      </p:sp>
      <p:sp>
        <p:nvSpPr>
          <p:cNvPr id="2" name="Rectangle: Rounded Corners 1">
            <a:extLst>
              <a:ext uri="{FF2B5EF4-FFF2-40B4-BE49-F238E27FC236}">
                <a16:creationId xmlns:a16="http://schemas.microsoft.com/office/drawing/2014/main" id="{9E4D062C-7E39-1233-1677-06F7AE777B5A}"/>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3" name="Rectangle: Rounded Corners 2">
            <a:extLst>
              <a:ext uri="{FF2B5EF4-FFF2-40B4-BE49-F238E27FC236}">
                <a16:creationId xmlns:a16="http://schemas.microsoft.com/office/drawing/2014/main" id="{F2CBADD5-6E3D-AB9C-E743-A02C66F45155}"/>
              </a:ext>
            </a:extLst>
          </p:cNvPr>
          <p:cNvSpPr/>
          <p:nvPr/>
        </p:nvSpPr>
        <p:spPr>
          <a:xfrm>
            <a:off x="5823857" y="1186543"/>
            <a:ext cx="5531531" cy="4953000"/>
          </a:xfrm>
          <a:prstGeom prst="round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l" rtl="0" eaLnBrk="1" fontAlgn="b" latinLnBrk="0" hangingPunct="1">
              <a:buNone/>
            </a:pPr>
            <a:r>
              <a:rPr lang="en-US" sz="1800" b="0" i="0" u="none" strike="noStrike" kern="1200" spc="0" dirty="0">
                <a:solidFill>
                  <a:srgbClr val="000000"/>
                </a:solidFill>
                <a:effectLst/>
                <a:latin typeface="Corbel" panose="020B0503020204020204" pitchFamily="34" charset="0"/>
              </a:rPr>
              <a:t>we can identify which product in famous or in demand based on that we can perform some cross selling advertisements</a:t>
            </a:r>
            <a:endParaRPr lang="en-IN" sz="1800" b="0" i="0" u="none" strike="noStrike" dirty="0">
              <a:effectLst/>
              <a:latin typeface="Arial" panose="020B0604020202020204" pitchFamily="34" charset="0"/>
            </a:endParaRPr>
          </a:p>
          <a:p>
            <a:pPr marL="0" algn="l" rtl="0" eaLnBrk="1" fontAlgn="b" latinLnBrk="0" hangingPunct="1">
              <a:buNone/>
            </a:pPr>
            <a:r>
              <a:rPr lang="en-US" sz="1800" b="0" i="0" u="none" strike="noStrike" kern="1200" spc="0" dirty="0">
                <a:solidFill>
                  <a:srgbClr val="000000"/>
                </a:solidFill>
                <a:effectLst/>
                <a:latin typeface="Corbel" panose="020B0503020204020204" pitchFamily="34" charset="0"/>
              </a:rPr>
              <a:t>and we have to identify profit making product based on that sales we can add combo sales advertisement with sales demanded product</a:t>
            </a:r>
            <a:endParaRPr lang="en-IN" sz="1800" b="0" i="0" u="none" strike="noStrike" dirty="0">
              <a:effectLst/>
              <a:latin typeface="Arial" panose="020B0604020202020204" pitchFamily="34" charset="0"/>
            </a:endParaRPr>
          </a:p>
          <a:p>
            <a:pPr marL="0" algn="l" rtl="0" eaLnBrk="1" fontAlgn="b" latinLnBrk="0" hangingPunct="1"/>
            <a:r>
              <a:rPr lang="en-US" sz="1800" b="0" i="0" u="none" strike="noStrike" kern="1200" spc="0" dirty="0">
                <a:solidFill>
                  <a:srgbClr val="000000"/>
                </a:solidFill>
                <a:effectLst/>
                <a:latin typeface="Corbel" panose="020B0503020204020204" pitchFamily="34" charset="0"/>
              </a:rPr>
              <a:t>we can identify state/location/region where the demand is more according to that we can diversify also</a:t>
            </a:r>
            <a:endParaRPr lang="en-IN"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45107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E346-0460-8F9F-AAB8-1917B66E4728}"/>
              </a:ext>
            </a:extLst>
          </p:cNvPr>
          <p:cNvSpPr>
            <a:spLocks noGrp="1"/>
          </p:cNvSpPr>
          <p:nvPr>
            <p:ph type="title"/>
          </p:nvPr>
        </p:nvSpPr>
        <p:spPr>
          <a:xfrm>
            <a:off x="402771" y="2520042"/>
            <a:ext cx="4125686" cy="1888672"/>
          </a:xfrm>
          <a:solidFill>
            <a:srgbClr val="92D050"/>
          </a:solidFill>
          <a:ln>
            <a:solidFill>
              <a:schemeClr val="tx1"/>
            </a:solidFill>
          </a:ln>
          <a:effectLst>
            <a:outerShdw blurRad="76200" dist="762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r>
              <a:rPr lang="en-IN" sz="1800" dirty="0">
                <a:solidFill>
                  <a:schemeClr val="tx1"/>
                </a:solidFill>
                <a:latin typeface="+mn-lt"/>
                <a:ea typeface="+mn-ea"/>
                <a:cs typeface="+mn-cs"/>
              </a:rPr>
              <a:t>Recommendation on </a:t>
            </a:r>
            <a:br>
              <a:rPr lang="en-IN" sz="1800" dirty="0">
                <a:solidFill>
                  <a:schemeClr val="tx1"/>
                </a:solidFill>
                <a:latin typeface="+mn-lt"/>
                <a:ea typeface="+mn-ea"/>
                <a:cs typeface="+mn-cs"/>
              </a:rPr>
            </a:br>
            <a:r>
              <a:rPr lang="en-IN" sz="1800" dirty="0">
                <a:solidFill>
                  <a:schemeClr val="tx1"/>
                </a:solidFill>
                <a:latin typeface="+mn-lt"/>
                <a:ea typeface="+mn-ea"/>
                <a:cs typeface="+mn-cs"/>
              </a:rPr>
              <a:t>Store behaviour </a:t>
            </a:r>
          </a:p>
        </p:txBody>
      </p:sp>
      <p:sp>
        <p:nvSpPr>
          <p:cNvPr id="4" name="Rectangle: Rounded Corners 3">
            <a:extLst>
              <a:ext uri="{FF2B5EF4-FFF2-40B4-BE49-F238E27FC236}">
                <a16:creationId xmlns:a16="http://schemas.microsoft.com/office/drawing/2014/main" id="{927D1589-5055-3B6E-A4F7-9F3DADA77D8F}"/>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5" name="Rectangle: Rounded Corners 4">
            <a:extLst>
              <a:ext uri="{FF2B5EF4-FFF2-40B4-BE49-F238E27FC236}">
                <a16:creationId xmlns:a16="http://schemas.microsoft.com/office/drawing/2014/main" id="{9BD57912-1A6F-8B2D-43D9-4EBA6134EAE5}"/>
              </a:ext>
            </a:extLst>
          </p:cNvPr>
          <p:cNvSpPr/>
          <p:nvPr/>
        </p:nvSpPr>
        <p:spPr>
          <a:xfrm>
            <a:off x="5519057" y="1491343"/>
            <a:ext cx="5334000" cy="4071257"/>
          </a:xfrm>
          <a:prstGeom prst="round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solidFill>
                  <a:schemeClr val="tx1"/>
                </a:solidFill>
              </a:rPr>
              <a:t>AS we have 37 stores based on that we can identify which store is generating more sales and which store is generating more profit based on that we can cross sell product by advertisements/discount offers/weekend sales/buy 2 get 1</a:t>
            </a:r>
          </a:p>
          <a:p>
            <a:r>
              <a:rPr lang="en-IN" sz="1800" dirty="0">
                <a:solidFill>
                  <a:schemeClr val="tx1"/>
                </a:solidFill>
              </a:rPr>
              <a:t>And also some stores are generating less revenue so 1</a:t>
            </a:r>
            <a:r>
              <a:rPr lang="en-IN" sz="1800" baseline="30000" dirty="0">
                <a:solidFill>
                  <a:schemeClr val="tx1"/>
                </a:solidFill>
              </a:rPr>
              <a:t>st</a:t>
            </a:r>
            <a:r>
              <a:rPr lang="en-IN" sz="1800" dirty="0">
                <a:solidFill>
                  <a:schemeClr val="tx1"/>
                </a:solidFill>
              </a:rPr>
              <a:t> identify what is the reason behind in sell is it for price/location/time of delivery</a:t>
            </a:r>
          </a:p>
          <a:p>
            <a:r>
              <a:rPr lang="en-IN" sz="1800" dirty="0">
                <a:solidFill>
                  <a:schemeClr val="tx1"/>
                </a:solidFill>
              </a:rPr>
              <a:t>Then perform advertisements according to that</a:t>
            </a:r>
          </a:p>
          <a:p>
            <a:pPr algn="ctr"/>
            <a:endParaRPr lang="en-IN" dirty="0"/>
          </a:p>
        </p:txBody>
      </p:sp>
    </p:spTree>
    <p:extLst>
      <p:ext uri="{BB962C8B-B14F-4D97-AF65-F5344CB8AC3E}">
        <p14:creationId xmlns:p14="http://schemas.microsoft.com/office/powerpoint/2010/main" val="106636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A72B-04B6-52E7-FFF6-15841DF0D0C0}"/>
              </a:ext>
            </a:extLst>
          </p:cNvPr>
          <p:cNvSpPr>
            <a:spLocks noGrp="1"/>
          </p:cNvSpPr>
          <p:nvPr>
            <p:ph type="title"/>
          </p:nvPr>
        </p:nvSpPr>
        <p:spPr>
          <a:xfrm>
            <a:off x="477529" y="359229"/>
            <a:ext cx="11072213" cy="478970"/>
          </a:xfr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r>
              <a:rPr lang="en-US" sz="1800">
                <a:solidFill>
                  <a:schemeClr val="tx1"/>
                </a:solidFill>
              </a:rPr>
              <a:t>Sells Recommendation</a:t>
            </a:r>
            <a:endParaRPr lang="en-US" sz="1800" dirty="0">
              <a:solidFill>
                <a:schemeClr val="tx1"/>
              </a:solidFill>
            </a:endParaRPr>
          </a:p>
        </p:txBody>
      </p:sp>
      <p:sp>
        <p:nvSpPr>
          <p:cNvPr id="3" name="Rectangle: Rounded Corners 2">
            <a:extLst>
              <a:ext uri="{FF2B5EF4-FFF2-40B4-BE49-F238E27FC236}">
                <a16:creationId xmlns:a16="http://schemas.microsoft.com/office/drawing/2014/main" id="{325F02FA-C0CA-258E-621F-A0E71A55A481}"/>
              </a:ext>
            </a:extLst>
          </p:cNvPr>
          <p:cNvSpPr/>
          <p:nvPr/>
        </p:nvSpPr>
        <p:spPr>
          <a:xfrm>
            <a:off x="875578" y="1719943"/>
            <a:ext cx="10276114" cy="4321629"/>
          </a:xfrm>
          <a:prstGeom prst="round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1800" dirty="0">
                <a:solidFill>
                  <a:schemeClr val="tx1"/>
                </a:solidFill>
              </a:rPr>
              <a:t>Overall if we are combining all customer/ product/store then it all matters on customer need/interest/ego, so we can full fill that need by identifying his preference based on time.</a:t>
            </a:r>
          </a:p>
          <a:p>
            <a:pPr marL="342900" indent="-342900">
              <a:buFont typeface="Arial" panose="020B0604020202020204" pitchFamily="34" charset="0"/>
              <a:buChar char="•"/>
            </a:pPr>
            <a:r>
              <a:rPr lang="en-IN" sz="1800" dirty="0">
                <a:solidFill>
                  <a:schemeClr val="tx1"/>
                </a:solidFill>
              </a:rPr>
              <a:t>As there are 3 type of payment method but max customer prefer instore purchase so here we can advertise more, provide them more offers like family pack/combo discounts and we can add cross selling also</a:t>
            </a:r>
          </a:p>
          <a:p>
            <a:pPr marL="342900" indent="-342900">
              <a:buFont typeface="Arial" panose="020B0604020202020204" pitchFamily="34" charset="0"/>
              <a:buChar char="•"/>
            </a:pPr>
            <a:r>
              <a:rPr lang="en-IN" sz="1800" dirty="0">
                <a:solidFill>
                  <a:schemeClr val="tx1"/>
                </a:solidFill>
              </a:rPr>
              <a:t>For online payment buyer may be </a:t>
            </a:r>
            <a:r>
              <a:rPr lang="en-IN" sz="1800" dirty="0" err="1">
                <a:solidFill>
                  <a:schemeClr val="tx1"/>
                </a:solidFill>
              </a:rPr>
              <a:t>upi</a:t>
            </a:r>
            <a:r>
              <a:rPr lang="en-IN" sz="1800" dirty="0">
                <a:solidFill>
                  <a:schemeClr val="tx1"/>
                </a:solidFill>
              </a:rPr>
              <a:t>/debit/credit we can advertise them by providing more discounts if purchasing two and we can help them by decreasing the sell time also.</a:t>
            </a:r>
          </a:p>
        </p:txBody>
      </p:sp>
    </p:spTree>
    <p:extLst>
      <p:ext uri="{BB962C8B-B14F-4D97-AF65-F5344CB8AC3E}">
        <p14:creationId xmlns:p14="http://schemas.microsoft.com/office/powerpoint/2010/main" val="19747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DFAAE44-BA62-682C-D52A-8EB7C4711D66}"/>
              </a:ext>
            </a:extLst>
          </p:cNvPr>
          <p:cNvGraphicFramePr>
            <a:graphicFrameLocks noGrp="1"/>
          </p:cNvGraphicFramePr>
          <p:nvPr>
            <p:ph idx="1"/>
            <p:extLst>
              <p:ext uri="{D42A27DB-BD31-4B8C-83A1-F6EECF244321}">
                <p14:modId xmlns:p14="http://schemas.microsoft.com/office/powerpoint/2010/main" val="952888072"/>
              </p:ext>
            </p:extLst>
          </p:nvPr>
        </p:nvGraphicFramePr>
        <p:xfrm>
          <a:off x="839788" y="1360714"/>
          <a:ext cx="10515600" cy="4735286"/>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88FADF3B-6B7C-63A1-E5FD-783BFD06A791}"/>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748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F082-89DD-8A02-C7E7-C6AF86F64B92}"/>
              </a:ext>
            </a:extLst>
          </p:cNvPr>
          <p:cNvSpPr>
            <a:spLocks noGrp="1"/>
          </p:cNvSpPr>
          <p:nvPr>
            <p:ph type="title"/>
          </p:nvPr>
        </p:nvSpPr>
        <p:spPr>
          <a:xfrm>
            <a:off x="839788" y="1069975"/>
            <a:ext cx="3932237" cy="649968"/>
          </a:xfr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r>
              <a:rPr lang="en-IN" sz="1800" dirty="0">
                <a:solidFill>
                  <a:schemeClr val="tx1"/>
                </a:solidFill>
                <a:latin typeface="+mn-lt"/>
                <a:ea typeface="+mn-ea"/>
                <a:cs typeface="+mn-cs"/>
              </a:rPr>
              <a:t>RFM segmentation</a:t>
            </a:r>
          </a:p>
        </p:txBody>
      </p:sp>
      <p:graphicFrame>
        <p:nvGraphicFramePr>
          <p:cNvPr id="6" name="Picture Placeholder 5">
            <a:extLst>
              <a:ext uri="{FF2B5EF4-FFF2-40B4-BE49-F238E27FC236}">
                <a16:creationId xmlns:a16="http://schemas.microsoft.com/office/drawing/2014/main" id="{91229A57-69BF-CC73-9FC7-E128BB8D12B0}"/>
              </a:ext>
            </a:extLst>
          </p:cNvPr>
          <p:cNvGraphicFramePr>
            <a:graphicFrameLocks noGrp="1"/>
          </p:cNvGraphicFramePr>
          <p:nvPr>
            <p:ph type="pic" idx="1"/>
            <p:extLst>
              <p:ext uri="{D42A27DB-BD31-4B8C-83A1-F6EECF244321}">
                <p14:modId xmlns:p14="http://schemas.microsoft.com/office/powerpoint/2010/main" val="950622707"/>
              </p:ext>
            </p:extLst>
          </p:nvPr>
        </p:nvGraphicFramePr>
        <p:xfrm>
          <a:off x="5413375" y="1069975"/>
          <a:ext cx="6099175"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655847ED-83A7-FE41-955A-7621E99B6A87}"/>
              </a:ext>
            </a:extLst>
          </p:cNvPr>
          <p:cNvSpPr/>
          <p:nvPr/>
        </p:nvSpPr>
        <p:spPr>
          <a:xfrm>
            <a:off x="839788" y="338640"/>
            <a:ext cx="10515600"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
        <p:nvSpPr>
          <p:cNvPr id="5" name="Rectangle: Rounded Corners 4">
            <a:extLst>
              <a:ext uri="{FF2B5EF4-FFF2-40B4-BE49-F238E27FC236}">
                <a16:creationId xmlns:a16="http://schemas.microsoft.com/office/drawing/2014/main" id="{52B40426-8CA7-F2B7-CC5D-0AA27A921597}"/>
              </a:ext>
            </a:extLst>
          </p:cNvPr>
          <p:cNvSpPr/>
          <p:nvPr/>
        </p:nvSpPr>
        <p:spPr>
          <a:xfrm>
            <a:off x="839789" y="1828800"/>
            <a:ext cx="3932236" cy="4040188"/>
          </a:xfrm>
          <a:prstGeom prst="roundRect">
            <a:avLst/>
          </a:prstGeom>
          <a:effectLst>
            <a:outerShdw blurRad="76200" dist="508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800" dirty="0">
                <a:solidFill>
                  <a:schemeClr val="tx1"/>
                </a:solidFill>
              </a:rPr>
              <a:t>We segmented customers into (Premium, Gold, Silver, Standard) using RFM analysis based on their last purchase date, number of purchases, and expenses</a:t>
            </a:r>
          </a:p>
          <a:p>
            <a:pPr marL="342900" indent="-342900">
              <a:buFont typeface="Arial" panose="020B0604020202020204" pitchFamily="34" charset="0"/>
              <a:buChar char="•"/>
            </a:pPr>
            <a:r>
              <a:rPr lang="en-US" sz="1800" dirty="0">
                <a:solidFill>
                  <a:schemeClr val="tx1"/>
                </a:solidFill>
              </a:rPr>
              <a:t>It shows, Frequency, and Monetary value, then assigns them a segment total spending. Based on that we can target customers</a:t>
            </a:r>
            <a:r>
              <a:rPr lang="en-IN" sz="1800" dirty="0">
                <a:solidFill>
                  <a:schemeClr val="tx1"/>
                </a:solidFill>
              </a:rPr>
              <a:t> by observing their activity and spending habit through offers/discounts.</a:t>
            </a:r>
            <a:endParaRPr lang="en-US" sz="1800" dirty="0">
              <a:solidFill>
                <a:schemeClr val="tx1"/>
              </a:solidFill>
            </a:endParaRPr>
          </a:p>
        </p:txBody>
      </p:sp>
    </p:spTree>
    <p:extLst>
      <p:ext uri="{BB962C8B-B14F-4D97-AF65-F5344CB8AC3E}">
        <p14:creationId xmlns:p14="http://schemas.microsoft.com/office/powerpoint/2010/main" val="2020968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icture Placeholder 5">
            <a:extLst>
              <a:ext uri="{FF2B5EF4-FFF2-40B4-BE49-F238E27FC236}">
                <a16:creationId xmlns:a16="http://schemas.microsoft.com/office/drawing/2014/main" id="{6373E2A9-C6C0-03B7-9037-9FA3B4C6F87C}"/>
              </a:ext>
            </a:extLst>
          </p:cNvPr>
          <p:cNvGraphicFramePr>
            <a:graphicFrameLocks noGrp="1"/>
          </p:cNvGraphicFramePr>
          <p:nvPr>
            <p:ph type="pic" idx="1"/>
            <p:extLst>
              <p:ext uri="{D42A27DB-BD31-4B8C-83A1-F6EECF244321}">
                <p14:modId xmlns:p14="http://schemas.microsoft.com/office/powerpoint/2010/main" val="532863106"/>
              </p:ext>
            </p:extLst>
          </p:nvPr>
        </p:nvGraphicFramePr>
        <p:xfrm>
          <a:off x="5413375" y="1069975"/>
          <a:ext cx="6099175"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9CC39EF-9716-5333-BB73-338A9A78DB2D}"/>
              </a:ext>
            </a:extLst>
          </p:cNvPr>
          <p:cNvSpPr>
            <a:spLocks noGrp="1"/>
          </p:cNvSpPr>
          <p:nvPr>
            <p:ph type="body" sz="half" idx="2"/>
          </p:nvPr>
        </p:nvSpPr>
        <p:spPr>
          <a:xfrm>
            <a:off x="740229" y="1069975"/>
            <a:ext cx="4031796" cy="3636235"/>
          </a:xfr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342900" indent="-342900" defTabSz="457200">
              <a:buFont typeface="Arial" panose="020B0604020202020204" pitchFamily="34" charset="0"/>
              <a:buChar char="•"/>
            </a:pPr>
            <a:r>
              <a:rPr lang="en-US" sz="1800" dirty="0">
                <a:solidFill>
                  <a:schemeClr val="tx1"/>
                </a:solidFill>
              </a:rPr>
              <a:t>The revenue segmentation shows that a majority of customers fall into the low revenue segment, while a small fraction contribute as very high revenue customers. Here low count customer with high revenue making maximum revenue than high count customer.</a:t>
            </a:r>
          </a:p>
          <a:p>
            <a:pPr marL="342900" indent="-342900" defTabSz="457200">
              <a:buFont typeface="Arial" panose="020B0604020202020204" pitchFamily="34" charset="0"/>
              <a:buChar char="•"/>
            </a:pPr>
            <a:r>
              <a:rPr lang="en-US" sz="1800" dirty="0">
                <a:solidFill>
                  <a:schemeClr val="tx1"/>
                </a:solidFill>
              </a:rPr>
              <a:t>So, we have to focus on loyalty programs the maximum revenue making customers by offering promotion/offers/discounts.</a:t>
            </a:r>
          </a:p>
          <a:p>
            <a:pPr marL="342900" indent="-342900" defTabSz="457200">
              <a:buFont typeface="Arial" panose="020B0604020202020204" pitchFamily="34" charset="0"/>
              <a:buChar char="•"/>
            </a:pPr>
            <a:r>
              <a:rPr lang="en-US" sz="1800" dirty="0">
                <a:solidFill>
                  <a:schemeClr val="tx1"/>
                </a:solidFill>
              </a:rPr>
              <a:t>By cross selling strategy we can help to increase sells of medium revenue generating segment.</a:t>
            </a:r>
            <a:endParaRPr lang="en-IN" sz="1800" dirty="0">
              <a:solidFill>
                <a:schemeClr val="tx1"/>
              </a:solidFill>
            </a:endParaRPr>
          </a:p>
        </p:txBody>
      </p:sp>
      <p:sp>
        <p:nvSpPr>
          <p:cNvPr id="3" name="Rectangle: Rounded Corners 2">
            <a:extLst>
              <a:ext uri="{FF2B5EF4-FFF2-40B4-BE49-F238E27FC236}">
                <a16:creationId xmlns:a16="http://schemas.microsoft.com/office/drawing/2014/main" id="{B85B9363-6530-85EA-4E9B-F03D7D45E38E}"/>
              </a:ext>
            </a:extLst>
          </p:cNvPr>
          <p:cNvSpPr/>
          <p:nvPr/>
        </p:nvSpPr>
        <p:spPr>
          <a:xfrm>
            <a:off x="740229" y="360411"/>
            <a:ext cx="10772321"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 </a:t>
            </a:r>
          </a:p>
        </p:txBody>
      </p:sp>
    </p:spTree>
    <p:extLst>
      <p:ext uri="{BB962C8B-B14F-4D97-AF65-F5344CB8AC3E}">
        <p14:creationId xmlns:p14="http://schemas.microsoft.com/office/powerpoint/2010/main" val="310271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65A2CC-7F55-2F24-44BD-BD0B80820DB3}"/>
              </a:ext>
            </a:extLst>
          </p:cNvPr>
          <p:cNvGraphicFramePr>
            <a:graphicFrameLocks noGrp="1"/>
          </p:cNvGraphicFramePr>
          <p:nvPr>
            <p:extLst>
              <p:ext uri="{D42A27DB-BD31-4B8C-83A1-F6EECF244321}">
                <p14:modId xmlns:p14="http://schemas.microsoft.com/office/powerpoint/2010/main" val="2667639824"/>
              </p:ext>
            </p:extLst>
          </p:nvPr>
        </p:nvGraphicFramePr>
        <p:xfrm>
          <a:off x="214992" y="2824592"/>
          <a:ext cx="11762014" cy="3783628"/>
        </p:xfrm>
        <a:graphic>
          <a:graphicData uri="http://schemas.openxmlformats.org/drawingml/2006/table">
            <a:tbl>
              <a:tblPr firstRow="1" bandRow="1"/>
              <a:tblGrid>
                <a:gridCol w="1208343">
                  <a:extLst>
                    <a:ext uri="{9D8B030D-6E8A-4147-A177-3AD203B41FA5}">
                      <a16:colId xmlns:a16="http://schemas.microsoft.com/office/drawing/2014/main" val="2679894079"/>
                    </a:ext>
                  </a:extLst>
                </a:gridCol>
                <a:gridCol w="660464">
                  <a:extLst>
                    <a:ext uri="{9D8B030D-6E8A-4147-A177-3AD203B41FA5}">
                      <a16:colId xmlns:a16="http://schemas.microsoft.com/office/drawing/2014/main" val="2915564826"/>
                    </a:ext>
                  </a:extLst>
                </a:gridCol>
                <a:gridCol w="802468">
                  <a:extLst>
                    <a:ext uri="{9D8B030D-6E8A-4147-A177-3AD203B41FA5}">
                      <a16:colId xmlns:a16="http://schemas.microsoft.com/office/drawing/2014/main" val="1724675643"/>
                    </a:ext>
                  </a:extLst>
                </a:gridCol>
                <a:gridCol w="1191833">
                  <a:extLst>
                    <a:ext uri="{9D8B030D-6E8A-4147-A177-3AD203B41FA5}">
                      <a16:colId xmlns:a16="http://schemas.microsoft.com/office/drawing/2014/main" val="233118960"/>
                    </a:ext>
                  </a:extLst>
                </a:gridCol>
                <a:gridCol w="1724867">
                  <a:extLst>
                    <a:ext uri="{9D8B030D-6E8A-4147-A177-3AD203B41FA5}">
                      <a16:colId xmlns:a16="http://schemas.microsoft.com/office/drawing/2014/main" val="2362547070"/>
                    </a:ext>
                  </a:extLst>
                </a:gridCol>
                <a:gridCol w="912822">
                  <a:extLst>
                    <a:ext uri="{9D8B030D-6E8A-4147-A177-3AD203B41FA5}">
                      <a16:colId xmlns:a16="http://schemas.microsoft.com/office/drawing/2014/main" val="2897854421"/>
                    </a:ext>
                  </a:extLst>
                </a:gridCol>
                <a:gridCol w="5261217">
                  <a:extLst>
                    <a:ext uri="{9D8B030D-6E8A-4147-A177-3AD203B41FA5}">
                      <a16:colId xmlns:a16="http://schemas.microsoft.com/office/drawing/2014/main" val="3702295454"/>
                    </a:ext>
                  </a:extLst>
                </a:gridCol>
              </a:tblGrid>
              <a:tr h="352637">
                <a:tc rowSpan="2">
                  <a:txBody>
                    <a:bodyPr/>
                    <a:lstStyle/>
                    <a:p>
                      <a:pPr algn="l" fontAlgn="ctr">
                        <a:buNone/>
                      </a:pPr>
                      <a:r>
                        <a:rPr lang="en-IN" sz="2000" b="0" i="0" u="none" strike="noStrike" dirty="0">
                          <a:solidFill>
                            <a:srgbClr val="000000"/>
                          </a:solidFill>
                          <a:effectLst/>
                          <a:latin typeface="Calibri" panose="020F0502020204030204" pitchFamily="34" charset="0"/>
                        </a:rPr>
                        <a:t>Orders</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dirty="0">
                          <a:solidFill>
                            <a:srgbClr val="000000"/>
                          </a:solidFill>
                          <a:effectLst/>
                          <a:latin typeface="Calibri" panose="020F0502020204030204" pitchFamily="34" charset="0"/>
                        </a:rPr>
                        <a:t>11</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1" i="0" u="none" strike="noStrike" dirty="0">
                          <a:solidFill>
                            <a:srgbClr val="000000"/>
                          </a:solidFill>
                          <a:effectLst/>
                          <a:latin typeface="Calibri" panose="020F0502020204030204" pitchFamily="34" charset="0"/>
                        </a:rPr>
                        <a:t>1,12,650</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l" fontAlgn="ctr">
                        <a:buNone/>
                      </a:pPr>
                      <a:r>
                        <a:rPr lang="en-IN" sz="2000" b="0" i="0" u="none" strike="noStrike" dirty="0">
                          <a:solidFill>
                            <a:srgbClr val="000000"/>
                          </a:solidFill>
                          <a:effectLst/>
                          <a:latin typeface="Calibri" panose="020F0502020204030204" pitchFamily="34" charset="0"/>
                        </a:rPr>
                        <a:t>Order level data</a:t>
                      </a:r>
                      <a:endParaRPr lang="en-IN" sz="2000" b="0" i="0" u="none" strike="noStrike" dirty="0">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NA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buNone/>
                      </a:pPr>
                      <a:r>
                        <a:rPr lang="en-IN" sz="2000" b="0" i="0" u="none" strike="noStrike">
                          <a:solidFill>
                            <a:srgbClr val="000000"/>
                          </a:solidFill>
                          <a:effectLst/>
                          <a:latin typeface="Calibri" panose="020F0502020204030204" pitchFamily="34" charset="0"/>
                        </a:rPr>
                        <a:t>Customer-ID</a:t>
                      </a:r>
                      <a:endParaRPr lang="en-IN" sz="2000" b="0" i="0" u="none" strike="noStrike">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just"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Customer-id,  order-id,  product-id,  channel, store-id, bill date time stamp, quantity, unit cost, MRP, discount and total amount</a:t>
                      </a:r>
                      <a:endParaRPr lang="en-US" sz="2000" b="0" i="0" u="none" strike="noStrike">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58156267"/>
                  </a:ext>
                </a:extLst>
              </a:tr>
              <a:tr h="35263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buNone/>
                      </a:pPr>
                      <a:r>
                        <a:rPr lang="en-IN" sz="2000" b="0" i="0" u="none" strike="noStrike">
                          <a:solidFill>
                            <a:srgbClr val="000000"/>
                          </a:solidFill>
                          <a:effectLst/>
                          <a:latin typeface="Calibri" panose="020F0502020204030204" pitchFamily="34" charset="0"/>
                        </a:rPr>
                        <a:t>Product-ID Store-ID</a:t>
                      </a:r>
                      <a:endParaRPr lang="en-IN" sz="2000" b="0" i="0" u="none" strike="noStrike">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just" fontAlgn="ctr">
                        <a:buClr>
                          <a:srgbClr val="000000"/>
                        </a:buClr>
                        <a:buSzPts val="80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Data given for 98,666 unique orders for all 32,951 products across 37 stores from 7 States</a:t>
                      </a:r>
                      <a:endParaRPr lang="en-US" sz="2000" b="0" i="0" u="none" strike="noStrike" dirty="0">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22432201"/>
                  </a:ext>
                </a:extLst>
              </a:tr>
              <a:tr h="204884">
                <a:tc rowSpan="2">
                  <a:txBody>
                    <a:bodyPr/>
                    <a:lstStyle/>
                    <a:p>
                      <a:pPr algn="l" fontAlgn="ctr">
                        <a:buNone/>
                      </a:pPr>
                      <a:r>
                        <a:rPr lang="en-IN" sz="2000" b="0" i="0" u="none" strike="noStrike">
                          <a:solidFill>
                            <a:srgbClr val="000000"/>
                          </a:solidFill>
                          <a:effectLst/>
                          <a:latin typeface="Calibri" panose="020F0502020204030204" pitchFamily="34" charset="0"/>
                        </a:rPr>
                        <a:t>Order payment</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3</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1" i="0" u="none" strike="noStrike">
                          <a:solidFill>
                            <a:srgbClr val="000000"/>
                          </a:solidFill>
                          <a:effectLst/>
                          <a:latin typeface="Calibri" panose="020F0502020204030204" pitchFamily="34" charset="0"/>
                        </a:rPr>
                        <a:t>1,03,886</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l" fontAlgn="ctr">
                        <a:buNone/>
                      </a:pPr>
                      <a:r>
                        <a:rPr lang="en-IN" sz="2000" b="0" i="0" u="none" strike="noStrike">
                          <a:solidFill>
                            <a:srgbClr val="000000"/>
                          </a:solidFill>
                          <a:effectLst/>
                          <a:latin typeface="Calibri" panose="020F0502020204030204" pitchFamily="34" charset="0"/>
                        </a:rPr>
                        <a:t>Order level data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NA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NA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Order-id, payment type and payment value</a:t>
                      </a:r>
                      <a:endParaRPr lang="en-US" sz="2000" b="0" i="0" u="none" strike="noStrike">
                        <a:effectLst/>
                        <a:latin typeface="Arial" panose="020B0604020202020204" pitchFamily="34" charset="0"/>
                      </a:endParaRPr>
                    </a:p>
                  </a:txBody>
                  <a:tcPr marL="141780"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7734476"/>
                  </a:ext>
                </a:extLst>
              </a:tr>
              <a:tr h="204884">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800"/>
                        <a:buFont typeface="Arial" panose="020B0604020202020204" pitchFamily="34" charset="0"/>
                        <a:buChar char="•"/>
                      </a:pPr>
                      <a:r>
                        <a:rPr lang="en-US" sz="2000" b="0" i="0" u="none" strike="noStrike">
                          <a:solidFill>
                            <a:srgbClr val="000000"/>
                          </a:solidFill>
                          <a:effectLst/>
                          <a:latin typeface="Calibri" panose="020F0502020204030204" pitchFamily="34" charset="0"/>
                        </a:rPr>
                        <a:t>Data has been given for 99,440 unique order regarding their payment details</a:t>
                      </a:r>
                      <a:endParaRPr lang="en-US" sz="2000" b="0" i="0" u="none" strike="noStrike">
                        <a:effectLst/>
                        <a:latin typeface="Arial" panose="020B0604020202020204" pitchFamily="34" charset="0"/>
                      </a:endParaRPr>
                    </a:p>
                  </a:txBody>
                  <a:tcPr marL="141780"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90042767"/>
                  </a:ext>
                </a:extLst>
              </a:tr>
              <a:tr h="279746">
                <a:tc rowSpan="2">
                  <a:txBody>
                    <a:bodyPr/>
                    <a:lstStyle/>
                    <a:p>
                      <a:pPr algn="just" fontAlgn="ctr">
                        <a:buNone/>
                      </a:pPr>
                      <a:r>
                        <a:rPr lang="en-IN" sz="2000" b="0" i="0" u="none" strike="noStrike">
                          <a:solidFill>
                            <a:srgbClr val="000000"/>
                          </a:solidFill>
                          <a:effectLst/>
                          <a:latin typeface="Calibri" panose="020F0502020204030204" pitchFamily="34" charset="0"/>
                        </a:rPr>
                        <a:t>Order review ratings</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2</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1" i="0" u="none" strike="noStrike">
                          <a:solidFill>
                            <a:srgbClr val="000000"/>
                          </a:solidFill>
                          <a:effectLst/>
                          <a:latin typeface="Calibri" panose="020F0502020204030204" pitchFamily="34" charset="0"/>
                        </a:rPr>
                        <a:t>1,00,000</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l" fontAlgn="ctr">
                        <a:buNone/>
                      </a:pPr>
                      <a:r>
                        <a:rPr lang="en-IN" sz="2000" b="0" i="0" u="none" strike="noStrike">
                          <a:solidFill>
                            <a:srgbClr val="000000"/>
                          </a:solidFill>
                          <a:effectLst/>
                          <a:latin typeface="Calibri" panose="020F0502020204030204" pitchFamily="34" charset="0"/>
                        </a:rPr>
                        <a:t>Order level data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buNone/>
                      </a:pPr>
                      <a:r>
                        <a:rPr lang="en-IN" sz="2000" b="0" i="0" u="none" strike="noStrike" dirty="0">
                          <a:solidFill>
                            <a:schemeClr val="accent1"/>
                          </a:solidFill>
                          <a:effectLst/>
                          <a:latin typeface="Calibri" panose="020F0502020204030204" pitchFamily="34" charset="0"/>
                        </a:rPr>
                        <a:t>Order ID</a:t>
                      </a:r>
                      <a:endParaRPr lang="en-IN" sz="2000" b="0" i="0" u="none" strike="noStrike" dirty="0">
                        <a:solidFill>
                          <a:schemeClr val="accent1"/>
                        </a:solidFill>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rowSpan="2">
                  <a:txBody>
                    <a:bodyPr/>
                    <a:lstStyle/>
                    <a:p>
                      <a:pPr algn="ctr" fontAlgn="ctr">
                        <a:buNone/>
                      </a:pPr>
                      <a:r>
                        <a:rPr lang="en-IN" sz="2000" b="0" i="0" u="none" strike="noStrike">
                          <a:solidFill>
                            <a:srgbClr val="000000"/>
                          </a:solidFill>
                          <a:effectLst/>
                          <a:latin typeface="Calibri" panose="020F0502020204030204" pitchFamily="34" charset="0"/>
                        </a:rPr>
                        <a:t>NA</a:t>
                      </a:r>
                      <a:endParaRPr lang="en-IN" sz="2000" b="0" i="0" u="none" strike="noStrike">
                        <a:effectLst/>
                        <a:latin typeface="Arial" panose="020B0604020202020204" pitchFamily="34" charset="0"/>
                      </a:endParaRPr>
                    </a:p>
                  </a:txBody>
                  <a:tcPr marL="94520" marR="94520" marT="47260" marB="47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just" fontAlgn="ctr">
                        <a:buClr>
                          <a:srgbClr val="000000"/>
                        </a:buClr>
                        <a:buSzPts val="800"/>
                        <a:buFont typeface="Arial" panose="020B0604020202020204" pitchFamily="34" charset="0"/>
                        <a:buChar char="•"/>
                      </a:pPr>
                      <a:r>
                        <a:rPr lang="en-IN" sz="2000" b="0" i="0" u="none" strike="noStrike">
                          <a:solidFill>
                            <a:srgbClr val="000000"/>
                          </a:solidFill>
                          <a:effectLst/>
                          <a:latin typeface="Calibri" panose="020F0502020204030204" pitchFamily="34" charset="0"/>
                        </a:rPr>
                        <a:t>Order-id, customer satisfaction score</a:t>
                      </a:r>
                      <a:endParaRPr lang="en-IN" sz="2000" b="0" i="0" u="none" strike="noStrike">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24592214"/>
                  </a:ext>
                </a:extLst>
              </a:tr>
              <a:tr h="279746">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just" fontAlgn="ctr">
                        <a:buClr>
                          <a:srgbClr val="000000"/>
                        </a:buClr>
                        <a:buSzPts val="80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Data has been given for 99,441 unique order id including all 98,666 order id given in order table</a:t>
                      </a:r>
                      <a:endParaRPr lang="en-US" sz="2000" b="0" i="0" u="none" strike="noStrike" dirty="0">
                        <a:effectLst/>
                        <a:latin typeface="Arial" panose="020B0604020202020204" pitchFamily="34" charset="0"/>
                      </a:endParaRPr>
                    </a:p>
                  </a:txBody>
                  <a:tcPr marL="7877" marR="7877" marT="7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0352332"/>
                  </a:ext>
                </a:extLst>
              </a:tr>
            </a:tbl>
          </a:graphicData>
        </a:graphic>
      </p:graphicFrame>
      <p:graphicFrame>
        <p:nvGraphicFramePr>
          <p:cNvPr id="4" name="Table 3">
            <a:extLst>
              <a:ext uri="{FF2B5EF4-FFF2-40B4-BE49-F238E27FC236}">
                <a16:creationId xmlns:a16="http://schemas.microsoft.com/office/drawing/2014/main" id="{A7BB374F-6876-9986-3DFF-C6CD0753345D}"/>
              </a:ext>
            </a:extLst>
          </p:cNvPr>
          <p:cNvGraphicFramePr>
            <a:graphicFrameLocks noGrp="1"/>
          </p:cNvGraphicFramePr>
          <p:nvPr>
            <p:extLst>
              <p:ext uri="{D42A27DB-BD31-4B8C-83A1-F6EECF244321}">
                <p14:modId xmlns:p14="http://schemas.microsoft.com/office/powerpoint/2010/main" val="4235749010"/>
              </p:ext>
            </p:extLst>
          </p:nvPr>
        </p:nvGraphicFramePr>
        <p:xfrm>
          <a:off x="214992" y="1597515"/>
          <a:ext cx="11762014" cy="1227077"/>
        </p:xfrm>
        <a:graphic>
          <a:graphicData uri="http://schemas.openxmlformats.org/drawingml/2006/table">
            <a:tbl>
              <a:tblPr firstRow="1" bandRow="1"/>
              <a:tblGrid>
                <a:gridCol w="1208343">
                  <a:extLst>
                    <a:ext uri="{9D8B030D-6E8A-4147-A177-3AD203B41FA5}">
                      <a16:colId xmlns:a16="http://schemas.microsoft.com/office/drawing/2014/main" val="2208116930"/>
                    </a:ext>
                  </a:extLst>
                </a:gridCol>
                <a:gridCol w="660464">
                  <a:extLst>
                    <a:ext uri="{9D8B030D-6E8A-4147-A177-3AD203B41FA5}">
                      <a16:colId xmlns:a16="http://schemas.microsoft.com/office/drawing/2014/main" val="1323137766"/>
                    </a:ext>
                  </a:extLst>
                </a:gridCol>
                <a:gridCol w="802468">
                  <a:extLst>
                    <a:ext uri="{9D8B030D-6E8A-4147-A177-3AD203B41FA5}">
                      <a16:colId xmlns:a16="http://schemas.microsoft.com/office/drawing/2014/main" val="4227036408"/>
                    </a:ext>
                  </a:extLst>
                </a:gridCol>
                <a:gridCol w="1191833">
                  <a:extLst>
                    <a:ext uri="{9D8B030D-6E8A-4147-A177-3AD203B41FA5}">
                      <a16:colId xmlns:a16="http://schemas.microsoft.com/office/drawing/2014/main" val="168111211"/>
                    </a:ext>
                  </a:extLst>
                </a:gridCol>
                <a:gridCol w="1724867">
                  <a:extLst>
                    <a:ext uri="{9D8B030D-6E8A-4147-A177-3AD203B41FA5}">
                      <a16:colId xmlns:a16="http://schemas.microsoft.com/office/drawing/2014/main" val="3440776805"/>
                    </a:ext>
                  </a:extLst>
                </a:gridCol>
                <a:gridCol w="912822">
                  <a:extLst>
                    <a:ext uri="{9D8B030D-6E8A-4147-A177-3AD203B41FA5}">
                      <a16:colId xmlns:a16="http://schemas.microsoft.com/office/drawing/2014/main" val="3497839360"/>
                    </a:ext>
                  </a:extLst>
                </a:gridCol>
                <a:gridCol w="5261217">
                  <a:extLst>
                    <a:ext uri="{9D8B030D-6E8A-4147-A177-3AD203B41FA5}">
                      <a16:colId xmlns:a16="http://schemas.microsoft.com/office/drawing/2014/main" val="299509945"/>
                    </a:ext>
                  </a:extLst>
                </a:gridCol>
              </a:tblGrid>
              <a:tr h="1028449">
                <a:tc>
                  <a:txBody>
                    <a:bodyPr/>
                    <a:lstStyle/>
                    <a:p>
                      <a:pPr algn="l" fontAlgn="ctr">
                        <a:buNone/>
                      </a:pPr>
                      <a:r>
                        <a:rPr lang="en-IN" sz="2000" b="1" i="0" u="none" strike="noStrike" dirty="0">
                          <a:solidFill>
                            <a:srgbClr val="FFFFFF"/>
                          </a:solidFill>
                          <a:effectLst/>
                          <a:latin typeface="Calibri" panose="020F0502020204030204" pitchFamily="34" charset="0"/>
                        </a:rPr>
                        <a:t>Table name</a:t>
                      </a:r>
                      <a:endParaRPr lang="en-IN" sz="2000" b="0" i="0" u="none" strike="noStrike" dirty="0">
                        <a:effectLst/>
                        <a:latin typeface="Arial" panose="020B0604020202020204" pitchFamily="34" charset="0"/>
                      </a:endParaRPr>
                    </a:p>
                  </a:txBody>
                  <a:tcPr marL="14178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a:solidFill>
                            <a:srgbClr val="FFFFFF"/>
                          </a:solidFill>
                          <a:effectLst/>
                          <a:latin typeface="Calibri" panose="020F0502020204030204" pitchFamily="34" charset="0"/>
                        </a:rPr>
                        <a:t>No. of columns</a:t>
                      </a:r>
                      <a:endParaRPr lang="en-IN" sz="2000" b="0" i="0" u="none" strike="noStrike">
                        <a:effectLst/>
                        <a:latin typeface="Arial" panose="020B0604020202020204" pitchFamily="34" charset="0"/>
                      </a:endParaRPr>
                    </a:p>
                  </a:txBody>
                  <a:tcPr marL="7089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dirty="0">
                          <a:solidFill>
                            <a:srgbClr val="FFFFFF"/>
                          </a:solidFill>
                          <a:effectLst/>
                          <a:latin typeface="Calibri" panose="020F0502020204030204" pitchFamily="34" charset="0"/>
                        </a:rPr>
                        <a:t>No. of rows</a:t>
                      </a:r>
                      <a:endParaRPr lang="en-IN" sz="2000" b="0" i="0" u="none" strike="noStrike" dirty="0">
                        <a:effectLst/>
                        <a:latin typeface="Arial" panose="020B0604020202020204" pitchFamily="34" charset="0"/>
                      </a:endParaRPr>
                    </a:p>
                  </a:txBody>
                  <a:tcPr marL="7089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dirty="0">
                          <a:solidFill>
                            <a:srgbClr val="FFFFFF"/>
                          </a:solidFill>
                          <a:effectLst/>
                          <a:latin typeface="Calibri" panose="020F0502020204030204" pitchFamily="34" charset="0"/>
                        </a:rPr>
                        <a:t>Granularity</a:t>
                      </a:r>
                      <a:endParaRPr lang="en-IN" sz="2000" b="0" i="0" u="none" strike="noStrike" dirty="0">
                        <a:effectLst/>
                        <a:latin typeface="Arial" panose="020B0604020202020204" pitchFamily="34" charset="0"/>
                      </a:endParaRPr>
                    </a:p>
                  </a:txBody>
                  <a:tcPr marL="7089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dirty="0">
                          <a:solidFill>
                            <a:srgbClr val="FFFFFF"/>
                          </a:solidFill>
                          <a:effectLst/>
                          <a:latin typeface="Calibri" panose="020F0502020204030204" pitchFamily="34" charset="0"/>
                        </a:rPr>
                        <a:t>Primary key</a:t>
                      </a:r>
                      <a:endParaRPr lang="en-IN" sz="2000" b="0" i="0" u="none" strike="noStrike" dirty="0">
                        <a:effectLst/>
                        <a:latin typeface="Arial" panose="020B0604020202020204" pitchFamily="34" charset="0"/>
                      </a:endParaRPr>
                    </a:p>
                  </a:txBody>
                  <a:tcPr marL="212671"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l" fontAlgn="ctr">
                        <a:buNone/>
                      </a:pPr>
                      <a:r>
                        <a:rPr lang="en-IN" sz="2000" b="1" i="0" u="none" strike="noStrike" dirty="0">
                          <a:solidFill>
                            <a:srgbClr val="FFFFFF"/>
                          </a:solidFill>
                          <a:effectLst/>
                          <a:latin typeface="Calibri" panose="020F0502020204030204" pitchFamily="34" charset="0"/>
                        </a:rPr>
                        <a:t>Foreign key</a:t>
                      </a:r>
                      <a:endParaRPr lang="en-IN" sz="2000" b="0" i="0" u="none" strike="noStrike" dirty="0">
                        <a:effectLst/>
                        <a:latin typeface="Arial" panose="020B0604020202020204" pitchFamily="34" charset="0"/>
                      </a:endParaRPr>
                    </a:p>
                  </a:txBody>
                  <a:tcPr marL="141780"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tc>
                  <a:txBody>
                    <a:bodyPr/>
                    <a:lstStyle/>
                    <a:p>
                      <a:pPr algn="ctr" fontAlgn="ctr">
                        <a:buNone/>
                      </a:pPr>
                      <a:r>
                        <a:rPr lang="en-IN" sz="2000" b="1" i="0" u="none" strike="noStrike" dirty="0">
                          <a:solidFill>
                            <a:srgbClr val="FFFFFF"/>
                          </a:solidFill>
                          <a:effectLst/>
                          <a:latin typeface="Calibri" panose="020F0502020204030204" pitchFamily="34" charset="0"/>
                        </a:rPr>
                        <a:t>Parameters/details</a:t>
                      </a:r>
                      <a:endParaRPr lang="en-IN" sz="2000" b="0" i="0" u="none" strike="noStrike" dirty="0">
                        <a:effectLst/>
                        <a:latin typeface="Arial" panose="020B0604020202020204" pitchFamily="34" charset="0"/>
                      </a:endParaRPr>
                    </a:p>
                  </a:txBody>
                  <a:tcPr marL="7877" marR="7877" marT="7877"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6E6E"/>
                    </a:solidFill>
                  </a:tcPr>
                </a:tc>
                <a:extLst>
                  <a:ext uri="{0D108BD9-81ED-4DB2-BD59-A6C34878D82A}">
                    <a16:rowId xmlns:a16="http://schemas.microsoft.com/office/drawing/2014/main" val="1576352216"/>
                  </a:ext>
                </a:extLst>
              </a:tr>
            </a:tbl>
          </a:graphicData>
        </a:graphic>
      </p:graphicFrame>
      <p:sp>
        <p:nvSpPr>
          <p:cNvPr id="5" name="Title 1">
            <a:extLst>
              <a:ext uri="{FF2B5EF4-FFF2-40B4-BE49-F238E27FC236}">
                <a16:creationId xmlns:a16="http://schemas.microsoft.com/office/drawing/2014/main" id="{F324429E-6CA6-5AE9-822E-180470EC31C6}"/>
              </a:ext>
            </a:extLst>
          </p:cNvPr>
          <p:cNvSpPr txBox="1">
            <a:spLocks/>
          </p:cNvSpPr>
          <p:nvPr/>
        </p:nvSpPr>
        <p:spPr>
          <a:xfrm>
            <a:off x="838200" y="352605"/>
            <a:ext cx="10058400" cy="631371"/>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800">
                <a:solidFill>
                  <a:schemeClr val="tx1"/>
                </a:solidFill>
              </a:rPr>
              <a:t>Over-View of Tables</a:t>
            </a:r>
            <a:endParaRPr lang="en-IN" sz="1800" dirty="0">
              <a:solidFill>
                <a:schemeClr val="tx1"/>
              </a:solidFill>
            </a:endParaRPr>
          </a:p>
        </p:txBody>
      </p:sp>
    </p:spTree>
    <p:extLst>
      <p:ext uri="{BB962C8B-B14F-4D97-AF65-F5344CB8AC3E}">
        <p14:creationId xmlns:p14="http://schemas.microsoft.com/office/powerpoint/2010/main" val="339734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5"/>
                                        </p:tgtEl>
                                        <p:attrNameLst>
                                          <p:attrName>style.color</p:attrName>
                                        </p:attrNameLst>
                                      </p:cBhvr>
                                      <p:by>
                                        <p:hsl h="0" s="-70588" l="0"/>
                                      </p:by>
                                    </p:animClr>
                                    <p:animClr clrSpc="hsl" dir="cw">
                                      <p:cBhvr>
                                        <p:cTn id="7" dur="500" fill="hold"/>
                                        <p:tgtEl>
                                          <p:spTgt spid="5"/>
                                        </p:tgtEl>
                                        <p:attrNameLst>
                                          <p:attrName>fillcolor</p:attrName>
                                        </p:attrNameLst>
                                      </p:cBhvr>
                                      <p:by>
                                        <p:hsl h="0" s="-70588" l="0"/>
                                      </p:by>
                                    </p:animClr>
                                    <p:animClr clrSpc="hsl" dir="cw">
                                      <p:cBhvr>
                                        <p:cTn id="8" dur="500" fill="hold"/>
                                        <p:tgtEl>
                                          <p:spTgt spid="5"/>
                                        </p:tgtEl>
                                        <p:attrNameLst>
                                          <p:attrName>stroke.color</p:attrName>
                                        </p:attrNameLst>
                                      </p:cBhvr>
                                      <p:by>
                                        <p:hsl h="0" s="-70588" l="0"/>
                                      </p:by>
                                    </p:animClr>
                                    <p:set>
                                      <p:cBhvr>
                                        <p:cTn id="9"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4D6C-3171-0A30-0708-83C64BF8C415}"/>
              </a:ext>
            </a:extLst>
          </p:cNvPr>
          <p:cNvSpPr>
            <a:spLocks noGrp="1"/>
          </p:cNvSpPr>
          <p:nvPr>
            <p:ph type="title"/>
          </p:nvPr>
        </p:nvSpPr>
        <p:spPr>
          <a:xfrm>
            <a:off x="1175658" y="1581746"/>
            <a:ext cx="3200400" cy="892629"/>
          </a:xfrm>
          <a:solidFill>
            <a:schemeClr val="bg1">
              <a:lumMod val="75000"/>
            </a:schemeClr>
          </a:solidFill>
          <a:effectLst>
            <a:outerShdw blurRad="88900" dist="190500" dir="2400000" algn="ctr" rotWithShape="0">
              <a:srgbClr val="000000">
                <a:alpha val="43137"/>
              </a:srgbClr>
            </a:outerShdw>
          </a:effectLst>
        </p:spPr>
        <p:txBody>
          <a:bodyPr vert="horz" lIns="91440" tIns="45720" rIns="91440" bIns="45720" rtlCol="0" anchor="b">
            <a:normAutofit/>
          </a:bodyPr>
          <a:lstStyle/>
          <a:p>
            <a:pPr algn="ctr"/>
            <a:r>
              <a:rPr lang="en-US" sz="5400" kern="1200" dirty="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3448E961-F7C4-7623-5D20-5D1BCF086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65" y="2474375"/>
            <a:ext cx="3083023" cy="3083023"/>
          </a:xfrm>
          <a:prstGeom prst="rect">
            <a:avLst/>
          </a:prstGeom>
          <a:effectLst>
            <a:outerShdw blurRad="38100" dist="50800" dir="4200000" algn="ctr" rotWithShape="0">
              <a:srgbClr val="FF0000">
                <a:alpha val="43000"/>
              </a:srgbClr>
            </a:outerShdw>
          </a:effectLst>
          <a:scene3d>
            <a:camera prst="orthographicFront"/>
            <a:lightRig rig="harsh" dir="t"/>
          </a:scene3d>
          <a:sp3d prstMaterial="dkEdge">
            <a:bevelT/>
            <a:bevelB w="139700" h="139700" prst="divot"/>
          </a:sp3d>
        </p:spPr>
      </p:pic>
    </p:spTree>
    <p:extLst>
      <p:ext uri="{BB962C8B-B14F-4D97-AF65-F5344CB8AC3E}">
        <p14:creationId xmlns:p14="http://schemas.microsoft.com/office/powerpoint/2010/main" val="2996231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2E66C64-72A7-3705-CFD6-4BFE920715C1}"/>
              </a:ext>
            </a:extLst>
          </p:cNvPr>
          <p:cNvSpPr/>
          <p:nvPr/>
        </p:nvSpPr>
        <p:spPr>
          <a:xfrm>
            <a:off x="839788" y="338640"/>
            <a:ext cx="4118292" cy="511628"/>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Recommendation</a:t>
            </a:r>
          </a:p>
        </p:txBody>
      </p:sp>
      <p:sp>
        <p:nvSpPr>
          <p:cNvPr id="12" name="TextBox 11">
            <a:extLst>
              <a:ext uri="{FF2B5EF4-FFF2-40B4-BE49-F238E27FC236}">
                <a16:creationId xmlns:a16="http://schemas.microsoft.com/office/drawing/2014/main" id="{CE6AE0C0-2D8B-1C54-3CFC-7139D3F46EF9}"/>
              </a:ext>
            </a:extLst>
          </p:cNvPr>
          <p:cNvSpPr txBox="1"/>
          <p:nvPr/>
        </p:nvSpPr>
        <p:spPr>
          <a:xfrm>
            <a:off x="839788" y="1219200"/>
            <a:ext cx="10539412" cy="2585323"/>
          </a:xfrm>
          <a:prstGeom prst="rect">
            <a:avLst/>
          </a:prstGeo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nSpc>
                <a:spcPct val="100000"/>
              </a:lnSpc>
              <a:spcBef>
                <a:spcPts val="1000"/>
              </a:spcBef>
              <a:buClr>
                <a:schemeClr val="accent1"/>
              </a:buClr>
              <a:buSzPct val="80000"/>
              <a:buFont typeface="Arial" panose="020B0604020202020204" pitchFamily="34" charset="0"/>
              <a:buChar char="•"/>
              <a:defRPr/>
            </a:lvl1pPr>
            <a:lvl2pPr indent="0" defTabSz="914400">
              <a:lnSpc>
                <a:spcPct val="90000"/>
              </a:lnSpc>
              <a:spcBef>
                <a:spcPts val="200"/>
              </a:spcBef>
              <a:spcAft>
                <a:spcPts val="400"/>
              </a:spcAft>
              <a:buClr>
                <a:schemeClr val="accent1"/>
              </a:buClr>
              <a:buSzPct val="80000"/>
              <a:buFont typeface="Corbel" pitchFamily="34" charset="0"/>
              <a:buNone/>
              <a:defRPr sz="1200">
                <a:solidFill>
                  <a:schemeClr val="lt1"/>
                </a:solidFill>
              </a:defRPr>
            </a:lvl2pPr>
            <a:lvl3pPr indent="0" defTabSz="914400">
              <a:lnSpc>
                <a:spcPct val="90000"/>
              </a:lnSpc>
              <a:spcBef>
                <a:spcPts val="200"/>
              </a:spcBef>
              <a:spcAft>
                <a:spcPts val="400"/>
              </a:spcAft>
              <a:buClr>
                <a:schemeClr val="accent1"/>
              </a:buClr>
              <a:buSzPct val="80000"/>
              <a:buFont typeface="Corbel" pitchFamily="34" charset="0"/>
              <a:buNone/>
              <a:defRPr sz="1000">
                <a:solidFill>
                  <a:schemeClr val="lt1"/>
                </a:solidFill>
              </a:defRPr>
            </a:lvl3pPr>
            <a:lvl4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4pPr>
            <a:lvl5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5pPr>
            <a:lvl6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6pPr>
            <a:lvl7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7pPr>
            <a:lvl8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8pPr>
            <a:lvl9pPr indent="0" defTabSz="914400">
              <a:lnSpc>
                <a:spcPct val="90000"/>
              </a:lnSpc>
              <a:spcBef>
                <a:spcPts val="200"/>
              </a:spcBef>
              <a:spcAft>
                <a:spcPts val="400"/>
              </a:spcAft>
              <a:buClr>
                <a:schemeClr val="accent1"/>
              </a:buClr>
              <a:buSzPct val="80000"/>
              <a:buFont typeface="Corbel" pitchFamily="34" charset="0"/>
              <a:buNone/>
              <a:defRPr sz="900">
                <a:solidFill>
                  <a:schemeClr val="lt1"/>
                </a:solidFill>
              </a:defRPr>
            </a:lvl9pPr>
          </a:lstStyle>
          <a:p>
            <a:r>
              <a:rPr lang="en-IN" dirty="0">
                <a:solidFill>
                  <a:schemeClr val="tx1"/>
                </a:solidFill>
              </a:rPr>
              <a:t>Product Level -  </a:t>
            </a:r>
            <a:r>
              <a:rPr lang="en-US" dirty="0">
                <a:solidFill>
                  <a:schemeClr val="tx1"/>
                </a:solidFill>
              </a:rPr>
              <a:t>Buy 2 from Category A, Get 1 from Category B at 50% off/Cross 	selling/Sells/Offers/Product in One Click</a:t>
            </a:r>
          </a:p>
          <a:p>
            <a:endParaRPr lang="en-US" dirty="0">
              <a:solidFill>
                <a:schemeClr val="tx1"/>
              </a:solidFill>
            </a:endParaRPr>
          </a:p>
          <a:p>
            <a:r>
              <a:rPr lang="en-US" dirty="0">
                <a:solidFill>
                  <a:schemeClr val="tx1"/>
                </a:solidFill>
              </a:rPr>
              <a:t>Payment Level -  Discount/Reward/Coupons/Cash back</a:t>
            </a:r>
          </a:p>
          <a:p>
            <a:endParaRPr lang="en-US" dirty="0">
              <a:solidFill>
                <a:schemeClr val="tx1"/>
              </a:solidFill>
            </a:endParaRPr>
          </a:p>
          <a:p>
            <a:r>
              <a:rPr lang="en-US" dirty="0">
                <a:solidFill>
                  <a:schemeClr val="tx1"/>
                </a:solidFill>
              </a:rPr>
              <a:t>Customer Level – Gifts like free Parking/Premium Service/Customer of the week by revenue/</a:t>
            </a:r>
          </a:p>
          <a:p>
            <a:endParaRPr lang="en-US" dirty="0">
              <a:solidFill>
                <a:schemeClr val="tx1"/>
              </a:solidFill>
            </a:endParaRPr>
          </a:p>
          <a:p>
            <a:r>
              <a:rPr lang="en-US" dirty="0">
                <a:solidFill>
                  <a:schemeClr val="tx1"/>
                </a:solidFill>
              </a:rPr>
              <a:t>Store Level -          Reward to revenue making customer/Store Discount/Store Voucher like 	10% discount 	</a:t>
            </a:r>
            <a:r>
              <a:rPr lang="en-US" dirty="0" err="1">
                <a:solidFill>
                  <a:schemeClr val="tx1"/>
                </a:solidFill>
              </a:rPr>
              <a:t>upto</a:t>
            </a:r>
            <a:r>
              <a:rPr lang="en-US" dirty="0">
                <a:solidFill>
                  <a:schemeClr val="tx1"/>
                </a:solidFill>
              </a:rPr>
              <a:t> 1 year in 199/</a:t>
            </a:r>
            <a:endParaRPr lang="en-IN" dirty="0">
              <a:solidFill>
                <a:schemeClr val="tx1"/>
              </a:solidFill>
            </a:endParaRPr>
          </a:p>
        </p:txBody>
      </p:sp>
    </p:spTree>
    <p:extLst>
      <p:ext uri="{BB962C8B-B14F-4D97-AF65-F5344CB8AC3E}">
        <p14:creationId xmlns:p14="http://schemas.microsoft.com/office/powerpoint/2010/main" val="607004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2CBD-1FE8-0D91-7480-E2DB8C142EA7}"/>
              </a:ext>
            </a:extLst>
          </p:cNvPr>
          <p:cNvSpPr>
            <a:spLocks noGrp="1"/>
          </p:cNvSpPr>
          <p:nvPr>
            <p:ph type="title"/>
          </p:nvPr>
        </p:nvSpPr>
        <p:spPr>
          <a:xfrm>
            <a:off x="836612" y="446314"/>
            <a:ext cx="3932237" cy="1250270"/>
          </a:xfr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r>
              <a:rPr lang="en-IN" sz="1800" dirty="0">
                <a:solidFill>
                  <a:schemeClr val="tx1"/>
                </a:solidFill>
                <a:latin typeface="+mn-lt"/>
                <a:ea typeface="+mn-ea"/>
                <a:cs typeface="+mn-cs"/>
              </a:rPr>
              <a:t>customer id and their maximum time preference of category</a:t>
            </a:r>
            <a:br>
              <a:rPr lang="en-IN" sz="1800" dirty="0">
                <a:solidFill>
                  <a:schemeClr val="tx1"/>
                </a:solidFill>
                <a:latin typeface="+mn-lt"/>
                <a:ea typeface="+mn-ea"/>
                <a:cs typeface="+mn-cs"/>
              </a:rPr>
            </a:br>
            <a:endParaRPr lang="en-IN" sz="1800" dirty="0">
              <a:solidFill>
                <a:schemeClr val="tx1"/>
              </a:solidFill>
              <a:latin typeface="+mn-lt"/>
              <a:ea typeface="+mn-ea"/>
              <a:cs typeface="+mn-cs"/>
            </a:endParaRPr>
          </a:p>
        </p:txBody>
      </p:sp>
      <p:graphicFrame>
        <p:nvGraphicFramePr>
          <p:cNvPr id="4" name="Content Placeholder 3">
            <a:extLst>
              <a:ext uri="{FF2B5EF4-FFF2-40B4-BE49-F238E27FC236}">
                <a16:creationId xmlns:a16="http://schemas.microsoft.com/office/drawing/2014/main" id="{53EE48EA-A04D-0AA6-4423-6D1DF4A33C97}"/>
              </a:ext>
            </a:extLst>
          </p:cNvPr>
          <p:cNvGraphicFramePr>
            <a:graphicFrameLocks noGrp="1"/>
          </p:cNvGraphicFramePr>
          <p:nvPr>
            <p:ph type="pic" idx="1"/>
            <p:extLst>
              <p:ext uri="{D42A27DB-BD31-4B8C-83A1-F6EECF244321}">
                <p14:modId xmlns:p14="http://schemas.microsoft.com/office/powerpoint/2010/main" val="3681121242"/>
              </p:ext>
            </p:extLst>
          </p:nvPr>
        </p:nvGraphicFramePr>
        <p:xfrm>
          <a:off x="5413375" y="446314"/>
          <a:ext cx="6099175" cy="542426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65E34B79-C899-B0E8-68FD-F2DEF52D87B2}"/>
              </a:ext>
            </a:extLst>
          </p:cNvPr>
          <p:cNvSpPr>
            <a:spLocks noGrp="1"/>
          </p:cNvSpPr>
          <p:nvPr>
            <p:ph type="body" sz="half" idx="2"/>
          </p:nvPr>
        </p:nvSpPr>
        <p:spPr>
          <a:xfrm>
            <a:off x="836611" y="2732314"/>
            <a:ext cx="3932237" cy="2429102"/>
          </a:xfrm>
          <a:effectLst>
            <a:outerShdw blurRad="76200" dist="101600" dir="36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indent="-342900" defTabSz="457200">
              <a:buClr>
                <a:schemeClr val="tx1"/>
              </a:buClr>
              <a:buFont typeface="Arial" panose="020B0604020202020204" pitchFamily="34" charset="0"/>
              <a:buChar char="•"/>
            </a:pPr>
            <a:r>
              <a:rPr lang="en-IN" sz="1800" dirty="0">
                <a:solidFill>
                  <a:schemeClr val="tx1"/>
                </a:solidFill>
              </a:rPr>
              <a:t>top 10 customer id and their used category</a:t>
            </a:r>
          </a:p>
          <a:p>
            <a:pPr marL="342900" indent="-342900" defTabSz="457200">
              <a:buClr>
                <a:schemeClr val="tx1"/>
              </a:buClr>
              <a:buFont typeface="Arial" panose="020B0604020202020204" pitchFamily="34" charset="0"/>
              <a:buChar char="•"/>
            </a:pPr>
            <a:r>
              <a:rPr lang="en-IN" sz="1800" dirty="0">
                <a:solidFill>
                  <a:schemeClr val="tx1"/>
                </a:solidFill>
              </a:rPr>
              <a:t>here we can identify are they loyal or one time buyer according to that we can trigger them based on discount/offer/delivery time/price/advertisements</a:t>
            </a:r>
          </a:p>
        </p:txBody>
      </p:sp>
    </p:spTree>
    <p:extLst>
      <p:ext uri="{BB962C8B-B14F-4D97-AF65-F5344CB8AC3E}">
        <p14:creationId xmlns:p14="http://schemas.microsoft.com/office/powerpoint/2010/main" val="387243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D41789CF-395B-5EEC-0655-AB9612212E70}"/>
              </a:ext>
            </a:extLst>
          </p:cNvPr>
          <p:cNvSpPr>
            <a:spLocks noChangeArrowheads="1"/>
          </p:cNvSpPr>
          <p:nvPr/>
        </p:nvSpPr>
        <p:spPr bwMode="auto">
          <a:xfrm>
            <a:off x="4547407" y="3720569"/>
            <a:ext cx="1988493" cy="33392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algn="ctr" defTabSz="914400">
              <a:lnSpc>
                <a:spcPct val="90000"/>
              </a:lnSpc>
              <a:spcBef>
                <a:spcPct val="0"/>
              </a:spcBef>
            </a:pPr>
            <a:r>
              <a:rPr lang="en-IN" dirty="0">
                <a:solidFill>
                  <a:schemeClr val="tx1"/>
                </a:solidFill>
              </a:rPr>
              <a:t>THEIR RELATIONS</a:t>
            </a:r>
          </a:p>
        </p:txBody>
      </p:sp>
      <p:grpSp>
        <p:nvGrpSpPr>
          <p:cNvPr id="4" name="Group 3">
            <a:extLst>
              <a:ext uri="{FF2B5EF4-FFF2-40B4-BE49-F238E27FC236}">
                <a16:creationId xmlns:a16="http://schemas.microsoft.com/office/drawing/2014/main" id="{1AC222D1-DC9A-204F-F78F-F784AC198134}"/>
              </a:ext>
            </a:extLst>
          </p:cNvPr>
          <p:cNvGrpSpPr>
            <a:grpSpLocks/>
          </p:cNvGrpSpPr>
          <p:nvPr/>
        </p:nvGrpSpPr>
        <p:grpSpPr>
          <a:xfrm>
            <a:off x="2214579" y="2340073"/>
            <a:ext cx="6980429" cy="3338323"/>
            <a:chOff x="12953" y="12445"/>
            <a:chExt cx="6980429" cy="3338323"/>
          </a:xfrm>
        </p:grpSpPr>
        <p:sp>
          <p:nvSpPr>
            <p:cNvPr id="5" name="Graphic 38">
              <a:extLst>
                <a:ext uri="{FF2B5EF4-FFF2-40B4-BE49-F238E27FC236}">
                  <a16:creationId xmlns:a16="http://schemas.microsoft.com/office/drawing/2014/main" id="{C45DF493-72DE-9AEA-FCEC-18696DD2BB6C}"/>
                </a:ext>
              </a:extLst>
            </p:cNvPr>
            <p:cNvSpPr/>
            <p:nvPr/>
          </p:nvSpPr>
          <p:spPr>
            <a:xfrm>
              <a:off x="2657094" y="2727198"/>
              <a:ext cx="1567180" cy="623570"/>
            </a:xfrm>
            <a:custGeom>
              <a:avLst/>
              <a:gdLst/>
              <a:ahLst/>
              <a:cxnLst/>
              <a:rect l="l" t="t" r="r" b="b"/>
              <a:pathLst>
                <a:path w="1567180" h="623570">
                  <a:moveTo>
                    <a:pt x="1462786" y="0"/>
                  </a:moveTo>
                  <a:lnTo>
                    <a:pt x="103886" y="0"/>
                  </a:lnTo>
                  <a:lnTo>
                    <a:pt x="63436" y="8159"/>
                  </a:lnTo>
                  <a:lnTo>
                    <a:pt x="30416" y="30416"/>
                  </a:lnTo>
                  <a:lnTo>
                    <a:pt x="8159" y="63436"/>
                  </a:lnTo>
                  <a:lnTo>
                    <a:pt x="0" y="103885"/>
                  </a:lnTo>
                  <a:lnTo>
                    <a:pt x="0" y="519429"/>
                  </a:lnTo>
                  <a:lnTo>
                    <a:pt x="8159" y="559868"/>
                  </a:lnTo>
                  <a:lnTo>
                    <a:pt x="30416" y="592889"/>
                  </a:lnTo>
                  <a:lnTo>
                    <a:pt x="63436" y="615152"/>
                  </a:lnTo>
                  <a:lnTo>
                    <a:pt x="103886" y="623315"/>
                  </a:lnTo>
                  <a:lnTo>
                    <a:pt x="1462786" y="623315"/>
                  </a:lnTo>
                  <a:lnTo>
                    <a:pt x="1503235" y="615152"/>
                  </a:lnTo>
                  <a:lnTo>
                    <a:pt x="1536255" y="592889"/>
                  </a:lnTo>
                  <a:lnTo>
                    <a:pt x="1558512" y="559868"/>
                  </a:lnTo>
                  <a:lnTo>
                    <a:pt x="1566672" y="519429"/>
                  </a:lnTo>
                  <a:lnTo>
                    <a:pt x="1566672" y="103885"/>
                  </a:lnTo>
                  <a:lnTo>
                    <a:pt x="1558512" y="63436"/>
                  </a:lnTo>
                  <a:lnTo>
                    <a:pt x="1536255" y="30416"/>
                  </a:lnTo>
                  <a:lnTo>
                    <a:pt x="1503235" y="8159"/>
                  </a:lnTo>
                  <a:lnTo>
                    <a:pt x="1462786" y="0"/>
                  </a:lnTo>
                  <a:close/>
                </a:path>
              </a:pathLst>
            </a:custGeom>
            <a:solidFill>
              <a:srgbClr val="DDF8F1"/>
            </a:solidFill>
          </p:spPr>
          <p:txBody>
            <a:bodyPr wrap="square" lIns="0" tIns="0" rIns="0" bIns="0" rtlCol="0">
              <a:prstTxWarp prst="textNoShape">
                <a:avLst/>
              </a:prstTxWarp>
              <a:noAutofit/>
            </a:bodyPr>
            <a:lstStyle/>
            <a:p>
              <a:r>
                <a:rPr kumimoji="0" lang="en-US" altLang="en-US" sz="1800" b="1" i="0" u="none" strike="noStrike" cap="none" normalizeH="0" baseline="0" dirty="0" err="1">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ProductsInfo</a:t>
              </a:r>
              <a:r>
                <a:rPr kumimoji="0" lang="en-US" altLang="en-US" sz="1800" b="1" i="0" u="none" strike="noStrike" cap="none" normalizeH="0" baseline="0" dirty="0">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 Table</a:t>
              </a:r>
              <a:endParaRPr kumimoji="0" lang="en-US" altLang="en-US" sz="1000" b="0" i="0" u="none" strike="noStrike" cap="none" normalizeH="0" baseline="0" dirty="0">
                <a:ln>
                  <a:noFill/>
                </a:ln>
                <a:solidFill>
                  <a:schemeClr val="tx1"/>
                </a:solidFill>
                <a:effectLst/>
              </a:endParaRPr>
            </a:p>
            <a:p>
              <a:endParaRPr lang="en-IN" dirty="0"/>
            </a:p>
          </p:txBody>
        </p:sp>
        <p:sp>
          <p:nvSpPr>
            <p:cNvPr id="6" name="Graphic 39">
              <a:extLst>
                <a:ext uri="{FF2B5EF4-FFF2-40B4-BE49-F238E27FC236}">
                  <a16:creationId xmlns:a16="http://schemas.microsoft.com/office/drawing/2014/main" id="{A88B5AA5-1502-4075-6657-FF51C269BD05}"/>
                </a:ext>
              </a:extLst>
            </p:cNvPr>
            <p:cNvSpPr/>
            <p:nvPr/>
          </p:nvSpPr>
          <p:spPr>
            <a:xfrm>
              <a:off x="2657094" y="2727198"/>
              <a:ext cx="1567180" cy="623570"/>
            </a:xfrm>
            <a:custGeom>
              <a:avLst/>
              <a:gdLst/>
              <a:ahLst/>
              <a:cxnLst/>
              <a:rect l="l" t="t" r="r" b="b"/>
              <a:pathLst>
                <a:path w="1567180" h="623570">
                  <a:moveTo>
                    <a:pt x="0" y="103885"/>
                  </a:moveTo>
                  <a:lnTo>
                    <a:pt x="8159" y="63436"/>
                  </a:lnTo>
                  <a:lnTo>
                    <a:pt x="30416" y="30416"/>
                  </a:lnTo>
                  <a:lnTo>
                    <a:pt x="63436" y="8159"/>
                  </a:lnTo>
                  <a:lnTo>
                    <a:pt x="103886" y="0"/>
                  </a:lnTo>
                  <a:lnTo>
                    <a:pt x="1462786" y="0"/>
                  </a:lnTo>
                  <a:lnTo>
                    <a:pt x="1503235" y="8159"/>
                  </a:lnTo>
                  <a:lnTo>
                    <a:pt x="1536255" y="30416"/>
                  </a:lnTo>
                  <a:lnTo>
                    <a:pt x="1558512" y="63436"/>
                  </a:lnTo>
                  <a:lnTo>
                    <a:pt x="1566672" y="103885"/>
                  </a:lnTo>
                  <a:lnTo>
                    <a:pt x="1566672" y="519429"/>
                  </a:lnTo>
                  <a:lnTo>
                    <a:pt x="1558512" y="559868"/>
                  </a:lnTo>
                  <a:lnTo>
                    <a:pt x="1536255" y="592889"/>
                  </a:lnTo>
                  <a:lnTo>
                    <a:pt x="1503235" y="615152"/>
                  </a:lnTo>
                  <a:lnTo>
                    <a:pt x="1462786" y="623315"/>
                  </a:lnTo>
                  <a:lnTo>
                    <a:pt x="103886" y="623315"/>
                  </a:lnTo>
                  <a:lnTo>
                    <a:pt x="63436" y="615152"/>
                  </a:lnTo>
                  <a:lnTo>
                    <a:pt x="30416" y="592889"/>
                  </a:lnTo>
                  <a:lnTo>
                    <a:pt x="8159" y="559868"/>
                  </a:lnTo>
                  <a:lnTo>
                    <a:pt x="0" y="519429"/>
                  </a:lnTo>
                  <a:lnTo>
                    <a:pt x="0" y="103885"/>
                  </a:lnTo>
                  <a:close/>
                </a:path>
              </a:pathLst>
            </a:custGeom>
            <a:ln w="25908">
              <a:solidFill>
                <a:srgbClr val="006FC0"/>
              </a:solidFill>
              <a:prstDash val="solid"/>
            </a:ln>
          </p:spPr>
          <p:txBody>
            <a:bodyPr wrap="square" lIns="0" tIns="0" rIns="0" bIns="0" rtlCol="0">
              <a:prstTxWarp prst="textNoShape">
                <a:avLst/>
              </a:prstTxWarp>
              <a:noAutofit/>
            </a:bodyPr>
            <a:lstStyle/>
            <a:p>
              <a:endParaRPr lang="en-IN"/>
            </a:p>
          </p:txBody>
        </p:sp>
        <p:sp>
          <p:nvSpPr>
            <p:cNvPr id="7" name="Graphic 40">
              <a:extLst>
                <a:ext uri="{FF2B5EF4-FFF2-40B4-BE49-F238E27FC236}">
                  <a16:creationId xmlns:a16="http://schemas.microsoft.com/office/drawing/2014/main" id="{6559097C-955C-35F9-F5FD-7B8DA396604D}"/>
                </a:ext>
              </a:extLst>
            </p:cNvPr>
            <p:cNvSpPr/>
            <p:nvPr/>
          </p:nvSpPr>
          <p:spPr>
            <a:xfrm>
              <a:off x="2655823" y="12445"/>
              <a:ext cx="1567180" cy="622300"/>
            </a:xfrm>
            <a:custGeom>
              <a:avLst/>
              <a:gdLst/>
              <a:ahLst/>
              <a:cxnLst/>
              <a:rect l="l" t="t" r="r" b="b"/>
              <a:pathLst>
                <a:path w="1567180" h="622300">
                  <a:moveTo>
                    <a:pt x="1463039" y="0"/>
                  </a:moveTo>
                  <a:lnTo>
                    <a:pt x="103632" y="0"/>
                  </a:lnTo>
                  <a:lnTo>
                    <a:pt x="63275" y="8137"/>
                  </a:lnTo>
                  <a:lnTo>
                    <a:pt x="30337" y="30337"/>
                  </a:lnTo>
                  <a:lnTo>
                    <a:pt x="8137" y="63275"/>
                  </a:lnTo>
                  <a:lnTo>
                    <a:pt x="0" y="103632"/>
                  </a:lnTo>
                  <a:lnTo>
                    <a:pt x="0" y="518160"/>
                  </a:lnTo>
                  <a:lnTo>
                    <a:pt x="8137" y="558516"/>
                  </a:lnTo>
                  <a:lnTo>
                    <a:pt x="30337" y="591454"/>
                  </a:lnTo>
                  <a:lnTo>
                    <a:pt x="63275" y="613654"/>
                  </a:lnTo>
                  <a:lnTo>
                    <a:pt x="103632" y="621791"/>
                  </a:lnTo>
                  <a:lnTo>
                    <a:pt x="1463039" y="621791"/>
                  </a:lnTo>
                  <a:lnTo>
                    <a:pt x="1503396" y="613654"/>
                  </a:lnTo>
                  <a:lnTo>
                    <a:pt x="1536334" y="591454"/>
                  </a:lnTo>
                  <a:lnTo>
                    <a:pt x="1558534" y="558516"/>
                  </a:lnTo>
                  <a:lnTo>
                    <a:pt x="1566672" y="518160"/>
                  </a:lnTo>
                  <a:lnTo>
                    <a:pt x="1566672" y="103632"/>
                  </a:lnTo>
                  <a:lnTo>
                    <a:pt x="1558534" y="63275"/>
                  </a:lnTo>
                  <a:lnTo>
                    <a:pt x="1536334" y="30337"/>
                  </a:lnTo>
                  <a:lnTo>
                    <a:pt x="1503396" y="8137"/>
                  </a:lnTo>
                  <a:lnTo>
                    <a:pt x="1463039" y="0"/>
                  </a:lnTo>
                  <a:close/>
                </a:path>
              </a:pathLst>
            </a:custGeom>
            <a:solidFill>
              <a:srgbClr val="DDF8F1"/>
            </a:solidFill>
          </p:spPr>
          <p:txBody>
            <a:bodyPr wrap="square" lIns="0" tIns="0" rIns="0" bIns="0" rtlCol="0">
              <a:prstTxWarp prst="textNoShape">
                <a:avLst/>
              </a:prstTxWarp>
              <a:noAutofit/>
            </a:bodyPr>
            <a:lstStyle/>
            <a:p>
              <a:pPr defTabSz="914400" eaLnBrk="0" fontAlgn="base" hangingPunct="0">
                <a:spcBef>
                  <a:spcPct val="0"/>
                </a:spcBef>
                <a:spcAft>
                  <a:spcPct val="0"/>
                </a:spcAft>
              </a:pPr>
              <a:r>
                <a:rPr lang="en-IN" b="1" dirty="0">
                  <a:solidFill>
                    <a:srgbClr val="45818E"/>
                  </a:solidFill>
                  <a:latin typeface="Arial" panose="020B0604020202020204" pitchFamily="34" charset="0"/>
                  <a:ea typeface="Calibri" panose="020F0502020204030204" pitchFamily="34" charset="0"/>
                  <a:cs typeface="Arial" panose="020B0604020202020204" pitchFamily="34" charset="0"/>
                </a:rPr>
                <a:t>Order table</a:t>
              </a:r>
            </a:p>
          </p:txBody>
        </p:sp>
        <p:sp>
          <p:nvSpPr>
            <p:cNvPr id="8" name="Graphic 41">
              <a:extLst>
                <a:ext uri="{FF2B5EF4-FFF2-40B4-BE49-F238E27FC236}">
                  <a16:creationId xmlns:a16="http://schemas.microsoft.com/office/drawing/2014/main" id="{383FA73F-1376-FE06-4E79-56D41E56C0F2}"/>
                </a:ext>
              </a:extLst>
            </p:cNvPr>
            <p:cNvSpPr/>
            <p:nvPr/>
          </p:nvSpPr>
          <p:spPr>
            <a:xfrm>
              <a:off x="2657094" y="12953"/>
              <a:ext cx="1567180" cy="622300"/>
            </a:xfrm>
            <a:custGeom>
              <a:avLst/>
              <a:gdLst/>
              <a:ahLst/>
              <a:cxnLst/>
              <a:rect l="l" t="t" r="r" b="b"/>
              <a:pathLst>
                <a:path w="1567180" h="622300">
                  <a:moveTo>
                    <a:pt x="0" y="103632"/>
                  </a:moveTo>
                  <a:lnTo>
                    <a:pt x="8137" y="63275"/>
                  </a:lnTo>
                  <a:lnTo>
                    <a:pt x="30337" y="30337"/>
                  </a:lnTo>
                  <a:lnTo>
                    <a:pt x="63275" y="8137"/>
                  </a:lnTo>
                  <a:lnTo>
                    <a:pt x="103632" y="0"/>
                  </a:lnTo>
                  <a:lnTo>
                    <a:pt x="1463039" y="0"/>
                  </a:lnTo>
                  <a:lnTo>
                    <a:pt x="1503396" y="8137"/>
                  </a:lnTo>
                  <a:lnTo>
                    <a:pt x="1536334" y="30337"/>
                  </a:lnTo>
                  <a:lnTo>
                    <a:pt x="1558534" y="63275"/>
                  </a:lnTo>
                  <a:lnTo>
                    <a:pt x="1566672" y="103632"/>
                  </a:lnTo>
                  <a:lnTo>
                    <a:pt x="1566672" y="518160"/>
                  </a:lnTo>
                  <a:lnTo>
                    <a:pt x="1558534" y="558516"/>
                  </a:lnTo>
                  <a:lnTo>
                    <a:pt x="1536334" y="591454"/>
                  </a:lnTo>
                  <a:lnTo>
                    <a:pt x="1503396" y="613654"/>
                  </a:lnTo>
                  <a:lnTo>
                    <a:pt x="1463039" y="621791"/>
                  </a:lnTo>
                  <a:lnTo>
                    <a:pt x="103632" y="621791"/>
                  </a:lnTo>
                  <a:lnTo>
                    <a:pt x="63275" y="613654"/>
                  </a:lnTo>
                  <a:lnTo>
                    <a:pt x="30337" y="591454"/>
                  </a:lnTo>
                  <a:lnTo>
                    <a:pt x="8137" y="558516"/>
                  </a:lnTo>
                  <a:lnTo>
                    <a:pt x="0" y="518160"/>
                  </a:lnTo>
                  <a:lnTo>
                    <a:pt x="0" y="103632"/>
                  </a:lnTo>
                  <a:close/>
                </a:path>
              </a:pathLst>
            </a:custGeom>
            <a:ln w="25907">
              <a:solidFill>
                <a:srgbClr val="006FC0"/>
              </a:solidFill>
              <a:prstDash val="solid"/>
            </a:ln>
          </p:spPr>
          <p:txBody>
            <a:bodyPr wrap="square" lIns="0" tIns="0" rIns="0" bIns="0" rtlCol="0">
              <a:prstTxWarp prst="textNoShape">
                <a:avLst/>
              </a:prstTxWarp>
              <a:noAutofit/>
            </a:bodyPr>
            <a:lstStyle/>
            <a:p>
              <a:endParaRPr lang="en-IN"/>
            </a:p>
          </p:txBody>
        </p:sp>
        <p:sp>
          <p:nvSpPr>
            <p:cNvPr id="9" name="Graphic 42">
              <a:extLst>
                <a:ext uri="{FF2B5EF4-FFF2-40B4-BE49-F238E27FC236}">
                  <a16:creationId xmlns:a16="http://schemas.microsoft.com/office/drawing/2014/main" id="{C9F4FA6E-4FE6-EA90-8409-D0292802CD94}"/>
                </a:ext>
              </a:extLst>
            </p:cNvPr>
            <p:cNvSpPr/>
            <p:nvPr/>
          </p:nvSpPr>
          <p:spPr>
            <a:xfrm>
              <a:off x="5426202" y="634745"/>
              <a:ext cx="1565909" cy="623570"/>
            </a:xfrm>
            <a:custGeom>
              <a:avLst/>
              <a:gdLst/>
              <a:ahLst/>
              <a:cxnLst/>
              <a:rect l="l" t="t" r="r" b="b"/>
              <a:pathLst>
                <a:path w="1567180" h="623570">
                  <a:moveTo>
                    <a:pt x="1462786" y="0"/>
                  </a:moveTo>
                  <a:lnTo>
                    <a:pt x="103886" y="0"/>
                  </a:lnTo>
                  <a:lnTo>
                    <a:pt x="63436" y="8159"/>
                  </a:lnTo>
                  <a:lnTo>
                    <a:pt x="30416" y="30416"/>
                  </a:lnTo>
                  <a:lnTo>
                    <a:pt x="8159" y="63436"/>
                  </a:lnTo>
                  <a:lnTo>
                    <a:pt x="0" y="103886"/>
                  </a:lnTo>
                  <a:lnTo>
                    <a:pt x="0" y="519430"/>
                  </a:lnTo>
                  <a:lnTo>
                    <a:pt x="8159" y="559879"/>
                  </a:lnTo>
                  <a:lnTo>
                    <a:pt x="30416" y="592899"/>
                  </a:lnTo>
                  <a:lnTo>
                    <a:pt x="63436" y="615156"/>
                  </a:lnTo>
                  <a:lnTo>
                    <a:pt x="103886" y="623316"/>
                  </a:lnTo>
                  <a:lnTo>
                    <a:pt x="1462786" y="623316"/>
                  </a:lnTo>
                  <a:lnTo>
                    <a:pt x="1503235" y="615156"/>
                  </a:lnTo>
                  <a:lnTo>
                    <a:pt x="1536255" y="592899"/>
                  </a:lnTo>
                  <a:lnTo>
                    <a:pt x="1558512" y="559879"/>
                  </a:lnTo>
                  <a:lnTo>
                    <a:pt x="1566671" y="519430"/>
                  </a:lnTo>
                  <a:lnTo>
                    <a:pt x="1566671" y="103886"/>
                  </a:lnTo>
                  <a:lnTo>
                    <a:pt x="1558512" y="63436"/>
                  </a:lnTo>
                  <a:lnTo>
                    <a:pt x="1536255" y="30416"/>
                  </a:lnTo>
                  <a:lnTo>
                    <a:pt x="1503235" y="8159"/>
                  </a:lnTo>
                  <a:lnTo>
                    <a:pt x="1462786" y="0"/>
                  </a:lnTo>
                  <a:close/>
                </a:path>
              </a:pathLst>
            </a:custGeom>
            <a:solidFill>
              <a:srgbClr val="DDF8F1"/>
            </a:solidFill>
          </p:spPr>
          <p:txBody>
            <a:bodyPr wrap="square" lIns="0" tIns="0" rIns="0" bIns="0" rtlCol="0">
              <a:prstTxWarp prst="textNoShape">
                <a:avLst/>
              </a:prstTxWarp>
              <a:noAutofit/>
            </a:bodyPr>
            <a:lstStyle/>
            <a:p>
              <a:r>
                <a:rPr kumimoji="0" lang="en-US" altLang="en-US" sz="1600" b="1" i="0" u="none" strike="noStrike" cap="none" normalizeH="0" baseline="0" dirty="0" err="1">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OrdersPayment</a:t>
              </a:r>
              <a:r>
                <a:rPr kumimoji="0" lang="en-US" altLang="en-US" sz="1600" b="1" i="0" u="none" strike="noStrike" cap="none" normalizeH="0" baseline="0" dirty="0">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 Table</a:t>
              </a:r>
              <a:endParaRPr kumimoji="0" lang="en-US" altLang="en-US" sz="1600" b="0" i="0" u="none" strike="noStrike" cap="none" normalizeH="0" baseline="0" dirty="0">
                <a:ln>
                  <a:noFill/>
                </a:ln>
                <a:solidFill>
                  <a:schemeClr val="tx1"/>
                </a:solidFill>
                <a:effectLst/>
              </a:endParaRPr>
            </a:p>
            <a:p>
              <a:endParaRPr lang="en-IN" dirty="0"/>
            </a:p>
          </p:txBody>
        </p:sp>
        <p:sp>
          <p:nvSpPr>
            <p:cNvPr id="10" name="Graphic 43">
              <a:extLst>
                <a:ext uri="{FF2B5EF4-FFF2-40B4-BE49-F238E27FC236}">
                  <a16:creationId xmlns:a16="http://schemas.microsoft.com/office/drawing/2014/main" id="{7FDC12D8-4A31-6D14-2B32-E3A60B5365BB}"/>
                </a:ext>
              </a:extLst>
            </p:cNvPr>
            <p:cNvSpPr/>
            <p:nvPr/>
          </p:nvSpPr>
          <p:spPr>
            <a:xfrm>
              <a:off x="5426202" y="634745"/>
              <a:ext cx="1567180" cy="623570"/>
            </a:xfrm>
            <a:custGeom>
              <a:avLst/>
              <a:gdLst/>
              <a:ahLst/>
              <a:cxnLst/>
              <a:rect l="l" t="t" r="r" b="b"/>
              <a:pathLst>
                <a:path w="1567180" h="623570">
                  <a:moveTo>
                    <a:pt x="0" y="103886"/>
                  </a:moveTo>
                  <a:lnTo>
                    <a:pt x="8159" y="63436"/>
                  </a:lnTo>
                  <a:lnTo>
                    <a:pt x="30416" y="30416"/>
                  </a:lnTo>
                  <a:lnTo>
                    <a:pt x="63436" y="8159"/>
                  </a:lnTo>
                  <a:lnTo>
                    <a:pt x="103886" y="0"/>
                  </a:lnTo>
                  <a:lnTo>
                    <a:pt x="1462786" y="0"/>
                  </a:lnTo>
                  <a:lnTo>
                    <a:pt x="1503235" y="8159"/>
                  </a:lnTo>
                  <a:lnTo>
                    <a:pt x="1536255" y="30416"/>
                  </a:lnTo>
                  <a:lnTo>
                    <a:pt x="1558512" y="63436"/>
                  </a:lnTo>
                  <a:lnTo>
                    <a:pt x="1566671" y="103886"/>
                  </a:lnTo>
                  <a:lnTo>
                    <a:pt x="1566671" y="519430"/>
                  </a:lnTo>
                  <a:lnTo>
                    <a:pt x="1558512" y="559879"/>
                  </a:lnTo>
                  <a:lnTo>
                    <a:pt x="1536255" y="592899"/>
                  </a:lnTo>
                  <a:lnTo>
                    <a:pt x="1503235" y="615156"/>
                  </a:lnTo>
                  <a:lnTo>
                    <a:pt x="1462786" y="623316"/>
                  </a:lnTo>
                  <a:lnTo>
                    <a:pt x="103886" y="623316"/>
                  </a:lnTo>
                  <a:lnTo>
                    <a:pt x="63436" y="615156"/>
                  </a:lnTo>
                  <a:lnTo>
                    <a:pt x="30416" y="592899"/>
                  </a:lnTo>
                  <a:lnTo>
                    <a:pt x="8159" y="559879"/>
                  </a:lnTo>
                  <a:lnTo>
                    <a:pt x="0" y="519430"/>
                  </a:lnTo>
                  <a:lnTo>
                    <a:pt x="0" y="103886"/>
                  </a:lnTo>
                  <a:close/>
                </a:path>
              </a:pathLst>
            </a:custGeom>
            <a:ln w="25908">
              <a:solidFill>
                <a:srgbClr val="006FC0"/>
              </a:solidFill>
              <a:prstDash val="solid"/>
            </a:ln>
          </p:spPr>
          <p:txBody>
            <a:bodyPr wrap="square" lIns="0" tIns="0" rIns="0" bIns="0" rtlCol="0">
              <a:prstTxWarp prst="textNoShape">
                <a:avLst/>
              </a:prstTxWarp>
              <a:noAutofit/>
            </a:bodyPr>
            <a:lstStyle/>
            <a:p>
              <a:endParaRPr lang="en-IN"/>
            </a:p>
          </p:txBody>
        </p:sp>
        <p:sp>
          <p:nvSpPr>
            <p:cNvPr id="11" name="Graphic 44">
              <a:extLst>
                <a:ext uri="{FF2B5EF4-FFF2-40B4-BE49-F238E27FC236}">
                  <a16:creationId xmlns:a16="http://schemas.microsoft.com/office/drawing/2014/main" id="{C8AA4CFB-7984-C273-FDB3-3A2805636D8D}"/>
                </a:ext>
              </a:extLst>
            </p:cNvPr>
            <p:cNvSpPr/>
            <p:nvPr/>
          </p:nvSpPr>
          <p:spPr>
            <a:xfrm>
              <a:off x="12953" y="634745"/>
              <a:ext cx="1567180" cy="623570"/>
            </a:xfrm>
            <a:custGeom>
              <a:avLst/>
              <a:gdLst/>
              <a:ahLst/>
              <a:cxnLst/>
              <a:rect l="l" t="t" r="r" b="b"/>
              <a:pathLst>
                <a:path w="1567180" h="623570">
                  <a:moveTo>
                    <a:pt x="1453007" y="0"/>
                  </a:moveTo>
                  <a:lnTo>
                    <a:pt x="113626" y="0"/>
                  </a:lnTo>
                  <a:lnTo>
                    <a:pt x="69399" y="8937"/>
                  </a:lnTo>
                  <a:lnTo>
                    <a:pt x="33281" y="33305"/>
                  </a:lnTo>
                  <a:lnTo>
                    <a:pt x="8929" y="69437"/>
                  </a:lnTo>
                  <a:lnTo>
                    <a:pt x="0" y="113665"/>
                  </a:lnTo>
                  <a:lnTo>
                    <a:pt x="0" y="509651"/>
                  </a:lnTo>
                  <a:lnTo>
                    <a:pt x="8929" y="553878"/>
                  </a:lnTo>
                  <a:lnTo>
                    <a:pt x="33281" y="590010"/>
                  </a:lnTo>
                  <a:lnTo>
                    <a:pt x="69399" y="614378"/>
                  </a:lnTo>
                  <a:lnTo>
                    <a:pt x="113626" y="623316"/>
                  </a:lnTo>
                  <a:lnTo>
                    <a:pt x="1453007" y="623316"/>
                  </a:lnTo>
                  <a:lnTo>
                    <a:pt x="1497234" y="614378"/>
                  </a:lnTo>
                  <a:lnTo>
                    <a:pt x="1533366" y="590010"/>
                  </a:lnTo>
                  <a:lnTo>
                    <a:pt x="1557734" y="553878"/>
                  </a:lnTo>
                  <a:lnTo>
                    <a:pt x="1566671" y="509651"/>
                  </a:lnTo>
                  <a:lnTo>
                    <a:pt x="1566671" y="113665"/>
                  </a:lnTo>
                  <a:lnTo>
                    <a:pt x="1557734" y="69437"/>
                  </a:lnTo>
                  <a:lnTo>
                    <a:pt x="1533366" y="33305"/>
                  </a:lnTo>
                  <a:lnTo>
                    <a:pt x="1497234" y="8937"/>
                  </a:lnTo>
                  <a:lnTo>
                    <a:pt x="1453007" y="0"/>
                  </a:lnTo>
                  <a:close/>
                </a:path>
              </a:pathLst>
            </a:custGeom>
            <a:solidFill>
              <a:srgbClr val="DDF8F1"/>
            </a:solidFill>
          </p:spPr>
          <p:txBody>
            <a:bodyPr wrap="square" lIns="0" tIns="0" rIns="0" bIns="0" rtlCol="0">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Customer Table</a:t>
              </a:r>
              <a:endParaRPr kumimoji="0" lang="en-US" altLang="en-US" sz="1000" b="0" i="0" u="none" strike="noStrike" cap="none" normalizeH="0" baseline="0" dirty="0">
                <a:ln>
                  <a:noFill/>
                </a:ln>
                <a:solidFill>
                  <a:schemeClr val="tx1"/>
                </a:solidFill>
                <a:effectLst/>
              </a:endParaRPr>
            </a:p>
            <a:p>
              <a:endParaRPr lang="en-IN" dirty="0"/>
            </a:p>
          </p:txBody>
        </p:sp>
        <p:sp>
          <p:nvSpPr>
            <p:cNvPr id="12" name="Graphic 45">
              <a:extLst>
                <a:ext uri="{FF2B5EF4-FFF2-40B4-BE49-F238E27FC236}">
                  <a16:creationId xmlns:a16="http://schemas.microsoft.com/office/drawing/2014/main" id="{0CEBA4ED-647B-BAFE-8099-36798BE77E8A}"/>
                </a:ext>
              </a:extLst>
            </p:cNvPr>
            <p:cNvSpPr/>
            <p:nvPr/>
          </p:nvSpPr>
          <p:spPr>
            <a:xfrm>
              <a:off x="12953" y="634745"/>
              <a:ext cx="1567180" cy="623570"/>
            </a:xfrm>
            <a:custGeom>
              <a:avLst/>
              <a:gdLst/>
              <a:ahLst/>
              <a:cxnLst/>
              <a:rect l="l" t="t" r="r" b="b"/>
              <a:pathLst>
                <a:path w="1567180" h="623570">
                  <a:moveTo>
                    <a:pt x="0" y="113665"/>
                  </a:moveTo>
                  <a:lnTo>
                    <a:pt x="8929" y="69437"/>
                  </a:lnTo>
                  <a:lnTo>
                    <a:pt x="33281" y="33305"/>
                  </a:lnTo>
                  <a:lnTo>
                    <a:pt x="69399" y="8937"/>
                  </a:lnTo>
                  <a:lnTo>
                    <a:pt x="113626" y="0"/>
                  </a:lnTo>
                  <a:lnTo>
                    <a:pt x="1453007" y="0"/>
                  </a:lnTo>
                  <a:lnTo>
                    <a:pt x="1497234" y="8937"/>
                  </a:lnTo>
                  <a:lnTo>
                    <a:pt x="1533366" y="33305"/>
                  </a:lnTo>
                  <a:lnTo>
                    <a:pt x="1557734" y="69437"/>
                  </a:lnTo>
                  <a:lnTo>
                    <a:pt x="1566671" y="113665"/>
                  </a:lnTo>
                  <a:lnTo>
                    <a:pt x="1566671" y="509651"/>
                  </a:lnTo>
                  <a:lnTo>
                    <a:pt x="1557734" y="553878"/>
                  </a:lnTo>
                  <a:lnTo>
                    <a:pt x="1533366" y="590010"/>
                  </a:lnTo>
                  <a:lnTo>
                    <a:pt x="1497234" y="614378"/>
                  </a:lnTo>
                  <a:lnTo>
                    <a:pt x="1453007" y="623316"/>
                  </a:lnTo>
                  <a:lnTo>
                    <a:pt x="113626" y="623316"/>
                  </a:lnTo>
                  <a:lnTo>
                    <a:pt x="69399" y="614378"/>
                  </a:lnTo>
                  <a:lnTo>
                    <a:pt x="33281" y="590010"/>
                  </a:lnTo>
                  <a:lnTo>
                    <a:pt x="8929" y="553878"/>
                  </a:lnTo>
                  <a:lnTo>
                    <a:pt x="0" y="509651"/>
                  </a:lnTo>
                  <a:lnTo>
                    <a:pt x="0" y="113665"/>
                  </a:lnTo>
                  <a:close/>
                </a:path>
              </a:pathLst>
            </a:custGeom>
            <a:ln w="25908">
              <a:solidFill>
                <a:srgbClr val="006FC0"/>
              </a:solidFill>
              <a:prstDash val="solid"/>
            </a:ln>
          </p:spPr>
          <p:txBody>
            <a:bodyPr wrap="square" lIns="0" tIns="0" rIns="0" bIns="0" rtlCol="0">
              <a:prstTxWarp prst="textNoShape">
                <a:avLst/>
              </a:prstTxWarp>
              <a:noAutofit/>
            </a:bodyPr>
            <a:lstStyle/>
            <a:p>
              <a:endParaRPr lang="en-IN"/>
            </a:p>
          </p:txBody>
        </p:sp>
        <p:sp>
          <p:nvSpPr>
            <p:cNvPr id="13" name="Graphic 46">
              <a:extLst>
                <a:ext uri="{FF2B5EF4-FFF2-40B4-BE49-F238E27FC236}">
                  <a16:creationId xmlns:a16="http://schemas.microsoft.com/office/drawing/2014/main" id="{13AB629C-6D7C-2E66-D37E-4A33867BE19E}"/>
                </a:ext>
              </a:extLst>
            </p:cNvPr>
            <p:cNvSpPr/>
            <p:nvPr/>
          </p:nvSpPr>
          <p:spPr>
            <a:xfrm>
              <a:off x="12953" y="1881377"/>
              <a:ext cx="1567180" cy="622300"/>
            </a:xfrm>
            <a:custGeom>
              <a:avLst/>
              <a:gdLst/>
              <a:ahLst/>
              <a:cxnLst/>
              <a:rect l="l" t="t" r="r" b="b"/>
              <a:pathLst>
                <a:path w="1567180" h="622300">
                  <a:moveTo>
                    <a:pt x="1453261" y="0"/>
                  </a:moveTo>
                  <a:lnTo>
                    <a:pt x="113347" y="0"/>
                  </a:lnTo>
                  <a:lnTo>
                    <a:pt x="69228" y="8915"/>
                  </a:lnTo>
                  <a:lnTo>
                    <a:pt x="33199" y="33226"/>
                  </a:lnTo>
                  <a:lnTo>
                    <a:pt x="8907" y="69276"/>
                  </a:lnTo>
                  <a:lnTo>
                    <a:pt x="0" y="113411"/>
                  </a:lnTo>
                  <a:lnTo>
                    <a:pt x="0" y="508381"/>
                  </a:lnTo>
                  <a:lnTo>
                    <a:pt x="8907" y="552515"/>
                  </a:lnTo>
                  <a:lnTo>
                    <a:pt x="33199" y="588565"/>
                  </a:lnTo>
                  <a:lnTo>
                    <a:pt x="69228" y="612876"/>
                  </a:lnTo>
                  <a:lnTo>
                    <a:pt x="113347" y="621792"/>
                  </a:lnTo>
                  <a:lnTo>
                    <a:pt x="1453261" y="621792"/>
                  </a:lnTo>
                  <a:lnTo>
                    <a:pt x="1497395" y="612876"/>
                  </a:lnTo>
                  <a:lnTo>
                    <a:pt x="1533445" y="588565"/>
                  </a:lnTo>
                  <a:lnTo>
                    <a:pt x="1557756" y="552515"/>
                  </a:lnTo>
                  <a:lnTo>
                    <a:pt x="1566671" y="508381"/>
                  </a:lnTo>
                  <a:lnTo>
                    <a:pt x="1566671" y="113411"/>
                  </a:lnTo>
                  <a:lnTo>
                    <a:pt x="1557756" y="69276"/>
                  </a:lnTo>
                  <a:lnTo>
                    <a:pt x="1533445" y="33226"/>
                  </a:lnTo>
                  <a:lnTo>
                    <a:pt x="1497395" y="8915"/>
                  </a:lnTo>
                  <a:lnTo>
                    <a:pt x="1453261" y="0"/>
                  </a:lnTo>
                  <a:close/>
                </a:path>
              </a:pathLst>
            </a:custGeom>
            <a:solidFill>
              <a:srgbClr val="DDF8F1"/>
            </a:solidFill>
          </p:spPr>
          <p:txBody>
            <a:bodyPr wrap="square" lIns="0" tIns="0" rIns="0" bIns="0" rtlCol="0">
              <a:prstTxWarp prst="textNoShape">
                <a:avLst/>
              </a:prstTxWarp>
              <a:noAutofit/>
            </a:bodyPr>
            <a:lstStyle/>
            <a:p>
              <a:r>
                <a:rPr kumimoji="0" lang="en-US" altLang="en-US" sz="1800" b="1" i="0" u="none" strike="noStrike" cap="none" normalizeH="0" baseline="0" dirty="0" err="1">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StoresInfo</a:t>
              </a:r>
              <a:r>
                <a:rPr kumimoji="0" lang="en-US" altLang="en-US" sz="1800" b="1" i="0" u="none" strike="noStrike" cap="none" normalizeH="0" baseline="0" dirty="0">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 Table</a:t>
              </a:r>
              <a:endParaRPr kumimoji="0" lang="en-US" altLang="en-US" sz="1400" b="0" i="0" u="none" strike="noStrike" cap="none" normalizeH="0" baseline="0" dirty="0">
                <a:ln>
                  <a:noFill/>
                </a:ln>
                <a:solidFill>
                  <a:schemeClr val="tx1"/>
                </a:solidFill>
                <a:effectLst/>
                <a:ea typeface="Calibri" panose="020F0502020204030204" pitchFamily="34" charset="0"/>
              </a:endParaRPr>
            </a:p>
            <a:p>
              <a:endParaRPr lang="en-IN" dirty="0"/>
            </a:p>
          </p:txBody>
        </p:sp>
        <p:sp>
          <p:nvSpPr>
            <p:cNvPr id="14" name="Graphic 47">
              <a:extLst>
                <a:ext uri="{FF2B5EF4-FFF2-40B4-BE49-F238E27FC236}">
                  <a16:creationId xmlns:a16="http://schemas.microsoft.com/office/drawing/2014/main" id="{9A94B5C0-932B-122A-0E5E-990E84132BE6}"/>
                </a:ext>
              </a:extLst>
            </p:cNvPr>
            <p:cNvSpPr/>
            <p:nvPr/>
          </p:nvSpPr>
          <p:spPr>
            <a:xfrm>
              <a:off x="12953" y="1881377"/>
              <a:ext cx="1567180" cy="622300"/>
            </a:xfrm>
            <a:custGeom>
              <a:avLst/>
              <a:gdLst/>
              <a:ahLst/>
              <a:cxnLst/>
              <a:rect l="l" t="t" r="r" b="b"/>
              <a:pathLst>
                <a:path w="1567180" h="622300">
                  <a:moveTo>
                    <a:pt x="0" y="113411"/>
                  </a:moveTo>
                  <a:lnTo>
                    <a:pt x="8907" y="69276"/>
                  </a:lnTo>
                  <a:lnTo>
                    <a:pt x="33199" y="33226"/>
                  </a:lnTo>
                  <a:lnTo>
                    <a:pt x="69228" y="8915"/>
                  </a:lnTo>
                  <a:lnTo>
                    <a:pt x="113347" y="0"/>
                  </a:lnTo>
                  <a:lnTo>
                    <a:pt x="1453261" y="0"/>
                  </a:lnTo>
                  <a:lnTo>
                    <a:pt x="1497395" y="8915"/>
                  </a:lnTo>
                  <a:lnTo>
                    <a:pt x="1533445" y="33226"/>
                  </a:lnTo>
                  <a:lnTo>
                    <a:pt x="1557756" y="69276"/>
                  </a:lnTo>
                  <a:lnTo>
                    <a:pt x="1566671" y="113411"/>
                  </a:lnTo>
                  <a:lnTo>
                    <a:pt x="1566671" y="508381"/>
                  </a:lnTo>
                  <a:lnTo>
                    <a:pt x="1557756" y="552515"/>
                  </a:lnTo>
                  <a:lnTo>
                    <a:pt x="1533445" y="588565"/>
                  </a:lnTo>
                  <a:lnTo>
                    <a:pt x="1497395" y="612876"/>
                  </a:lnTo>
                  <a:lnTo>
                    <a:pt x="1453261" y="621792"/>
                  </a:lnTo>
                  <a:lnTo>
                    <a:pt x="113347" y="621792"/>
                  </a:lnTo>
                  <a:lnTo>
                    <a:pt x="69228" y="612876"/>
                  </a:lnTo>
                  <a:lnTo>
                    <a:pt x="33199" y="588565"/>
                  </a:lnTo>
                  <a:lnTo>
                    <a:pt x="8907" y="552515"/>
                  </a:lnTo>
                  <a:lnTo>
                    <a:pt x="0" y="508381"/>
                  </a:lnTo>
                  <a:lnTo>
                    <a:pt x="0" y="113411"/>
                  </a:lnTo>
                  <a:close/>
                </a:path>
              </a:pathLst>
            </a:custGeom>
            <a:ln w="25908">
              <a:solidFill>
                <a:srgbClr val="006FC0"/>
              </a:solidFill>
              <a:prstDash val="solid"/>
            </a:ln>
          </p:spPr>
          <p:txBody>
            <a:bodyPr wrap="square" lIns="0" tIns="0" rIns="0" bIns="0" rtlCol="0">
              <a:prstTxWarp prst="textNoShape">
                <a:avLst/>
              </a:prstTxWarp>
              <a:noAutofit/>
            </a:bodyPr>
            <a:lstStyle/>
            <a:p>
              <a:endParaRPr lang="en-IN"/>
            </a:p>
          </p:txBody>
        </p:sp>
        <p:sp>
          <p:nvSpPr>
            <p:cNvPr id="15" name="Graphic 48">
              <a:extLst>
                <a:ext uri="{FF2B5EF4-FFF2-40B4-BE49-F238E27FC236}">
                  <a16:creationId xmlns:a16="http://schemas.microsoft.com/office/drawing/2014/main" id="{D9AFCCD6-01BF-2AB7-9A85-388BB9F2E40F}"/>
                </a:ext>
              </a:extLst>
            </p:cNvPr>
            <p:cNvSpPr/>
            <p:nvPr/>
          </p:nvSpPr>
          <p:spPr>
            <a:xfrm>
              <a:off x="5426202" y="1881377"/>
              <a:ext cx="1567180" cy="622300"/>
            </a:xfrm>
            <a:custGeom>
              <a:avLst/>
              <a:gdLst/>
              <a:ahLst/>
              <a:cxnLst/>
              <a:rect l="l" t="t" r="r" b="b"/>
              <a:pathLst>
                <a:path w="1567180" h="622300">
                  <a:moveTo>
                    <a:pt x="1463039" y="0"/>
                  </a:moveTo>
                  <a:lnTo>
                    <a:pt x="103631" y="0"/>
                  </a:lnTo>
                  <a:lnTo>
                    <a:pt x="63275" y="8137"/>
                  </a:lnTo>
                  <a:lnTo>
                    <a:pt x="30337" y="30337"/>
                  </a:lnTo>
                  <a:lnTo>
                    <a:pt x="8137" y="63275"/>
                  </a:lnTo>
                  <a:lnTo>
                    <a:pt x="0" y="103631"/>
                  </a:lnTo>
                  <a:lnTo>
                    <a:pt x="0" y="518159"/>
                  </a:lnTo>
                  <a:lnTo>
                    <a:pt x="8137" y="558516"/>
                  </a:lnTo>
                  <a:lnTo>
                    <a:pt x="30337" y="591454"/>
                  </a:lnTo>
                  <a:lnTo>
                    <a:pt x="63275" y="613654"/>
                  </a:lnTo>
                  <a:lnTo>
                    <a:pt x="103631" y="621792"/>
                  </a:lnTo>
                  <a:lnTo>
                    <a:pt x="1463039" y="621792"/>
                  </a:lnTo>
                  <a:lnTo>
                    <a:pt x="1503396" y="613654"/>
                  </a:lnTo>
                  <a:lnTo>
                    <a:pt x="1536334" y="591454"/>
                  </a:lnTo>
                  <a:lnTo>
                    <a:pt x="1558534" y="558516"/>
                  </a:lnTo>
                  <a:lnTo>
                    <a:pt x="1566671" y="518159"/>
                  </a:lnTo>
                  <a:lnTo>
                    <a:pt x="1566671" y="103631"/>
                  </a:lnTo>
                  <a:lnTo>
                    <a:pt x="1558534" y="63275"/>
                  </a:lnTo>
                  <a:lnTo>
                    <a:pt x="1536334" y="30337"/>
                  </a:lnTo>
                  <a:lnTo>
                    <a:pt x="1503396" y="8137"/>
                  </a:lnTo>
                  <a:lnTo>
                    <a:pt x="1463039" y="0"/>
                  </a:lnTo>
                  <a:close/>
                </a:path>
              </a:pathLst>
            </a:custGeom>
            <a:solidFill>
              <a:srgbClr val="DDF8F1"/>
            </a:solidFill>
          </p:spPr>
          <p:txBody>
            <a:bodyPr wrap="square" lIns="0" tIns="0" rIns="0" bIns="0" rtlCol="0">
              <a:prstTxWarp prst="textNoShape">
                <a:avLst/>
              </a:prstTxWarp>
              <a:noAutofit/>
            </a:bodyPr>
            <a:lstStyle/>
            <a:p>
              <a:r>
                <a:rPr kumimoji="0" lang="en-US" altLang="en-US" sz="1800" b="1" i="0" u="none" strike="noStrike" cap="none" normalizeH="0" baseline="0" dirty="0" err="1">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OrderReview</a:t>
              </a:r>
              <a:r>
                <a:rPr kumimoji="0" lang="en-US" altLang="en-US" sz="1800" b="1" i="0" u="none" strike="noStrike" cap="none" normalizeH="0" baseline="0" dirty="0">
                  <a:ln>
                    <a:noFill/>
                  </a:ln>
                  <a:solidFill>
                    <a:srgbClr val="45818E"/>
                  </a:solidFill>
                  <a:effectLst/>
                  <a:latin typeface="Arial" panose="020B0604020202020204" pitchFamily="34" charset="0"/>
                  <a:ea typeface="Calibri" panose="020F0502020204030204" pitchFamily="34" charset="0"/>
                  <a:cs typeface="Arial" panose="020B0604020202020204" pitchFamily="34" charset="0"/>
                </a:rPr>
                <a:t> Table</a:t>
              </a:r>
              <a:endParaRPr kumimoji="0" lang="en-US" altLang="en-US"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16" name="Graphic 49">
              <a:extLst>
                <a:ext uri="{FF2B5EF4-FFF2-40B4-BE49-F238E27FC236}">
                  <a16:creationId xmlns:a16="http://schemas.microsoft.com/office/drawing/2014/main" id="{8AF3DC74-C5D9-1D35-128F-BA3714D921DD}"/>
                </a:ext>
              </a:extLst>
            </p:cNvPr>
            <p:cNvSpPr/>
            <p:nvPr/>
          </p:nvSpPr>
          <p:spPr>
            <a:xfrm>
              <a:off x="5426202" y="1881377"/>
              <a:ext cx="1567180" cy="622300"/>
            </a:xfrm>
            <a:custGeom>
              <a:avLst/>
              <a:gdLst/>
              <a:ahLst/>
              <a:cxnLst/>
              <a:rect l="l" t="t" r="r" b="b"/>
              <a:pathLst>
                <a:path w="1567180" h="622300">
                  <a:moveTo>
                    <a:pt x="0" y="103631"/>
                  </a:moveTo>
                  <a:lnTo>
                    <a:pt x="8137" y="63275"/>
                  </a:lnTo>
                  <a:lnTo>
                    <a:pt x="30337" y="30337"/>
                  </a:lnTo>
                  <a:lnTo>
                    <a:pt x="63275" y="8137"/>
                  </a:lnTo>
                  <a:lnTo>
                    <a:pt x="103631" y="0"/>
                  </a:lnTo>
                  <a:lnTo>
                    <a:pt x="1463039" y="0"/>
                  </a:lnTo>
                  <a:lnTo>
                    <a:pt x="1503396" y="8137"/>
                  </a:lnTo>
                  <a:lnTo>
                    <a:pt x="1536334" y="30337"/>
                  </a:lnTo>
                  <a:lnTo>
                    <a:pt x="1558534" y="63275"/>
                  </a:lnTo>
                  <a:lnTo>
                    <a:pt x="1566671" y="103631"/>
                  </a:lnTo>
                  <a:lnTo>
                    <a:pt x="1566671" y="518159"/>
                  </a:lnTo>
                  <a:lnTo>
                    <a:pt x="1558534" y="558516"/>
                  </a:lnTo>
                  <a:lnTo>
                    <a:pt x="1536334" y="591454"/>
                  </a:lnTo>
                  <a:lnTo>
                    <a:pt x="1503396" y="613654"/>
                  </a:lnTo>
                  <a:lnTo>
                    <a:pt x="1463039" y="621792"/>
                  </a:lnTo>
                  <a:lnTo>
                    <a:pt x="103631" y="621792"/>
                  </a:lnTo>
                  <a:lnTo>
                    <a:pt x="63275" y="613654"/>
                  </a:lnTo>
                  <a:lnTo>
                    <a:pt x="30337" y="591454"/>
                  </a:lnTo>
                  <a:lnTo>
                    <a:pt x="8137" y="558516"/>
                  </a:lnTo>
                  <a:lnTo>
                    <a:pt x="0" y="518159"/>
                  </a:lnTo>
                  <a:lnTo>
                    <a:pt x="0" y="103631"/>
                  </a:lnTo>
                  <a:close/>
                </a:path>
              </a:pathLst>
            </a:custGeom>
            <a:ln w="25908">
              <a:solidFill>
                <a:srgbClr val="006FC0"/>
              </a:solidFill>
              <a:prstDash val="solid"/>
            </a:ln>
          </p:spPr>
          <p:txBody>
            <a:bodyPr wrap="square" lIns="0" tIns="0" rIns="0" bIns="0" rtlCol="0">
              <a:prstTxWarp prst="textNoShape">
                <a:avLst/>
              </a:prstTxWarp>
              <a:noAutofit/>
            </a:bodyPr>
            <a:lstStyle/>
            <a:p>
              <a:endParaRPr lang="en-IN"/>
            </a:p>
          </p:txBody>
        </p:sp>
        <p:sp>
          <p:nvSpPr>
            <p:cNvPr id="17" name="Graphic 50">
              <a:extLst>
                <a:ext uri="{FF2B5EF4-FFF2-40B4-BE49-F238E27FC236}">
                  <a16:creationId xmlns:a16="http://schemas.microsoft.com/office/drawing/2014/main" id="{4724FF23-6220-637C-ADB5-0D67780A2772}"/>
                </a:ext>
              </a:extLst>
            </p:cNvPr>
            <p:cNvSpPr/>
            <p:nvPr/>
          </p:nvSpPr>
          <p:spPr>
            <a:xfrm>
              <a:off x="795527" y="323088"/>
              <a:ext cx="5414010" cy="2714625"/>
            </a:xfrm>
            <a:custGeom>
              <a:avLst/>
              <a:gdLst/>
              <a:ahLst/>
              <a:cxnLst/>
              <a:rect l="l" t="t" r="r" b="b"/>
              <a:pathLst>
                <a:path w="5414010" h="2714625">
                  <a:moveTo>
                    <a:pt x="0" y="2179320"/>
                  </a:moveTo>
                  <a:lnTo>
                    <a:pt x="0" y="2714345"/>
                  </a:lnTo>
                  <a:lnTo>
                    <a:pt x="1861185" y="2714345"/>
                  </a:lnTo>
                </a:path>
                <a:path w="5414010" h="2714625">
                  <a:moveTo>
                    <a:pt x="3427476" y="2714345"/>
                  </a:moveTo>
                  <a:lnTo>
                    <a:pt x="5413501" y="2714345"/>
                  </a:lnTo>
                  <a:lnTo>
                    <a:pt x="5413501" y="2179320"/>
                  </a:lnTo>
                </a:path>
                <a:path w="5414010" h="2714625">
                  <a:moveTo>
                    <a:pt x="5413501" y="311276"/>
                  </a:moveTo>
                  <a:lnTo>
                    <a:pt x="5413501" y="0"/>
                  </a:lnTo>
                  <a:lnTo>
                    <a:pt x="3427476" y="0"/>
                  </a:lnTo>
                </a:path>
                <a:path w="5414010" h="2714625">
                  <a:moveTo>
                    <a:pt x="0" y="311276"/>
                  </a:moveTo>
                  <a:lnTo>
                    <a:pt x="0" y="0"/>
                  </a:lnTo>
                  <a:lnTo>
                    <a:pt x="1861185" y="0"/>
                  </a:lnTo>
                </a:path>
                <a:path w="5414010" h="2714625">
                  <a:moveTo>
                    <a:pt x="0" y="934211"/>
                  </a:moveTo>
                  <a:lnTo>
                    <a:pt x="0" y="1557654"/>
                  </a:lnTo>
                </a:path>
                <a:path w="5414010" h="2714625">
                  <a:moveTo>
                    <a:pt x="5413247" y="934211"/>
                  </a:moveTo>
                  <a:lnTo>
                    <a:pt x="5413247" y="1557654"/>
                  </a:lnTo>
                </a:path>
              </a:pathLst>
            </a:custGeom>
            <a:ln w="9144">
              <a:solidFill>
                <a:srgbClr val="000000"/>
              </a:solidFill>
              <a:prstDash val="solid"/>
            </a:ln>
          </p:spPr>
          <p:txBody>
            <a:bodyPr wrap="square" lIns="0" tIns="0" rIns="0" bIns="0" rtlCol="0">
              <a:prstTxWarp prst="textNoShape">
                <a:avLst/>
              </a:prstTxWarp>
              <a:noAutofit/>
            </a:bodyPr>
            <a:lstStyle/>
            <a:p>
              <a:endParaRPr lang="en-IN"/>
            </a:p>
          </p:txBody>
        </p:sp>
      </p:grpSp>
      <p:sp>
        <p:nvSpPr>
          <p:cNvPr id="18" name="Rectangle 16">
            <a:extLst>
              <a:ext uri="{FF2B5EF4-FFF2-40B4-BE49-F238E27FC236}">
                <a16:creationId xmlns:a16="http://schemas.microsoft.com/office/drawing/2014/main" id="{885F4092-F060-FCB5-B786-F38E858EC8A6}"/>
              </a:ext>
            </a:extLst>
          </p:cNvPr>
          <p:cNvSpPr>
            <a:spLocks noChangeArrowheads="1"/>
          </p:cNvSpPr>
          <p:nvPr/>
        </p:nvSpPr>
        <p:spPr bwMode="auto">
          <a:xfrm>
            <a:off x="1336121" y="1553696"/>
            <a:ext cx="184731"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itle 1">
            <a:extLst>
              <a:ext uri="{FF2B5EF4-FFF2-40B4-BE49-F238E27FC236}">
                <a16:creationId xmlns:a16="http://schemas.microsoft.com/office/drawing/2014/main" id="{99C1D827-C217-9401-1FFA-D76EB8366BC1}"/>
              </a:ext>
            </a:extLst>
          </p:cNvPr>
          <p:cNvSpPr txBox="1">
            <a:spLocks/>
          </p:cNvSpPr>
          <p:nvPr/>
        </p:nvSpPr>
        <p:spPr>
          <a:xfrm>
            <a:off x="838200" y="352605"/>
            <a:ext cx="10058400" cy="631371"/>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800">
                <a:solidFill>
                  <a:schemeClr val="tx1"/>
                </a:solidFill>
              </a:rPr>
              <a:t>Over-View of Tables</a:t>
            </a:r>
            <a:endParaRPr lang="en-IN" sz="1800" dirty="0">
              <a:solidFill>
                <a:schemeClr val="tx1"/>
              </a:solidFill>
            </a:endParaRPr>
          </a:p>
        </p:txBody>
      </p:sp>
    </p:spTree>
    <p:extLst>
      <p:ext uri="{BB962C8B-B14F-4D97-AF65-F5344CB8AC3E}">
        <p14:creationId xmlns:p14="http://schemas.microsoft.com/office/powerpoint/2010/main" val="417130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21"/>
                                        </p:tgtEl>
                                        <p:attrNameLst>
                                          <p:attrName>style.color</p:attrName>
                                        </p:attrNameLst>
                                      </p:cBhvr>
                                      <p:by>
                                        <p:hsl h="0" s="-70588" l="0"/>
                                      </p:by>
                                    </p:animClr>
                                    <p:animClr clrSpc="hsl" dir="cw">
                                      <p:cBhvr>
                                        <p:cTn id="7" dur="500" fill="hold"/>
                                        <p:tgtEl>
                                          <p:spTgt spid="21"/>
                                        </p:tgtEl>
                                        <p:attrNameLst>
                                          <p:attrName>fillcolor</p:attrName>
                                        </p:attrNameLst>
                                      </p:cBhvr>
                                      <p:by>
                                        <p:hsl h="0" s="-70588" l="0"/>
                                      </p:by>
                                    </p:animClr>
                                    <p:animClr clrSpc="hsl" dir="cw">
                                      <p:cBhvr>
                                        <p:cTn id="8" dur="500" fill="hold"/>
                                        <p:tgtEl>
                                          <p:spTgt spid="21"/>
                                        </p:tgtEl>
                                        <p:attrNameLst>
                                          <p:attrName>stroke.color</p:attrName>
                                        </p:attrNameLst>
                                      </p:cBhvr>
                                      <p:by>
                                        <p:hsl h="0" s="-70588" l="0"/>
                                      </p:by>
                                    </p:animClr>
                                    <p:set>
                                      <p:cBhvr>
                                        <p:cTn id="9" dur="500" fill="hold"/>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C51F-4A57-5354-05B3-8513D465C1DD}"/>
              </a:ext>
            </a:extLst>
          </p:cNvPr>
          <p:cNvSpPr>
            <a:spLocks noGrp="1"/>
          </p:cNvSpPr>
          <p:nvPr>
            <p:ph type="title"/>
          </p:nvPr>
        </p:nvSpPr>
        <p:spPr>
          <a:xfrm>
            <a:off x="564695" y="1435196"/>
            <a:ext cx="3996419" cy="536995"/>
          </a:xfr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mn-lt"/>
                <a:ea typeface="+mn-ea"/>
                <a:cs typeface="+mn-cs"/>
              </a:rPr>
              <a:t>Relationships</a:t>
            </a:r>
            <a:endParaRPr lang="en-IN" sz="1800" dirty="0">
              <a:solidFill>
                <a:schemeClr val="tx1"/>
              </a:solidFill>
              <a:latin typeface="+mn-lt"/>
              <a:ea typeface="+mn-ea"/>
              <a:cs typeface="+mn-cs"/>
            </a:endParaRPr>
          </a:p>
        </p:txBody>
      </p:sp>
      <p:sp>
        <p:nvSpPr>
          <p:cNvPr id="6" name="Content Placeholder 5">
            <a:extLst>
              <a:ext uri="{FF2B5EF4-FFF2-40B4-BE49-F238E27FC236}">
                <a16:creationId xmlns:a16="http://schemas.microsoft.com/office/drawing/2014/main" id="{4E31E9C5-5DCE-CF1A-7183-947162E487E3}"/>
              </a:ext>
            </a:extLst>
          </p:cNvPr>
          <p:cNvSpPr>
            <a:spLocks noGrp="1"/>
          </p:cNvSpPr>
          <p:nvPr>
            <p:ph idx="1"/>
          </p:nvPr>
        </p:nvSpPr>
        <p:spPr>
          <a:xfrm>
            <a:off x="5024544" y="413657"/>
            <a:ext cx="6895313" cy="5845629"/>
          </a:xfrm>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defTabSz="457200"/>
            <a:r>
              <a:rPr lang="en-US" sz="1800" dirty="0">
                <a:solidFill>
                  <a:schemeClr val="lt1"/>
                </a:solidFill>
              </a:rPr>
              <a:t>As order table is a fact table and is connected with dimension table by means of a shared key</a:t>
            </a:r>
          </a:p>
          <a:p>
            <a:pPr marL="0" defTabSz="457200"/>
            <a:endParaRPr lang="en-US" sz="1800" dirty="0"/>
          </a:p>
          <a:p>
            <a:pPr marL="0" defTabSz="457200"/>
            <a:endParaRPr lang="en-US" sz="1800" dirty="0">
              <a:solidFill>
                <a:schemeClr val="lt1"/>
              </a:solidFill>
            </a:endParaRPr>
          </a:p>
          <a:p>
            <a:pPr marL="0" indent="0" defTabSz="457200">
              <a:buNone/>
            </a:pPr>
            <a:endParaRPr lang="en-US" sz="1800" dirty="0">
              <a:solidFill>
                <a:schemeClr val="lt1"/>
              </a:solidFill>
            </a:endParaRPr>
          </a:p>
          <a:p>
            <a:pPr marL="0" defTabSz="457200"/>
            <a:r>
              <a:rPr lang="en-US" sz="1800" dirty="0">
                <a:solidFill>
                  <a:schemeClr val="lt1"/>
                </a:solidFill>
              </a:rPr>
              <a:t>Customer Table – 1/2/many relationship/Order Table </a:t>
            </a:r>
            <a:endParaRPr lang="en-IN" sz="1800" dirty="0">
              <a:solidFill>
                <a:schemeClr val="lt1"/>
              </a:solidFill>
            </a:endParaRPr>
          </a:p>
          <a:p>
            <a:pPr marL="0" defTabSz="457200"/>
            <a:r>
              <a:rPr lang="en-US" sz="1800" dirty="0">
                <a:solidFill>
                  <a:schemeClr val="lt1"/>
                </a:solidFill>
              </a:rPr>
              <a:t>Order Table – 1/2/1 relationship/Customer Table </a:t>
            </a:r>
            <a:endParaRPr lang="en-IN" sz="1800" dirty="0">
              <a:solidFill>
                <a:schemeClr val="lt1"/>
              </a:solidFill>
            </a:endParaRPr>
          </a:p>
          <a:p>
            <a:pPr marL="0" defTabSz="457200"/>
            <a:r>
              <a:rPr lang="en-US" sz="1800" dirty="0" err="1">
                <a:solidFill>
                  <a:schemeClr val="lt1"/>
                </a:solidFill>
              </a:rPr>
              <a:t>ProductsInfo</a:t>
            </a:r>
            <a:r>
              <a:rPr lang="en-US" sz="1800" dirty="0">
                <a:solidFill>
                  <a:schemeClr val="lt1"/>
                </a:solidFill>
              </a:rPr>
              <a:t> Table</a:t>
            </a:r>
            <a:r>
              <a:rPr lang="en-IN" sz="1800" dirty="0">
                <a:solidFill>
                  <a:schemeClr val="lt1"/>
                </a:solidFill>
              </a:rPr>
              <a:t> </a:t>
            </a:r>
            <a:r>
              <a:rPr lang="en-US" sz="1800" dirty="0">
                <a:solidFill>
                  <a:schemeClr val="lt1"/>
                </a:solidFill>
              </a:rPr>
              <a:t>- 1/2/many relationship/Order Table </a:t>
            </a:r>
            <a:endParaRPr lang="en-IN" sz="1800" dirty="0">
              <a:solidFill>
                <a:schemeClr val="lt1"/>
              </a:solidFill>
            </a:endParaRPr>
          </a:p>
          <a:p>
            <a:pPr marL="0" defTabSz="457200"/>
            <a:r>
              <a:rPr lang="en-US" sz="1800" dirty="0">
                <a:solidFill>
                  <a:schemeClr val="lt1"/>
                </a:solidFill>
              </a:rPr>
              <a:t>Stores Info Table - 1/2/many relationship/Order Table </a:t>
            </a:r>
            <a:endParaRPr lang="en-IN" sz="1800" dirty="0">
              <a:solidFill>
                <a:schemeClr val="lt1"/>
              </a:solidFill>
            </a:endParaRPr>
          </a:p>
          <a:p>
            <a:pPr marL="0" defTabSz="457200"/>
            <a:r>
              <a:rPr lang="en-US" sz="1800" dirty="0" err="1">
                <a:solidFill>
                  <a:schemeClr val="lt1"/>
                </a:solidFill>
              </a:rPr>
              <a:t>OrderPayments</a:t>
            </a:r>
            <a:r>
              <a:rPr lang="en-US" sz="1800" dirty="0">
                <a:solidFill>
                  <a:schemeClr val="lt1"/>
                </a:solidFill>
              </a:rPr>
              <a:t>  Table </a:t>
            </a:r>
            <a:r>
              <a:rPr lang="en-IN" sz="1800" dirty="0">
                <a:solidFill>
                  <a:schemeClr val="lt1"/>
                </a:solidFill>
              </a:rPr>
              <a:t> -</a:t>
            </a:r>
            <a:r>
              <a:rPr lang="en-US" sz="1800" dirty="0">
                <a:solidFill>
                  <a:schemeClr val="lt1"/>
                </a:solidFill>
              </a:rPr>
              <a:t> many/2/many relationship/Order Table</a:t>
            </a:r>
            <a:endParaRPr lang="en-IN" sz="1800" dirty="0">
              <a:solidFill>
                <a:schemeClr val="lt1"/>
              </a:solidFill>
            </a:endParaRPr>
          </a:p>
          <a:p>
            <a:pPr marL="0" defTabSz="457200"/>
            <a:r>
              <a:rPr lang="en-IN" sz="1800" dirty="0" err="1">
                <a:solidFill>
                  <a:schemeClr val="lt1"/>
                </a:solidFill>
              </a:rPr>
              <a:t>OrderReview</a:t>
            </a:r>
            <a:r>
              <a:rPr lang="en-IN" sz="1800" dirty="0">
                <a:solidFill>
                  <a:schemeClr val="lt1"/>
                </a:solidFill>
              </a:rPr>
              <a:t> Table - 1/2/1 </a:t>
            </a:r>
            <a:r>
              <a:rPr lang="en-US" sz="1800" dirty="0">
                <a:solidFill>
                  <a:schemeClr val="lt1"/>
                </a:solidFill>
              </a:rPr>
              <a:t>relationship/Order Table </a:t>
            </a:r>
            <a:endParaRPr lang="en-IN" sz="1800" dirty="0">
              <a:solidFill>
                <a:schemeClr val="lt1"/>
              </a:solidFill>
            </a:endParaRPr>
          </a:p>
        </p:txBody>
      </p:sp>
      <p:pic>
        <p:nvPicPr>
          <p:cNvPr id="10" name="Graphic 9" descr="Handshake">
            <a:extLst>
              <a:ext uri="{FF2B5EF4-FFF2-40B4-BE49-F238E27FC236}">
                <a16:creationId xmlns:a16="http://schemas.microsoft.com/office/drawing/2014/main" id="{1B8FA833-5B47-38DA-D051-FD1ABC927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161" y="1972192"/>
            <a:ext cx="3450612" cy="3450612"/>
          </a:xfrm>
          <a:prstGeom prst="rect">
            <a:avLst/>
          </a:prstGeom>
        </p:spPr>
      </p:pic>
    </p:spTree>
    <p:extLst>
      <p:ext uri="{BB962C8B-B14F-4D97-AF65-F5344CB8AC3E}">
        <p14:creationId xmlns:p14="http://schemas.microsoft.com/office/powerpoint/2010/main" val="346474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6">
                                            <p:txEl>
                                              <p:pRg st="0" end="0"/>
                                            </p:txEl>
                                          </p:spTgt>
                                        </p:tgtEl>
                                        <p:attrNameLst>
                                          <p:attrName>style.color</p:attrName>
                                        </p:attrNameLst>
                                      </p:cBhvr>
                                      <p:by>
                                        <p:hsl h="7200000" s="0" l="0"/>
                                      </p:by>
                                    </p:animClr>
                                    <p:animClr clrSpc="hsl" dir="cw">
                                      <p:cBhvr>
                                        <p:cTn id="13" dur="500" fill="hold"/>
                                        <p:tgtEl>
                                          <p:spTgt spid="6">
                                            <p:txEl>
                                              <p:pRg st="0" end="0"/>
                                            </p:txEl>
                                          </p:spTgt>
                                        </p:tgtEl>
                                        <p:attrNameLst>
                                          <p:attrName>fillcolor</p:attrName>
                                        </p:attrNameLst>
                                      </p:cBhvr>
                                      <p:by>
                                        <p:hsl h="7200000" s="0" l="0"/>
                                      </p:by>
                                    </p:animClr>
                                    <p:animClr clrSpc="hsl" dir="cw">
                                      <p:cBhvr>
                                        <p:cTn id="14" dur="500" fill="hold"/>
                                        <p:tgtEl>
                                          <p:spTgt spid="6">
                                            <p:txEl>
                                              <p:pRg st="0" end="0"/>
                                            </p:txEl>
                                          </p:spTgt>
                                        </p:tgtEl>
                                        <p:attrNameLst>
                                          <p:attrName>stroke.color</p:attrName>
                                        </p:attrNameLst>
                                      </p:cBhvr>
                                      <p:by>
                                        <p:hsl h="7200000" s="0" l="0"/>
                                      </p:by>
                                    </p:animClr>
                                    <p:set>
                                      <p:cBhvr>
                                        <p:cTn id="15" dur="500" fill="hold"/>
                                        <p:tgtEl>
                                          <p:spTgt spid="6">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grpId="0" nodeType="clickEffect">
                                  <p:stCondLst>
                                    <p:cond delay="0"/>
                                  </p:stCondLst>
                                  <p:childTnLst>
                                    <p:animClr clrSpc="hsl" dir="cw">
                                      <p:cBhvr override="childStyle">
                                        <p:cTn id="19" dur="500" fill="hold"/>
                                        <p:tgtEl>
                                          <p:spTgt spid="6">
                                            <p:txEl>
                                              <p:pRg st="4" end="4"/>
                                            </p:txEl>
                                          </p:spTgt>
                                        </p:tgtEl>
                                        <p:attrNameLst>
                                          <p:attrName>style.color</p:attrName>
                                        </p:attrNameLst>
                                      </p:cBhvr>
                                      <p:by>
                                        <p:hsl h="7200000" s="0" l="0"/>
                                      </p:by>
                                    </p:animClr>
                                    <p:animClr clrSpc="hsl" dir="cw">
                                      <p:cBhvr>
                                        <p:cTn id="20" dur="500" fill="hold"/>
                                        <p:tgtEl>
                                          <p:spTgt spid="6">
                                            <p:txEl>
                                              <p:pRg st="4" end="4"/>
                                            </p:txEl>
                                          </p:spTgt>
                                        </p:tgtEl>
                                        <p:attrNameLst>
                                          <p:attrName>fillcolor</p:attrName>
                                        </p:attrNameLst>
                                      </p:cBhvr>
                                      <p:by>
                                        <p:hsl h="7200000" s="0" l="0"/>
                                      </p:by>
                                    </p:animClr>
                                    <p:animClr clrSpc="hsl" dir="cw">
                                      <p:cBhvr>
                                        <p:cTn id="21" dur="500" fill="hold"/>
                                        <p:tgtEl>
                                          <p:spTgt spid="6">
                                            <p:txEl>
                                              <p:pRg st="4" end="4"/>
                                            </p:txEl>
                                          </p:spTgt>
                                        </p:tgtEl>
                                        <p:attrNameLst>
                                          <p:attrName>stroke.color</p:attrName>
                                        </p:attrNameLst>
                                      </p:cBhvr>
                                      <p:by>
                                        <p:hsl h="7200000" s="0" l="0"/>
                                      </p:by>
                                    </p:animClr>
                                    <p:set>
                                      <p:cBhvr>
                                        <p:cTn id="22" dur="500" fill="hold"/>
                                        <p:tgtEl>
                                          <p:spTgt spid="6">
                                            <p:txEl>
                                              <p:pRg st="4" end="4"/>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1" presetClass="emph" presetSubtype="0" fill="hold" grpId="0" nodeType="clickEffect">
                                  <p:stCondLst>
                                    <p:cond delay="0"/>
                                  </p:stCondLst>
                                  <p:childTnLst>
                                    <p:animClr clrSpc="hsl" dir="cw">
                                      <p:cBhvr override="childStyle">
                                        <p:cTn id="26" dur="500" fill="hold"/>
                                        <p:tgtEl>
                                          <p:spTgt spid="6">
                                            <p:txEl>
                                              <p:pRg st="5" end="5"/>
                                            </p:txEl>
                                          </p:spTgt>
                                        </p:tgtEl>
                                        <p:attrNameLst>
                                          <p:attrName>style.color</p:attrName>
                                        </p:attrNameLst>
                                      </p:cBhvr>
                                      <p:by>
                                        <p:hsl h="7200000" s="0" l="0"/>
                                      </p:by>
                                    </p:animClr>
                                    <p:animClr clrSpc="hsl" dir="cw">
                                      <p:cBhvr>
                                        <p:cTn id="27" dur="500" fill="hold"/>
                                        <p:tgtEl>
                                          <p:spTgt spid="6">
                                            <p:txEl>
                                              <p:pRg st="5" end="5"/>
                                            </p:txEl>
                                          </p:spTgt>
                                        </p:tgtEl>
                                        <p:attrNameLst>
                                          <p:attrName>fillcolor</p:attrName>
                                        </p:attrNameLst>
                                      </p:cBhvr>
                                      <p:by>
                                        <p:hsl h="7200000" s="0" l="0"/>
                                      </p:by>
                                    </p:animClr>
                                    <p:animClr clrSpc="hsl" dir="cw">
                                      <p:cBhvr>
                                        <p:cTn id="28" dur="500" fill="hold"/>
                                        <p:tgtEl>
                                          <p:spTgt spid="6">
                                            <p:txEl>
                                              <p:pRg st="5" end="5"/>
                                            </p:txEl>
                                          </p:spTgt>
                                        </p:tgtEl>
                                        <p:attrNameLst>
                                          <p:attrName>stroke.color</p:attrName>
                                        </p:attrNameLst>
                                      </p:cBhvr>
                                      <p:by>
                                        <p:hsl h="7200000" s="0" l="0"/>
                                      </p:by>
                                    </p:animClr>
                                    <p:set>
                                      <p:cBhvr>
                                        <p:cTn id="29" dur="500" fill="hold"/>
                                        <p:tgtEl>
                                          <p:spTgt spid="6">
                                            <p:txEl>
                                              <p:pRg st="5" end="5"/>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1" presetClass="emph" presetSubtype="0" fill="hold" grpId="0" nodeType="clickEffect">
                                  <p:stCondLst>
                                    <p:cond delay="0"/>
                                  </p:stCondLst>
                                  <p:childTnLst>
                                    <p:animClr clrSpc="hsl" dir="cw">
                                      <p:cBhvr override="childStyle">
                                        <p:cTn id="33" dur="500" fill="hold"/>
                                        <p:tgtEl>
                                          <p:spTgt spid="6">
                                            <p:txEl>
                                              <p:pRg st="6" end="6"/>
                                            </p:txEl>
                                          </p:spTgt>
                                        </p:tgtEl>
                                        <p:attrNameLst>
                                          <p:attrName>style.color</p:attrName>
                                        </p:attrNameLst>
                                      </p:cBhvr>
                                      <p:by>
                                        <p:hsl h="7200000" s="0" l="0"/>
                                      </p:by>
                                    </p:animClr>
                                    <p:animClr clrSpc="hsl" dir="cw">
                                      <p:cBhvr>
                                        <p:cTn id="34" dur="500" fill="hold"/>
                                        <p:tgtEl>
                                          <p:spTgt spid="6">
                                            <p:txEl>
                                              <p:pRg st="6" end="6"/>
                                            </p:txEl>
                                          </p:spTgt>
                                        </p:tgtEl>
                                        <p:attrNameLst>
                                          <p:attrName>fillcolor</p:attrName>
                                        </p:attrNameLst>
                                      </p:cBhvr>
                                      <p:by>
                                        <p:hsl h="7200000" s="0" l="0"/>
                                      </p:by>
                                    </p:animClr>
                                    <p:animClr clrSpc="hsl" dir="cw">
                                      <p:cBhvr>
                                        <p:cTn id="35" dur="500" fill="hold"/>
                                        <p:tgtEl>
                                          <p:spTgt spid="6">
                                            <p:txEl>
                                              <p:pRg st="6" end="6"/>
                                            </p:txEl>
                                          </p:spTgt>
                                        </p:tgtEl>
                                        <p:attrNameLst>
                                          <p:attrName>stroke.color</p:attrName>
                                        </p:attrNameLst>
                                      </p:cBhvr>
                                      <p:by>
                                        <p:hsl h="7200000" s="0" l="0"/>
                                      </p:by>
                                    </p:animClr>
                                    <p:set>
                                      <p:cBhvr>
                                        <p:cTn id="36" dur="500" fill="hold"/>
                                        <p:tgtEl>
                                          <p:spTgt spid="6">
                                            <p:txEl>
                                              <p:pRg st="6" end="6"/>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1" presetClass="emph" presetSubtype="0" fill="hold" grpId="0" nodeType="clickEffect">
                                  <p:stCondLst>
                                    <p:cond delay="0"/>
                                  </p:stCondLst>
                                  <p:childTnLst>
                                    <p:animClr clrSpc="hsl" dir="cw">
                                      <p:cBhvr override="childStyle">
                                        <p:cTn id="40" dur="500" fill="hold"/>
                                        <p:tgtEl>
                                          <p:spTgt spid="6">
                                            <p:txEl>
                                              <p:pRg st="7" end="7"/>
                                            </p:txEl>
                                          </p:spTgt>
                                        </p:tgtEl>
                                        <p:attrNameLst>
                                          <p:attrName>style.color</p:attrName>
                                        </p:attrNameLst>
                                      </p:cBhvr>
                                      <p:by>
                                        <p:hsl h="7200000" s="0" l="0"/>
                                      </p:by>
                                    </p:animClr>
                                    <p:animClr clrSpc="hsl" dir="cw">
                                      <p:cBhvr>
                                        <p:cTn id="41" dur="500" fill="hold"/>
                                        <p:tgtEl>
                                          <p:spTgt spid="6">
                                            <p:txEl>
                                              <p:pRg st="7" end="7"/>
                                            </p:txEl>
                                          </p:spTgt>
                                        </p:tgtEl>
                                        <p:attrNameLst>
                                          <p:attrName>fillcolor</p:attrName>
                                        </p:attrNameLst>
                                      </p:cBhvr>
                                      <p:by>
                                        <p:hsl h="7200000" s="0" l="0"/>
                                      </p:by>
                                    </p:animClr>
                                    <p:animClr clrSpc="hsl" dir="cw">
                                      <p:cBhvr>
                                        <p:cTn id="42" dur="500" fill="hold"/>
                                        <p:tgtEl>
                                          <p:spTgt spid="6">
                                            <p:txEl>
                                              <p:pRg st="7" end="7"/>
                                            </p:txEl>
                                          </p:spTgt>
                                        </p:tgtEl>
                                        <p:attrNameLst>
                                          <p:attrName>stroke.color</p:attrName>
                                        </p:attrNameLst>
                                      </p:cBhvr>
                                      <p:by>
                                        <p:hsl h="7200000" s="0" l="0"/>
                                      </p:by>
                                    </p:animClr>
                                    <p:set>
                                      <p:cBhvr>
                                        <p:cTn id="43" dur="500" fill="hold"/>
                                        <p:tgtEl>
                                          <p:spTgt spid="6">
                                            <p:txEl>
                                              <p:pRg st="7" end="7"/>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1" presetClass="emph" presetSubtype="0" fill="hold" grpId="0" nodeType="clickEffect">
                                  <p:stCondLst>
                                    <p:cond delay="0"/>
                                  </p:stCondLst>
                                  <p:childTnLst>
                                    <p:animClr clrSpc="hsl" dir="cw">
                                      <p:cBhvr override="childStyle">
                                        <p:cTn id="47" dur="500" fill="hold"/>
                                        <p:tgtEl>
                                          <p:spTgt spid="6">
                                            <p:txEl>
                                              <p:pRg st="8" end="8"/>
                                            </p:txEl>
                                          </p:spTgt>
                                        </p:tgtEl>
                                        <p:attrNameLst>
                                          <p:attrName>style.color</p:attrName>
                                        </p:attrNameLst>
                                      </p:cBhvr>
                                      <p:by>
                                        <p:hsl h="7200000" s="0" l="0"/>
                                      </p:by>
                                    </p:animClr>
                                    <p:animClr clrSpc="hsl" dir="cw">
                                      <p:cBhvr>
                                        <p:cTn id="48" dur="500" fill="hold"/>
                                        <p:tgtEl>
                                          <p:spTgt spid="6">
                                            <p:txEl>
                                              <p:pRg st="8" end="8"/>
                                            </p:txEl>
                                          </p:spTgt>
                                        </p:tgtEl>
                                        <p:attrNameLst>
                                          <p:attrName>fillcolor</p:attrName>
                                        </p:attrNameLst>
                                      </p:cBhvr>
                                      <p:by>
                                        <p:hsl h="7200000" s="0" l="0"/>
                                      </p:by>
                                    </p:animClr>
                                    <p:animClr clrSpc="hsl" dir="cw">
                                      <p:cBhvr>
                                        <p:cTn id="49" dur="500" fill="hold"/>
                                        <p:tgtEl>
                                          <p:spTgt spid="6">
                                            <p:txEl>
                                              <p:pRg st="8" end="8"/>
                                            </p:txEl>
                                          </p:spTgt>
                                        </p:tgtEl>
                                        <p:attrNameLst>
                                          <p:attrName>stroke.color</p:attrName>
                                        </p:attrNameLst>
                                      </p:cBhvr>
                                      <p:by>
                                        <p:hsl h="7200000" s="0" l="0"/>
                                      </p:by>
                                    </p:animClr>
                                    <p:set>
                                      <p:cBhvr>
                                        <p:cTn id="50" dur="500" fill="hold"/>
                                        <p:tgtEl>
                                          <p:spTgt spid="6">
                                            <p:txEl>
                                              <p:pRg st="8" end="8"/>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1" presetClass="emph" presetSubtype="0" fill="hold" grpId="0" nodeType="clickEffect">
                                  <p:stCondLst>
                                    <p:cond delay="0"/>
                                  </p:stCondLst>
                                  <p:childTnLst>
                                    <p:animClr clrSpc="hsl" dir="cw">
                                      <p:cBhvr override="childStyle">
                                        <p:cTn id="54" dur="500" fill="hold"/>
                                        <p:tgtEl>
                                          <p:spTgt spid="6">
                                            <p:txEl>
                                              <p:pRg st="9" end="9"/>
                                            </p:txEl>
                                          </p:spTgt>
                                        </p:tgtEl>
                                        <p:attrNameLst>
                                          <p:attrName>style.color</p:attrName>
                                        </p:attrNameLst>
                                      </p:cBhvr>
                                      <p:by>
                                        <p:hsl h="7200000" s="0" l="0"/>
                                      </p:by>
                                    </p:animClr>
                                    <p:animClr clrSpc="hsl" dir="cw">
                                      <p:cBhvr>
                                        <p:cTn id="55" dur="500" fill="hold"/>
                                        <p:tgtEl>
                                          <p:spTgt spid="6">
                                            <p:txEl>
                                              <p:pRg st="9" end="9"/>
                                            </p:txEl>
                                          </p:spTgt>
                                        </p:tgtEl>
                                        <p:attrNameLst>
                                          <p:attrName>fillcolor</p:attrName>
                                        </p:attrNameLst>
                                      </p:cBhvr>
                                      <p:by>
                                        <p:hsl h="7200000" s="0" l="0"/>
                                      </p:by>
                                    </p:animClr>
                                    <p:animClr clrSpc="hsl" dir="cw">
                                      <p:cBhvr>
                                        <p:cTn id="56" dur="500" fill="hold"/>
                                        <p:tgtEl>
                                          <p:spTgt spid="6">
                                            <p:txEl>
                                              <p:pRg st="9" end="9"/>
                                            </p:txEl>
                                          </p:spTgt>
                                        </p:tgtEl>
                                        <p:attrNameLst>
                                          <p:attrName>stroke.color</p:attrName>
                                        </p:attrNameLst>
                                      </p:cBhvr>
                                      <p:by>
                                        <p:hsl h="7200000" s="0" l="0"/>
                                      </p:by>
                                    </p:animClr>
                                    <p:set>
                                      <p:cBhvr>
                                        <p:cTn id="57" dur="500" fill="hold"/>
                                        <p:tgtEl>
                                          <p:spTgt spid="6">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74">
            <a:extLst>
              <a:ext uri="{FF2B5EF4-FFF2-40B4-BE49-F238E27FC236}">
                <a16:creationId xmlns:a16="http://schemas.microsoft.com/office/drawing/2014/main" id="{49656BFB-58E8-3592-71AF-CE03742A1089}"/>
              </a:ext>
            </a:extLst>
          </p:cNvPr>
          <p:cNvPicPr/>
          <p:nvPr/>
        </p:nvPicPr>
        <p:blipFill>
          <a:blip r:embed="rId2" cstate="print"/>
          <a:stretch>
            <a:fillRect/>
          </a:stretch>
        </p:blipFill>
        <p:spPr>
          <a:xfrm>
            <a:off x="1532572" y="1310005"/>
            <a:ext cx="9126855" cy="4237990"/>
          </a:xfrm>
          <a:prstGeom prst="rect">
            <a:avLst/>
          </a:prstGeom>
          <a:effectLst>
            <a:outerShdw blurRad="76200" dist="101600" dir="3000000" algn="ctr" rotWithShape="0">
              <a:srgbClr val="000000">
                <a:alpha val="43137"/>
              </a:srgbClr>
            </a:outerShdw>
          </a:effectLst>
        </p:spPr>
      </p:pic>
      <p:sp>
        <p:nvSpPr>
          <p:cNvPr id="5" name="Graphic 75">
            <a:extLst>
              <a:ext uri="{FF2B5EF4-FFF2-40B4-BE49-F238E27FC236}">
                <a16:creationId xmlns:a16="http://schemas.microsoft.com/office/drawing/2014/main" id="{EBA9F616-2D8E-6B92-BB61-60F27BA22DFE}"/>
              </a:ext>
            </a:extLst>
          </p:cNvPr>
          <p:cNvSpPr/>
          <p:nvPr/>
        </p:nvSpPr>
        <p:spPr>
          <a:xfrm>
            <a:off x="2437810" y="1804896"/>
            <a:ext cx="6184265" cy="3074035"/>
          </a:xfrm>
          <a:custGeom>
            <a:avLst/>
            <a:gdLst/>
            <a:ahLst/>
            <a:cxnLst/>
            <a:rect l="l" t="t" r="r" b="b"/>
            <a:pathLst>
              <a:path w="6184265" h="3074035">
                <a:moveTo>
                  <a:pt x="406400" y="38100"/>
                </a:moveTo>
                <a:lnTo>
                  <a:pt x="393700" y="31750"/>
                </a:lnTo>
                <a:lnTo>
                  <a:pt x="330200" y="0"/>
                </a:lnTo>
                <a:lnTo>
                  <a:pt x="330200" y="31750"/>
                </a:lnTo>
                <a:lnTo>
                  <a:pt x="0" y="31750"/>
                </a:lnTo>
                <a:lnTo>
                  <a:pt x="0" y="44450"/>
                </a:lnTo>
                <a:lnTo>
                  <a:pt x="330200" y="44450"/>
                </a:lnTo>
                <a:lnTo>
                  <a:pt x="330200" y="76200"/>
                </a:lnTo>
                <a:lnTo>
                  <a:pt x="393700" y="44450"/>
                </a:lnTo>
                <a:lnTo>
                  <a:pt x="406400" y="38100"/>
                </a:lnTo>
                <a:close/>
              </a:path>
              <a:path w="6184265" h="3074035">
                <a:moveTo>
                  <a:pt x="529844" y="1975104"/>
                </a:moveTo>
                <a:lnTo>
                  <a:pt x="517144" y="1968754"/>
                </a:lnTo>
                <a:lnTo>
                  <a:pt x="453644" y="1937004"/>
                </a:lnTo>
                <a:lnTo>
                  <a:pt x="453644" y="1968754"/>
                </a:lnTo>
                <a:lnTo>
                  <a:pt x="123444" y="1968754"/>
                </a:lnTo>
                <a:lnTo>
                  <a:pt x="123444" y="1981454"/>
                </a:lnTo>
                <a:lnTo>
                  <a:pt x="453644" y="1981454"/>
                </a:lnTo>
                <a:lnTo>
                  <a:pt x="453644" y="2013204"/>
                </a:lnTo>
                <a:lnTo>
                  <a:pt x="517144" y="1981454"/>
                </a:lnTo>
                <a:lnTo>
                  <a:pt x="529844" y="1975104"/>
                </a:lnTo>
                <a:close/>
              </a:path>
              <a:path w="6184265" h="3074035">
                <a:moveTo>
                  <a:pt x="3695192" y="3035808"/>
                </a:moveTo>
                <a:lnTo>
                  <a:pt x="3682492" y="3029458"/>
                </a:lnTo>
                <a:lnTo>
                  <a:pt x="3618992" y="2997708"/>
                </a:lnTo>
                <a:lnTo>
                  <a:pt x="3618992" y="3029458"/>
                </a:lnTo>
                <a:lnTo>
                  <a:pt x="3288792" y="3029458"/>
                </a:lnTo>
                <a:lnTo>
                  <a:pt x="3288792" y="3042158"/>
                </a:lnTo>
                <a:lnTo>
                  <a:pt x="3618992" y="3042158"/>
                </a:lnTo>
                <a:lnTo>
                  <a:pt x="3618992" y="3073908"/>
                </a:lnTo>
                <a:lnTo>
                  <a:pt x="3682492" y="3042158"/>
                </a:lnTo>
                <a:lnTo>
                  <a:pt x="3695192" y="3035808"/>
                </a:lnTo>
                <a:close/>
              </a:path>
              <a:path w="6184265" h="3074035">
                <a:moveTo>
                  <a:pt x="6139561" y="181102"/>
                </a:moveTo>
                <a:lnTo>
                  <a:pt x="5806440" y="181102"/>
                </a:lnTo>
                <a:lnTo>
                  <a:pt x="5806440" y="149352"/>
                </a:lnTo>
                <a:lnTo>
                  <a:pt x="5730240" y="187452"/>
                </a:lnTo>
                <a:lnTo>
                  <a:pt x="5806440" y="225552"/>
                </a:lnTo>
                <a:lnTo>
                  <a:pt x="5806440" y="193802"/>
                </a:lnTo>
                <a:lnTo>
                  <a:pt x="6139561" y="193802"/>
                </a:lnTo>
                <a:lnTo>
                  <a:pt x="6139561" y="181102"/>
                </a:lnTo>
                <a:close/>
              </a:path>
              <a:path w="6184265" h="3074035">
                <a:moveTo>
                  <a:pt x="6183757" y="2157730"/>
                </a:moveTo>
                <a:lnTo>
                  <a:pt x="5850636" y="2157730"/>
                </a:lnTo>
                <a:lnTo>
                  <a:pt x="5850636" y="2125980"/>
                </a:lnTo>
                <a:lnTo>
                  <a:pt x="5774436" y="2164080"/>
                </a:lnTo>
                <a:lnTo>
                  <a:pt x="5850636" y="2202180"/>
                </a:lnTo>
                <a:lnTo>
                  <a:pt x="5850636" y="2170430"/>
                </a:lnTo>
                <a:lnTo>
                  <a:pt x="6183757" y="2170430"/>
                </a:lnTo>
                <a:lnTo>
                  <a:pt x="6183757" y="2157730"/>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6" name="Textbox 76">
            <a:extLst>
              <a:ext uri="{FF2B5EF4-FFF2-40B4-BE49-F238E27FC236}">
                <a16:creationId xmlns:a16="http://schemas.microsoft.com/office/drawing/2014/main" id="{06110768-6ABE-0A3A-7505-E69064F6FB7A}"/>
              </a:ext>
            </a:extLst>
          </p:cNvPr>
          <p:cNvSpPr txBox="1">
            <a:spLocks/>
          </p:cNvSpPr>
          <p:nvPr/>
        </p:nvSpPr>
        <p:spPr>
          <a:xfrm>
            <a:off x="3153138" y="1804896"/>
            <a:ext cx="1248410" cy="304800"/>
          </a:xfrm>
          <a:prstGeom prst="rect">
            <a:avLst/>
          </a:prstGeom>
          <a:solidFill>
            <a:srgbClr val="DDF8F1"/>
          </a:solidFill>
          <a:ln w="25908">
            <a:solidFill>
              <a:srgbClr val="A1A1A1"/>
            </a:solidFill>
            <a:prstDash val="solid"/>
          </a:ln>
          <a:effectLst>
            <a:outerShdw blurRad="76200" dist="50800" dir="5400000" algn="ctr" rotWithShape="0">
              <a:srgbClr val="000000">
                <a:alpha val="43137"/>
              </a:srgbClr>
            </a:outerShdw>
          </a:effectLst>
        </p:spPr>
        <p:txBody>
          <a:bodyPr wrap="square" lIns="0" tIns="0" rIns="0" bIns="0" rtlCol="0">
            <a:noAutofit/>
          </a:bodyPr>
          <a:lstStyle/>
          <a:p>
            <a:pPr marL="162560">
              <a:spcBef>
                <a:spcPts val="225"/>
              </a:spcBef>
            </a:pPr>
            <a:r>
              <a:rPr lang="en-US" sz="1400" b="1" dirty="0">
                <a:solidFill>
                  <a:srgbClr val="000000"/>
                </a:solidFill>
                <a:effectLst/>
                <a:latin typeface="Calibri" panose="020F0502020204030204" pitchFamily="34" charset="0"/>
                <a:ea typeface="Calibri" panose="020F0502020204030204" pitchFamily="34" charset="0"/>
              </a:rPr>
              <a:t>Primary</a:t>
            </a:r>
            <a:r>
              <a:rPr lang="en-US" sz="1400" b="1" spc="-40" dirty="0">
                <a:solidFill>
                  <a:srgbClr val="000000"/>
                </a:solidFill>
                <a:effectLst/>
                <a:latin typeface="Calibri" panose="020F0502020204030204" pitchFamily="34" charset="0"/>
                <a:ea typeface="Calibri" panose="020F0502020204030204" pitchFamily="34" charset="0"/>
              </a:rPr>
              <a:t> </a:t>
            </a:r>
            <a:r>
              <a:rPr lang="en-US" sz="1400" b="1" spc="-25" dirty="0">
                <a:solidFill>
                  <a:srgbClr val="000000"/>
                </a:solidFill>
                <a:effectLst/>
                <a:latin typeface="Calibri" panose="020F0502020204030204" pitchFamily="34" charset="0"/>
                <a:ea typeface="Calibri" panose="020F0502020204030204" pitchFamily="34" charset="0"/>
              </a:rPr>
              <a:t>Key</a:t>
            </a:r>
            <a:endParaRPr lang="en-IN" sz="1100" dirty="0">
              <a:effectLst/>
              <a:latin typeface="Calibri" panose="020F0502020204030204" pitchFamily="34" charset="0"/>
              <a:ea typeface="Calibri" panose="020F0502020204030204" pitchFamily="34" charset="0"/>
            </a:endParaRPr>
          </a:p>
        </p:txBody>
      </p:sp>
      <p:sp>
        <p:nvSpPr>
          <p:cNvPr id="7" name="Textbox 76">
            <a:extLst>
              <a:ext uri="{FF2B5EF4-FFF2-40B4-BE49-F238E27FC236}">
                <a16:creationId xmlns:a16="http://schemas.microsoft.com/office/drawing/2014/main" id="{873D6BE6-2367-2223-B6A1-0E7324C6108E}"/>
              </a:ext>
            </a:extLst>
          </p:cNvPr>
          <p:cNvSpPr txBox="1">
            <a:spLocks/>
          </p:cNvSpPr>
          <p:nvPr/>
        </p:nvSpPr>
        <p:spPr>
          <a:xfrm>
            <a:off x="6810738" y="1859323"/>
            <a:ext cx="1248410" cy="304800"/>
          </a:xfrm>
          <a:prstGeom prst="rect">
            <a:avLst/>
          </a:prstGeom>
          <a:solidFill>
            <a:srgbClr val="DDF8F1"/>
          </a:solidFill>
          <a:ln w="25908">
            <a:solidFill>
              <a:srgbClr val="A1A1A1"/>
            </a:solidFill>
            <a:prstDash val="solid"/>
          </a:ln>
          <a:effectLst>
            <a:outerShdw blurRad="76200" dist="50800" dir="5400000" algn="ctr" rotWithShape="0">
              <a:srgbClr val="000000">
                <a:alpha val="43137"/>
              </a:srgbClr>
            </a:outerShdw>
          </a:effectLst>
        </p:spPr>
        <p:txBody>
          <a:bodyPr wrap="square" lIns="0" tIns="0" rIns="0" bIns="0" rtlCol="0">
            <a:noAutofit/>
          </a:bodyPr>
          <a:lstStyle/>
          <a:p>
            <a:pPr marL="162560">
              <a:spcBef>
                <a:spcPts val="225"/>
              </a:spcBef>
            </a:pPr>
            <a:r>
              <a:rPr lang="en-US" sz="1400" b="1">
                <a:solidFill>
                  <a:srgbClr val="000000"/>
                </a:solidFill>
                <a:effectLst/>
                <a:latin typeface="Calibri" panose="020F0502020204030204" pitchFamily="34" charset="0"/>
                <a:ea typeface="Calibri" panose="020F0502020204030204" pitchFamily="34" charset="0"/>
              </a:rPr>
              <a:t>Primary</a:t>
            </a:r>
            <a:r>
              <a:rPr lang="en-US" sz="1400" b="1" spc="-40">
                <a:solidFill>
                  <a:srgbClr val="000000"/>
                </a:solidFill>
                <a:effectLst/>
                <a:latin typeface="Calibri" panose="020F0502020204030204" pitchFamily="34" charset="0"/>
                <a:ea typeface="Calibri" panose="020F0502020204030204" pitchFamily="34" charset="0"/>
              </a:rPr>
              <a:t> </a:t>
            </a:r>
            <a:r>
              <a:rPr lang="en-US" sz="1400" b="1" spc="-25">
                <a:solidFill>
                  <a:srgbClr val="000000"/>
                </a:solidFill>
                <a:effectLst/>
                <a:latin typeface="Calibri" panose="020F0502020204030204" pitchFamily="34" charset="0"/>
                <a:ea typeface="Calibri" panose="020F0502020204030204" pitchFamily="34" charset="0"/>
              </a:rPr>
              <a:t>Key</a:t>
            </a:r>
            <a:endParaRPr lang="en-IN" sz="1100">
              <a:effectLst/>
              <a:latin typeface="Calibri" panose="020F0502020204030204" pitchFamily="34" charset="0"/>
              <a:ea typeface="Calibri" panose="020F0502020204030204" pitchFamily="34" charset="0"/>
            </a:endParaRPr>
          </a:p>
        </p:txBody>
      </p:sp>
      <p:sp>
        <p:nvSpPr>
          <p:cNvPr id="8" name="Textbox 76">
            <a:extLst>
              <a:ext uri="{FF2B5EF4-FFF2-40B4-BE49-F238E27FC236}">
                <a16:creationId xmlns:a16="http://schemas.microsoft.com/office/drawing/2014/main" id="{6AB94795-303E-7EE6-07AC-FB7F7D92C007}"/>
              </a:ext>
            </a:extLst>
          </p:cNvPr>
          <p:cNvSpPr txBox="1">
            <a:spLocks/>
          </p:cNvSpPr>
          <p:nvPr/>
        </p:nvSpPr>
        <p:spPr>
          <a:xfrm>
            <a:off x="3011623" y="3668486"/>
            <a:ext cx="1248410" cy="304800"/>
          </a:xfrm>
          <a:prstGeom prst="rect">
            <a:avLst/>
          </a:prstGeom>
          <a:solidFill>
            <a:srgbClr val="DDF8F1"/>
          </a:solidFill>
          <a:ln w="25908">
            <a:solidFill>
              <a:srgbClr val="A1A1A1"/>
            </a:solidFill>
            <a:prstDash val="solid"/>
          </a:ln>
          <a:effectLst>
            <a:outerShdw blurRad="76200" dist="50800" dir="5400000" algn="ctr" rotWithShape="0">
              <a:srgbClr val="000000">
                <a:alpha val="43137"/>
              </a:srgbClr>
            </a:outerShdw>
          </a:effectLst>
        </p:spPr>
        <p:txBody>
          <a:bodyPr wrap="square" lIns="0" tIns="0" rIns="0" bIns="0" rtlCol="0">
            <a:noAutofit/>
          </a:bodyPr>
          <a:lstStyle/>
          <a:p>
            <a:pPr marL="162560">
              <a:spcBef>
                <a:spcPts val="225"/>
              </a:spcBef>
            </a:pPr>
            <a:r>
              <a:rPr lang="en-US" sz="1400" b="1" dirty="0">
                <a:solidFill>
                  <a:srgbClr val="000000"/>
                </a:solidFill>
                <a:effectLst/>
                <a:latin typeface="Calibri" panose="020F0502020204030204" pitchFamily="34" charset="0"/>
                <a:ea typeface="Calibri" panose="020F0502020204030204" pitchFamily="34" charset="0"/>
              </a:rPr>
              <a:t>Primary</a:t>
            </a:r>
            <a:r>
              <a:rPr lang="en-US" sz="1400" b="1" spc="-40" dirty="0">
                <a:solidFill>
                  <a:srgbClr val="000000"/>
                </a:solidFill>
                <a:effectLst/>
                <a:latin typeface="Calibri" panose="020F0502020204030204" pitchFamily="34" charset="0"/>
                <a:ea typeface="Calibri" panose="020F0502020204030204" pitchFamily="34" charset="0"/>
              </a:rPr>
              <a:t> </a:t>
            </a:r>
            <a:r>
              <a:rPr lang="en-US" sz="1400" b="1" spc="-25" dirty="0">
                <a:solidFill>
                  <a:srgbClr val="000000"/>
                </a:solidFill>
                <a:effectLst/>
                <a:latin typeface="Calibri" panose="020F0502020204030204" pitchFamily="34" charset="0"/>
                <a:ea typeface="Calibri" panose="020F0502020204030204" pitchFamily="34" charset="0"/>
              </a:rPr>
              <a:t>Key</a:t>
            </a:r>
            <a:endParaRPr lang="en-IN" sz="1100" dirty="0">
              <a:effectLst/>
              <a:latin typeface="Calibri" panose="020F0502020204030204" pitchFamily="34" charset="0"/>
              <a:ea typeface="Calibri" panose="020F0502020204030204" pitchFamily="34" charset="0"/>
            </a:endParaRPr>
          </a:p>
        </p:txBody>
      </p:sp>
      <p:sp>
        <p:nvSpPr>
          <p:cNvPr id="9" name="Textbox 76">
            <a:extLst>
              <a:ext uri="{FF2B5EF4-FFF2-40B4-BE49-F238E27FC236}">
                <a16:creationId xmlns:a16="http://schemas.microsoft.com/office/drawing/2014/main" id="{C0B4BB77-B395-0549-E9F6-CFE51CBEBE17}"/>
              </a:ext>
            </a:extLst>
          </p:cNvPr>
          <p:cNvSpPr txBox="1">
            <a:spLocks/>
          </p:cNvSpPr>
          <p:nvPr/>
        </p:nvSpPr>
        <p:spPr>
          <a:xfrm>
            <a:off x="6186533" y="4704764"/>
            <a:ext cx="1248410" cy="304800"/>
          </a:xfrm>
          <a:prstGeom prst="rect">
            <a:avLst/>
          </a:prstGeom>
          <a:solidFill>
            <a:srgbClr val="DDF8F1"/>
          </a:solidFill>
          <a:ln w="25908">
            <a:solidFill>
              <a:srgbClr val="A1A1A1"/>
            </a:solidFill>
            <a:prstDash val="solid"/>
          </a:ln>
          <a:effectLst>
            <a:outerShdw blurRad="76200" dist="50800" dir="5400000" algn="ctr" rotWithShape="0">
              <a:srgbClr val="000000">
                <a:alpha val="43137"/>
              </a:srgbClr>
            </a:outerShdw>
          </a:effectLst>
        </p:spPr>
        <p:txBody>
          <a:bodyPr wrap="square" lIns="0" tIns="0" rIns="0" bIns="0" rtlCol="0">
            <a:noAutofit/>
          </a:bodyPr>
          <a:lstStyle/>
          <a:p>
            <a:pPr marL="162560">
              <a:spcBef>
                <a:spcPts val="225"/>
              </a:spcBef>
            </a:pPr>
            <a:r>
              <a:rPr lang="en-US" sz="1400" b="1" dirty="0">
                <a:solidFill>
                  <a:srgbClr val="000000"/>
                </a:solidFill>
                <a:effectLst/>
                <a:latin typeface="Calibri" panose="020F0502020204030204" pitchFamily="34" charset="0"/>
                <a:ea typeface="Calibri" panose="020F0502020204030204" pitchFamily="34" charset="0"/>
              </a:rPr>
              <a:t>Primary</a:t>
            </a:r>
            <a:r>
              <a:rPr lang="en-US" sz="1400" b="1" spc="-40" dirty="0">
                <a:solidFill>
                  <a:srgbClr val="000000"/>
                </a:solidFill>
                <a:effectLst/>
                <a:latin typeface="Calibri" panose="020F0502020204030204" pitchFamily="34" charset="0"/>
                <a:ea typeface="Calibri" panose="020F0502020204030204" pitchFamily="34" charset="0"/>
              </a:rPr>
              <a:t> </a:t>
            </a:r>
            <a:r>
              <a:rPr lang="en-US" sz="1400" b="1" spc="-25" dirty="0">
                <a:solidFill>
                  <a:srgbClr val="000000"/>
                </a:solidFill>
                <a:effectLst/>
                <a:latin typeface="Calibri" panose="020F0502020204030204" pitchFamily="34" charset="0"/>
                <a:ea typeface="Calibri" panose="020F0502020204030204" pitchFamily="34" charset="0"/>
              </a:rPr>
              <a:t>Key</a:t>
            </a:r>
            <a:endParaRPr lang="en-IN" sz="1100" dirty="0">
              <a:effectLst/>
              <a:latin typeface="Calibri" panose="020F0502020204030204" pitchFamily="34" charset="0"/>
              <a:ea typeface="Calibri" panose="020F0502020204030204" pitchFamily="34" charset="0"/>
            </a:endParaRPr>
          </a:p>
        </p:txBody>
      </p:sp>
      <p:sp>
        <p:nvSpPr>
          <p:cNvPr id="10" name="Textbox 76">
            <a:extLst>
              <a:ext uri="{FF2B5EF4-FFF2-40B4-BE49-F238E27FC236}">
                <a16:creationId xmlns:a16="http://schemas.microsoft.com/office/drawing/2014/main" id="{3830AF2C-46C3-FD88-C286-6B0DBFADCA9D}"/>
              </a:ext>
            </a:extLst>
          </p:cNvPr>
          <p:cNvSpPr txBox="1">
            <a:spLocks/>
          </p:cNvSpPr>
          <p:nvPr/>
        </p:nvSpPr>
        <p:spPr>
          <a:xfrm>
            <a:off x="6919867" y="3820886"/>
            <a:ext cx="1248410" cy="304800"/>
          </a:xfrm>
          <a:prstGeom prst="rect">
            <a:avLst/>
          </a:prstGeom>
          <a:solidFill>
            <a:srgbClr val="DDF8F1"/>
          </a:solidFill>
          <a:ln w="25908">
            <a:solidFill>
              <a:srgbClr val="A1A1A1"/>
            </a:solidFill>
            <a:prstDash val="solid"/>
          </a:ln>
          <a:effectLst>
            <a:outerShdw blurRad="76200" dist="50800" dir="5400000" algn="ctr" rotWithShape="0">
              <a:srgbClr val="000000">
                <a:alpha val="43137"/>
              </a:srgbClr>
            </a:outerShdw>
          </a:effectLst>
        </p:spPr>
        <p:txBody>
          <a:bodyPr wrap="square" lIns="0" tIns="0" rIns="0" bIns="0" rtlCol="0">
            <a:noAutofit/>
          </a:bodyPr>
          <a:lstStyle/>
          <a:p>
            <a:pPr marL="162560">
              <a:spcBef>
                <a:spcPts val="225"/>
              </a:spcBef>
            </a:pPr>
            <a:r>
              <a:rPr lang="en-US" sz="1400" b="1">
                <a:solidFill>
                  <a:srgbClr val="000000"/>
                </a:solidFill>
                <a:effectLst/>
                <a:latin typeface="Calibri" panose="020F0502020204030204" pitchFamily="34" charset="0"/>
                <a:ea typeface="Calibri" panose="020F0502020204030204" pitchFamily="34" charset="0"/>
              </a:rPr>
              <a:t>Primary</a:t>
            </a:r>
            <a:r>
              <a:rPr lang="en-US" sz="1400" b="1" spc="-40">
                <a:solidFill>
                  <a:srgbClr val="000000"/>
                </a:solidFill>
                <a:effectLst/>
                <a:latin typeface="Calibri" panose="020F0502020204030204" pitchFamily="34" charset="0"/>
                <a:ea typeface="Calibri" panose="020F0502020204030204" pitchFamily="34" charset="0"/>
              </a:rPr>
              <a:t> </a:t>
            </a:r>
            <a:r>
              <a:rPr lang="en-US" sz="1400" b="1" spc="-25">
                <a:solidFill>
                  <a:srgbClr val="000000"/>
                </a:solidFill>
                <a:effectLst/>
                <a:latin typeface="Calibri" panose="020F0502020204030204" pitchFamily="34" charset="0"/>
                <a:ea typeface="Calibri" panose="020F0502020204030204" pitchFamily="34" charset="0"/>
              </a:rPr>
              <a:t>Key</a:t>
            </a:r>
            <a:endParaRPr lang="en-IN" sz="1100">
              <a:effectLst/>
              <a:latin typeface="Calibri" panose="020F0502020204030204" pitchFamily="34" charset="0"/>
              <a:ea typeface="Calibri" panose="020F0502020204030204" pitchFamily="34" charset="0"/>
            </a:endParaRPr>
          </a:p>
        </p:txBody>
      </p:sp>
      <p:sp>
        <p:nvSpPr>
          <p:cNvPr id="2" name="TextBox 1">
            <a:extLst>
              <a:ext uri="{FF2B5EF4-FFF2-40B4-BE49-F238E27FC236}">
                <a16:creationId xmlns:a16="http://schemas.microsoft.com/office/drawing/2014/main" id="{9BC8C71B-A497-13D4-E2B7-CDF5EA4FD72E}"/>
              </a:ext>
            </a:extLst>
          </p:cNvPr>
          <p:cNvSpPr txBox="1"/>
          <p:nvPr/>
        </p:nvSpPr>
        <p:spPr>
          <a:xfrm>
            <a:off x="3962400" y="370114"/>
            <a:ext cx="4096748" cy="369332"/>
          </a:xfrm>
          <a:prstGeom prst="rect">
            <a:avLst/>
          </a:prstGeom>
          <a:solidFill>
            <a:srgbClr val="92D050"/>
          </a:solidFill>
          <a:effectLst>
            <a:outerShdw blurRad="76200"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solidFill>
                  <a:schemeClr val="tx1"/>
                </a:solidFill>
              </a:rPr>
              <a:t>ER Diagram</a:t>
            </a:r>
          </a:p>
        </p:txBody>
      </p:sp>
    </p:spTree>
    <p:extLst>
      <p:ext uri="{BB962C8B-B14F-4D97-AF65-F5344CB8AC3E}">
        <p14:creationId xmlns:p14="http://schemas.microsoft.com/office/powerpoint/2010/main" val="173806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FFF9F-C4F6-1AC3-C998-DAEC9C00D151}"/>
              </a:ext>
            </a:extLst>
          </p:cNvPr>
          <p:cNvSpPr>
            <a:spLocks noGrp="1"/>
          </p:cNvSpPr>
          <p:nvPr>
            <p:ph idx="1"/>
          </p:nvPr>
        </p:nvSpPr>
        <p:spPr>
          <a:effectLst>
            <a:outerShdw blurRad="254000" dist="101600" dir="3600000" algn="ctr" rotWithShape="0">
              <a:schemeClr val="accent5">
                <a:alpha val="64000"/>
              </a:schemeClr>
            </a:outerShdw>
          </a:effectLst>
        </p:spPr>
        <p:txBody>
          <a:bodyPr/>
          <a:lstStyle/>
          <a:p>
            <a:pPr lvl="3">
              <a:buFont typeface="Wingdings" panose="05000000000000000000" pitchFamily="2" charset="2"/>
              <a:buChar char="q"/>
            </a:pPr>
            <a:r>
              <a:rPr lang="en-IN" dirty="0"/>
              <a:t>Customer_360	 	- </a:t>
            </a:r>
            <a:r>
              <a:rPr lang="en-IN" dirty="0">
                <a:solidFill>
                  <a:schemeClr val="tx1"/>
                </a:solidFill>
              </a:rPr>
              <a:t>Customer information , 96811 records</a:t>
            </a:r>
          </a:p>
          <a:p>
            <a:pPr lvl="3">
              <a:buFont typeface="Wingdings" panose="05000000000000000000" pitchFamily="2" charset="2"/>
              <a:buChar char="q"/>
            </a:pPr>
            <a:endParaRPr lang="en-IN" dirty="0"/>
          </a:p>
          <a:p>
            <a:pPr lvl="3">
              <a:buFont typeface="Wingdings" panose="05000000000000000000" pitchFamily="2" charset="2"/>
              <a:buChar char="q"/>
            </a:pPr>
            <a:endParaRPr lang="en-IN" dirty="0"/>
          </a:p>
          <a:p>
            <a:pPr lvl="3">
              <a:buFont typeface="Wingdings" panose="05000000000000000000" pitchFamily="2" charset="2"/>
              <a:buChar char="q"/>
            </a:pPr>
            <a:endParaRPr lang="en-IN" dirty="0"/>
          </a:p>
          <a:p>
            <a:pPr lvl="3">
              <a:buFont typeface="Wingdings" panose="05000000000000000000" pitchFamily="2" charset="2"/>
              <a:buChar char="q"/>
            </a:pPr>
            <a:r>
              <a:rPr lang="en-IN" dirty="0"/>
              <a:t>_Order360_		- </a:t>
            </a:r>
            <a:r>
              <a:rPr lang="en-IN" dirty="0">
                <a:solidFill>
                  <a:schemeClr val="tx1"/>
                </a:solidFill>
              </a:rPr>
              <a:t>Information about Order , 98078 records</a:t>
            </a:r>
          </a:p>
          <a:p>
            <a:pPr lvl="3">
              <a:buFont typeface="Wingdings" panose="05000000000000000000" pitchFamily="2" charset="2"/>
              <a:buChar char="q"/>
            </a:pPr>
            <a:endParaRPr lang="en-IN" dirty="0"/>
          </a:p>
          <a:p>
            <a:pPr lvl="3">
              <a:buFont typeface="Wingdings" panose="05000000000000000000" pitchFamily="2" charset="2"/>
              <a:buChar char="q"/>
            </a:pPr>
            <a:endParaRPr lang="en-IN" dirty="0"/>
          </a:p>
          <a:p>
            <a:pPr lvl="3">
              <a:buFont typeface="Wingdings" panose="05000000000000000000" pitchFamily="2" charset="2"/>
              <a:buChar char="q"/>
            </a:pPr>
            <a:endParaRPr lang="en-IN" dirty="0"/>
          </a:p>
          <a:p>
            <a:pPr lvl="3">
              <a:buFont typeface="Wingdings" panose="05000000000000000000" pitchFamily="2" charset="2"/>
              <a:buChar char="q"/>
            </a:pPr>
            <a:r>
              <a:rPr lang="en-IN" dirty="0"/>
              <a:t>_store360_		- </a:t>
            </a:r>
            <a:r>
              <a:rPr lang="en-IN" dirty="0">
                <a:solidFill>
                  <a:schemeClr val="tx1"/>
                </a:solidFill>
              </a:rPr>
              <a:t>Information about stores , 37 records</a:t>
            </a:r>
          </a:p>
        </p:txBody>
      </p:sp>
      <p:sp>
        <p:nvSpPr>
          <p:cNvPr id="9" name="Rectangle: Rounded Corners 8">
            <a:extLst>
              <a:ext uri="{FF2B5EF4-FFF2-40B4-BE49-F238E27FC236}">
                <a16:creationId xmlns:a16="http://schemas.microsoft.com/office/drawing/2014/main" id="{D68BC955-EE24-7070-830C-E8DF51A0E050}"/>
              </a:ext>
            </a:extLst>
          </p:cNvPr>
          <p:cNvSpPr/>
          <p:nvPr/>
        </p:nvSpPr>
        <p:spPr>
          <a:xfrm>
            <a:off x="1175658" y="615042"/>
            <a:ext cx="9655628" cy="511629"/>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a:t>
            </a:r>
          </a:p>
        </p:txBody>
      </p:sp>
    </p:spTree>
    <p:extLst>
      <p:ext uri="{BB962C8B-B14F-4D97-AF65-F5344CB8AC3E}">
        <p14:creationId xmlns:p14="http://schemas.microsoft.com/office/powerpoint/2010/main" val="34235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Override1.xml><?xml version="1.0" encoding="utf-8"?>
<a:themeOverride xmlns:a="http://schemas.openxmlformats.org/drawingml/2006/main">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2.xml><?xml version="1.0" encoding="utf-8"?>
<a:themeOverride xmlns:a="http://schemas.openxmlformats.org/drawingml/2006/main">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3EFDD81-5169-46E9-8B5B-D761E583B956}">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10524</TotalTime>
  <Words>3502</Words>
  <Application>Microsoft Office PowerPoint</Application>
  <PresentationFormat>Widescreen</PresentationFormat>
  <Paragraphs>520</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Aptos Narrow</vt:lpstr>
      <vt:lpstr>Arial</vt:lpstr>
      <vt:lpstr>Calibri</vt:lpstr>
      <vt:lpstr>Corbel</vt:lpstr>
      <vt:lpstr>Microsoft Sans Serif</vt:lpstr>
      <vt:lpstr>Wingdings</vt:lpstr>
      <vt:lpstr>Basis</vt:lpstr>
      <vt:lpstr>Retail Business Data Analysis and Recommendation</vt:lpstr>
      <vt:lpstr>PowerPoint Presentation</vt:lpstr>
      <vt:lpstr>Problem statements</vt:lpstr>
      <vt:lpstr>PowerPoint Presentation</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Region Wise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5 revenue generating category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MoM Growth Analysis</vt:lpstr>
      <vt:lpstr>Understanding the YoY growth</vt:lpstr>
      <vt:lpstr>Recommendation on customer behaviour</vt:lpstr>
      <vt:lpstr>Recommendation on Product Behavior</vt:lpstr>
      <vt:lpstr>Recommendation on  Store behaviour </vt:lpstr>
      <vt:lpstr>Sells Recommendation</vt:lpstr>
      <vt:lpstr>PowerPoint Presentation</vt:lpstr>
      <vt:lpstr>RFM segmentation</vt:lpstr>
      <vt:lpstr>PowerPoint Presentation</vt:lpstr>
      <vt:lpstr>Thank You</vt:lpstr>
      <vt:lpstr>PowerPoint Presentation</vt:lpstr>
      <vt:lpstr>customer id and their maximum time preference of category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Vikash Khatua</dc:creator>
  <cp:lastModifiedBy>Vikash Khatua</cp:lastModifiedBy>
  <cp:revision>86</cp:revision>
  <dcterms:created xsi:type="dcterms:W3CDTF">2025-04-26T14:33:16Z</dcterms:created>
  <dcterms:modified xsi:type="dcterms:W3CDTF">2025-05-09T16:42:50Z</dcterms:modified>
</cp:coreProperties>
</file>