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7"/>
  </p:notesMasterIdLst>
  <p:handoutMasterIdLst>
    <p:handoutMasterId r:id="rId38"/>
  </p:handoutMasterIdLst>
  <p:sldIdLst>
    <p:sldId id="256" r:id="rId2"/>
    <p:sldId id="296" r:id="rId3"/>
    <p:sldId id="297" r:id="rId4"/>
    <p:sldId id="298" r:id="rId5"/>
    <p:sldId id="311" r:id="rId6"/>
    <p:sldId id="312" r:id="rId7"/>
    <p:sldId id="313" r:id="rId8"/>
    <p:sldId id="314" r:id="rId9"/>
    <p:sldId id="315" r:id="rId10"/>
    <p:sldId id="279" r:id="rId11"/>
    <p:sldId id="269" r:id="rId12"/>
    <p:sldId id="275" r:id="rId13"/>
    <p:sldId id="280" r:id="rId14"/>
    <p:sldId id="286" r:id="rId15"/>
    <p:sldId id="287" r:id="rId16"/>
    <p:sldId id="288" r:id="rId17"/>
    <p:sldId id="270" r:id="rId18"/>
    <p:sldId id="292" r:id="rId19"/>
    <p:sldId id="293" r:id="rId20"/>
    <p:sldId id="317" r:id="rId21"/>
    <p:sldId id="294" r:id="rId22"/>
    <p:sldId id="295" r:id="rId23"/>
    <p:sldId id="271" r:id="rId24"/>
    <p:sldId id="318" r:id="rId25"/>
    <p:sldId id="289" r:id="rId26"/>
    <p:sldId id="290" r:id="rId27"/>
    <p:sldId id="291" r:id="rId28"/>
    <p:sldId id="272" r:id="rId29"/>
    <p:sldId id="319" r:id="rId30"/>
    <p:sldId id="285" r:id="rId31"/>
    <p:sldId id="310" r:id="rId32"/>
    <p:sldId id="320" r:id="rId33"/>
    <p:sldId id="321" r:id="rId34"/>
    <p:sldId id="274" r:id="rId35"/>
    <p:sldId id="26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5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557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80804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203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78106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6105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812012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8188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55540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8091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900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7441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287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1520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5946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4874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4/20/2020</a:t>
            </a:fld>
            <a:endParaRPr lang="en-US" dirty="0"/>
          </a:p>
        </p:txBody>
      </p:sp>
    </p:spTree>
    <p:extLst>
      <p:ext uri="{BB962C8B-B14F-4D97-AF65-F5344CB8AC3E}">
        <p14:creationId xmlns:p14="http://schemas.microsoft.com/office/powerpoint/2010/main" val="139207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CC0096-1860-4642-9CD2-0079EA5E7CD1}" type="datetimeFigureOut">
              <a:rPr lang="en-US" smtClean="0"/>
              <a:pPr/>
              <a:t>4/20/2020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26661152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arima-for-time-series-forecasting-with-python"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machinelearningmastery.com/autoregression-models-time-series-forecasting-python"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borismarjanovic/price-volume-data-for-all-us-stocks-etfs#aadr.us.txt"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6" name="Straight Connector 35">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4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9" name="Rectangle 4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Freeform: Shape 64">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181723" y="609600"/>
            <a:ext cx="4512989" cy="2227730"/>
          </a:xfrm>
        </p:spPr>
        <p:txBody>
          <a:bodyPr vert="horz" lIns="91440" tIns="45720" rIns="91440" bIns="45720" rtlCol="0" anchor="ctr">
            <a:normAutofit/>
          </a:bodyPr>
          <a:lstStyle/>
          <a:p>
            <a:pPr algn="l"/>
            <a:r>
              <a:rPr lang="en-US" sz="3600" dirty="0">
                <a:solidFill>
                  <a:schemeClr val="bg1"/>
                </a:solidFill>
              </a:rPr>
              <a:t>STOCK MARKET ANALYSIS AND PREDICTION</a:t>
            </a:r>
          </a:p>
        </p:txBody>
      </p:sp>
      <p:pic>
        <p:nvPicPr>
          <p:cNvPr id="30" name="Graphic 6" descr="Financial">
            <a:extLst>
              <a:ext uri="{FF2B5EF4-FFF2-40B4-BE49-F238E27FC236}">
                <a16:creationId xmlns:a16="http://schemas.microsoft.com/office/drawing/2014/main" id="{D25945C1-96C1-40B7-8D95-D09F790F04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Subtitle 2"/>
          <p:cNvSpPr>
            <a:spLocks noGrp="1"/>
          </p:cNvSpPr>
          <p:nvPr>
            <p:ph type="subTitle" idx="1"/>
          </p:nvPr>
        </p:nvSpPr>
        <p:spPr>
          <a:xfrm>
            <a:off x="7181725" y="3886199"/>
            <a:ext cx="4512988" cy="2269067"/>
          </a:xfrm>
        </p:spPr>
        <p:txBody>
          <a:bodyPr vert="horz" lIns="91440" tIns="45720" rIns="91440" bIns="45720" rtlCol="0" anchor="t">
            <a:normAutofit/>
          </a:bodyPr>
          <a:lstStyle/>
          <a:p>
            <a:pPr algn="l">
              <a:buFont typeface="Wingdings 3" charset="2"/>
              <a:buChar char=""/>
            </a:pPr>
            <a:r>
              <a:rPr lang="en-US" u="sng" dirty="0">
                <a:solidFill>
                  <a:schemeClr val="bg1"/>
                </a:solidFill>
              </a:rPr>
              <a:t>Team members:</a:t>
            </a:r>
          </a:p>
          <a:p>
            <a:pPr algn="l">
              <a:buFont typeface="Wingdings 3" charset="2"/>
              <a:buChar char=""/>
            </a:pPr>
            <a:r>
              <a:rPr lang="en-US" dirty="0" err="1">
                <a:solidFill>
                  <a:schemeClr val="bg1"/>
                </a:solidFill>
              </a:rPr>
              <a:t>Prathamesh</a:t>
            </a:r>
            <a:r>
              <a:rPr lang="en-US" dirty="0">
                <a:solidFill>
                  <a:schemeClr val="bg1"/>
                </a:solidFill>
              </a:rPr>
              <a:t> Limaye</a:t>
            </a:r>
          </a:p>
          <a:p>
            <a:pPr algn="l">
              <a:buFont typeface="Wingdings 3" charset="2"/>
              <a:buChar char=""/>
            </a:pPr>
            <a:r>
              <a:rPr lang="en-US" dirty="0" err="1">
                <a:solidFill>
                  <a:schemeClr val="bg1"/>
                </a:solidFill>
              </a:rPr>
              <a:t>Prathamesh</a:t>
            </a:r>
            <a:r>
              <a:rPr lang="en-US" dirty="0">
                <a:solidFill>
                  <a:schemeClr val="bg1"/>
                </a:solidFill>
              </a:rPr>
              <a:t> </a:t>
            </a:r>
            <a:r>
              <a:rPr lang="en-US" dirty="0" err="1">
                <a:solidFill>
                  <a:schemeClr val="bg1"/>
                </a:solidFill>
              </a:rPr>
              <a:t>Verlekar</a:t>
            </a:r>
            <a:endParaRPr lang="en-US" dirty="0">
              <a:solidFill>
                <a:schemeClr val="bg1"/>
              </a:solidFill>
            </a:endParaRPr>
          </a:p>
          <a:p>
            <a:pPr algn="l">
              <a:buFont typeface="Wingdings 3" charset="2"/>
              <a:buChar char=""/>
            </a:pPr>
            <a:r>
              <a:rPr lang="en-US" dirty="0">
                <a:solidFill>
                  <a:schemeClr val="bg1"/>
                </a:solidFill>
              </a:rPr>
              <a:t>Saurabh Satra</a:t>
            </a:r>
          </a:p>
          <a:p>
            <a:pPr algn="l">
              <a:buFont typeface="Wingdings 3" charset="2"/>
              <a:buChar char=""/>
            </a:pPr>
            <a:r>
              <a:rPr lang="en-US" dirty="0">
                <a:solidFill>
                  <a:schemeClr val="bg1"/>
                </a:solidFill>
              </a:rPr>
              <a:t>Yash Pandya</a:t>
            </a:r>
          </a:p>
          <a:p>
            <a:pPr algn="l">
              <a:buFont typeface="Wingdings 3" charset="2"/>
              <a:buChar char=""/>
            </a:pPr>
            <a:endParaRPr lang="en-US" dirty="0">
              <a:solidFill>
                <a:schemeClr val="bg1"/>
              </a:solidFill>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3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0" name="Rectangle 3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Shape 5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83F405-36C2-481B-99DE-FE0238A35107}"/>
              </a:ext>
            </a:extLst>
          </p:cNvPr>
          <p:cNvSpPr>
            <a:spLocks noGrp="1"/>
          </p:cNvSpPr>
          <p:nvPr>
            <p:ph type="title"/>
          </p:nvPr>
        </p:nvSpPr>
        <p:spPr>
          <a:xfrm>
            <a:off x="7181723" y="609600"/>
            <a:ext cx="4512989" cy="2227730"/>
          </a:xfrm>
        </p:spPr>
        <p:txBody>
          <a:bodyPr anchor="ctr">
            <a:normAutofit/>
          </a:bodyPr>
          <a:lstStyle/>
          <a:p>
            <a:r>
              <a:rPr lang="en-US" dirty="0">
                <a:solidFill>
                  <a:schemeClr val="bg1"/>
                </a:solidFill>
              </a:rPr>
              <a:t>ALGORITHMS USED</a:t>
            </a:r>
          </a:p>
        </p:txBody>
      </p:sp>
      <p:pic>
        <p:nvPicPr>
          <p:cNvPr id="30" name="Graphic 29" descr="Presentation with Checklist">
            <a:extLst>
              <a:ext uri="{FF2B5EF4-FFF2-40B4-BE49-F238E27FC236}">
                <a16:creationId xmlns:a16="http://schemas.microsoft.com/office/drawing/2014/main" id="{5BB19915-6C6F-4B7F-BE3C-AF14840D38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8448618B-617B-4BA3-BEE2-1D14C44E28C3}"/>
              </a:ext>
            </a:extLst>
          </p:cNvPr>
          <p:cNvSpPr>
            <a:spLocks noGrp="1"/>
          </p:cNvSpPr>
          <p:nvPr>
            <p:ph idx="1"/>
          </p:nvPr>
        </p:nvSpPr>
        <p:spPr>
          <a:xfrm>
            <a:off x="7181725" y="2837329"/>
            <a:ext cx="4512988" cy="3317938"/>
          </a:xfrm>
        </p:spPr>
        <p:txBody>
          <a:bodyPr anchor="t">
            <a:normAutofit/>
          </a:bodyPr>
          <a:lstStyle/>
          <a:p>
            <a:pPr marL="0" indent="0">
              <a:buNone/>
            </a:pPr>
            <a:r>
              <a:rPr lang="en-US" dirty="0">
                <a:solidFill>
                  <a:schemeClr val="bg1"/>
                </a:solidFill>
              </a:rPr>
              <a:t>We have made use of the following algorithms in our project:</a:t>
            </a:r>
          </a:p>
          <a:p>
            <a:pPr marL="0" indent="0">
              <a:buNone/>
            </a:pPr>
            <a:r>
              <a:rPr lang="en-US" dirty="0">
                <a:solidFill>
                  <a:schemeClr val="bg1"/>
                </a:solidFill>
              </a:rPr>
              <a:t>1) Linear Regression</a:t>
            </a:r>
          </a:p>
          <a:p>
            <a:pPr marL="0" indent="0">
              <a:buNone/>
            </a:pPr>
            <a:r>
              <a:rPr lang="en-US" dirty="0">
                <a:solidFill>
                  <a:schemeClr val="bg1"/>
                </a:solidFill>
              </a:rPr>
              <a:t>2) </a:t>
            </a:r>
            <a:r>
              <a:rPr lang="en-US" dirty="0" err="1">
                <a:solidFill>
                  <a:schemeClr val="bg1"/>
                </a:solidFill>
              </a:rPr>
              <a:t>AutoRegression</a:t>
            </a:r>
            <a:endParaRPr lang="en-US" dirty="0">
              <a:solidFill>
                <a:schemeClr val="bg1"/>
              </a:solidFill>
            </a:endParaRPr>
          </a:p>
          <a:p>
            <a:pPr marL="0" indent="0">
              <a:buNone/>
            </a:pPr>
            <a:r>
              <a:rPr lang="en-US" dirty="0">
                <a:solidFill>
                  <a:schemeClr val="bg1"/>
                </a:solidFill>
              </a:rPr>
              <a:t>3) ARIMA</a:t>
            </a:r>
          </a:p>
          <a:p>
            <a:pPr marL="0" indent="0">
              <a:buNone/>
            </a:pPr>
            <a:r>
              <a:rPr lang="en-US" dirty="0">
                <a:solidFill>
                  <a:schemeClr val="bg1"/>
                </a:solidFill>
              </a:rPr>
              <a:t>4) RNN</a:t>
            </a:r>
          </a:p>
          <a:p>
            <a:pPr marL="0" indent="0">
              <a:buNone/>
            </a:pPr>
            <a:endParaRPr lang="en-US" dirty="0">
              <a:solidFill>
                <a:schemeClr val="bg1"/>
              </a:solidFill>
            </a:endParaRPr>
          </a:p>
        </p:txBody>
      </p:sp>
    </p:spTree>
    <p:extLst>
      <p:ext uri="{BB962C8B-B14F-4D97-AF65-F5344CB8AC3E}">
        <p14:creationId xmlns:p14="http://schemas.microsoft.com/office/powerpoint/2010/main" val="265142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231721-21FD-44C3-9923-E55010ACAF9B}"/>
              </a:ext>
            </a:extLst>
          </p:cNvPr>
          <p:cNvSpPr>
            <a:spLocks noGrp="1"/>
          </p:cNvSpPr>
          <p:nvPr>
            <p:ph type="title"/>
          </p:nvPr>
        </p:nvSpPr>
        <p:spPr>
          <a:xfrm>
            <a:off x="643467" y="816638"/>
            <a:ext cx="3367359" cy="5224724"/>
          </a:xfrm>
        </p:spPr>
        <p:txBody>
          <a:bodyPr anchor="ctr">
            <a:normAutofit/>
          </a:bodyPr>
          <a:lstStyle/>
          <a:p>
            <a:r>
              <a:rPr lang="en-US" dirty="0"/>
              <a:t>1. Linear Regression</a:t>
            </a:r>
          </a:p>
        </p:txBody>
      </p:sp>
      <p:sp>
        <p:nvSpPr>
          <p:cNvPr id="3" name="Content Placeholder 2">
            <a:extLst>
              <a:ext uri="{FF2B5EF4-FFF2-40B4-BE49-F238E27FC236}">
                <a16:creationId xmlns:a16="http://schemas.microsoft.com/office/drawing/2014/main" id="{A517BB91-FDB4-4A7E-8BE5-200A5120F440}"/>
              </a:ext>
            </a:extLst>
          </p:cNvPr>
          <p:cNvSpPr>
            <a:spLocks noGrp="1"/>
          </p:cNvSpPr>
          <p:nvPr>
            <p:ph idx="1"/>
          </p:nvPr>
        </p:nvSpPr>
        <p:spPr>
          <a:xfrm>
            <a:off x="4654295" y="816638"/>
            <a:ext cx="4619706" cy="5224724"/>
          </a:xfrm>
        </p:spPr>
        <p:txBody>
          <a:bodyPr anchor="ctr">
            <a:normAutofit/>
          </a:bodyPr>
          <a:lstStyle/>
          <a:p>
            <a:r>
              <a:rPr lang="en-US" dirty="0"/>
              <a:t>Linear Regression is a machine learning algorithm based on supervised learning.</a:t>
            </a:r>
          </a:p>
          <a:p>
            <a:r>
              <a:rPr lang="en-US" dirty="0"/>
              <a:t>Linear regression performs the task to predict a dependent variable value (y) based on a given independent variable (x). </a:t>
            </a:r>
          </a:p>
          <a:p>
            <a:r>
              <a:rPr lang="en-US" dirty="0"/>
              <a:t>So, this regression technique finds out a linear relationship between x (input) and y(output). Hence, the name is Linear Regression.</a:t>
            </a:r>
          </a:p>
          <a:p>
            <a:r>
              <a:rPr lang="en-US" dirty="0"/>
              <a:t>While doing linear regression our objective is to fit a line through the distribution which is nearest to most of the points. Hence reducing the distance (error term) of data points from the fitted line.</a:t>
            </a:r>
          </a:p>
        </p:txBody>
      </p:sp>
      <p:sp>
        <p:nvSpPr>
          <p:cNvPr id="4" name="Rectangle 1">
            <a:extLst>
              <a:ext uri="{FF2B5EF4-FFF2-40B4-BE49-F238E27FC236}">
                <a16:creationId xmlns:a16="http://schemas.microsoft.com/office/drawing/2014/main" id="{55FCFC5C-7A43-4C97-858B-FCCFA092DE68}"/>
              </a:ext>
            </a:extLst>
          </p:cNvPr>
          <p:cNvSpPr>
            <a:spLocks noChangeArrowheads="1"/>
          </p:cNvSpPr>
          <p:nvPr/>
        </p:nvSpPr>
        <p:spPr bwMode="auto">
          <a:xfrm>
            <a:off x="348228" y="20390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BF2866A-806D-499A-A2A6-26A3A93A4C5C}"/>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039EF9E-34B0-4D6F-96DA-126E555A47D7}"/>
              </a:ext>
            </a:extLst>
          </p:cNvPr>
          <p:cNvSpPr>
            <a:spLocks noChangeArrowheads="1"/>
          </p:cNvSpPr>
          <p:nvPr/>
        </p:nvSpPr>
        <p:spPr bwMode="auto">
          <a:xfrm>
            <a:off x="0" y="17342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352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5094-3D28-4C4E-9AF9-416EABC017DB}"/>
              </a:ext>
            </a:extLst>
          </p:cNvPr>
          <p:cNvSpPr>
            <a:spLocks noGrp="1"/>
          </p:cNvSpPr>
          <p:nvPr>
            <p:ph type="title"/>
          </p:nvPr>
        </p:nvSpPr>
        <p:spPr/>
        <p:txBody>
          <a:bodyPr/>
          <a:lstStyle/>
          <a:p>
            <a:r>
              <a:rPr lang="en-US" dirty="0"/>
              <a:t>STEPS FOR LINEAR REGRESSION:</a:t>
            </a:r>
          </a:p>
        </p:txBody>
      </p:sp>
      <p:sp>
        <p:nvSpPr>
          <p:cNvPr id="3" name="Content Placeholder 2">
            <a:extLst>
              <a:ext uri="{FF2B5EF4-FFF2-40B4-BE49-F238E27FC236}">
                <a16:creationId xmlns:a16="http://schemas.microsoft.com/office/drawing/2014/main" id="{8BC8F429-2029-4640-A89D-961A72FEDDEE}"/>
              </a:ext>
            </a:extLst>
          </p:cNvPr>
          <p:cNvSpPr>
            <a:spLocks noGrp="1"/>
          </p:cNvSpPr>
          <p:nvPr>
            <p:ph idx="1"/>
          </p:nvPr>
        </p:nvSpPr>
        <p:spPr/>
        <p:txBody>
          <a:bodyPr/>
          <a:lstStyle/>
          <a:p>
            <a:pPr lvl="0"/>
            <a:r>
              <a:rPr lang="en-US" dirty="0"/>
              <a:t>We imported the packages and classes we needed for Linear Regression</a:t>
            </a:r>
          </a:p>
          <a:p>
            <a:pPr lvl="0"/>
            <a:r>
              <a:rPr lang="en-US" dirty="0"/>
              <a:t>Provided the data we needed and created visualization for understanding data</a:t>
            </a:r>
          </a:p>
          <a:p>
            <a:pPr lvl="0"/>
            <a:r>
              <a:rPr lang="en-US" dirty="0"/>
              <a:t>Created a regression model and fitted it with existing data.</a:t>
            </a:r>
          </a:p>
          <a:p>
            <a:pPr lvl="0"/>
            <a:r>
              <a:rPr lang="en-US" dirty="0"/>
              <a:t>Checked the results of model fitting to know whether the model is satisfactory or not.</a:t>
            </a:r>
          </a:p>
          <a:p>
            <a:pPr lvl="0"/>
            <a:r>
              <a:rPr lang="en-US" dirty="0"/>
              <a:t>Calculated the Train and Test set by R2 – score.</a:t>
            </a:r>
          </a:p>
        </p:txBody>
      </p:sp>
    </p:spTree>
    <p:extLst>
      <p:ext uri="{BB962C8B-B14F-4D97-AF65-F5344CB8AC3E}">
        <p14:creationId xmlns:p14="http://schemas.microsoft.com/office/powerpoint/2010/main" val="132647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38">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0"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1" name="Straight Connector 40">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1" name="Rectangle 50">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57" name="Straight Connector 56">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9EE9413A-4291-4CAE-8785-C0E01622A099}"/>
              </a:ext>
            </a:extLst>
          </p:cNvPr>
          <p:cNvSpPr>
            <a:spLocks noGrp="1"/>
          </p:cNvSpPr>
          <p:nvPr>
            <p:ph idx="1"/>
          </p:nvPr>
        </p:nvSpPr>
        <p:spPr>
          <a:xfrm>
            <a:off x="1650340" y="1329689"/>
            <a:ext cx="7766936" cy="4690111"/>
          </a:xfrm>
        </p:spPr>
        <p:txBody>
          <a:bodyPr vert="horz" lIns="91440" tIns="45720" rIns="91440" bIns="45720" rtlCol="0" anchor="t">
            <a:normAutofit/>
          </a:bodyPr>
          <a:lstStyle/>
          <a:p>
            <a:pPr marL="0" indent="0">
              <a:buNone/>
            </a:pPr>
            <a:r>
              <a:rPr lang="en-US" dirty="0">
                <a:solidFill>
                  <a:schemeClr val="tx1">
                    <a:lumMod val="50000"/>
                    <a:lumOff val="50000"/>
                  </a:schemeClr>
                </a:solidFill>
              </a:rPr>
              <a:t>Stock prediction using Linear Regression:</a:t>
            </a:r>
          </a:p>
          <a:p>
            <a:pPr marL="0" indent="0">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45B540EE-35B0-488F-85F6-155B8981F410}"/>
              </a:ext>
            </a:extLst>
          </p:cNvPr>
          <p:cNvSpPr>
            <a:spLocks noGrp="1"/>
          </p:cNvSpPr>
          <p:nvPr>
            <p:ph type="title"/>
          </p:nvPr>
        </p:nvSpPr>
        <p:spPr>
          <a:xfrm>
            <a:off x="1479505" y="787821"/>
            <a:ext cx="7766936" cy="313268"/>
          </a:xfrm>
        </p:spPr>
        <p:txBody>
          <a:bodyPr vert="horz" lIns="91440" tIns="45720" rIns="91440" bIns="45720" rtlCol="0" anchor="b">
            <a:normAutofit fontScale="90000"/>
          </a:bodyPr>
          <a:lstStyle/>
          <a:p>
            <a:r>
              <a:rPr lang="en-US" sz="5400" dirty="0"/>
              <a:t>Company : Facebook</a:t>
            </a:r>
          </a:p>
        </p:txBody>
      </p:sp>
      <p:sp>
        <p:nvSpPr>
          <p:cNvPr id="61"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52" name="Picture 51">
            <a:extLst>
              <a:ext uri="{FF2B5EF4-FFF2-40B4-BE49-F238E27FC236}">
                <a16:creationId xmlns:a16="http://schemas.microsoft.com/office/drawing/2014/main" id="{982F53E0-AFDB-4283-8D69-A5AC76110AEF}"/>
              </a:ext>
            </a:extLst>
          </p:cNvPr>
          <p:cNvPicPr/>
          <p:nvPr/>
        </p:nvPicPr>
        <p:blipFill>
          <a:blip r:embed="rId2"/>
          <a:stretch>
            <a:fillRect/>
          </a:stretch>
        </p:blipFill>
        <p:spPr>
          <a:xfrm>
            <a:off x="1578031" y="2072856"/>
            <a:ext cx="6966537" cy="3642144"/>
          </a:xfrm>
          <a:prstGeom prst="rect">
            <a:avLst/>
          </a:prstGeom>
        </p:spPr>
      </p:pic>
    </p:spTree>
    <p:extLst>
      <p:ext uri="{BB962C8B-B14F-4D97-AF65-F5344CB8AC3E}">
        <p14:creationId xmlns:p14="http://schemas.microsoft.com/office/powerpoint/2010/main" val="373842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9413A-4291-4CAE-8785-C0E01622A099}"/>
              </a:ext>
            </a:extLst>
          </p:cNvPr>
          <p:cNvSpPr>
            <a:spLocks noGrp="1"/>
          </p:cNvSpPr>
          <p:nvPr>
            <p:ph idx="1"/>
          </p:nvPr>
        </p:nvSpPr>
        <p:spPr>
          <a:xfrm>
            <a:off x="1600200" y="1296583"/>
            <a:ext cx="7766936" cy="4264833"/>
          </a:xfrm>
        </p:spPr>
        <p:txBody>
          <a:bodyPr vert="horz" lIns="91440" tIns="45720" rIns="91440" bIns="45720" rtlCol="0" anchor="t">
            <a:normAutofit/>
          </a:bodyPr>
          <a:lstStyle/>
          <a:p>
            <a:pPr marL="0" indent="0">
              <a:buNone/>
            </a:pPr>
            <a:r>
              <a:rPr lang="en-US" dirty="0">
                <a:solidFill>
                  <a:schemeClr val="tx1">
                    <a:lumMod val="50000"/>
                    <a:lumOff val="50000"/>
                  </a:schemeClr>
                </a:solidFill>
              </a:rPr>
              <a:t>Stock prediction using Linear Regression:</a:t>
            </a:r>
          </a:p>
          <a:p>
            <a:pPr marL="0" indent="0">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45B540EE-35B0-488F-85F6-155B8981F410}"/>
              </a:ext>
            </a:extLst>
          </p:cNvPr>
          <p:cNvSpPr>
            <a:spLocks noGrp="1"/>
          </p:cNvSpPr>
          <p:nvPr>
            <p:ph type="title"/>
          </p:nvPr>
        </p:nvSpPr>
        <p:spPr>
          <a:xfrm>
            <a:off x="1488017" y="686857"/>
            <a:ext cx="7766936" cy="313268"/>
          </a:xfrm>
        </p:spPr>
        <p:txBody>
          <a:bodyPr vert="horz" lIns="91440" tIns="45720" rIns="91440" bIns="45720" rtlCol="0" anchor="b">
            <a:normAutofit fontScale="90000"/>
          </a:bodyPr>
          <a:lstStyle/>
          <a:p>
            <a:r>
              <a:rPr lang="en-US" sz="5400" dirty="0"/>
              <a:t>Company : Facebook</a:t>
            </a:r>
          </a:p>
        </p:txBody>
      </p:sp>
      <p:pic>
        <p:nvPicPr>
          <p:cNvPr id="22" name="Picture 21">
            <a:extLst>
              <a:ext uri="{FF2B5EF4-FFF2-40B4-BE49-F238E27FC236}">
                <a16:creationId xmlns:a16="http://schemas.microsoft.com/office/drawing/2014/main" id="{CFEBE69E-2B44-444A-9C95-B6C46C8B66F3}"/>
              </a:ext>
            </a:extLst>
          </p:cNvPr>
          <p:cNvPicPr/>
          <p:nvPr/>
        </p:nvPicPr>
        <p:blipFill>
          <a:blip r:embed="rId2"/>
          <a:stretch>
            <a:fillRect/>
          </a:stretch>
        </p:blipFill>
        <p:spPr>
          <a:xfrm>
            <a:off x="1488016" y="2056216"/>
            <a:ext cx="7274983" cy="3801658"/>
          </a:xfrm>
          <a:prstGeom prst="rect">
            <a:avLst/>
          </a:prstGeom>
        </p:spPr>
      </p:pic>
    </p:spTree>
    <p:extLst>
      <p:ext uri="{BB962C8B-B14F-4D97-AF65-F5344CB8AC3E}">
        <p14:creationId xmlns:p14="http://schemas.microsoft.com/office/powerpoint/2010/main" val="181011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9413A-4291-4CAE-8785-C0E01622A099}"/>
              </a:ext>
            </a:extLst>
          </p:cNvPr>
          <p:cNvSpPr>
            <a:spLocks noGrp="1"/>
          </p:cNvSpPr>
          <p:nvPr>
            <p:ph idx="1"/>
          </p:nvPr>
        </p:nvSpPr>
        <p:spPr>
          <a:xfrm>
            <a:off x="1650341" y="1447800"/>
            <a:ext cx="7766936" cy="4309532"/>
          </a:xfrm>
        </p:spPr>
        <p:txBody>
          <a:bodyPr vert="horz" lIns="91440" tIns="45720" rIns="91440" bIns="45720" rtlCol="0" anchor="t">
            <a:normAutofit/>
          </a:bodyPr>
          <a:lstStyle/>
          <a:p>
            <a:pPr marL="0" indent="0">
              <a:buNone/>
            </a:pPr>
            <a:r>
              <a:rPr lang="en-US" dirty="0">
                <a:solidFill>
                  <a:schemeClr val="tx1">
                    <a:lumMod val="50000"/>
                    <a:lumOff val="50000"/>
                  </a:schemeClr>
                </a:solidFill>
              </a:rPr>
              <a:t>Stock prediction using Linear Regression:</a:t>
            </a:r>
          </a:p>
          <a:p>
            <a:pPr marL="0" indent="0">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45B540EE-35B0-488F-85F6-155B8981F410}"/>
              </a:ext>
            </a:extLst>
          </p:cNvPr>
          <p:cNvSpPr>
            <a:spLocks noGrp="1"/>
          </p:cNvSpPr>
          <p:nvPr>
            <p:ph type="title"/>
          </p:nvPr>
        </p:nvSpPr>
        <p:spPr>
          <a:xfrm>
            <a:off x="1507067" y="981447"/>
            <a:ext cx="7766936" cy="313268"/>
          </a:xfrm>
        </p:spPr>
        <p:txBody>
          <a:bodyPr vert="horz" lIns="91440" tIns="45720" rIns="91440" bIns="45720" rtlCol="0" anchor="b">
            <a:normAutofit fontScale="90000"/>
          </a:bodyPr>
          <a:lstStyle/>
          <a:p>
            <a:r>
              <a:rPr lang="en-US" sz="5400" dirty="0"/>
              <a:t>Company : Facebook</a:t>
            </a:r>
          </a:p>
        </p:txBody>
      </p:sp>
      <p:pic>
        <p:nvPicPr>
          <p:cNvPr id="5" name="Picture 4">
            <a:extLst>
              <a:ext uri="{FF2B5EF4-FFF2-40B4-BE49-F238E27FC236}">
                <a16:creationId xmlns:a16="http://schemas.microsoft.com/office/drawing/2014/main" id="{70751F6C-EF63-4D93-9A7D-026448EF5554}"/>
              </a:ext>
            </a:extLst>
          </p:cNvPr>
          <p:cNvPicPr>
            <a:picLocks noChangeAspect="1"/>
          </p:cNvPicPr>
          <p:nvPr/>
        </p:nvPicPr>
        <p:blipFill>
          <a:blip r:embed="rId2"/>
          <a:stretch>
            <a:fillRect/>
          </a:stretch>
        </p:blipFill>
        <p:spPr>
          <a:xfrm>
            <a:off x="1650341" y="2057401"/>
            <a:ext cx="6426860" cy="4323854"/>
          </a:xfrm>
          <a:prstGeom prst="rect">
            <a:avLst/>
          </a:prstGeom>
        </p:spPr>
      </p:pic>
    </p:spTree>
    <p:extLst>
      <p:ext uri="{BB962C8B-B14F-4D97-AF65-F5344CB8AC3E}">
        <p14:creationId xmlns:p14="http://schemas.microsoft.com/office/powerpoint/2010/main" val="234273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9413A-4291-4CAE-8785-C0E01622A099}"/>
              </a:ext>
            </a:extLst>
          </p:cNvPr>
          <p:cNvSpPr>
            <a:spLocks noGrp="1"/>
          </p:cNvSpPr>
          <p:nvPr>
            <p:ph idx="1"/>
          </p:nvPr>
        </p:nvSpPr>
        <p:spPr>
          <a:xfrm>
            <a:off x="1524000" y="1371600"/>
            <a:ext cx="7766936" cy="4264833"/>
          </a:xfrm>
        </p:spPr>
        <p:txBody>
          <a:bodyPr vert="horz" lIns="91440" tIns="45720" rIns="91440" bIns="45720" rtlCol="0" anchor="t">
            <a:normAutofit/>
          </a:bodyPr>
          <a:lstStyle/>
          <a:p>
            <a:pPr marL="0" indent="0">
              <a:buNone/>
            </a:pPr>
            <a:r>
              <a:rPr lang="en-US" dirty="0">
                <a:solidFill>
                  <a:schemeClr val="tx1">
                    <a:lumMod val="50000"/>
                    <a:lumOff val="50000"/>
                  </a:schemeClr>
                </a:solidFill>
              </a:rPr>
              <a:t>Stock prediction using Linear Regression:</a:t>
            </a:r>
          </a:p>
          <a:p>
            <a:pPr marL="0" indent="0">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45B540EE-35B0-488F-85F6-155B8981F410}"/>
              </a:ext>
            </a:extLst>
          </p:cNvPr>
          <p:cNvSpPr>
            <a:spLocks noGrp="1"/>
          </p:cNvSpPr>
          <p:nvPr>
            <p:ph type="title"/>
          </p:nvPr>
        </p:nvSpPr>
        <p:spPr>
          <a:xfrm>
            <a:off x="1447800" y="914400"/>
            <a:ext cx="7766936" cy="313268"/>
          </a:xfrm>
        </p:spPr>
        <p:txBody>
          <a:bodyPr vert="horz" lIns="91440" tIns="45720" rIns="91440" bIns="45720" rtlCol="0" anchor="b">
            <a:normAutofit fontScale="90000"/>
          </a:bodyPr>
          <a:lstStyle/>
          <a:p>
            <a:r>
              <a:rPr lang="en-US" sz="5400" dirty="0"/>
              <a:t>Company : Facebook</a:t>
            </a:r>
          </a:p>
        </p:txBody>
      </p:sp>
      <p:pic>
        <p:nvPicPr>
          <p:cNvPr id="4" name="Picture 3">
            <a:extLst>
              <a:ext uri="{FF2B5EF4-FFF2-40B4-BE49-F238E27FC236}">
                <a16:creationId xmlns:a16="http://schemas.microsoft.com/office/drawing/2014/main" id="{E62B9990-B605-44C1-9F29-9C686F2486D2}"/>
              </a:ext>
            </a:extLst>
          </p:cNvPr>
          <p:cNvPicPr>
            <a:picLocks noChangeAspect="1"/>
          </p:cNvPicPr>
          <p:nvPr/>
        </p:nvPicPr>
        <p:blipFill>
          <a:blip r:embed="rId2"/>
          <a:stretch>
            <a:fillRect/>
          </a:stretch>
        </p:blipFill>
        <p:spPr>
          <a:xfrm>
            <a:off x="1665999" y="2133600"/>
            <a:ext cx="6335002" cy="4322179"/>
          </a:xfrm>
          <a:prstGeom prst="rect">
            <a:avLst/>
          </a:prstGeom>
        </p:spPr>
      </p:pic>
    </p:spTree>
    <p:extLst>
      <p:ext uri="{BB962C8B-B14F-4D97-AF65-F5344CB8AC3E}">
        <p14:creationId xmlns:p14="http://schemas.microsoft.com/office/powerpoint/2010/main" val="287367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231721-21FD-44C3-9923-E55010ACAF9B}"/>
              </a:ext>
            </a:extLst>
          </p:cNvPr>
          <p:cNvSpPr>
            <a:spLocks noGrp="1"/>
          </p:cNvSpPr>
          <p:nvPr>
            <p:ph type="title"/>
          </p:nvPr>
        </p:nvSpPr>
        <p:spPr>
          <a:xfrm>
            <a:off x="381010" y="816638"/>
            <a:ext cx="3860793" cy="5224724"/>
          </a:xfrm>
        </p:spPr>
        <p:txBody>
          <a:bodyPr anchor="ctr">
            <a:normAutofit/>
          </a:bodyPr>
          <a:lstStyle/>
          <a:p>
            <a:r>
              <a:rPr lang="en-US" dirty="0"/>
              <a:t>2.Auto-Regression</a:t>
            </a:r>
          </a:p>
        </p:txBody>
      </p:sp>
      <p:sp>
        <p:nvSpPr>
          <p:cNvPr id="3" name="Content Placeholder 2">
            <a:extLst>
              <a:ext uri="{FF2B5EF4-FFF2-40B4-BE49-F238E27FC236}">
                <a16:creationId xmlns:a16="http://schemas.microsoft.com/office/drawing/2014/main" id="{A517BB91-FDB4-4A7E-8BE5-200A5120F440}"/>
              </a:ext>
            </a:extLst>
          </p:cNvPr>
          <p:cNvSpPr>
            <a:spLocks noGrp="1"/>
          </p:cNvSpPr>
          <p:nvPr>
            <p:ph idx="1"/>
          </p:nvPr>
        </p:nvSpPr>
        <p:spPr>
          <a:xfrm>
            <a:off x="4654295" y="816638"/>
            <a:ext cx="4619706" cy="5224724"/>
          </a:xfrm>
        </p:spPr>
        <p:txBody>
          <a:bodyPr anchor="ctr">
            <a:normAutofit/>
          </a:bodyPr>
          <a:lstStyle/>
          <a:p>
            <a:r>
              <a:rPr lang="en-US" dirty="0"/>
              <a:t>Autoregression is a time series model that uses observations from previous time steps as input to a regression equation to predict the value at the next time step.</a:t>
            </a:r>
          </a:p>
          <a:p>
            <a:r>
              <a:rPr lang="en-US" dirty="0"/>
              <a:t>It is a very simple idea that can result in accurate forecasts on a range of time series problems.</a:t>
            </a:r>
          </a:p>
        </p:txBody>
      </p:sp>
    </p:spTree>
    <p:extLst>
      <p:ext uri="{BB962C8B-B14F-4D97-AF65-F5344CB8AC3E}">
        <p14:creationId xmlns:p14="http://schemas.microsoft.com/office/powerpoint/2010/main" val="175326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9413A-4291-4CAE-8785-C0E01622A099}"/>
              </a:ext>
            </a:extLst>
          </p:cNvPr>
          <p:cNvSpPr>
            <a:spLocks noGrp="1"/>
          </p:cNvSpPr>
          <p:nvPr>
            <p:ph idx="1"/>
          </p:nvPr>
        </p:nvSpPr>
        <p:spPr>
          <a:xfrm>
            <a:off x="1524000" y="1371600"/>
            <a:ext cx="7766936" cy="4264833"/>
          </a:xfrm>
        </p:spPr>
        <p:txBody>
          <a:bodyPr vert="horz" lIns="91440" tIns="45720" rIns="91440" bIns="45720" rtlCol="0" anchor="t">
            <a:normAutofit/>
          </a:bodyPr>
          <a:lstStyle/>
          <a:p>
            <a:pPr marL="0" indent="0">
              <a:buNone/>
            </a:pPr>
            <a:r>
              <a:rPr lang="en-US" dirty="0">
                <a:solidFill>
                  <a:schemeClr val="tx1">
                    <a:lumMod val="50000"/>
                    <a:lumOff val="50000"/>
                  </a:schemeClr>
                </a:solidFill>
              </a:rPr>
              <a:t>Autocorrelation Plot:</a:t>
            </a:r>
          </a:p>
          <a:p>
            <a:pPr marL="0" indent="0">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45B540EE-35B0-488F-85F6-155B8981F410}"/>
              </a:ext>
            </a:extLst>
          </p:cNvPr>
          <p:cNvSpPr>
            <a:spLocks noGrp="1"/>
          </p:cNvSpPr>
          <p:nvPr>
            <p:ph type="title"/>
          </p:nvPr>
        </p:nvSpPr>
        <p:spPr>
          <a:xfrm>
            <a:off x="1447800" y="914400"/>
            <a:ext cx="7766936" cy="313268"/>
          </a:xfrm>
        </p:spPr>
        <p:txBody>
          <a:bodyPr vert="horz" lIns="91440" tIns="45720" rIns="91440" bIns="45720" rtlCol="0" anchor="b">
            <a:normAutofit fontScale="90000"/>
          </a:bodyPr>
          <a:lstStyle/>
          <a:p>
            <a:r>
              <a:rPr lang="en-US" sz="5400" dirty="0"/>
              <a:t>Company : Facebook</a:t>
            </a:r>
          </a:p>
        </p:txBody>
      </p:sp>
      <p:pic>
        <p:nvPicPr>
          <p:cNvPr id="5" name="Picture 4">
            <a:extLst>
              <a:ext uri="{FF2B5EF4-FFF2-40B4-BE49-F238E27FC236}">
                <a16:creationId xmlns:a16="http://schemas.microsoft.com/office/drawing/2014/main" id="{651212FF-1252-43AE-946C-4282EFB40D0F}"/>
              </a:ext>
            </a:extLst>
          </p:cNvPr>
          <p:cNvPicPr/>
          <p:nvPr/>
        </p:nvPicPr>
        <p:blipFill>
          <a:blip r:embed="rId2"/>
          <a:stretch>
            <a:fillRect/>
          </a:stretch>
        </p:blipFill>
        <p:spPr>
          <a:xfrm>
            <a:off x="1447800" y="1676400"/>
            <a:ext cx="6705600" cy="4572000"/>
          </a:xfrm>
          <a:prstGeom prst="rect">
            <a:avLst/>
          </a:prstGeom>
        </p:spPr>
      </p:pic>
    </p:spTree>
    <p:extLst>
      <p:ext uri="{BB962C8B-B14F-4D97-AF65-F5344CB8AC3E}">
        <p14:creationId xmlns:p14="http://schemas.microsoft.com/office/powerpoint/2010/main" val="358187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9413A-4291-4CAE-8785-C0E01622A099}"/>
              </a:ext>
            </a:extLst>
          </p:cNvPr>
          <p:cNvSpPr>
            <a:spLocks noGrp="1"/>
          </p:cNvSpPr>
          <p:nvPr>
            <p:ph idx="1"/>
          </p:nvPr>
        </p:nvSpPr>
        <p:spPr>
          <a:xfrm>
            <a:off x="1524000" y="1371600"/>
            <a:ext cx="7766936" cy="4264833"/>
          </a:xfrm>
        </p:spPr>
        <p:txBody>
          <a:bodyPr vert="horz" lIns="91440" tIns="45720" rIns="91440" bIns="45720" rtlCol="0" anchor="t">
            <a:normAutofit/>
          </a:bodyPr>
          <a:lstStyle/>
          <a:p>
            <a:pPr marL="0" indent="0">
              <a:buNone/>
            </a:pPr>
            <a:r>
              <a:rPr lang="en-US" dirty="0">
                <a:solidFill>
                  <a:schemeClr val="tx1">
                    <a:lumMod val="50000"/>
                    <a:lumOff val="50000"/>
                  </a:schemeClr>
                </a:solidFill>
              </a:rPr>
              <a:t>Autocorrelation Coefficients :</a:t>
            </a:r>
          </a:p>
          <a:p>
            <a:pPr marL="0" indent="0">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45B540EE-35B0-488F-85F6-155B8981F410}"/>
              </a:ext>
            </a:extLst>
          </p:cNvPr>
          <p:cNvSpPr>
            <a:spLocks noGrp="1"/>
          </p:cNvSpPr>
          <p:nvPr>
            <p:ph type="title"/>
          </p:nvPr>
        </p:nvSpPr>
        <p:spPr>
          <a:xfrm>
            <a:off x="1447800" y="914400"/>
            <a:ext cx="7766936" cy="313268"/>
          </a:xfrm>
        </p:spPr>
        <p:txBody>
          <a:bodyPr vert="horz" lIns="91440" tIns="45720" rIns="91440" bIns="45720" rtlCol="0" anchor="b">
            <a:normAutofit fontScale="90000"/>
          </a:bodyPr>
          <a:lstStyle/>
          <a:p>
            <a:r>
              <a:rPr lang="en-US" sz="5400" dirty="0"/>
              <a:t>Company : Facebook</a:t>
            </a:r>
          </a:p>
        </p:txBody>
      </p:sp>
      <p:pic>
        <p:nvPicPr>
          <p:cNvPr id="5" name="Picture 4">
            <a:extLst>
              <a:ext uri="{FF2B5EF4-FFF2-40B4-BE49-F238E27FC236}">
                <a16:creationId xmlns:a16="http://schemas.microsoft.com/office/drawing/2014/main" id="{63D3735D-27FF-4346-A949-6A160B638132}"/>
              </a:ext>
            </a:extLst>
          </p:cNvPr>
          <p:cNvPicPr/>
          <p:nvPr/>
        </p:nvPicPr>
        <p:blipFill>
          <a:blip r:embed="rId2"/>
          <a:stretch>
            <a:fillRect/>
          </a:stretch>
        </p:blipFill>
        <p:spPr>
          <a:xfrm>
            <a:off x="1524000" y="2209799"/>
            <a:ext cx="6858000" cy="3426633"/>
          </a:xfrm>
          <a:prstGeom prst="rect">
            <a:avLst/>
          </a:prstGeom>
        </p:spPr>
      </p:pic>
    </p:spTree>
    <p:extLst>
      <p:ext uri="{BB962C8B-B14F-4D97-AF65-F5344CB8AC3E}">
        <p14:creationId xmlns:p14="http://schemas.microsoft.com/office/powerpoint/2010/main" val="160947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231721-21FD-44C3-9923-E55010ACAF9B}"/>
              </a:ext>
            </a:extLst>
          </p:cNvPr>
          <p:cNvSpPr>
            <a:spLocks noGrp="1"/>
          </p:cNvSpPr>
          <p:nvPr>
            <p:ph type="title"/>
          </p:nvPr>
        </p:nvSpPr>
        <p:spPr>
          <a:xfrm>
            <a:off x="643467" y="816638"/>
            <a:ext cx="3367359" cy="5224724"/>
          </a:xfrm>
        </p:spPr>
        <p:txBody>
          <a:bodyPr anchor="ctr">
            <a:normAutofit/>
          </a:bodyPr>
          <a:lstStyle/>
          <a:p>
            <a:r>
              <a:rPr lang="en-US" dirty="0">
                <a:solidFill>
                  <a:schemeClr val="accent1">
                    <a:lumMod val="75000"/>
                  </a:schemeClr>
                </a:solidFill>
              </a:rPr>
              <a:t>INTRODUCTION</a:t>
            </a:r>
            <a:endParaRPr lang="en-US" dirty="0"/>
          </a:p>
        </p:txBody>
      </p:sp>
      <p:sp>
        <p:nvSpPr>
          <p:cNvPr id="3" name="Content Placeholder 2">
            <a:extLst>
              <a:ext uri="{FF2B5EF4-FFF2-40B4-BE49-F238E27FC236}">
                <a16:creationId xmlns:a16="http://schemas.microsoft.com/office/drawing/2014/main" id="{A517BB91-FDB4-4A7E-8BE5-200A5120F440}"/>
              </a:ext>
            </a:extLst>
          </p:cNvPr>
          <p:cNvSpPr>
            <a:spLocks noGrp="1"/>
          </p:cNvSpPr>
          <p:nvPr>
            <p:ph idx="1"/>
          </p:nvPr>
        </p:nvSpPr>
        <p:spPr>
          <a:xfrm>
            <a:off x="4654295" y="816638"/>
            <a:ext cx="4619706" cy="5224724"/>
          </a:xfrm>
        </p:spPr>
        <p:txBody>
          <a:bodyPr anchor="ctr">
            <a:normAutofit/>
          </a:bodyPr>
          <a:lstStyle/>
          <a:p>
            <a:r>
              <a:rPr lang="en-US" dirty="0"/>
              <a:t>Financial Markets are highly volatile and generate huge amounts of data daily.</a:t>
            </a:r>
          </a:p>
          <a:p>
            <a:r>
              <a:rPr lang="en-US" dirty="0"/>
              <a:t>Stock prices are predicted to determine the future value of companies’ stock or other financial instruments that are marketed on financial exchanges.</a:t>
            </a:r>
          </a:p>
          <a:p>
            <a:r>
              <a:rPr lang="en-US" dirty="0"/>
              <a:t>It is the most popular financial market instrument and its value changes quickly.</a:t>
            </a:r>
          </a:p>
          <a:p>
            <a:r>
              <a:rPr lang="en-US" dirty="0"/>
              <a:t>However, the stock market is influenced by many factors such as political events, economic conditions and Traders’ expectation.</a:t>
            </a:r>
          </a:p>
        </p:txBody>
      </p:sp>
      <p:sp>
        <p:nvSpPr>
          <p:cNvPr id="4" name="Rectangle 1">
            <a:extLst>
              <a:ext uri="{FF2B5EF4-FFF2-40B4-BE49-F238E27FC236}">
                <a16:creationId xmlns:a16="http://schemas.microsoft.com/office/drawing/2014/main" id="{55FCFC5C-7A43-4C97-858B-FCCFA092DE68}"/>
              </a:ext>
            </a:extLst>
          </p:cNvPr>
          <p:cNvSpPr>
            <a:spLocks noChangeArrowheads="1"/>
          </p:cNvSpPr>
          <p:nvPr/>
        </p:nvSpPr>
        <p:spPr bwMode="auto">
          <a:xfrm>
            <a:off x="348228" y="20390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BF2866A-806D-499A-A2A6-26A3A93A4C5C}"/>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039EF9E-34B0-4D6F-96DA-126E555A47D7}"/>
              </a:ext>
            </a:extLst>
          </p:cNvPr>
          <p:cNvSpPr>
            <a:spLocks noChangeArrowheads="1"/>
          </p:cNvSpPr>
          <p:nvPr/>
        </p:nvSpPr>
        <p:spPr bwMode="auto">
          <a:xfrm>
            <a:off x="0" y="17342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9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5094-3D28-4C4E-9AF9-416EABC017DB}"/>
              </a:ext>
            </a:extLst>
          </p:cNvPr>
          <p:cNvSpPr>
            <a:spLocks noGrp="1"/>
          </p:cNvSpPr>
          <p:nvPr>
            <p:ph type="title"/>
          </p:nvPr>
        </p:nvSpPr>
        <p:spPr/>
        <p:txBody>
          <a:bodyPr/>
          <a:lstStyle/>
          <a:p>
            <a:r>
              <a:rPr lang="en-US" dirty="0"/>
              <a:t>STEPS FOR AUTO-REGRESSION:</a:t>
            </a:r>
          </a:p>
        </p:txBody>
      </p:sp>
      <p:sp>
        <p:nvSpPr>
          <p:cNvPr id="3" name="Content Placeholder 2">
            <a:extLst>
              <a:ext uri="{FF2B5EF4-FFF2-40B4-BE49-F238E27FC236}">
                <a16:creationId xmlns:a16="http://schemas.microsoft.com/office/drawing/2014/main" id="{8BC8F429-2029-4640-A89D-961A72FEDDEE}"/>
              </a:ext>
            </a:extLst>
          </p:cNvPr>
          <p:cNvSpPr>
            <a:spLocks noGrp="1"/>
          </p:cNvSpPr>
          <p:nvPr>
            <p:ph idx="1"/>
          </p:nvPr>
        </p:nvSpPr>
        <p:spPr>
          <a:xfrm>
            <a:off x="677334" y="1933275"/>
            <a:ext cx="8238066" cy="3630611"/>
          </a:xfrm>
        </p:spPr>
        <p:txBody>
          <a:bodyPr/>
          <a:lstStyle/>
          <a:p>
            <a:r>
              <a:rPr lang="en-US" dirty="0"/>
              <a:t>We used </a:t>
            </a:r>
            <a:r>
              <a:rPr lang="en-US" dirty="0" err="1"/>
              <a:t>Statsmodel</a:t>
            </a:r>
            <a:r>
              <a:rPr lang="en-US" dirty="0"/>
              <a:t> library, which provides an </a:t>
            </a:r>
            <a:r>
              <a:rPr lang="en-US" dirty="0" err="1"/>
              <a:t>AutoRegression</a:t>
            </a:r>
            <a:r>
              <a:rPr lang="en-US" dirty="0"/>
              <a:t> model that automatically selects an appropriate lag value.</a:t>
            </a:r>
          </a:p>
          <a:p>
            <a:r>
              <a:rPr lang="en-US" dirty="0"/>
              <a:t>We used this </a:t>
            </a:r>
            <a:r>
              <a:rPr lang="en-US" dirty="0" err="1"/>
              <a:t>AutoRegression</a:t>
            </a:r>
            <a:r>
              <a:rPr lang="en-US" dirty="0"/>
              <a:t> model by first creating the model AR() and then calling fit to train it on our dataset.</a:t>
            </a:r>
          </a:p>
          <a:p>
            <a:r>
              <a:rPr lang="en-US" dirty="0"/>
              <a:t>After the above step, an AR Result object is obtained.</a:t>
            </a:r>
          </a:p>
          <a:p>
            <a:r>
              <a:rPr lang="en-US" dirty="0"/>
              <a:t>Next, we use the model to make a prediction by calling the predict() function for several observations in </a:t>
            </a:r>
            <a:r>
              <a:rPr lang="en-US"/>
              <a:t>the future.</a:t>
            </a:r>
            <a:endParaRPr lang="en-US" dirty="0"/>
          </a:p>
          <a:p>
            <a:endParaRPr lang="en-US" dirty="0"/>
          </a:p>
        </p:txBody>
      </p:sp>
    </p:spTree>
    <p:extLst>
      <p:ext uri="{BB962C8B-B14F-4D97-AF65-F5344CB8AC3E}">
        <p14:creationId xmlns:p14="http://schemas.microsoft.com/office/powerpoint/2010/main" val="398494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9413A-4291-4CAE-8785-C0E01622A099}"/>
              </a:ext>
            </a:extLst>
          </p:cNvPr>
          <p:cNvSpPr>
            <a:spLocks noGrp="1"/>
          </p:cNvSpPr>
          <p:nvPr>
            <p:ph idx="1"/>
          </p:nvPr>
        </p:nvSpPr>
        <p:spPr>
          <a:xfrm>
            <a:off x="1524000" y="1371600"/>
            <a:ext cx="7766936" cy="4264833"/>
          </a:xfrm>
        </p:spPr>
        <p:txBody>
          <a:bodyPr vert="horz" lIns="91440" tIns="45720" rIns="91440" bIns="45720" rtlCol="0" anchor="t">
            <a:normAutofit/>
          </a:bodyPr>
          <a:lstStyle/>
          <a:p>
            <a:pPr marL="0" indent="0">
              <a:buNone/>
            </a:pPr>
            <a:r>
              <a:rPr lang="en-US" dirty="0">
                <a:solidFill>
                  <a:schemeClr val="tx1">
                    <a:lumMod val="50000"/>
                    <a:lumOff val="50000"/>
                  </a:schemeClr>
                </a:solidFill>
              </a:rPr>
              <a:t>Stock prediction using Auto Regression:</a:t>
            </a:r>
          </a:p>
          <a:p>
            <a:pPr marL="0" indent="0">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45B540EE-35B0-488F-85F6-155B8981F410}"/>
              </a:ext>
            </a:extLst>
          </p:cNvPr>
          <p:cNvSpPr>
            <a:spLocks noGrp="1"/>
          </p:cNvSpPr>
          <p:nvPr>
            <p:ph type="title"/>
          </p:nvPr>
        </p:nvSpPr>
        <p:spPr>
          <a:xfrm>
            <a:off x="1447800" y="914400"/>
            <a:ext cx="7766936" cy="313268"/>
          </a:xfrm>
        </p:spPr>
        <p:txBody>
          <a:bodyPr vert="horz" lIns="91440" tIns="45720" rIns="91440" bIns="45720" rtlCol="0" anchor="b">
            <a:normAutofit fontScale="90000"/>
          </a:bodyPr>
          <a:lstStyle/>
          <a:p>
            <a:r>
              <a:rPr lang="en-US" sz="5400" dirty="0"/>
              <a:t>Company : Facebook</a:t>
            </a:r>
          </a:p>
        </p:txBody>
      </p:sp>
      <p:pic>
        <p:nvPicPr>
          <p:cNvPr id="5" name="Picture 4">
            <a:extLst>
              <a:ext uri="{FF2B5EF4-FFF2-40B4-BE49-F238E27FC236}">
                <a16:creationId xmlns:a16="http://schemas.microsoft.com/office/drawing/2014/main" id="{C9D9D534-889E-4F42-9F89-32B3025381F1}"/>
              </a:ext>
            </a:extLst>
          </p:cNvPr>
          <p:cNvPicPr/>
          <p:nvPr/>
        </p:nvPicPr>
        <p:blipFill>
          <a:blip r:embed="rId2"/>
          <a:stretch>
            <a:fillRect/>
          </a:stretch>
        </p:blipFill>
        <p:spPr>
          <a:xfrm>
            <a:off x="1524000" y="2213566"/>
            <a:ext cx="6096000" cy="3438525"/>
          </a:xfrm>
          <a:prstGeom prst="rect">
            <a:avLst/>
          </a:prstGeom>
        </p:spPr>
      </p:pic>
    </p:spTree>
    <p:extLst>
      <p:ext uri="{BB962C8B-B14F-4D97-AF65-F5344CB8AC3E}">
        <p14:creationId xmlns:p14="http://schemas.microsoft.com/office/powerpoint/2010/main" val="129492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9413A-4291-4CAE-8785-C0E01622A099}"/>
              </a:ext>
            </a:extLst>
          </p:cNvPr>
          <p:cNvSpPr>
            <a:spLocks noGrp="1"/>
          </p:cNvSpPr>
          <p:nvPr>
            <p:ph idx="1"/>
          </p:nvPr>
        </p:nvSpPr>
        <p:spPr>
          <a:xfrm>
            <a:off x="1524000" y="1371600"/>
            <a:ext cx="7766936" cy="4264833"/>
          </a:xfrm>
        </p:spPr>
        <p:txBody>
          <a:bodyPr vert="horz" lIns="91440" tIns="45720" rIns="91440" bIns="45720" rtlCol="0" anchor="t">
            <a:normAutofit/>
          </a:bodyPr>
          <a:lstStyle/>
          <a:p>
            <a:pPr marL="0" indent="0">
              <a:buNone/>
            </a:pPr>
            <a:r>
              <a:rPr lang="en-US" dirty="0">
                <a:solidFill>
                  <a:schemeClr val="tx1">
                    <a:lumMod val="50000"/>
                    <a:lumOff val="50000"/>
                  </a:schemeClr>
                </a:solidFill>
              </a:rPr>
              <a:t>Stock prediction using Auto Regression:</a:t>
            </a:r>
          </a:p>
          <a:p>
            <a:pPr marL="0" indent="0">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45B540EE-35B0-488F-85F6-155B8981F410}"/>
              </a:ext>
            </a:extLst>
          </p:cNvPr>
          <p:cNvSpPr>
            <a:spLocks noGrp="1"/>
          </p:cNvSpPr>
          <p:nvPr>
            <p:ph type="title"/>
          </p:nvPr>
        </p:nvSpPr>
        <p:spPr>
          <a:xfrm>
            <a:off x="1447800" y="914400"/>
            <a:ext cx="7766936" cy="313268"/>
          </a:xfrm>
        </p:spPr>
        <p:txBody>
          <a:bodyPr vert="horz" lIns="91440" tIns="45720" rIns="91440" bIns="45720" rtlCol="0" anchor="b">
            <a:normAutofit fontScale="90000"/>
          </a:bodyPr>
          <a:lstStyle/>
          <a:p>
            <a:r>
              <a:rPr lang="en-US" sz="5400" dirty="0"/>
              <a:t>Company : Facebook</a:t>
            </a:r>
          </a:p>
        </p:txBody>
      </p:sp>
      <p:pic>
        <p:nvPicPr>
          <p:cNvPr id="6" name="Picture 5">
            <a:extLst>
              <a:ext uri="{FF2B5EF4-FFF2-40B4-BE49-F238E27FC236}">
                <a16:creationId xmlns:a16="http://schemas.microsoft.com/office/drawing/2014/main" id="{E1C19412-A56A-4710-817B-38417F0527B8}"/>
              </a:ext>
            </a:extLst>
          </p:cNvPr>
          <p:cNvPicPr/>
          <p:nvPr/>
        </p:nvPicPr>
        <p:blipFill>
          <a:blip r:embed="rId2"/>
          <a:stretch>
            <a:fillRect/>
          </a:stretch>
        </p:blipFill>
        <p:spPr>
          <a:xfrm>
            <a:off x="1447800" y="1828800"/>
            <a:ext cx="6858000" cy="4343400"/>
          </a:xfrm>
          <a:prstGeom prst="rect">
            <a:avLst/>
          </a:prstGeom>
        </p:spPr>
      </p:pic>
    </p:spTree>
    <p:extLst>
      <p:ext uri="{BB962C8B-B14F-4D97-AF65-F5344CB8AC3E}">
        <p14:creationId xmlns:p14="http://schemas.microsoft.com/office/powerpoint/2010/main" val="292783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231721-21FD-44C3-9923-E55010ACAF9B}"/>
              </a:ext>
            </a:extLst>
          </p:cNvPr>
          <p:cNvSpPr>
            <a:spLocks noGrp="1"/>
          </p:cNvSpPr>
          <p:nvPr>
            <p:ph type="title"/>
          </p:nvPr>
        </p:nvSpPr>
        <p:spPr>
          <a:xfrm>
            <a:off x="643468" y="816638"/>
            <a:ext cx="2937932" cy="5224724"/>
          </a:xfrm>
        </p:spPr>
        <p:txBody>
          <a:bodyPr anchor="ctr">
            <a:normAutofit/>
          </a:bodyPr>
          <a:lstStyle/>
          <a:p>
            <a:r>
              <a:rPr lang="en-US" dirty="0"/>
              <a:t>3. ARIMA</a:t>
            </a:r>
          </a:p>
        </p:txBody>
      </p:sp>
      <p:sp>
        <p:nvSpPr>
          <p:cNvPr id="3" name="Content Placeholder 2">
            <a:extLst>
              <a:ext uri="{FF2B5EF4-FFF2-40B4-BE49-F238E27FC236}">
                <a16:creationId xmlns:a16="http://schemas.microsoft.com/office/drawing/2014/main" id="{A517BB91-FDB4-4A7E-8BE5-200A5120F440}"/>
              </a:ext>
            </a:extLst>
          </p:cNvPr>
          <p:cNvSpPr>
            <a:spLocks noGrp="1"/>
          </p:cNvSpPr>
          <p:nvPr>
            <p:ph idx="1"/>
          </p:nvPr>
        </p:nvSpPr>
        <p:spPr>
          <a:xfrm>
            <a:off x="4241804" y="816638"/>
            <a:ext cx="5032197" cy="5224724"/>
          </a:xfrm>
        </p:spPr>
        <p:txBody>
          <a:bodyPr anchor="ctr">
            <a:normAutofit/>
          </a:bodyPr>
          <a:lstStyle/>
          <a:p>
            <a:pPr>
              <a:lnSpc>
                <a:spcPct val="90000"/>
              </a:lnSpc>
            </a:pPr>
            <a:r>
              <a:rPr lang="en-US" sz="1500" dirty="0"/>
              <a:t>ARIMA is an acronym that stands for </a:t>
            </a:r>
            <a:r>
              <a:rPr lang="en-US" sz="1500" dirty="0" err="1"/>
              <a:t>AutoRegressive</a:t>
            </a:r>
            <a:r>
              <a:rPr lang="en-US" sz="1500" dirty="0"/>
              <a:t> Integrated Moving Average. </a:t>
            </a:r>
          </a:p>
          <a:p>
            <a:pPr>
              <a:lnSpc>
                <a:spcPct val="90000"/>
              </a:lnSpc>
            </a:pPr>
            <a:r>
              <a:rPr lang="en-US" sz="1500" dirty="0"/>
              <a:t>It is a class of model that captures a suite of different standard temporal structures in time series data. </a:t>
            </a:r>
          </a:p>
          <a:p>
            <a:pPr marL="0" indent="0" fontAlgn="base">
              <a:lnSpc>
                <a:spcPct val="90000"/>
              </a:lnSpc>
              <a:buNone/>
            </a:pPr>
            <a:r>
              <a:rPr lang="en-US" sz="1500" dirty="0"/>
              <a:t>The descriptive form of ARIMA acronym is as follows:</a:t>
            </a:r>
          </a:p>
          <a:p>
            <a:pPr lvl="0" fontAlgn="base">
              <a:lnSpc>
                <a:spcPct val="90000"/>
              </a:lnSpc>
            </a:pPr>
            <a:r>
              <a:rPr lang="en-US" sz="1500" b="1" dirty="0"/>
              <a:t>AR</a:t>
            </a:r>
            <a:r>
              <a:rPr lang="en-US" sz="1500" dirty="0"/>
              <a:t>: </a:t>
            </a:r>
            <a:r>
              <a:rPr lang="en-US" sz="1500" i="1" dirty="0"/>
              <a:t>Autoregression</a:t>
            </a:r>
            <a:r>
              <a:rPr lang="en-US" sz="1500" dirty="0"/>
              <a:t>. A model that uses the dependent relationship between an observation and some number of lagged observations.</a:t>
            </a:r>
          </a:p>
          <a:p>
            <a:pPr lvl="0" fontAlgn="base">
              <a:lnSpc>
                <a:spcPct val="90000"/>
              </a:lnSpc>
            </a:pPr>
            <a:r>
              <a:rPr lang="en-US" sz="1500" b="1" dirty="0"/>
              <a:t>I</a:t>
            </a:r>
            <a:r>
              <a:rPr lang="en-US" sz="1500" dirty="0"/>
              <a:t>: </a:t>
            </a:r>
            <a:r>
              <a:rPr lang="en-US" sz="1500" i="1" dirty="0"/>
              <a:t>Integrated</a:t>
            </a:r>
            <a:r>
              <a:rPr lang="en-US" sz="1500" dirty="0"/>
              <a:t>. The use of differencing of raw observations (e.g. subtracting an observation from an observation at the previous time step) in order to make the time series stationary.</a:t>
            </a:r>
          </a:p>
          <a:p>
            <a:pPr lvl="0" fontAlgn="base">
              <a:lnSpc>
                <a:spcPct val="90000"/>
              </a:lnSpc>
            </a:pPr>
            <a:r>
              <a:rPr lang="en-US" sz="1500" b="1" dirty="0"/>
              <a:t>MA</a:t>
            </a:r>
            <a:r>
              <a:rPr lang="en-US" sz="1500" dirty="0"/>
              <a:t>: </a:t>
            </a:r>
            <a:r>
              <a:rPr lang="en-US" sz="1500" i="1" dirty="0"/>
              <a:t>Moving Average</a:t>
            </a:r>
            <a:r>
              <a:rPr lang="en-US" sz="1500" dirty="0"/>
              <a:t>. A model that uses the dependency between an observation and a residual error from a moving average model applied to lagged observations.</a:t>
            </a:r>
          </a:p>
          <a:p>
            <a:pPr>
              <a:lnSpc>
                <a:spcPct val="90000"/>
              </a:lnSpc>
            </a:pPr>
            <a:endParaRPr lang="en-US" sz="1500" dirty="0"/>
          </a:p>
        </p:txBody>
      </p:sp>
    </p:spTree>
    <p:extLst>
      <p:ext uri="{BB962C8B-B14F-4D97-AF65-F5344CB8AC3E}">
        <p14:creationId xmlns:p14="http://schemas.microsoft.com/office/powerpoint/2010/main" val="39896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5094-3D28-4C4E-9AF9-416EABC017DB}"/>
              </a:ext>
            </a:extLst>
          </p:cNvPr>
          <p:cNvSpPr>
            <a:spLocks noGrp="1"/>
          </p:cNvSpPr>
          <p:nvPr>
            <p:ph type="title"/>
          </p:nvPr>
        </p:nvSpPr>
        <p:spPr/>
        <p:txBody>
          <a:bodyPr/>
          <a:lstStyle/>
          <a:p>
            <a:r>
              <a:rPr lang="en-US" dirty="0"/>
              <a:t>STEPS FOR ARIMA:</a:t>
            </a:r>
          </a:p>
        </p:txBody>
      </p:sp>
      <p:sp>
        <p:nvSpPr>
          <p:cNvPr id="3" name="Content Placeholder 2">
            <a:extLst>
              <a:ext uri="{FF2B5EF4-FFF2-40B4-BE49-F238E27FC236}">
                <a16:creationId xmlns:a16="http://schemas.microsoft.com/office/drawing/2014/main" id="{8BC8F429-2029-4640-A89D-961A72FEDDEE}"/>
              </a:ext>
            </a:extLst>
          </p:cNvPr>
          <p:cNvSpPr>
            <a:spLocks noGrp="1"/>
          </p:cNvSpPr>
          <p:nvPr>
            <p:ph idx="1"/>
          </p:nvPr>
        </p:nvSpPr>
        <p:spPr>
          <a:xfrm>
            <a:off x="677334" y="1752600"/>
            <a:ext cx="8596668" cy="3733799"/>
          </a:xfrm>
        </p:spPr>
        <p:txBody>
          <a:bodyPr/>
          <a:lstStyle/>
          <a:p>
            <a:r>
              <a:rPr lang="en-US" dirty="0"/>
              <a:t>Load the data: This step will be the same. Load the data into your notebook.</a:t>
            </a:r>
          </a:p>
          <a:p>
            <a:r>
              <a:rPr lang="en-US" dirty="0"/>
              <a:t>Preprocessing data: The input should be univariate, hence drop the other columns</a:t>
            </a:r>
          </a:p>
          <a:p>
            <a:r>
              <a:rPr lang="en-US" dirty="0"/>
              <a:t>Fit ARIMA: Fit the model on the univariate series</a:t>
            </a:r>
          </a:p>
          <a:p>
            <a:r>
              <a:rPr lang="en-US" dirty="0"/>
              <a:t>Predict values on validation set: Make predictions on the validation set</a:t>
            </a:r>
          </a:p>
          <a:p>
            <a:r>
              <a:rPr lang="en-US" dirty="0"/>
              <a:t>Calculate RMSE: Check the performance of the model using the predicted values against the actual values</a:t>
            </a:r>
          </a:p>
        </p:txBody>
      </p:sp>
    </p:spTree>
    <p:extLst>
      <p:ext uri="{BB962C8B-B14F-4D97-AF65-F5344CB8AC3E}">
        <p14:creationId xmlns:p14="http://schemas.microsoft.com/office/powerpoint/2010/main" val="196579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9413A-4291-4CAE-8785-C0E01622A099}"/>
              </a:ext>
            </a:extLst>
          </p:cNvPr>
          <p:cNvSpPr>
            <a:spLocks noGrp="1"/>
          </p:cNvSpPr>
          <p:nvPr>
            <p:ph idx="1"/>
          </p:nvPr>
        </p:nvSpPr>
        <p:spPr>
          <a:xfrm>
            <a:off x="1650341" y="1447800"/>
            <a:ext cx="7766936" cy="4309532"/>
          </a:xfrm>
        </p:spPr>
        <p:txBody>
          <a:bodyPr vert="horz" lIns="91440" tIns="45720" rIns="91440" bIns="45720" rtlCol="0" anchor="t">
            <a:normAutofit/>
          </a:bodyPr>
          <a:lstStyle/>
          <a:p>
            <a:pPr marL="0" indent="0">
              <a:buNone/>
            </a:pPr>
            <a:r>
              <a:rPr lang="en-US" dirty="0">
                <a:solidFill>
                  <a:schemeClr val="tx1">
                    <a:lumMod val="50000"/>
                    <a:lumOff val="50000"/>
                  </a:schemeClr>
                </a:solidFill>
              </a:rPr>
              <a:t>Stock prediction using ARIMA:</a:t>
            </a:r>
          </a:p>
          <a:p>
            <a:pPr marL="0" indent="0">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45B540EE-35B0-488F-85F6-155B8981F410}"/>
              </a:ext>
            </a:extLst>
          </p:cNvPr>
          <p:cNvSpPr>
            <a:spLocks noGrp="1"/>
          </p:cNvSpPr>
          <p:nvPr>
            <p:ph type="title"/>
          </p:nvPr>
        </p:nvSpPr>
        <p:spPr>
          <a:xfrm>
            <a:off x="1507067" y="981447"/>
            <a:ext cx="7766936" cy="313268"/>
          </a:xfrm>
        </p:spPr>
        <p:txBody>
          <a:bodyPr vert="horz" lIns="91440" tIns="45720" rIns="91440" bIns="45720" rtlCol="0" anchor="b">
            <a:normAutofit fontScale="90000"/>
          </a:bodyPr>
          <a:lstStyle/>
          <a:p>
            <a:r>
              <a:rPr lang="en-US" sz="5400" dirty="0"/>
              <a:t>Company : Facebook</a:t>
            </a:r>
          </a:p>
        </p:txBody>
      </p:sp>
      <p:pic>
        <p:nvPicPr>
          <p:cNvPr id="6" name="Picture 5">
            <a:extLst>
              <a:ext uri="{FF2B5EF4-FFF2-40B4-BE49-F238E27FC236}">
                <a16:creationId xmlns:a16="http://schemas.microsoft.com/office/drawing/2014/main" id="{183D140D-C92F-464F-922B-7AF89D8C03A1}"/>
              </a:ext>
            </a:extLst>
          </p:cNvPr>
          <p:cNvPicPr/>
          <p:nvPr/>
        </p:nvPicPr>
        <p:blipFill>
          <a:blip r:embed="rId2"/>
          <a:stretch>
            <a:fillRect/>
          </a:stretch>
        </p:blipFill>
        <p:spPr>
          <a:xfrm>
            <a:off x="1507067" y="1905000"/>
            <a:ext cx="6858000" cy="4198620"/>
          </a:xfrm>
          <a:prstGeom prst="rect">
            <a:avLst/>
          </a:prstGeom>
        </p:spPr>
      </p:pic>
    </p:spTree>
    <p:extLst>
      <p:ext uri="{BB962C8B-B14F-4D97-AF65-F5344CB8AC3E}">
        <p14:creationId xmlns:p14="http://schemas.microsoft.com/office/powerpoint/2010/main" val="426913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9413A-4291-4CAE-8785-C0E01622A099}"/>
              </a:ext>
            </a:extLst>
          </p:cNvPr>
          <p:cNvSpPr>
            <a:spLocks noGrp="1"/>
          </p:cNvSpPr>
          <p:nvPr>
            <p:ph idx="1"/>
          </p:nvPr>
        </p:nvSpPr>
        <p:spPr>
          <a:xfrm>
            <a:off x="1650341" y="1447800"/>
            <a:ext cx="7766936" cy="4309532"/>
          </a:xfrm>
        </p:spPr>
        <p:txBody>
          <a:bodyPr vert="horz" lIns="91440" tIns="45720" rIns="91440" bIns="45720" rtlCol="0" anchor="t">
            <a:normAutofit/>
          </a:bodyPr>
          <a:lstStyle/>
          <a:p>
            <a:pPr marL="0" indent="0">
              <a:buNone/>
            </a:pPr>
            <a:r>
              <a:rPr lang="en-US" dirty="0">
                <a:solidFill>
                  <a:schemeClr val="tx1">
                    <a:lumMod val="50000"/>
                    <a:lumOff val="50000"/>
                  </a:schemeClr>
                </a:solidFill>
              </a:rPr>
              <a:t>Stock prediction using ARIMA:</a:t>
            </a:r>
          </a:p>
          <a:p>
            <a:pPr marL="0" indent="0">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45B540EE-35B0-488F-85F6-155B8981F410}"/>
              </a:ext>
            </a:extLst>
          </p:cNvPr>
          <p:cNvSpPr>
            <a:spLocks noGrp="1"/>
          </p:cNvSpPr>
          <p:nvPr>
            <p:ph type="title"/>
          </p:nvPr>
        </p:nvSpPr>
        <p:spPr>
          <a:xfrm>
            <a:off x="1507067" y="981447"/>
            <a:ext cx="7766936" cy="313268"/>
          </a:xfrm>
        </p:spPr>
        <p:txBody>
          <a:bodyPr vert="horz" lIns="91440" tIns="45720" rIns="91440" bIns="45720" rtlCol="0" anchor="b">
            <a:normAutofit fontScale="90000"/>
          </a:bodyPr>
          <a:lstStyle/>
          <a:p>
            <a:r>
              <a:rPr lang="en-US" sz="5400" dirty="0"/>
              <a:t>Company : Facebook</a:t>
            </a:r>
          </a:p>
        </p:txBody>
      </p:sp>
      <p:pic>
        <p:nvPicPr>
          <p:cNvPr id="6" name="Picture 5">
            <a:extLst>
              <a:ext uri="{FF2B5EF4-FFF2-40B4-BE49-F238E27FC236}">
                <a16:creationId xmlns:a16="http://schemas.microsoft.com/office/drawing/2014/main" id="{36F37514-1653-476A-BAF2-DC2E59D74C9C}"/>
              </a:ext>
            </a:extLst>
          </p:cNvPr>
          <p:cNvPicPr/>
          <p:nvPr/>
        </p:nvPicPr>
        <p:blipFill>
          <a:blip r:embed="rId2"/>
          <a:stretch>
            <a:fillRect/>
          </a:stretch>
        </p:blipFill>
        <p:spPr>
          <a:xfrm>
            <a:off x="1650341" y="2128307"/>
            <a:ext cx="5512459" cy="3638550"/>
          </a:xfrm>
          <a:prstGeom prst="rect">
            <a:avLst/>
          </a:prstGeom>
        </p:spPr>
      </p:pic>
    </p:spTree>
    <p:extLst>
      <p:ext uri="{BB962C8B-B14F-4D97-AF65-F5344CB8AC3E}">
        <p14:creationId xmlns:p14="http://schemas.microsoft.com/office/powerpoint/2010/main" val="101560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9413A-4291-4CAE-8785-C0E01622A099}"/>
              </a:ext>
            </a:extLst>
          </p:cNvPr>
          <p:cNvSpPr>
            <a:spLocks noGrp="1"/>
          </p:cNvSpPr>
          <p:nvPr>
            <p:ph idx="1"/>
          </p:nvPr>
        </p:nvSpPr>
        <p:spPr>
          <a:xfrm>
            <a:off x="1650341" y="1447800"/>
            <a:ext cx="7766936" cy="4309532"/>
          </a:xfrm>
        </p:spPr>
        <p:txBody>
          <a:bodyPr vert="horz" lIns="91440" tIns="45720" rIns="91440" bIns="45720" rtlCol="0" anchor="t">
            <a:normAutofit/>
          </a:bodyPr>
          <a:lstStyle/>
          <a:p>
            <a:pPr marL="0" indent="0">
              <a:buNone/>
            </a:pPr>
            <a:r>
              <a:rPr lang="en-US" dirty="0">
                <a:solidFill>
                  <a:schemeClr val="tx1">
                    <a:lumMod val="50000"/>
                    <a:lumOff val="50000"/>
                  </a:schemeClr>
                </a:solidFill>
              </a:rPr>
              <a:t>Stock prediction using ARIMA:</a:t>
            </a:r>
          </a:p>
          <a:p>
            <a:pPr marL="0" indent="0">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45B540EE-35B0-488F-85F6-155B8981F410}"/>
              </a:ext>
            </a:extLst>
          </p:cNvPr>
          <p:cNvSpPr>
            <a:spLocks noGrp="1"/>
          </p:cNvSpPr>
          <p:nvPr>
            <p:ph type="title"/>
          </p:nvPr>
        </p:nvSpPr>
        <p:spPr>
          <a:xfrm>
            <a:off x="1507067" y="981447"/>
            <a:ext cx="7766936" cy="313268"/>
          </a:xfrm>
        </p:spPr>
        <p:txBody>
          <a:bodyPr vert="horz" lIns="91440" tIns="45720" rIns="91440" bIns="45720" rtlCol="0" anchor="b">
            <a:normAutofit fontScale="90000"/>
          </a:bodyPr>
          <a:lstStyle/>
          <a:p>
            <a:r>
              <a:rPr lang="en-US" sz="5400" dirty="0"/>
              <a:t>Company : Facebook</a:t>
            </a:r>
          </a:p>
        </p:txBody>
      </p:sp>
      <p:pic>
        <p:nvPicPr>
          <p:cNvPr id="6" name="Picture 5">
            <a:extLst>
              <a:ext uri="{FF2B5EF4-FFF2-40B4-BE49-F238E27FC236}">
                <a16:creationId xmlns:a16="http://schemas.microsoft.com/office/drawing/2014/main" id="{F693307D-774C-48F1-B4AE-367613BC67CF}"/>
              </a:ext>
            </a:extLst>
          </p:cNvPr>
          <p:cNvPicPr/>
          <p:nvPr/>
        </p:nvPicPr>
        <p:blipFill>
          <a:blip r:embed="rId2"/>
          <a:stretch>
            <a:fillRect/>
          </a:stretch>
        </p:blipFill>
        <p:spPr>
          <a:xfrm>
            <a:off x="1495585" y="1828800"/>
            <a:ext cx="6858000" cy="4191000"/>
          </a:xfrm>
          <a:prstGeom prst="rect">
            <a:avLst/>
          </a:prstGeom>
        </p:spPr>
      </p:pic>
    </p:spTree>
    <p:extLst>
      <p:ext uri="{BB962C8B-B14F-4D97-AF65-F5344CB8AC3E}">
        <p14:creationId xmlns:p14="http://schemas.microsoft.com/office/powerpoint/2010/main" val="296294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31721-21FD-44C3-9923-E55010ACAF9B}"/>
              </a:ext>
            </a:extLst>
          </p:cNvPr>
          <p:cNvSpPr>
            <a:spLocks noGrp="1"/>
          </p:cNvSpPr>
          <p:nvPr>
            <p:ph type="title"/>
          </p:nvPr>
        </p:nvSpPr>
        <p:spPr>
          <a:xfrm>
            <a:off x="1043950" y="1179151"/>
            <a:ext cx="3300646" cy="4463889"/>
          </a:xfrm>
        </p:spPr>
        <p:txBody>
          <a:bodyPr anchor="ctr">
            <a:normAutofit/>
          </a:bodyPr>
          <a:lstStyle/>
          <a:p>
            <a:r>
              <a:rPr lang="en-US"/>
              <a:t>4. RNN</a:t>
            </a:r>
            <a:endParaRPr lang="en-US"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17BB91-FDB4-4A7E-8BE5-200A5120F440}"/>
              </a:ext>
            </a:extLst>
          </p:cNvPr>
          <p:cNvSpPr>
            <a:spLocks noGrp="1"/>
          </p:cNvSpPr>
          <p:nvPr>
            <p:ph idx="1"/>
          </p:nvPr>
        </p:nvSpPr>
        <p:spPr>
          <a:xfrm>
            <a:off x="4978918" y="1109145"/>
            <a:ext cx="6341016" cy="4603900"/>
          </a:xfrm>
        </p:spPr>
        <p:txBody>
          <a:bodyPr anchor="ctr">
            <a:normAutofit/>
          </a:bodyPr>
          <a:lstStyle/>
          <a:p>
            <a:r>
              <a:rPr lang="en-US"/>
              <a:t>Recurrent Neural Networks or RNN as they are called in short, are a very important variant of neural networks heavily used in Natural Language Processing.</a:t>
            </a:r>
          </a:p>
          <a:p>
            <a:r>
              <a:rPr lang="en-US"/>
              <a:t>In a general neural network, an input is processed through a number of layers and an output is produced, with an assumption that two successive inputs are independent of each other.</a:t>
            </a:r>
          </a:p>
          <a:p>
            <a:r>
              <a:rPr lang="en-US"/>
              <a:t>RNNs are called recurrent because they perform the same task for every element of a sequence, with the output being depended on the previous computations.</a:t>
            </a:r>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835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5094-3D28-4C4E-9AF9-416EABC017DB}"/>
              </a:ext>
            </a:extLst>
          </p:cNvPr>
          <p:cNvSpPr>
            <a:spLocks noGrp="1"/>
          </p:cNvSpPr>
          <p:nvPr>
            <p:ph type="title"/>
          </p:nvPr>
        </p:nvSpPr>
        <p:spPr/>
        <p:txBody>
          <a:bodyPr/>
          <a:lstStyle/>
          <a:p>
            <a:r>
              <a:rPr lang="en-US" dirty="0"/>
              <a:t>STEPS FOR RNN:</a:t>
            </a:r>
          </a:p>
        </p:txBody>
      </p:sp>
      <p:sp>
        <p:nvSpPr>
          <p:cNvPr id="3" name="Content Placeholder 2">
            <a:extLst>
              <a:ext uri="{FF2B5EF4-FFF2-40B4-BE49-F238E27FC236}">
                <a16:creationId xmlns:a16="http://schemas.microsoft.com/office/drawing/2014/main" id="{8BC8F429-2029-4640-A89D-961A72FEDDEE}"/>
              </a:ext>
            </a:extLst>
          </p:cNvPr>
          <p:cNvSpPr>
            <a:spLocks noGrp="1"/>
          </p:cNvSpPr>
          <p:nvPr>
            <p:ph idx="1"/>
          </p:nvPr>
        </p:nvSpPr>
        <p:spPr/>
        <p:txBody>
          <a:bodyPr/>
          <a:lstStyle/>
          <a:p>
            <a:r>
              <a:rPr lang="en-US" dirty="0"/>
              <a:t>Convert abstracts from list of strings into list of lists of integers (sequences)</a:t>
            </a:r>
          </a:p>
          <a:p>
            <a:r>
              <a:rPr lang="en-US" dirty="0"/>
              <a:t>Create feature and labels from sequences</a:t>
            </a:r>
          </a:p>
          <a:p>
            <a:r>
              <a:rPr lang="en-US" dirty="0"/>
              <a:t>Build LSTM model with Embedding, LSTM, and Dense layers</a:t>
            </a:r>
          </a:p>
          <a:p>
            <a:r>
              <a:rPr lang="en-US" dirty="0"/>
              <a:t>Load in pre-trained embeddings</a:t>
            </a:r>
          </a:p>
          <a:p>
            <a:r>
              <a:rPr lang="en-US" dirty="0"/>
              <a:t>Train model to predict next work in sequence</a:t>
            </a:r>
          </a:p>
          <a:p>
            <a:r>
              <a:rPr lang="en-US" dirty="0"/>
              <a:t>Make predictions by passing in starting sequence</a:t>
            </a:r>
          </a:p>
        </p:txBody>
      </p:sp>
    </p:spTree>
    <p:extLst>
      <p:ext uri="{BB962C8B-B14F-4D97-AF65-F5344CB8AC3E}">
        <p14:creationId xmlns:p14="http://schemas.microsoft.com/office/powerpoint/2010/main" val="125230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1721-21FD-44C3-9923-E55010ACAF9B}"/>
              </a:ext>
            </a:extLst>
          </p:cNvPr>
          <p:cNvSpPr>
            <a:spLocks noGrp="1"/>
          </p:cNvSpPr>
          <p:nvPr>
            <p:ph type="title"/>
          </p:nvPr>
        </p:nvSpPr>
        <p:spPr>
          <a:xfrm>
            <a:off x="643467" y="816638"/>
            <a:ext cx="3367359" cy="5224724"/>
          </a:xfrm>
        </p:spPr>
        <p:txBody>
          <a:bodyPr anchor="ctr">
            <a:normAutofit/>
          </a:bodyPr>
          <a:lstStyle/>
          <a:p>
            <a:pPr algn="ctr"/>
            <a:r>
              <a:rPr lang="en-US" dirty="0">
                <a:solidFill>
                  <a:schemeClr val="accent1">
                    <a:lumMod val="75000"/>
                  </a:schemeClr>
                </a:solidFill>
              </a:rPr>
              <a:t>OBJECTIVE</a:t>
            </a:r>
          </a:p>
        </p:txBody>
      </p:sp>
      <p:sp>
        <p:nvSpPr>
          <p:cNvPr id="3" name="Content Placeholder 2">
            <a:extLst>
              <a:ext uri="{FF2B5EF4-FFF2-40B4-BE49-F238E27FC236}">
                <a16:creationId xmlns:a16="http://schemas.microsoft.com/office/drawing/2014/main" id="{A517BB91-FDB4-4A7E-8BE5-200A5120F440}"/>
              </a:ext>
            </a:extLst>
          </p:cNvPr>
          <p:cNvSpPr>
            <a:spLocks noGrp="1"/>
          </p:cNvSpPr>
          <p:nvPr>
            <p:ph idx="1"/>
          </p:nvPr>
        </p:nvSpPr>
        <p:spPr>
          <a:xfrm>
            <a:off x="4654294" y="816638"/>
            <a:ext cx="5175504" cy="5224724"/>
          </a:xfrm>
        </p:spPr>
        <p:txBody>
          <a:bodyPr anchor="ctr">
            <a:normAutofit/>
          </a:bodyPr>
          <a:lstStyle/>
          <a:p>
            <a:r>
              <a:rPr lang="en-US" dirty="0"/>
              <a:t>Over the years, Stock market prediction has always caught the attention of many analysts and researchers. </a:t>
            </a:r>
          </a:p>
          <a:p>
            <a:pPr lvl="0"/>
            <a:r>
              <a:rPr lang="en-US" dirty="0"/>
              <a:t>Predicting stock prices is a difficult problem in itself because of the number of variables which are involved. Therefore, investors and researchers have been interested in developing and testing models of stock price behavior. </a:t>
            </a:r>
          </a:p>
          <a:p>
            <a:r>
              <a:rPr lang="en-US" dirty="0"/>
              <a:t>The objective of the proposed project is to study, analyze and improve the supervised machine learning algorithms to accurately predict the future closing value of a given stock across a given period in the future.</a:t>
            </a:r>
          </a:p>
        </p:txBody>
      </p:sp>
      <p:sp>
        <p:nvSpPr>
          <p:cNvPr id="4" name="Rectangle 1">
            <a:extLst>
              <a:ext uri="{FF2B5EF4-FFF2-40B4-BE49-F238E27FC236}">
                <a16:creationId xmlns:a16="http://schemas.microsoft.com/office/drawing/2014/main" id="{55FCFC5C-7A43-4C97-858B-FCCFA092DE68}"/>
              </a:ext>
            </a:extLst>
          </p:cNvPr>
          <p:cNvSpPr>
            <a:spLocks noChangeArrowheads="1"/>
          </p:cNvSpPr>
          <p:nvPr/>
        </p:nvSpPr>
        <p:spPr bwMode="auto">
          <a:xfrm>
            <a:off x="348228" y="20390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BF2866A-806D-499A-A2A6-26A3A93A4C5C}"/>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039EF9E-34B0-4D6F-96DA-126E555A47D7}"/>
              </a:ext>
            </a:extLst>
          </p:cNvPr>
          <p:cNvSpPr>
            <a:spLocks noChangeArrowheads="1"/>
          </p:cNvSpPr>
          <p:nvPr/>
        </p:nvSpPr>
        <p:spPr bwMode="auto">
          <a:xfrm>
            <a:off x="0" y="17342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58686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9413A-4291-4CAE-8785-C0E01622A099}"/>
              </a:ext>
            </a:extLst>
          </p:cNvPr>
          <p:cNvSpPr>
            <a:spLocks noGrp="1"/>
          </p:cNvSpPr>
          <p:nvPr>
            <p:ph idx="1"/>
          </p:nvPr>
        </p:nvSpPr>
        <p:spPr>
          <a:xfrm>
            <a:off x="1650340" y="1371601"/>
            <a:ext cx="7766936" cy="4343399"/>
          </a:xfrm>
        </p:spPr>
        <p:txBody>
          <a:bodyPr vert="horz" lIns="91440" tIns="45720" rIns="91440" bIns="45720" rtlCol="0" anchor="t">
            <a:normAutofit/>
          </a:bodyPr>
          <a:lstStyle/>
          <a:p>
            <a:pPr marL="0" indent="0">
              <a:buNone/>
            </a:pPr>
            <a:r>
              <a:rPr lang="en-US" dirty="0">
                <a:solidFill>
                  <a:schemeClr val="tx1">
                    <a:lumMod val="50000"/>
                    <a:lumOff val="50000"/>
                  </a:schemeClr>
                </a:solidFill>
              </a:rPr>
              <a:t>Stock prediction using RNN:</a:t>
            </a:r>
          </a:p>
          <a:p>
            <a:pPr marL="0" indent="0">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45B540EE-35B0-488F-85F6-155B8981F410}"/>
              </a:ext>
            </a:extLst>
          </p:cNvPr>
          <p:cNvSpPr>
            <a:spLocks noGrp="1"/>
          </p:cNvSpPr>
          <p:nvPr>
            <p:ph type="title"/>
          </p:nvPr>
        </p:nvSpPr>
        <p:spPr>
          <a:xfrm>
            <a:off x="1524000" y="838200"/>
            <a:ext cx="7766936" cy="313268"/>
          </a:xfrm>
        </p:spPr>
        <p:txBody>
          <a:bodyPr vert="horz" lIns="91440" tIns="45720" rIns="91440" bIns="45720" rtlCol="0" anchor="b">
            <a:normAutofit fontScale="90000"/>
          </a:bodyPr>
          <a:lstStyle/>
          <a:p>
            <a:r>
              <a:rPr lang="en-US" sz="5400" dirty="0"/>
              <a:t>Company : Facebook</a:t>
            </a:r>
          </a:p>
        </p:txBody>
      </p:sp>
      <p:pic>
        <p:nvPicPr>
          <p:cNvPr id="4" name="Picture 3">
            <a:extLst>
              <a:ext uri="{FF2B5EF4-FFF2-40B4-BE49-F238E27FC236}">
                <a16:creationId xmlns:a16="http://schemas.microsoft.com/office/drawing/2014/main" id="{CEA56D5B-B64A-4EB5-A82A-83C960AFF43F}"/>
              </a:ext>
            </a:extLst>
          </p:cNvPr>
          <p:cNvPicPr>
            <a:picLocks noChangeAspect="1"/>
          </p:cNvPicPr>
          <p:nvPr/>
        </p:nvPicPr>
        <p:blipFill>
          <a:blip r:embed="rId2"/>
          <a:stretch>
            <a:fillRect/>
          </a:stretch>
        </p:blipFill>
        <p:spPr>
          <a:xfrm>
            <a:off x="1650340" y="2028826"/>
            <a:ext cx="7640596" cy="3906308"/>
          </a:xfrm>
          <a:prstGeom prst="rect">
            <a:avLst/>
          </a:prstGeom>
        </p:spPr>
      </p:pic>
    </p:spTree>
    <p:extLst>
      <p:ext uri="{BB962C8B-B14F-4D97-AF65-F5344CB8AC3E}">
        <p14:creationId xmlns:p14="http://schemas.microsoft.com/office/powerpoint/2010/main" val="93355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9413A-4291-4CAE-8785-C0E01622A099}"/>
              </a:ext>
            </a:extLst>
          </p:cNvPr>
          <p:cNvSpPr>
            <a:spLocks noGrp="1"/>
          </p:cNvSpPr>
          <p:nvPr>
            <p:ph idx="1"/>
          </p:nvPr>
        </p:nvSpPr>
        <p:spPr>
          <a:xfrm>
            <a:off x="1650340" y="1371601"/>
            <a:ext cx="7766936" cy="4343399"/>
          </a:xfrm>
        </p:spPr>
        <p:txBody>
          <a:bodyPr vert="horz" lIns="91440" tIns="45720" rIns="91440" bIns="45720" rtlCol="0" anchor="t">
            <a:normAutofit/>
          </a:bodyPr>
          <a:lstStyle/>
          <a:p>
            <a:pPr marL="0" indent="0">
              <a:buNone/>
            </a:pPr>
            <a:r>
              <a:rPr lang="en-US" dirty="0">
                <a:solidFill>
                  <a:schemeClr val="tx1">
                    <a:lumMod val="50000"/>
                    <a:lumOff val="50000"/>
                  </a:schemeClr>
                </a:solidFill>
              </a:rPr>
              <a:t>Stock prediction using RNN:</a:t>
            </a:r>
          </a:p>
          <a:p>
            <a:pPr marL="0" indent="0">
              <a:buNone/>
            </a:pPr>
            <a:endParaRPr lang="en-US" dirty="0">
              <a:solidFill>
                <a:schemeClr val="tx1">
                  <a:lumMod val="50000"/>
                  <a:lumOff val="50000"/>
                </a:schemeClr>
              </a:solidFill>
            </a:endParaRPr>
          </a:p>
        </p:txBody>
      </p:sp>
      <p:sp>
        <p:nvSpPr>
          <p:cNvPr id="2" name="Title 1">
            <a:extLst>
              <a:ext uri="{FF2B5EF4-FFF2-40B4-BE49-F238E27FC236}">
                <a16:creationId xmlns:a16="http://schemas.microsoft.com/office/drawing/2014/main" id="{45B540EE-35B0-488F-85F6-155B8981F410}"/>
              </a:ext>
            </a:extLst>
          </p:cNvPr>
          <p:cNvSpPr>
            <a:spLocks noGrp="1"/>
          </p:cNvSpPr>
          <p:nvPr>
            <p:ph type="title"/>
          </p:nvPr>
        </p:nvSpPr>
        <p:spPr>
          <a:xfrm>
            <a:off x="1524000" y="838200"/>
            <a:ext cx="7766936" cy="313268"/>
          </a:xfrm>
        </p:spPr>
        <p:txBody>
          <a:bodyPr vert="horz" lIns="91440" tIns="45720" rIns="91440" bIns="45720" rtlCol="0" anchor="b">
            <a:normAutofit fontScale="90000"/>
          </a:bodyPr>
          <a:lstStyle/>
          <a:p>
            <a:r>
              <a:rPr lang="en-US" sz="5400" dirty="0"/>
              <a:t>Company : Facebook</a:t>
            </a:r>
          </a:p>
        </p:txBody>
      </p:sp>
      <p:pic>
        <p:nvPicPr>
          <p:cNvPr id="21" name="Picture 20">
            <a:extLst>
              <a:ext uri="{FF2B5EF4-FFF2-40B4-BE49-F238E27FC236}">
                <a16:creationId xmlns:a16="http://schemas.microsoft.com/office/drawing/2014/main" id="{5592B85B-8A42-451F-ACF4-298C7C14D142}"/>
              </a:ext>
            </a:extLst>
          </p:cNvPr>
          <p:cNvPicPr/>
          <p:nvPr/>
        </p:nvPicPr>
        <p:blipFill>
          <a:blip r:embed="rId2"/>
          <a:stretch>
            <a:fillRect/>
          </a:stretch>
        </p:blipFill>
        <p:spPr>
          <a:xfrm>
            <a:off x="1650340" y="2057400"/>
            <a:ext cx="6884060" cy="3962400"/>
          </a:xfrm>
          <a:prstGeom prst="rect">
            <a:avLst/>
          </a:prstGeom>
        </p:spPr>
      </p:pic>
    </p:spTree>
    <p:extLst>
      <p:ext uri="{BB962C8B-B14F-4D97-AF65-F5344CB8AC3E}">
        <p14:creationId xmlns:p14="http://schemas.microsoft.com/office/powerpoint/2010/main" val="311501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2BD3-1D77-4294-9D27-C16322E0BE2A}"/>
              </a:ext>
            </a:extLst>
          </p:cNvPr>
          <p:cNvSpPr>
            <a:spLocks noGrp="1"/>
          </p:cNvSpPr>
          <p:nvPr>
            <p:ph type="title"/>
          </p:nvPr>
        </p:nvSpPr>
        <p:spPr/>
        <p:txBody>
          <a:bodyPr/>
          <a:lstStyle/>
          <a:p>
            <a:pPr algn="ctr"/>
            <a:br>
              <a:rPr lang="en-US" dirty="0"/>
            </a:br>
            <a:r>
              <a:rPr lang="en-US" dirty="0"/>
              <a:t>Conclusion</a:t>
            </a:r>
          </a:p>
        </p:txBody>
      </p:sp>
      <p:sp>
        <p:nvSpPr>
          <p:cNvPr id="3" name="Content Placeholder 2">
            <a:extLst>
              <a:ext uri="{FF2B5EF4-FFF2-40B4-BE49-F238E27FC236}">
                <a16:creationId xmlns:a16="http://schemas.microsoft.com/office/drawing/2014/main" id="{C3DA1620-7AB4-4FF3-9392-37A05F198CD3}"/>
              </a:ext>
            </a:extLst>
          </p:cNvPr>
          <p:cNvSpPr>
            <a:spLocks noGrp="1"/>
          </p:cNvSpPr>
          <p:nvPr>
            <p:ph idx="1"/>
          </p:nvPr>
        </p:nvSpPr>
        <p:spPr>
          <a:xfrm>
            <a:off x="677334" y="2667000"/>
            <a:ext cx="8596668" cy="3374362"/>
          </a:xfrm>
        </p:spPr>
        <p:txBody>
          <a:bodyPr/>
          <a:lstStyle/>
          <a:p>
            <a:pPr algn="just"/>
            <a:r>
              <a:rPr lang="en-US" sz="2000" dirty="0"/>
              <a:t>Determining the stock market forecasts is always been challenging work.</a:t>
            </a:r>
          </a:p>
          <a:p>
            <a:pPr algn="just"/>
            <a:r>
              <a:rPr lang="en-US" sz="2000" dirty="0"/>
              <a:t>Thus, as we can see above in our proposed method, we train the data with multiple Machine Learning and Time Series algorithms using existing stock dataset that is available. We used this data to predict  the stock prices of the several companies across United States.</a:t>
            </a:r>
          </a:p>
          <a:p>
            <a:pPr marL="0" indent="0" algn="just">
              <a:buNone/>
            </a:pPr>
            <a:endParaRPr lang="en-US" dirty="0"/>
          </a:p>
        </p:txBody>
      </p:sp>
    </p:spTree>
    <p:extLst>
      <p:ext uri="{BB962C8B-B14F-4D97-AF65-F5344CB8AC3E}">
        <p14:creationId xmlns:p14="http://schemas.microsoft.com/office/powerpoint/2010/main" val="388741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0C07-F0DA-448B-A69F-30D04A52440D}"/>
              </a:ext>
            </a:extLst>
          </p:cNvPr>
          <p:cNvSpPr>
            <a:spLocks noGrp="1"/>
          </p:cNvSpPr>
          <p:nvPr>
            <p:ph type="title"/>
          </p:nvPr>
        </p:nvSpPr>
        <p:spPr>
          <a:xfrm>
            <a:off x="677334" y="381000"/>
            <a:ext cx="8596668" cy="1371600"/>
          </a:xfrm>
        </p:spPr>
        <p:txBody>
          <a:bodyPr>
            <a:normAutofit/>
          </a:bodyPr>
          <a:lstStyle/>
          <a:p>
            <a:br>
              <a:rPr lang="en-US" dirty="0"/>
            </a:br>
            <a:r>
              <a:rPr lang="en-US" dirty="0"/>
              <a:t>					Future Enhancement</a:t>
            </a:r>
          </a:p>
        </p:txBody>
      </p:sp>
      <p:sp>
        <p:nvSpPr>
          <p:cNvPr id="3" name="Content Placeholder 2">
            <a:extLst>
              <a:ext uri="{FF2B5EF4-FFF2-40B4-BE49-F238E27FC236}">
                <a16:creationId xmlns:a16="http://schemas.microsoft.com/office/drawing/2014/main" id="{2EB6F9E1-ABCF-4324-9EED-D266DA305A6E}"/>
              </a:ext>
            </a:extLst>
          </p:cNvPr>
          <p:cNvSpPr>
            <a:spLocks noGrp="1"/>
          </p:cNvSpPr>
          <p:nvPr>
            <p:ph idx="1"/>
          </p:nvPr>
        </p:nvSpPr>
        <p:spPr>
          <a:xfrm>
            <a:off x="677334" y="2209800"/>
            <a:ext cx="8596668" cy="3831562"/>
          </a:xfrm>
        </p:spPr>
        <p:txBody>
          <a:bodyPr>
            <a:normAutofit/>
          </a:bodyPr>
          <a:lstStyle/>
          <a:p>
            <a:pPr algn="just"/>
            <a:r>
              <a:rPr lang="en-US" sz="2000" dirty="0"/>
              <a:t>The proposed model does not predict well for sudden changes in the trend of stock data</a:t>
            </a:r>
          </a:p>
          <a:p>
            <a:pPr algn="just"/>
            <a:r>
              <a:rPr lang="en-US" sz="2000" dirty="0"/>
              <a:t>This occurs due to external factors and real-world changes affecting the stock market.</a:t>
            </a:r>
          </a:p>
          <a:p>
            <a:pPr algn="just"/>
            <a:r>
              <a:rPr lang="en-US" sz="2000" dirty="0"/>
              <a:t>So, we can overcome this problem by implementing Sentiment Analysis on News feeds and Advanced Neural Network model to improve the results.</a:t>
            </a:r>
          </a:p>
          <a:p>
            <a:pPr algn="just"/>
            <a:r>
              <a:rPr lang="en-US" sz="2000" dirty="0"/>
              <a:t>We can also try to modify the same system to an online-learning system that captures in real-time </a:t>
            </a:r>
          </a:p>
        </p:txBody>
      </p:sp>
    </p:spTree>
    <p:extLst>
      <p:ext uri="{BB962C8B-B14F-4D97-AF65-F5344CB8AC3E}">
        <p14:creationId xmlns:p14="http://schemas.microsoft.com/office/powerpoint/2010/main" val="136515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1721-21FD-44C3-9923-E55010ACAF9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517BB91-FDB4-4A7E-8BE5-200A5120F440}"/>
              </a:ext>
            </a:extLst>
          </p:cNvPr>
          <p:cNvSpPr>
            <a:spLocks noGrp="1"/>
          </p:cNvSpPr>
          <p:nvPr>
            <p:ph idx="1"/>
          </p:nvPr>
        </p:nvSpPr>
        <p:spPr/>
        <p:txBody>
          <a:bodyPr/>
          <a:lstStyle/>
          <a:p>
            <a:pPr lvl="0"/>
            <a:r>
              <a:rPr lang="en-US" u="sng" dirty="0">
                <a:hlinkClick r:id="rId2"/>
              </a:rPr>
              <a:t>https://www.kaggle.com/</a:t>
            </a:r>
            <a:endParaRPr lang="en-US" u="sng" dirty="0"/>
          </a:p>
          <a:p>
            <a:pPr lvl="0"/>
            <a:r>
              <a:rPr lang="en-US" dirty="0">
                <a:hlinkClick r:id="rId3"/>
              </a:rPr>
              <a:t>https://machinelearningmastery.com/arima-for-time-series-forecasting-with-python</a:t>
            </a:r>
            <a:endParaRPr lang="en-US" dirty="0"/>
          </a:p>
          <a:p>
            <a:pPr lvl="0"/>
            <a:r>
              <a:rPr lang="en-US" dirty="0">
                <a:hlinkClick r:id="rId4"/>
              </a:rPr>
              <a:t>https://machinelearningmastery.com/autoregression-models-time-series-forecasting-python</a:t>
            </a:r>
            <a:endParaRPr lang="en-US" dirty="0"/>
          </a:p>
          <a:p>
            <a:pPr lvl="0"/>
            <a:r>
              <a:rPr lang="en-US" dirty="0"/>
              <a:t>Stock Market Analysis: A Review and Taxonomy of Prediction Techniques- International Journal of Financial Studies</a:t>
            </a:r>
          </a:p>
          <a:p>
            <a:pPr lvl="0"/>
            <a:endParaRPr lang="en-US" dirty="0"/>
          </a:p>
          <a:p>
            <a:pPr lvl="0"/>
            <a:endParaRPr lang="en-US" dirty="0"/>
          </a:p>
          <a:p>
            <a:pPr marL="0" indent="0">
              <a:buNone/>
            </a:pPr>
            <a:endParaRPr lang="en-US" dirty="0"/>
          </a:p>
        </p:txBody>
      </p:sp>
    </p:spTree>
    <p:extLst>
      <p:ext uri="{BB962C8B-B14F-4D97-AF65-F5344CB8AC3E}">
        <p14:creationId xmlns:p14="http://schemas.microsoft.com/office/powerpoint/2010/main" val="30390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9">
            <a:extLst>
              <a:ext uri="{FF2B5EF4-FFF2-40B4-BE49-F238E27FC236}">
                <a16:creationId xmlns:a16="http://schemas.microsoft.com/office/drawing/2014/main" id="{8B087B39-439E-4387-8809-F4D7C5A71F67}"/>
              </a:ext>
            </a:extLst>
          </p:cNvPr>
          <p:cNvPicPr>
            <a:picLocks noChangeAspect="1"/>
          </p:cNvPicPr>
          <p:nvPr/>
        </p:nvPicPr>
        <p:blipFill>
          <a:blip r:embed="rId2"/>
          <a:stretch>
            <a:fillRect/>
          </a:stretch>
        </p:blipFill>
        <p:spPr>
          <a:xfrm>
            <a:off x="762000" y="1600200"/>
            <a:ext cx="8763000" cy="3936080"/>
          </a:xfrm>
          <a:prstGeom prst="rect">
            <a:avLst/>
          </a:prstGeom>
        </p:spPr>
      </p:pic>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1721-21FD-44C3-9923-E55010ACAF9B}"/>
              </a:ext>
            </a:extLst>
          </p:cNvPr>
          <p:cNvSpPr>
            <a:spLocks noGrp="1"/>
          </p:cNvSpPr>
          <p:nvPr>
            <p:ph type="title"/>
          </p:nvPr>
        </p:nvSpPr>
        <p:spPr>
          <a:xfrm>
            <a:off x="643467" y="816638"/>
            <a:ext cx="3367359" cy="5224724"/>
          </a:xfrm>
        </p:spPr>
        <p:txBody>
          <a:bodyPr anchor="ctr">
            <a:normAutofit/>
          </a:bodyPr>
          <a:lstStyle/>
          <a:p>
            <a:pPr algn="ctr"/>
            <a:r>
              <a:rPr lang="en-US" dirty="0">
                <a:solidFill>
                  <a:schemeClr val="accent1">
                    <a:lumMod val="75000"/>
                  </a:schemeClr>
                </a:solidFill>
              </a:rPr>
              <a:t>DESCRIPTION OF DATA SET</a:t>
            </a:r>
            <a:endParaRPr lang="en-US" dirty="0"/>
          </a:p>
        </p:txBody>
      </p:sp>
      <p:sp>
        <p:nvSpPr>
          <p:cNvPr id="3" name="Content Placeholder 2">
            <a:extLst>
              <a:ext uri="{FF2B5EF4-FFF2-40B4-BE49-F238E27FC236}">
                <a16:creationId xmlns:a16="http://schemas.microsoft.com/office/drawing/2014/main" id="{A517BB91-FDB4-4A7E-8BE5-200A5120F440}"/>
              </a:ext>
            </a:extLst>
          </p:cNvPr>
          <p:cNvSpPr>
            <a:spLocks noGrp="1"/>
          </p:cNvSpPr>
          <p:nvPr>
            <p:ph idx="1"/>
          </p:nvPr>
        </p:nvSpPr>
        <p:spPr>
          <a:xfrm>
            <a:off x="4010826" y="816638"/>
            <a:ext cx="5895174" cy="5224724"/>
          </a:xfrm>
        </p:spPr>
        <p:txBody>
          <a:bodyPr anchor="ctr">
            <a:normAutofit/>
          </a:bodyPr>
          <a:lstStyle/>
          <a:p>
            <a:r>
              <a:rPr lang="en-US" dirty="0"/>
              <a:t>The Dataset Titled “Huge Stock Market Dataset” contains full historical data daily price and volume data for all US-based stocks and ETFs (Exchange Traded Funds) trading on the NYSE (The New York Stock Exchange), NASDAQ (National Association of Securities Dealers Automated Quotations) and NYSE MKT. </a:t>
            </a:r>
          </a:p>
          <a:p>
            <a:r>
              <a:rPr lang="en-US" dirty="0"/>
              <a:t>The dataset provided on Kaggle is around 1.53 GB.</a:t>
            </a:r>
          </a:p>
          <a:p>
            <a:r>
              <a:rPr lang="en-US" dirty="0"/>
              <a:t>The data is presented in CSV (Comma Separated Values) Format and has features such as Date, Opening Value, High Value, Low Value, Closing Value, Volume of Stocks and </a:t>
            </a:r>
            <a:r>
              <a:rPr lang="en-US" dirty="0" err="1"/>
              <a:t>OpenInt</a:t>
            </a:r>
            <a:r>
              <a:rPr lang="en-US" dirty="0"/>
              <a:t> Stock Values for over 1000 Companies in the United States of America.</a:t>
            </a:r>
          </a:p>
          <a:p>
            <a:pPr lvl="0"/>
            <a:r>
              <a:rPr lang="en-US" b="1" dirty="0"/>
              <a:t>Data Set Link: </a:t>
            </a:r>
            <a:r>
              <a:rPr lang="en-US" u="sng" dirty="0">
                <a:hlinkClick r:id="rId3">
                  <a:extLst>
                    <a:ext uri="{A12FA001-AC4F-418D-AE19-62706E023703}">
                      <ahyp:hlinkClr xmlns:ahyp="http://schemas.microsoft.com/office/drawing/2018/hyperlinkcolor" val="tx"/>
                    </a:ext>
                  </a:extLst>
                </a:hlinkClick>
              </a:rPr>
              <a:t>https://www.kaggle.com/borismarjanovic/price-volume-data-for-all-us-stocks-etfs#aadr.us.txt</a:t>
            </a:r>
            <a:r>
              <a:rPr lang="en-US" dirty="0"/>
              <a:t> </a:t>
            </a:r>
          </a:p>
        </p:txBody>
      </p:sp>
      <p:sp>
        <p:nvSpPr>
          <p:cNvPr id="4" name="Rectangle 1">
            <a:extLst>
              <a:ext uri="{FF2B5EF4-FFF2-40B4-BE49-F238E27FC236}">
                <a16:creationId xmlns:a16="http://schemas.microsoft.com/office/drawing/2014/main" id="{55FCFC5C-7A43-4C97-858B-FCCFA092DE68}"/>
              </a:ext>
            </a:extLst>
          </p:cNvPr>
          <p:cNvSpPr>
            <a:spLocks noChangeArrowheads="1"/>
          </p:cNvSpPr>
          <p:nvPr/>
        </p:nvSpPr>
        <p:spPr bwMode="auto">
          <a:xfrm>
            <a:off x="348228" y="20390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BF2866A-806D-499A-A2A6-26A3A93A4C5C}"/>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039EF9E-34B0-4D6F-96DA-126E555A47D7}"/>
              </a:ext>
            </a:extLst>
          </p:cNvPr>
          <p:cNvSpPr>
            <a:spLocks noChangeArrowheads="1"/>
          </p:cNvSpPr>
          <p:nvPr/>
        </p:nvSpPr>
        <p:spPr bwMode="auto">
          <a:xfrm>
            <a:off x="0" y="17342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02043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3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0" name="Rectangle 3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Shape 5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83F405-36C2-481B-99DE-FE0238A35107}"/>
              </a:ext>
            </a:extLst>
          </p:cNvPr>
          <p:cNvSpPr>
            <a:spLocks noGrp="1"/>
          </p:cNvSpPr>
          <p:nvPr>
            <p:ph type="title"/>
          </p:nvPr>
        </p:nvSpPr>
        <p:spPr>
          <a:xfrm>
            <a:off x="7181723" y="609600"/>
            <a:ext cx="4512989" cy="2227730"/>
          </a:xfrm>
        </p:spPr>
        <p:txBody>
          <a:bodyPr anchor="ctr">
            <a:normAutofit/>
          </a:bodyPr>
          <a:lstStyle/>
          <a:p>
            <a:r>
              <a:rPr lang="en-US" dirty="0">
                <a:solidFill>
                  <a:schemeClr val="bg1"/>
                </a:solidFill>
              </a:rPr>
              <a:t>LIBRARIES USED:</a:t>
            </a:r>
          </a:p>
        </p:txBody>
      </p:sp>
      <p:pic>
        <p:nvPicPr>
          <p:cNvPr id="30" name="Graphic 29" descr="Presentation with Checklist">
            <a:extLst>
              <a:ext uri="{FF2B5EF4-FFF2-40B4-BE49-F238E27FC236}">
                <a16:creationId xmlns:a16="http://schemas.microsoft.com/office/drawing/2014/main" id="{5BB19915-6C6F-4B7F-BE3C-AF14840D38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8448618B-617B-4BA3-BEE2-1D14C44E28C3}"/>
              </a:ext>
            </a:extLst>
          </p:cNvPr>
          <p:cNvSpPr>
            <a:spLocks noGrp="1"/>
          </p:cNvSpPr>
          <p:nvPr>
            <p:ph idx="1"/>
          </p:nvPr>
        </p:nvSpPr>
        <p:spPr>
          <a:xfrm>
            <a:off x="7181725" y="2837329"/>
            <a:ext cx="4512988" cy="3317938"/>
          </a:xfrm>
        </p:spPr>
        <p:txBody>
          <a:bodyPr anchor="t">
            <a:normAutofit/>
          </a:bodyPr>
          <a:lstStyle/>
          <a:p>
            <a:pPr marL="0" indent="0">
              <a:buNone/>
            </a:pPr>
            <a:r>
              <a:rPr lang="en-US" dirty="0">
                <a:solidFill>
                  <a:schemeClr val="bg1"/>
                </a:solidFill>
              </a:rPr>
              <a:t>1) NumPy</a:t>
            </a:r>
          </a:p>
          <a:p>
            <a:pPr marL="0" indent="0">
              <a:buNone/>
            </a:pPr>
            <a:r>
              <a:rPr lang="en-US" dirty="0">
                <a:solidFill>
                  <a:schemeClr val="bg1"/>
                </a:solidFill>
              </a:rPr>
              <a:t>2) Pandas</a:t>
            </a:r>
          </a:p>
          <a:p>
            <a:pPr marL="0" indent="0">
              <a:buNone/>
            </a:pPr>
            <a:r>
              <a:rPr lang="en-US" dirty="0">
                <a:solidFill>
                  <a:schemeClr val="bg1"/>
                </a:solidFill>
              </a:rPr>
              <a:t>3) </a:t>
            </a:r>
            <a:r>
              <a:rPr lang="en-US" dirty="0" err="1">
                <a:solidFill>
                  <a:schemeClr val="bg1"/>
                </a:solidFill>
              </a:rPr>
              <a:t>Sklearn</a:t>
            </a:r>
            <a:endParaRPr lang="en-US" dirty="0">
              <a:solidFill>
                <a:schemeClr val="bg1"/>
              </a:solidFill>
            </a:endParaRPr>
          </a:p>
          <a:p>
            <a:pPr marL="0" indent="0">
              <a:buNone/>
            </a:pPr>
            <a:r>
              <a:rPr lang="en-US" dirty="0">
                <a:solidFill>
                  <a:schemeClr val="bg1"/>
                </a:solidFill>
              </a:rPr>
              <a:t>4) Matplotlib</a:t>
            </a:r>
          </a:p>
          <a:p>
            <a:pPr marL="0" indent="0">
              <a:buNone/>
            </a:pPr>
            <a:endParaRPr lang="en-US" dirty="0">
              <a:solidFill>
                <a:schemeClr val="bg1"/>
              </a:solidFill>
            </a:endParaRPr>
          </a:p>
        </p:txBody>
      </p:sp>
    </p:spTree>
    <p:extLst>
      <p:ext uri="{BB962C8B-B14F-4D97-AF65-F5344CB8AC3E}">
        <p14:creationId xmlns:p14="http://schemas.microsoft.com/office/powerpoint/2010/main" val="36090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231721-21FD-44C3-9923-E55010ACAF9B}"/>
              </a:ext>
            </a:extLst>
          </p:cNvPr>
          <p:cNvSpPr>
            <a:spLocks noGrp="1"/>
          </p:cNvSpPr>
          <p:nvPr>
            <p:ph type="title"/>
          </p:nvPr>
        </p:nvSpPr>
        <p:spPr>
          <a:xfrm>
            <a:off x="643467" y="816638"/>
            <a:ext cx="3367359" cy="5224724"/>
          </a:xfrm>
        </p:spPr>
        <p:txBody>
          <a:bodyPr anchor="ctr">
            <a:normAutofit/>
          </a:bodyPr>
          <a:lstStyle/>
          <a:p>
            <a:r>
              <a:rPr lang="en-US" dirty="0"/>
              <a:t>1. NumPy</a:t>
            </a:r>
          </a:p>
        </p:txBody>
      </p:sp>
      <p:sp>
        <p:nvSpPr>
          <p:cNvPr id="3" name="Content Placeholder 2">
            <a:extLst>
              <a:ext uri="{FF2B5EF4-FFF2-40B4-BE49-F238E27FC236}">
                <a16:creationId xmlns:a16="http://schemas.microsoft.com/office/drawing/2014/main" id="{A517BB91-FDB4-4A7E-8BE5-200A5120F440}"/>
              </a:ext>
            </a:extLst>
          </p:cNvPr>
          <p:cNvSpPr>
            <a:spLocks noGrp="1"/>
          </p:cNvSpPr>
          <p:nvPr>
            <p:ph idx="1"/>
          </p:nvPr>
        </p:nvSpPr>
        <p:spPr>
          <a:xfrm>
            <a:off x="4654295" y="816638"/>
            <a:ext cx="4619706" cy="5224724"/>
          </a:xfrm>
        </p:spPr>
        <p:txBody>
          <a:bodyPr anchor="ctr">
            <a:normAutofit/>
          </a:bodyPr>
          <a:lstStyle/>
          <a:p>
            <a:r>
              <a:rPr lang="en-US" dirty="0"/>
              <a:t>NumPy is the fundamental package for scientific computing with Python</a:t>
            </a:r>
          </a:p>
          <a:p>
            <a:r>
              <a:rPr lang="en-US" dirty="0"/>
              <a:t>NumPy can be used as an efficient multi-dimensional container of generic data. Arbitrary data-types can be defined. This allows NumPy to seamlessly and speedily integrate with a wide variety of databases</a:t>
            </a:r>
          </a:p>
          <a:p>
            <a:r>
              <a:rPr lang="en-US" dirty="0"/>
              <a:t>In our project we have used NumPy for data cleaning and to compute mean.</a:t>
            </a:r>
          </a:p>
        </p:txBody>
      </p:sp>
      <p:sp>
        <p:nvSpPr>
          <p:cNvPr id="4" name="Rectangle 1">
            <a:extLst>
              <a:ext uri="{FF2B5EF4-FFF2-40B4-BE49-F238E27FC236}">
                <a16:creationId xmlns:a16="http://schemas.microsoft.com/office/drawing/2014/main" id="{55FCFC5C-7A43-4C97-858B-FCCFA092DE68}"/>
              </a:ext>
            </a:extLst>
          </p:cNvPr>
          <p:cNvSpPr>
            <a:spLocks noChangeArrowheads="1"/>
          </p:cNvSpPr>
          <p:nvPr/>
        </p:nvSpPr>
        <p:spPr bwMode="auto">
          <a:xfrm>
            <a:off x="348228" y="20390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BF2866A-806D-499A-A2A6-26A3A93A4C5C}"/>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039EF9E-34B0-4D6F-96DA-126E555A47D7}"/>
              </a:ext>
            </a:extLst>
          </p:cNvPr>
          <p:cNvSpPr>
            <a:spLocks noChangeArrowheads="1"/>
          </p:cNvSpPr>
          <p:nvPr/>
        </p:nvSpPr>
        <p:spPr bwMode="auto">
          <a:xfrm>
            <a:off x="0" y="17342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514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231721-21FD-44C3-9923-E55010ACAF9B}"/>
              </a:ext>
            </a:extLst>
          </p:cNvPr>
          <p:cNvSpPr>
            <a:spLocks noGrp="1"/>
          </p:cNvSpPr>
          <p:nvPr>
            <p:ph type="title"/>
          </p:nvPr>
        </p:nvSpPr>
        <p:spPr>
          <a:xfrm>
            <a:off x="643467" y="816638"/>
            <a:ext cx="3367359" cy="5224724"/>
          </a:xfrm>
        </p:spPr>
        <p:txBody>
          <a:bodyPr anchor="ctr">
            <a:normAutofit/>
          </a:bodyPr>
          <a:lstStyle/>
          <a:p>
            <a:r>
              <a:rPr lang="en-US" dirty="0"/>
              <a:t>2. Pandas</a:t>
            </a:r>
          </a:p>
        </p:txBody>
      </p:sp>
      <p:sp>
        <p:nvSpPr>
          <p:cNvPr id="3" name="Content Placeholder 2">
            <a:extLst>
              <a:ext uri="{FF2B5EF4-FFF2-40B4-BE49-F238E27FC236}">
                <a16:creationId xmlns:a16="http://schemas.microsoft.com/office/drawing/2014/main" id="{A517BB91-FDB4-4A7E-8BE5-200A5120F440}"/>
              </a:ext>
            </a:extLst>
          </p:cNvPr>
          <p:cNvSpPr>
            <a:spLocks noGrp="1"/>
          </p:cNvSpPr>
          <p:nvPr>
            <p:ph idx="1"/>
          </p:nvPr>
        </p:nvSpPr>
        <p:spPr>
          <a:xfrm>
            <a:off x="4654294" y="816638"/>
            <a:ext cx="5023081" cy="5224724"/>
          </a:xfrm>
        </p:spPr>
        <p:txBody>
          <a:bodyPr anchor="ctr">
            <a:normAutofit/>
          </a:bodyPr>
          <a:lstStyle/>
          <a:p>
            <a:r>
              <a:rPr lang="en-US" dirty="0"/>
              <a:t>pandas is an open source, BSD-licensed library providing high-performance, easy-to-use data structures and data analysis tools for the Python programming language</a:t>
            </a:r>
          </a:p>
          <a:p>
            <a:r>
              <a:rPr lang="en-US" dirty="0"/>
              <a:t>It is built on the NumPy package and its key data structure is called the </a:t>
            </a:r>
            <a:r>
              <a:rPr lang="en-US" dirty="0" err="1"/>
              <a:t>DataFrame</a:t>
            </a:r>
            <a:r>
              <a:rPr lang="en-US" dirty="0"/>
              <a:t>. </a:t>
            </a:r>
            <a:r>
              <a:rPr lang="en-US" dirty="0" err="1"/>
              <a:t>DataFrames</a:t>
            </a:r>
            <a:r>
              <a:rPr lang="en-US" dirty="0"/>
              <a:t> allow you to store and manipulate tabular data in rows of observations and columns of variables</a:t>
            </a:r>
          </a:p>
          <a:p>
            <a:r>
              <a:rPr lang="en-US" dirty="0"/>
              <a:t>In our project we have implemented pandas to import a csv file as a </a:t>
            </a:r>
            <a:r>
              <a:rPr lang="en-US" dirty="0" err="1"/>
              <a:t>dataframe</a:t>
            </a:r>
            <a:endParaRPr lang="en-US" dirty="0"/>
          </a:p>
        </p:txBody>
      </p:sp>
      <p:sp>
        <p:nvSpPr>
          <p:cNvPr id="4" name="Rectangle 1">
            <a:extLst>
              <a:ext uri="{FF2B5EF4-FFF2-40B4-BE49-F238E27FC236}">
                <a16:creationId xmlns:a16="http://schemas.microsoft.com/office/drawing/2014/main" id="{55FCFC5C-7A43-4C97-858B-FCCFA092DE68}"/>
              </a:ext>
            </a:extLst>
          </p:cNvPr>
          <p:cNvSpPr>
            <a:spLocks noChangeArrowheads="1"/>
          </p:cNvSpPr>
          <p:nvPr/>
        </p:nvSpPr>
        <p:spPr bwMode="auto">
          <a:xfrm>
            <a:off x="348228" y="20390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BF2866A-806D-499A-A2A6-26A3A93A4C5C}"/>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039EF9E-34B0-4D6F-96DA-126E555A47D7}"/>
              </a:ext>
            </a:extLst>
          </p:cNvPr>
          <p:cNvSpPr>
            <a:spLocks noChangeArrowheads="1"/>
          </p:cNvSpPr>
          <p:nvPr/>
        </p:nvSpPr>
        <p:spPr bwMode="auto">
          <a:xfrm>
            <a:off x="0" y="17342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96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231721-21FD-44C3-9923-E55010ACAF9B}"/>
              </a:ext>
            </a:extLst>
          </p:cNvPr>
          <p:cNvSpPr>
            <a:spLocks noGrp="1"/>
          </p:cNvSpPr>
          <p:nvPr>
            <p:ph type="title"/>
          </p:nvPr>
        </p:nvSpPr>
        <p:spPr>
          <a:xfrm>
            <a:off x="643467" y="816638"/>
            <a:ext cx="3367359" cy="5224724"/>
          </a:xfrm>
        </p:spPr>
        <p:txBody>
          <a:bodyPr anchor="ctr">
            <a:normAutofit/>
          </a:bodyPr>
          <a:lstStyle/>
          <a:p>
            <a:r>
              <a:rPr lang="en-US" dirty="0"/>
              <a:t>3. </a:t>
            </a:r>
            <a:r>
              <a:rPr lang="en-US" dirty="0" err="1"/>
              <a:t>Sklearn</a:t>
            </a:r>
            <a:endParaRPr lang="en-US" dirty="0"/>
          </a:p>
        </p:txBody>
      </p:sp>
      <p:sp>
        <p:nvSpPr>
          <p:cNvPr id="3" name="Content Placeholder 2">
            <a:extLst>
              <a:ext uri="{FF2B5EF4-FFF2-40B4-BE49-F238E27FC236}">
                <a16:creationId xmlns:a16="http://schemas.microsoft.com/office/drawing/2014/main" id="{A517BB91-FDB4-4A7E-8BE5-200A5120F440}"/>
              </a:ext>
            </a:extLst>
          </p:cNvPr>
          <p:cNvSpPr>
            <a:spLocks noGrp="1"/>
          </p:cNvSpPr>
          <p:nvPr>
            <p:ph idx="1"/>
          </p:nvPr>
        </p:nvSpPr>
        <p:spPr>
          <a:xfrm>
            <a:off x="4654295" y="816638"/>
            <a:ext cx="4619706" cy="5224724"/>
          </a:xfrm>
        </p:spPr>
        <p:txBody>
          <a:bodyPr anchor="ctr">
            <a:normAutofit/>
          </a:bodyPr>
          <a:lstStyle/>
          <a:p>
            <a:r>
              <a:rPr lang="en-US" dirty="0" err="1"/>
              <a:t>Scikit</a:t>
            </a:r>
            <a:r>
              <a:rPr lang="en-US" dirty="0"/>
              <a:t>-learn is largely written in Python, and uses NumPy extensively for high-performance linear algebra and array operations. </a:t>
            </a:r>
          </a:p>
          <a:p>
            <a:r>
              <a:rPr lang="en-US" dirty="0"/>
              <a:t>In our project we have used </a:t>
            </a:r>
            <a:r>
              <a:rPr lang="en-US" dirty="0" err="1"/>
              <a:t>Sklearn</a:t>
            </a:r>
            <a:r>
              <a:rPr lang="en-US" dirty="0"/>
              <a:t> and it is used for model training </a:t>
            </a:r>
          </a:p>
          <a:p>
            <a:endParaRPr lang="en-US" dirty="0"/>
          </a:p>
        </p:txBody>
      </p:sp>
      <p:sp>
        <p:nvSpPr>
          <p:cNvPr id="4" name="Rectangle 1">
            <a:extLst>
              <a:ext uri="{FF2B5EF4-FFF2-40B4-BE49-F238E27FC236}">
                <a16:creationId xmlns:a16="http://schemas.microsoft.com/office/drawing/2014/main" id="{55FCFC5C-7A43-4C97-858B-FCCFA092DE68}"/>
              </a:ext>
            </a:extLst>
          </p:cNvPr>
          <p:cNvSpPr>
            <a:spLocks noChangeArrowheads="1"/>
          </p:cNvSpPr>
          <p:nvPr/>
        </p:nvSpPr>
        <p:spPr bwMode="auto">
          <a:xfrm>
            <a:off x="348228" y="20390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BF2866A-806D-499A-A2A6-26A3A93A4C5C}"/>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039EF9E-34B0-4D6F-96DA-126E555A47D7}"/>
              </a:ext>
            </a:extLst>
          </p:cNvPr>
          <p:cNvSpPr>
            <a:spLocks noChangeArrowheads="1"/>
          </p:cNvSpPr>
          <p:nvPr/>
        </p:nvSpPr>
        <p:spPr bwMode="auto">
          <a:xfrm>
            <a:off x="0" y="17342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854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231721-21FD-44C3-9923-E55010ACAF9B}"/>
              </a:ext>
            </a:extLst>
          </p:cNvPr>
          <p:cNvSpPr>
            <a:spLocks noGrp="1"/>
          </p:cNvSpPr>
          <p:nvPr>
            <p:ph type="title"/>
          </p:nvPr>
        </p:nvSpPr>
        <p:spPr>
          <a:xfrm>
            <a:off x="643467" y="816638"/>
            <a:ext cx="3367359" cy="5224724"/>
          </a:xfrm>
        </p:spPr>
        <p:txBody>
          <a:bodyPr anchor="ctr">
            <a:normAutofit/>
          </a:bodyPr>
          <a:lstStyle/>
          <a:p>
            <a:r>
              <a:rPr lang="en-US" dirty="0"/>
              <a:t>4. Matplotlib</a:t>
            </a:r>
          </a:p>
        </p:txBody>
      </p:sp>
      <p:sp>
        <p:nvSpPr>
          <p:cNvPr id="3" name="Content Placeholder 2">
            <a:extLst>
              <a:ext uri="{FF2B5EF4-FFF2-40B4-BE49-F238E27FC236}">
                <a16:creationId xmlns:a16="http://schemas.microsoft.com/office/drawing/2014/main" id="{A517BB91-FDB4-4A7E-8BE5-200A5120F440}"/>
              </a:ext>
            </a:extLst>
          </p:cNvPr>
          <p:cNvSpPr>
            <a:spLocks noGrp="1"/>
          </p:cNvSpPr>
          <p:nvPr>
            <p:ph idx="1"/>
          </p:nvPr>
        </p:nvSpPr>
        <p:spPr>
          <a:xfrm>
            <a:off x="4654295" y="816638"/>
            <a:ext cx="4619706" cy="5224724"/>
          </a:xfrm>
        </p:spPr>
        <p:txBody>
          <a:bodyPr anchor="ctr">
            <a:normAutofit/>
          </a:bodyPr>
          <a:lstStyle/>
          <a:p>
            <a:r>
              <a:rPr lang="en-US" dirty="0"/>
              <a:t>Matplotlib is a plotting library for the Python programming language and its numerical mathematics extension NumPy. It provides an object-oriented API for embedding plots into applications using general-purpose GUI toolkits.</a:t>
            </a:r>
          </a:p>
        </p:txBody>
      </p:sp>
      <p:sp>
        <p:nvSpPr>
          <p:cNvPr id="4" name="Rectangle 1">
            <a:extLst>
              <a:ext uri="{FF2B5EF4-FFF2-40B4-BE49-F238E27FC236}">
                <a16:creationId xmlns:a16="http://schemas.microsoft.com/office/drawing/2014/main" id="{55FCFC5C-7A43-4C97-858B-FCCFA092DE68}"/>
              </a:ext>
            </a:extLst>
          </p:cNvPr>
          <p:cNvSpPr>
            <a:spLocks noChangeArrowheads="1"/>
          </p:cNvSpPr>
          <p:nvPr/>
        </p:nvSpPr>
        <p:spPr bwMode="auto">
          <a:xfrm>
            <a:off x="348228" y="20390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BF2866A-806D-499A-A2A6-26A3A93A4C5C}"/>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039EF9E-34B0-4D6F-96DA-126E555A47D7}"/>
              </a:ext>
            </a:extLst>
          </p:cNvPr>
          <p:cNvSpPr>
            <a:spLocks noChangeArrowheads="1"/>
          </p:cNvSpPr>
          <p:nvPr/>
        </p:nvSpPr>
        <p:spPr bwMode="auto">
          <a:xfrm>
            <a:off x="0" y="17342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198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223</TotalTime>
  <Words>1225</Words>
  <Application>Microsoft Office PowerPoint</Application>
  <PresentationFormat>Widescreen</PresentationFormat>
  <Paragraphs>151</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Franklin Gothic Medium</vt:lpstr>
      <vt:lpstr>Trebuchet MS</vt:lpstr>
      <vt:lpstr>Wingdings 3</vt:lpstr>
      <vt:lpstr>Facet</vt:lpstr>
      <vt:lpstr>STOCK MARKET ANALYSIS AND PREDICTION</vt:lpstr>
      <vt:lpstr>INTRODUCTION</vt:lpstr>
      <vt:lpstr>OBJECTIVE</vt:lpstr>
      <vt:lpstr>DESCRIPTION OF DATA SET</vt:lpstr>
      <vt:lpstr>LIBRARIES USED:</vt:lpstr>
      <vt:lpstr>1. NumPy</vt:lpstr>
      <vt:lpstr>2. Pandas</vt:lpstr>
      <vt:lpstr>3. Sklearn</vt:lpstr>
      <vt:lpstr>4. Matplotlib</vt:lpstr>
      <vt:lpstr>ALGORITHMS USED</vt:lpstr>
      <vt:lpstr>1. Linear Regression</vt:lpstr>
      <vt:lpstr>STEPS FOR LINEAR REGRESSION:</vt:lpstr>
      <vt:lpstr>Company : Facebook</vt:lpstr>
      <vt:lpstr>Company : Facebook</vt:lpstr>
      <vt:lpstr>Company : Facebook</vt:lpstr>
      <vt:lpstr>Company : Facebook</vt:lpstr>
      <vt:lpstr>2.Auto-Regression</vt:lpstr>
      <vt:lpstr>Company : Facebook</vt:lpstr>
      <vt:lpstr>Company : Facebook</vt:lpstr>
      <vt:lpstr>STEPS FOR AUTO-REGRESSION:</vt:lpstr>
      <vt:lpstr>Company : Facebook</vt:lpstr>
      <vt:lpstr>Company : Facebook</vt:lpstr>
      <vt:lpstr>3. ARIMA</vt:lpstr>
      <vt:lpstr>STEPS FOR ARIMA:</vt:lpstr>
      <vt:lpstr>Company : Facebook</vt:lpstr>
      <vt:lpstr>Company : Facebook</vt:lpstr>
      <vt:lpstr>Company : Facebook</vt:lpstr>
      <vt:lpstr>4. RNN</vt:lpstr>
      <vt:lpstr>STEPS FOR RNN:</vt:lpstr>
      <vt:lpstr>Company : Facebook</vt:lpstr>
      <vt:lpstr>Company : Facebook</vt:lpstr>
      <vt:lpstr> Conclusion</vt:lpstr>
      <vt:lpstr>      Future Enhancement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AND PREDICTION</dc:title>
  <dc:creator>Saurabh Satra</dc:creator>
  <cp:lastModifiedBy>prathamesh limaye</cp:lastModifiedBy>
  <cp:revision>61</cp:revision>
  <dcterms:created xsi:type="dcterms:W3CDTF">2020-04-13T00:29:47Z</dcterms:created>
  <dcterms:modified xsi:type="dcterms:W3CDTF">2020-04-20T20:47:13Z</dcterms:modified>
</cp:coreProperties>
</file>