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Roboto"/>
      <p:regular r:id="rId60"/>
      <p:bold r:id="rId61"/>
      <p:italic r:id="rId62"/>
      <p:boldItalic r:id="rId63"/>
    </p:embeddedFont>
    <p:embeddedFont>
      <p:font typeface="Fira Sans"/>
      <p:regular r:id="rId64"/>
      <p:bold r:id="rId65"/>
      <p:italic r:id="rId66"/>
      <p:boldItalic r:id="rId67"/>
    </p:embeddedFont>
    <p:embeddedFont>
      <p:font typeface="Helvetica Neue"/>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6" roundtripDataSignature="AMtx7mikeq1daBAHIE4awAfSo352AW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3E35B9-0A56-4FE5-9BE6-899BD73A5B91}">
  <a:tblStyle styleId="{A73E35B9-0A56-4FE5-9BE6-899BD73A5B9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E8E7"/>
          </a:solidFill>
        </a:fill>
      </a:tcStyle>
    </a:wholeTbl>
    <a:band1H>
      <a:tcTxStyle/>
      <a:tcStyle>
        <a:fill>
          <a:solidFill>
            <a:srgbClr val="F6CECB"/>
          </a:solidFill>
        </a:fill>
      </a:tcStyle>
    </a:band1H>
    <a:band2H>
      <a:tcTxStyle/>
    </a:band2H>
    <a:band1V>
      <a:tcTxStyle/>
      <a:tcStyle>
        <a:fill>
          <a:solidFill>
            <a:srgbClr val="F6CECB"/>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6.xml"/><Relationship Id="rId75" Type="http://schemas.openxmlformats.org/officeDocument/2006/relationships/font" Target="fonts/OpenSans-boldItalic.fntdata"/><Relationship Id="rId30" Type="http://schemas.openxmlformats.org/officeDocument/2006/relationships/slide" Target="slides/slide25.xml"/><Relationship Id="rId74" Type="http://schemas.openxmlformats.org/officeDocument/2006/relationships/font" Target="fonts/OpenSans-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4" Type="http://schemas.openxmlformats.org/officeDocument/2006/relationships/font" Target="fonts/FiraSans-regular.fntdata"/><Relationship Id="rId63" Type="http://schemas.openxmlformats.org/officeDocument/2006/relationships/font" Target="fonts/Roboto-boldItalic.fntdata"/><Relationship Id="rId22" Type="http://schemas.openxmlformats.org/officeDocument/2006/relationships/slide" Target="slides/slide17.xml"/><Relationship Id="rId66" Type="http://schemas.openxmlformats.org/officeDocument/2006/relationships/font" Target="fonts/FiraSans-italic.fntdata"/><Relationship Id="rId21" Type="http://schemas.openxmlformats.org/officeDocument/2006/relationships/slide" Target="slides/slide16.xml"/><Relationship Id="rId65" Type="http://schemas.openxmlformats.org/officeDocument/2006/relationships/font" Target="fonts/FiraSans-bold.fntdata"/><Relationship Id="rId24" Type="http://schemas.openxmlformats.org/officeDocument/2006/relationships/slide" Target="slides/slide19.xml"/><Relationship Id="rId68" Type="http://schemas.openxmlformats.org/officeDocument/2006/relationships/font" Target="fonts/HelveticaNeue-regular.fntdata"/><Relationship Id="rId23" Type="http://schemas.openxmlformats.org/officeDocument/2006/relationships/slide" Target="slides/slide18.xml"/><Relationship Id="rId67" Type="http://schemas.openxmlformats.org/officeDocument/2006/relationships/font" Target="fonts/FiraSans-boldItalic.fntdata"/><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fede9da76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bfede9da7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fede9da76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bfede9da76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fede9da76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bfede9da76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fede9da76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fede9da76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bfede9da76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fede9da76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fede9da76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bfede9da76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fede9da76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fede9da76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bfede9da76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a:t>
            </a:r>
            <a:endParaRPr/>
          </a:p>
          <a:p>
            <a:pPr indent="0" lvl="0" marL="0" rtl="0" algn="l">
              <a:spcBef>
                <a:spcPts val="0"/>
              </a:spcBef>
              <a:spcAft>
                <a:spcPts val="0"/>
              </a:spcAft>
              <a:buNone/>
            </a:pPr>
            <a:r>
              <a:rPr lang="en-US"/>
              <a:t>https://fremont.edu/top-10-tips-for-effective-workplace-communication/</a:t>
            </a:r>
            <a:endParaRPr/>
          </a:p>
        </p:txBody>
      </p:sp>
      <p:sp>
        <p:nvSpPr>
          <p:cNvPr id="251" name="Google Shape;25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a:t>
            </a:r>
            <a:endParaRPr/>
          </a:p>
          <a:p>
            <a:pPr indent="0" lvl="0" marL="0" rtl="0" algn="l">
              <a:spcBef>
                <a:spcPts val="0"/>
              </a:spcBef>
              <a:spcAft>
                <a:spcPts val="0"/>
              </a:spcAft>
              <a:buNone/>
            </a:pPr>
            <a:r>
              <a:rPr lang="en-US"/>
              <a:t>https://www.masterclass.com/articles/how-to-build-rapport#why-is-rapport-important</a:t>
            </a:r>
            <a:endParaRPr/>
          </a:p>
        </p:txBody>
      </p:sp>
      <p:sp>
        <p:nvSpPr>
          <p:cNvPr id="345" name="Google Shape;34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a:t>
            </a:r>
            <a:endParaRPr/>
          </a:p>
          <a:p>
            <a:pPr indent="0" lvl="0" marL="0" rtl="0" algn="l">
              <a:spcBef>
                <a:spcPts val="0"/>
              </a:spcBef>
              <a:spcAft>
                <a:spcPts val="0"/>
              </a:spcAft>
              <a:buNone/>
            </a:pPr>
            <a:r>
              <a:rPr lang="en-US"/>
              <a:t>https://www.masterclass.com/articles/how-to-build-rapport#how-to-build-rapport-6-tips-for-connecting-with-others</a:t>
            </a:r>
            <a:endParaRPr/>
          </a:p>
        </p:txBody>
      </p:sp>
      <p:sp>
        <p:nvSpPr>
          <p:cNvPr id="354" name="Google Shape;35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a:t>
            </a:r>
            <a:endParaRPr/>
          </a:p>
          <a:p>
            <a:pPr indent="0" lvl="0" marL="0" rtl="0" algn="l">
              <a:spcBef>
                <a:spcPts val="0"/>
              </a:spcBef>
              <a:spcAft>
                <a:spcPts val="0"/>
              </a:spcAft>
              <a:buNone/>
            </a:pPr>
            <a:r>
              <a:rPr lang="en-US"/>
              <a:t>https://www.business.qld.gov.au/running-business/marketing-sales/sales/skills/know-product</a:t>
            </a:r>
            <a:endParaRPr/>
          </a:p>
          <a:p>
            <a:pPr indent="0" lvl="0" marL="0" rtl="0" algn="l">
              <a:spcBef>
                <a:spcPts val="0"/>
              </a:spcBef>
              <a:spcAft>
                <a:spcPts val="0"/>
              </a:spcAft>
              <a:buNone/>
            </a:pPr>
            <a:r>
              <a:t/>
            </a:r>
            <a:endParaRPr/>
          </a:p>
        </p:txBody>
      </p:sp>
      <p:sp>
        <p:nvSpPr>
          <p:cNvPr id="420" name="Google Shape;42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Video Link:</a:t>
            </a:r>
            <a:endParaRPr/>
          </a:p>
          <a:p>
            <a:pPr indent="0" lvl="0" marL="0" rtl="0" algn="l">
              <a:spcBef>
                <a:spcPts val="0"/>
              </a:spcBef>
              <a:spcAft>
                <a:spcPts val="0"/>
              </a:spcAft>
              <a:buNone/>
            </a:pPr>
            <a:r>
              <a:rPr lang="en-US"/>
              <a:t>https://www.youtube.com/watch?v=vOvNUjwXlOQ</a:t>
            </a:r>
            <a:endParaRPr/>
          </a:p>
        </p:txBody>
      </p:sp>
      <p:sp>
        <p:nvSpPr>
          <p:cNvPr id="428" name="Google Shape;42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fede9da7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fede9da7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bfede9da76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a:t>
            </a:r>
            <a:endParaRPr/>
          </a:p>
          <a:p>
            <a:pPr indent="0" lvl="0" marL="0" rtl="0" algn="l">
              <a:spcBef>
                <a:spcPts val="0"/>
              </a:spcBef>
              <a:spcAft>
                <a:spcPts val="0"/>
              </a:spcAft>
              <a:buNone/>
            </a:pPr>
            <a:r>
              <a:rPr lang="en-US"/>
              <a:t>https://byjus.com/commerce/what-is-pricing/</a:t>
            </a:r>
            <a:endParaRPr/>
          </a:p>
        </p:txBody>
      </p:sp>
      <p:sp>
        <p:nvSpPr>
          <p:cNvPr id="449" name="Google Shape;44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fede9da76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fede9da76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1bfede9da76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bfede9da76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bfede9da76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1bfede9da76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a:t>
            </a:r>
            <a:endParaRPr/>
          </a:p>
          <a:p>
            <a:pPr indent="0" lvl="0" marL="0" rtl="0" algn="l">
              <a:spcBef>
                <a:spcPts val="0"/>
              </a:spcBef>
              <a:spcAft>
                <a:spcPts val="0"/>
              </a:spcAft>
              <a:buNone/>
            </a:pPr>
            <a:r>
              <a:rPr lang="en-US"/>
              <a:t>https://www.questionpro.com/blog/market-survey/</a:t>
            </a:r>
            <a:endParaRPr/>
          </a:p>
        </p:txBody>
      </p:sp>
      <p:sp>
        <p:nvSpPr>
          <p:cNvPr id="524" name="Google Shape;524;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a:t>
            </a:r>
            <a:endParaRPr/>
          </a:p>
          <a:p>
            <a:pPr indent="0" lvl="0" marL="0" rtl="0" algn="l">
              <a:spcBef>
                <a:spcPts val="0"/>
              </a:spcBef>
              <a:spcAft>
                <a:spcPts val="0"/>
              </a:spcAft>
              <a:buNone/>
            </a:pPr>
            <a:r>
              <a:rPr lang="en-US"/>
              <a:t>https://www.questionpro.com/blog/market-survey/</a:t>
            </a:r>
            <a:endParaRPr/>
          </a:p>
        </p:txBody>
      </p:sp>
      <p:sp>
        <p:nvSpPr>
          <p:cNvPr id="532" name="Google Shape;53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https://www.wikihow.com/Make-a-Product-Catalog</a:t>
            </a:r>
            <a:endParaRPr/>
          </a:p>
          <a:p>
            <a:pPr indent="0" lvl="0" marL="0" rtl="0" algn="l">
              <a:spcBef>
                <a:spcPts val="0"/>
              </a:spcBef>
              <a:spcAft>
                <a:spcPts val="0"/>
              </a:spcAft>
              <a:buNone/>
            </a:pPr>
            <a:r>
              <a:t/>
            </a:r>
            <a:endParaRPr/>
          </a:p>
        </p:txBody>
      </p:sp>
      <p:sp>
        <p:nvSpPr>
          <p:cNvPr id="555" name="Google Shape;55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a:t>
            </a:r>
            <a:endParaRPr/>
          </a:p>
          <a:p>
            <a:pPr indent="0" lvl="0" marL="0" rtl="0" algn="l">
              <a:spcBef>
                <a:spcPts val="0"/>
              </a:spcBef>
              <a:spcAft>
                <a:spcPts val="0"/>
              </a:spcAft>
              <a:buNone/>
            </a:pPr>
            <a:r>
              <a:rPr lang="en-US"/>
              <a:t>https://cleartax.in/s/msme-schemes-india</a:t>
            </a:r>
            <a:endParaRPr/>
          </a:p>
          <a:p>
            <a:pPr indent="0" lvl="0" marL="0" rtl="0" algn="l">
              <a:spcBef>
                <a:spcPts val="0"/>
              </a:spcBef>
              <a:spcAft>
                <a:spcPts val="0"/>
              </a:spcAft>
              <a:buNone/>
            </a:pPr>
            <a:r>
              <a:rPr lang="en-US"/>
              <a:t>http://di.maharashtra.gov.in/_layouts/15/doistaticsite/English/investors_guide_msme.html</a:t>
            </a:r>
            <a:endParaRPr/>
          </a:p>
        </p:txBody>
      </p:sp>
      <p:sp>
        <p:nvSpPr>
          <p:cNvPr id="570" name="Google Shape;57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a:t>
            </a:r>
            <a:endParaRPr/>
          </a:p>
          <a:p>
            <a:pPr indent="0" lvl="0" marL="0" rtl="0" algn="l">
              <a:spcBef>
                <a:spcPts val="0"/>
              </a:spcBef>
              <a:spcAft>
                <a:spcPts val="0"/>
              </a:spcAft>
              <a:buNone/>
            </a:pPr>
            <a:r>
              <a:rPr lang="en-US"/>
              <a:t>https://blog.innerdrive.co.uk/6-ways-to-improve-self-awareness</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https://www.newindianexpress.com/nation/2017/dec/05/maharashtra-government-announces-special-policy-for-women-entrepreneurs-1719292.html</a:t>
            </a:r>
            <a:endParaRPr/>
          </a:p>
        </p:txBody>
      </p:sp>
      <p:sp>
        <p:nvSpPr>
          <p:cNvPr id="577" name="Google Shape;57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https://www.paisabazaar.com/business-loan/government-business-loans/</a:t>
            </a:r>
            <a:endParaRPr/>
          </a:p>
        </p:txBody>
      </p:sp>
      <p:sp>
        <p:nvSpPr>
          <p:cNvPr id="585" name="Google Shape;585;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https://www.paisabazaar.com/business-loan/government-business-loans/</a:t>
            </a:r>
            <a:endParaRPr/>
          </a:p>
        </p:txBody>
      </p:sp>
      <p:sp>
        <p:nvSpPr>
          <p:cNvPr id="593" name="Google Shape;59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Video Link:</a:t>
            </a:r>
            <a:endParaRPr/>
          </a:p>
          <a:p>
            <a:pPr indent="0" lvl="0" marL="0" rtl="0" algn="l">
              <a:spcBef>
                <a:spcPts val="0"/>
              </a:spcBef>
              <a:spcAft>
                <a:spcPts val="0"/>
              </a:spcAft>
              <a:buNone/>
            </a:pPr>
            <a:r>
              <a:rPr lang="en-US"/>
              <a:t>https://www.youtube.com/watch?v=lxeSuF-D1WQ</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Reference Link:</a:t>
            </a:r>
            <a:endParaRPr/>
          </a:p>
          <a:p>
            <a:pPr indent="0" lvl="0" marL="0" rtl="0" algn="l">
              <a:spcBef>
                <a:spcPts val="0"/>
              </a:spcBef>
              <a:spcAft>
                <a:spcPts val="0"/>
              </a:spcAft>
              <a:buNone/>
            </a:pPr>
            <a:r>
              <a:rPr lang="en-US"/>
              <a:t>https://management30.com/blog/the-top-6-ways-self-grooming-behavior-impacts-ones-professional-life/</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a:t>
            </a:r>
            <a:endParaRPr/>
          </a:p>
          <a:p>
            <a:pPr indent="0" lvl="0" marL="0" rtl="0" algn="l">
              <a:spcBef>
                <a:spcPts val="0"/>
              </a:spcBef>
              <a:spcAft>
                <a:spcPts val="0"/>
              </a:spcAft>
              <a:buNone/>
            </a:pPr>
            <a:r>
              <a:rPr lang="en-US"/>
              <a:t>https://careersidekick.com/body-language-tips/</a:t>
            </a:r>
            <a:endParaRPr/>
          </a:p>
        </p:txBody>
      </p:sp>
      <p:sp>
        <p:nvSpPr>
          <p:cNvPr id="153" name="Google Shape;15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a:t>
            </a:r>
            <a:endParaRPr/>
          </a:p>
          <a:p>
            <a:pPr indent="0" lvl="0" marL="0" rtl="0" algn="l">
              <a:spcBef>
                <a:spcPts val="0"/>
              </a:spcBef>
              <a:spcAft>
                <a:spcPts val="0"/>
              </a:spcAft>
              <a:buNone/>
            </a:pPr>
            <a:r>
              <a:rPr lang="en-US"/>
              <a:t>https://www.forbes.com/sites/francesbridges/2017/07/21/10-ways-to-build-confidence/?sh=17dce4af3c59 </a:t>
            </a:r>
            <a:endParaRPr/>
          </a:p>
        </p:txBody>
      </p:sp>
      <p:sp>
        <p:nvSpPr>
          <p:cNvPr id="163" name="Google Shape;16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4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5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6"/>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5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5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7"/>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7"/>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5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4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sp>
        <p:nvSpPr>
          <p:cNvPr id="31" name="Google Shape;31;p4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5" name="Google Shape;35;p4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4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5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5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1"/>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5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5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5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5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5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5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5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5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5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4"/>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4"/>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54"/>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54"/>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5"/>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5"/>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5"/>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55"/>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55"/>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5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6"/>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p:nvPr/>
        </p:nvSpPr>
        <p:spPr>
          <a:xfrm>
            <a:off x="591674" y="2359823"/>
            <a:ext cx="10986246"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Times New Roman"/>
                <a:ea typeface="Times New Roman"/>
                <a:cs typeface="Times New Roman"/>
                <a:sym typeface="Times New Roman"/>
              </a:rPr>
              <a:t>Entrepreneurship Development Programme</a:t>
            </a:r>
            <a:endParaRPr b="0" i="0" sz="5400" u="none" cap="none" strike="noStrike">
              <a:solidFill>
                <a:schemeClr val="dk1"/>
              </a:solidFill>
              <a:latin typeface="Times New Roman"/>
              <a:ea typeface="Times New Roman"/>
              <a:cs typeface="Times New Roman"/>
              <a:sym typeface="Times New Roman"/>
            </a:endParaRPr>
          </a:p>
        </p:txBody>
      </p:sp>
      <p:pic>
        <p:nvPicPr>
          <p:cNvPr id="106" name="Google Shape;106;p1"/>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p:nvPr/>
        </p:nvSpPr>
        <p:spPr>
          <a:xfrm>
            <a:off x="450997"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Activities</a:t>
            </a:r>
            <a:endParaRPr b="0" sz="5400" cap="none">
              <a:solidFill>
                <a:schemeClr val="dk1"/>
              </a:solidFill>
              <a:latin typeface="Times New Roman"/>
              <a:ea typeface="Times New Roman"/>
              <a:cs typeface="Times New Roman"/>
              <a:sym typeface="Times New Roman"/>
            </a:endParaRPr>
          </a:p>
        </p:txBody>
      </p:sp>
      <p:pic>
        <p:nvPicPr>
          <p:cNvPr id="183" name="Google Shape;183;p9"/>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84" name="Google Shape;184;p9"/>
          <p:cNvSpPr txBox="1"/>
          <p:nvPr/>
        </p:nvSpPr>
        <p:spPr>
          <a:xfrm>
            <a:off x="6559062" y="38862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Effective Listening Skills - How to improve your listening skills" id="185" name="Google Shape;185;p9"/>
          <p:cNvPicPr preferRelativeResize="0"/>
          <p:nvPr/>
        </p:nvPicPr>
        <p:blipFill rotWithShape="1">
          <a:blip r:embed="rId4">
            <a:alphaModFix/>
          </a:blip>
          <a:srcRect b="0" l="0" r="0" t="0"/>
          <a:stretch/>
        </p:blipFill>
        <p:spPr>
          <a:xfrm>
            <a:off x="2385785" y="792340"/>
            <a:ext cx="6687875" cy="54706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bfede9da76_0_15"/>
          <p:cNvSpPr/>
          <p:nvPr/>
        </p:nvSpPr>
        <p:spPr>
          <a:xfrm>
            <a:off x="450997" y="62440"/>
            <a:ext cx="10986300" cy="92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3600">
                <a:solidFill>
                  <a:schemeClr val="dk1"/>
                </a:solidFill>
                <a:latin typeface="Times New Roman"/>
                <a:ea typeface="Times New Roman"/>
                <a:cs typeface="Times New Roman"/>
                <a:sym typeface="Times New Roman"/>
              </a:rPr>
              <a:t>Module 2: Technical Skills and Managerial skills </a:t>
            </a:r>
            <a:endParaRPr sz="36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 </a:t>
            </a:r>
            <a:endParaRPr b="0" sz="5400" cap="none">
              <a:solidFill>
                <a:schemeClr val="dk1"/>
              </a:solidFill>
              <a:latin typeface="Times New Roman"/>
              <a:ea typeface="Times New Roman"/>
              <a:cs typeface="Times New Roman"/>
              <a:sym typeface="Times New Roman"/>
            </a:endParaRPr>
          </a:p>
        </p:txBody>
      </p:sp>
      <p:pic>
        <p:nvPicPr>
          <p:cNvPr id="191" name="Google Shape;191;g1bfede9da76_0_15"/>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92" name="Google Shape;192;g1bfede9da76_0_15"/>
          <p:cNvSpPr txBox="1"/>
          <p:nvPr/>
        </p:nvSpPr>
        <p:spPr>
          <a:xfrm>
            <a:off x="6559062" y="3886200"/>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g1bfede9da76_0_15"/>
          <p:cNvSpPr txBox="1"/>
          <p:nvPr/>
        </p:nvSpPr>
        <p:spPr>
          <a:xfrm>
            <a:off x="229250" y="1776575"/>
            <a:ext cx="11729400" cy="60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750">
              <a:solidFill>
                <a:srgbClr val="373A36"/>
              </a:solidFill>
              <a:highlight>
                <a:srgbClr val="FFFFFF"/>
              </a:highlight>
              <a:latin typeface="Roboto"/>
              <a:ea typeface="Roboto"/>
              <a:cs typeface="Roboto"/>
              <a:sym typeface="Roboto"/>
            </a:endParaRPr>
          </a:p>
        </p:txBody>
      </p:sp>
      <p:sp>
        <p:nvSpPr>
          <p:cNvPr id="194" name="Google Shape;194;g1bfede9da76_0_15"/>
          <p:cNvSpPr txBox="1"/>
          <p:nvPr/>
        </p:nvSpPr>
        <p:spPr>
          <a:xfrm>
            <a:off x="343250" y="1176275"/>
            <a:ext cx="11003400" cy="589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Technical Skills - </a:t>
            </a:r>
            <a:r>
              <a:rPr lang="en-US" sz="2200">
                <a:solidFill>
                  <a:srgbClr val="202124"/>
                </a:solidFill>
                <a:highlight>
                  <a:srgbClr val="FFFFFF"/>
                </a:highlight>
              </a:rPr>
              <a:t>Technical skills are the specialized knowledge and expertise required to perform specific tasks and use specific tools. </a:t>
            </a:r>
            <a:endParaRPr sz="2200">
              <a:solidFill>
                <a:srgbClr val="202124"/>
              </a:solidFill>
              <a:highlight>
                <a:srgbClr val="FFFFFF"/>
              </a:highlight>
            </a:endParaRPr>
          </a:p>
          <a:p>
            <a:pPr indent="0" lvl="0" marL="0" rtl="0" algn="l">
              <a:spcBef>
                <a:spcPts val="0"/>
              </a:spcBef>
              <a:spcAft>
                <a:spcPts val="0"/>
              </a:spcAft>
              <a:buNone/>
            </a:pPr>
            <a:r>
              <a:t/>
            </a:r>
            <a:endParaRPr sz="2200">
              <a:solidFill>
                <a:srgbClr val="202124"/>
              </a:solidFill>
              <a:highlight>
                <a:srgbClr val="FFFFFF"/>
              </a:highlight>
            </a:endParaRPr>
          </a:p>
          <a:p>
            <a:pPr indent="0" lvl="0" marL="0" rtl="0" algn="l">
              <a:spcBef>
                <a:spcPts val="0"/>
              </a:spcBef>
              <a:spcAft>
                <a:spcPts val="0"/>
              </a:spcAft>
              <a:buNone/>
            </a:pPr>
            <a:r>
              <a:rPr b="1" lang="en-US" sz="2200">
                <a:solidFill>
                  <a:srgbClr val="202124"/>
                </a:solidFill>
                <a:highlight>
                  <a:srgbClr val="FFFFFF"/>
                </a:highlight>
              </a:rPr>
              <a:t>Managerial Skills </a:t>
            </a:r>
            <a:r>
              <a:rPr lang="en-US" sz="2200">
                <a:solidFill>
                  <a:srgbClr val="202124"/>
                </a:solidFill>
                <a:highlight>
                  <a:srgbClr val="FFFFFF"/>
                </a:highlight>
              </a:rPr>
              <a:t>- </a:t>
            </a:r>
            <a:r>
              <a:rPr lang="en-US" sz="2250">
                <a:solidFill>
                  <a:schemeClr val="dk1"/>
                </a:solidFill>
                <a:highlight>
                  <a:srgbClr val="FFFFFF"/>
                </a:highlight>
              </a:rPr>
              <a:t>are a collection of abilities that include things such as business planning, decision-making, problem-solving, communication</a:t>
            </a:r>
            <a:r>
              <a:rPr lang="en-US" sz="2050">
                <a:solidFill>
                  <a:schemeClr val="dk1"/>
                </a:solidFill>
                <a:highlight>
                  <a:srgbClr val="FFFFFF"/>
                </a:highlight>
              </a:rPr>
              <a:t>.</a:t>
            </a:r>
            <a:endParaRPr sz="3200">
              <a:solidFill>
                <a:schemeClr val="dk1"/>
              </a:solidFill>
              <a:highlight>
                <a:srgbClr val="FFFFFF"/>
              </a:highlight>
            </a:endParaRPr>
          </a:p>
          <a:p>
            <a:pPr indent="0" lvl="0" marL="0" rtl="0" algn="l">
              <a:spcBef>
                <a:spcPts val="0"/>
              </a:spcBef>
              <a:spcAft>
                <a:spcPts val="0"/>
              </a:spcAft>
              <a:buNone/>
            </a:pPr>
            <a:r>
              <a:t/>
            </a:r>
            <a:endParaRPr sz="3200">
              <a:solidFill>
                <a:schemeClr val="dk1"/>
              </a:solidFill>
              <a:highlight>
                <a:srgbClr val="FFFFFF"/>
              </a:highlight>
            </a:endParaRPr>
          </a:p>
          <a:p>
            <a:pPr indent="0" lvl="0" marL="0" rtl="0" algn="l">
              <a:spcBef>
                <a:spcPts val="0"/>
              </a:spcBef>
              <a:spcAft>
                <a:spcPts val="0"/>
              </a:spcAft>
              <a:buNone/>
            </a:pPr>
            <a:r>
              <a:t/>
            </a:r>
            <a:endParaRPr sz="2200">
              <a:solidFill>
                <a:srgbClr val="202124"/>
              </a:solidFill>
              <a:highlight>
                <a:srgbClr val="FFFFFF"/>
              </a:highlight>
            </a:endParaRPr>
          </a:p>
          <a:p>
            <a:pPr indent="-387350" lvl="0" marL="45720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G</a:t>
            </a:r>
            <a:r>
              <a:rPr lang="en-US" sz="2500">
                <a:solidFill>
                  <a:schemeClr val="dk1"/>
                </a:solidFill>
                <a:latin typeface="Calibri"/>
                <a:ea typeface="Calibri"/>
                <a:cs typeface="Calibri"/>
                <a:sym typeface="Calibri"/>
              </a:rPr>
              <a:t>oal setting and risk taking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Entrepreneurial  competencies and its internalization</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Negotiation skills / Convincing abilities and its steps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Leadership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Failures and how to overcome failures</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3500">
              <a:solidFill>
                <a:srgbClr val="202124"/>
              </a:solidFill>
              <a:highlight>
                <a:srgbClr val="FFFFFF"/>
              </a:highlight>
            </a:endParaRPr>
          </a:p>
          <a:p>
            <a:pPr indent="0" lvl="0" marL="0" rtl="0" algn="l">
              <a:spcBef>
                <a:spcPts val="0"/>
              </a:spcBef>
              <a:spcAft>
                <a:spcPts val="0"/>
              </a:spcAft>
              <a:buNone/>
            </a:pPr>
            <a:r>
              <a:t/>
            </a:r>
            <a:endParaRPr sz="2200">
              <a:solidFill>
                <a:srgbClr val="202124"/>
              </a:solidFill>
              <a:highlight>
                <a:srgbClr val="FFFFFF"/>
              </a:highlight>
            </a:endParaRPr>
          </a:p>
          <a:p>
            <a:pPr indent="0" lvl="0" marL="0" rtl="0" algn="l">
              <a:spcBef>
                <a:spcPts val="0"/>
              </a:spcBef>
              <a:spcAft>
                <a:spcPts val="0"/>
              </a:spcAft>
              <a:buNone/>
            </a:pPr>
            <a:r>
              <a:t/>
            </a:r>
            <a:endParaRPr sz="2200">
              <a:solidFill>
                <a:srgbClr val="202124"/>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bfede9da76_0_28"/>
          <p:cNvSpPr/>
          <p:nvPr/>
        </p:nvSpPr>
        <p:spPr>
          <a:xfrm>
            <a:off x="450997" y="62440"/>
            <a:ext cx="10986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                                     </a:t>
            </a:r>
            <a:r>
              <a:rPr b="1" lang="en-US" sz="4100">
                <a:solidFill>
                  <a:schemeClr val="dk1"/>
                </a:solidFill>
                <a:latin typeface="Calibri"/>
                <a:ea typeface="Calibri"/>
                <a:cs typeface="Calibri"/>
                <a:sym typeface="Calibri"/>
              </a:rPr>
              <a:t>Goal setting and risk taking </a:t>
            </a:r>
            <a:endParaRPr b="1" sz="4100">
              <a:solidFill>
                <a:schemeClr val="dk1"/>
              </a:solidFill>
              <a:latin typeface="Calibri"/>
              <a:ea typeface="Calibri"/>
              <a:cs typeface="Calibri"/>
              <a:sym typeface="Calibri"/>
            </a:endParaRPr>
          </a:p>
        </p:txBody>
      </p:sp>
      <p:pic>
        <p:nvPicPr>
          <p:cNvPr id="200" name="Google Shape;200;g1bfede9da76_0_28"/>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201" name="Google Shape;201;g1bfede9da76_0_28"/>
          <p:cNvSpPr txBox="1"/>
          <p:nvPr/>
        </p:nvSpPr>
        <p:spPr>
          <a:xfrm>
            <a:off x="6559062" y="3886200"/>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g1bfede9da76_0_28"/>
          <p:cNvSpPr txBox="1"/>
          <p:nvPr/>
        </p:nvSpPr>
        <p:spPr>
          <a:xfrm>
            <a:off x="229250" y="985850"/>
            <a:ext cx="11729400" cy="376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50">
                <a:solidFill>
                  <a:srgbClr val="373A36"/>
                </a:solidFill>
                <a:highlight>
                  <a:srgbClr val="FFFFFF"/>
                </a:highlight>
              </a:rPr>
              <a:t>How do companies use Business Risk as a goal setting tool?</a:t>
            </a:r>
            <a:endParaRPr sz="2050">
              <a:solidFill>
                <a:srgbClr val="373A36"/>
              </a:solidFill>
              <a:highlight>
                <a:srgbClr val="FFFFFF"/>
              </a:highlight>
            </a:endParaRPr>
          </a:p>
          <a:p>
            <a:pPr indent="0" lvl="0" marL="0" rtl="0" algn="l">
              <a:lnSpc>
                <a:spcPct val="115000"/>
              </a:lnSpc>
              <a:spcBef>
                <a:spcPts val="0"/>
              </a:spcBef>
              <a:spcAft>
                <a:spcPts val="0"/>
              </a:spcAft>
              <a:buNone/>
            </a:pPr>
            <a:r>
              <a:t/>
            </a:r>
            <a:endParaRPr sz="2050">
              <a:solidFill>
                <a:srgbClr val="373A36"/>
              </a:solidFill>
              <a:highlight>
                <a:srgbClr val="FFFFFF"/>
              </a:highlight>
            </a:endParaRPr>
          </a:p>
          <a:p>
            <a:pPr indent="0" lvl="0" marL="0" rtl="0" algn="l">
              <a:lnSpc>
                <a:spcPct val="115000"/>
              </a:lnSpc>
              <a:spcBef>
                <a:spcPts val="0"/>
              </a:spcBef>
              <a:spcAft>
                <a:spcPts val="0"/>
              </a:spcAft>
              <a:buNone/>
            </a:pPr>
            <a:r>
              <a:rPr lang="en-US" sz="2050">
                <a:solidFill>
                  <a:srgbClr val="373A36"/>
                </a:solidFill>
                <a:highlight>
                  <a:srgbClr val="FFFFFF"/>
                </a:highlight>
              </a:rPr>
              <a:t>1.First thing’s first, companies must determine where they are to establish where they want to go. </a:t>
            </a:r>
            <a:endParaRPr sz="2050">
              <a:solidFill>
                <a:srgbClr val="373A36"/>
              </a:solidFill>
              <a:highlight>
                <a:srgbClr val="FFFFFF"/>
              </a:highlight>
            </a:endParaRPr>
          </a:p>
          <a:p>
            <a:pPr indent="0" lvl="0" marL="0" rtl="0" algn="l">
              <a:lnSpc>
                <a:spcPct val="115000"/>
              </a:lnSpc>
              <a:spcBef>
                <a:spcPts val="0"/>
              </a:spcBef>
              <a:spcAft>
                <a:spcPts val="0"/>
              </a:spcAft>
              <a:buNone/>
            </a:pPr>
            <a:r>
              <a:t/>
            </a:r>
            <a:endParaRPr sz="2050">
              <a:solidFill>
                <a:srgbClr val="373A36"/>
              </a:solidFill>
              <a:highlight>
                <a:srgbClr val="FFFFFF"/>
              </a:highlight>
            </a:endParaRPr>
          </a:p>
          <a:p>
            <a:pPr indent="0" lvl="0" marL="0" rtl="0" algn="l">
              <a:lnSpc>
                <a:spcPct val="115000"/>
              </a:lnSpc>
              <a:spcBef>
                <a:spcPts val="0"/>
              </a:spcBef>
              <a:spcAft>
                <a:spcPts val="0"/>
              </a:spcAft>
              <a:buNone/>
            </a:pPr>
            <a:r>
              <a:rPr lang="en-US" sz="2050">
                <a:solidFill>
                  <a:srgbClr val="373A36"/>
                </a:solidFill>
                <a:highlight>
                  <a:srgbClr val="FFFFFF"/>
                </a:highlight>
              </a:rPr>
              <a:t>2 .Many businesses define a 3-5 year goal, with a stretch vision for 10 years in the future.</a:t>
            </a:r>
            <a:endParaRPr sz="2050">
              <a:solidFill>
                <a:srgbClr val="373A36"/>
              </a:solidFill>
              <a:highlight>
                <a:srgbClr val="FFFFFF"/>
              </a:highlight>
            </a:endParaRPr>
          </a:p>
          <a:p>
            <a:pPr indent="0" lvl="0" marL="0" rtl="0" algn="l">
              <a:lnSpc>
                <a:spcPct val="115000"/>
              </a:lnSpc>
              <a:spcBef>
                <a:spcPts val="0"/>
              </a:spcBef>
              <a:spcAft>
                <a:spcPts val="0"/>
              </a:spcAft>
              <a:buNone/>
            </a:pPr>
            <a:r>
              <a:t/>
            </a:r>
            <a:endParaRPr sz="2050">
              <a:solidFill>
                <a:srgbClr val="373A36"/>
              </a:solidFill>
              <a:highlight>
                <a:srgbClr val="FFFFFF"/>
              </a:highlight>
            </a:endParaRPr>
          </a:p>
          <a:p>
            <a:pPr indent="0" lvl="0" marL="0" rtl="0" algn="l">
              <a:lnSpc>
                <a:spcPct val="115000"/>
              </a:lnSpc>
              <a:spcBef>
                <a:spcPts val="0"/>
              </a:spcBef>
              <a:spcAft>
                <a:spcPts val="0"/>
              </a:spcAft>
              <a:buNone/>
            </a:pPr>
            <a:r>
              <a:rPr lang="en-US" sz="2050">
                <a:solidFill>
                  <a:srgbClr val="373A36"/>
                </a:solidFill>
                <a:highlight>
                  <a:srgbClr val="FFFFFF"/>
                </a:highlight>
              </a:rPr>
              <a:t>Let’s assume Company XYZ has clearly defined their target goal with detailed plans and actions for each department. But what they may have not considered are the possibilities of delays, traffic jams or wrong turns unmarked on their company’s road map. How can a company prepare for these unfavorable conditions if they don’t know what they are? </a:t>
            </a:r>
            <a:endParaRPr sz="2050">
              <a:solidFill>
                <a:srgbClr val="373A36"/>
              </a:solidFill>
              <a:highlight>
                <a:srgbClr val="FFFFFF"/>
              </a:highlight>
            </a:endParaRPr>
          </a:p>
        </p:txBody>
      </p:sp>
      <p:sp>
        <p:nvSpPr>
          <p:cNvPr id="203" name="Google Shape;203;g1bfede9da76_0_28"/>
          <p:cNvSpPr txBox="1"/>
          <p:nvPr/>
        </p:nvSpPr>
        <p:spPr>
          <a:xfrm>
            <a:off x="135600" y="4255500"/>
            <a:ext cx="119208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250">
              <a:solidFill>
                <a:srgbClr val="373A3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bfede9da76_0_40"/>
          <p:cNvSpPr/>
          <p:nvPr/>
        </p:nvSpPr>
        <p:spPr>
          <a:xfrm>
            <a:off x="450997" y="62440"/>
            <a:ext cx="10986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                                     </a:t>
            </a:r>
            <a:endParaRPr b="1" sz="4100">
              <a:solidFill>
                <a:schemeClr val="dk1"/>
              </a:solidFill>
              <a:latin typeface="Calibri"/>
              <a:ea typeface="Calibri"/>
              <a:cs typeface="Calibri"/>
              <a:sym typeface="Calibri"/>
            </a:endParaRPr>
          </a:p>
        </p:txBody>
      </p:sp>
      <p:pic>
        <p:nvPicPr>
          <p:cNvPr id="209" name="Google Shape;209;g1bfede9da76_0_40"/>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210" name="Google Shape;210;g1bfede9da76_0_40"/>
          <p:cNvSpPr txBox="1"/>
          <p:nvPr/>
        </p:nvSpPr>
        <p:spPr>
          <a:xfrm>
            <a:off x="6559062" y="3886200"/>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g1bfede9da76_0_40"/>
          <p:cNvSpPr txBox="1"/>
          <p:nvPr/>
        </p:nvSpPr>
        <p:spPr>
          <a:xfrm>
            <a:off x="-16250" y="0"/>
            <a:ext cx="11920800" cy="950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050">
              <a:solidFill>
                <a:srgbClr val="373A36"/>
              </a:solidFill>
              <a:highlight>
                <a:srgbClr val="FFFFFF"/>
              </a:highlight>
            </a:endParaRPr>
          </a:p>
          <a:p>
            <a:pPr indent="0" lvl="0" marL="0" rtl="0" algn="l">
              <a:lnSpc>
                <a:spcPct val="115000"/>
              </a:lnSpc>
              <a:spcBef>
                <a:spcPts val="0"/>
              </a:spcBef>
              <a:spcAft>
                <a:spcPts val="0"/>
              </a:spcAft>
              <a:buNone/>
            </a:pPr>
            <a:r>
              <a:rPr lang="en-US" sz="2150">
                <a:solidFill>
                  <a:srgbClr val="373A36"/>
                </a:solidFill>
                <a:highlight>
                  <a:srgbClr val="FFFFFF"/>
                </a:highlight>
              </a:rPr>
              <a:t>     To plan for possible </a:t>
            </a:r>
            <a:r>
              <a:rPr lang="en-US" sz="2150">
                <a:solidFill>
                  <a:srgbClr val="373A36"/>
                </a:solidFill>
                <a:highlight>
                  <a:srgbClr val="FFFFFF"/>
                </a:highlight>
              </a:rPr>
              <a:t>roadblocks</a:t>
            </a:r>
            <a:r>
              <a:rPr lang="en-US" sz="2150">
                <a:solidFill>
                  <a:srgbClr val="373A36"/>
                </a:solidFill>
                <a:highlight>
                  <a:srgbClr val="FFFFFF"/>
                </a:highlight>
              </a:rPr>
              <a:t>, companies should consider the following questions </a:t>
            </a:r>
            <a:endParaRPr sz="2150">
              <a:solidFill>
                <a:srgbClr val="373A36"/>
              </a:solidFill>
              <a:highlight>
                <a:srgbClr val="FFFFFF"/>
              </a:highlight>
            </a:endParaRPr>
          </a:p>
          <a:p>
            <a:pPr indent="0" lvl="0" marL="0" rtl="0" algn="l">
              <a:lnSpc>
                <a:spcPct val="115000"/>
              </a:lnSpc>
              <a:spcBef>
                <a:spcPts val="0"/>
              </a:spcBef>
              <a:spcAft>
                <a:spcPts val="0"/>
              </a:spcAft>
              <a:buNone/>
            </a:pPr>
            <a:r>
              <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are the company’s primary business goals?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are the key business components that are necessary to achieve these goals?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internal factors or events could derail these business components?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external factors or events could derail these business components?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are the 3 most significant risk events that impact the business’ ability to achieve our objectives?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types of catastrophic risks does the organization face? How prepared is the organization to handle them if they occur?</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factors could impact third parties, such as vendors or service providers?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Should the organization be aware of any significant financial market risks?</a:t>
            </a:r>
            <a:endParaRPr sz="2150">
              <a:solidFill>
                <a:srgbClr val="373A36"/>
              </a:solidFill>
              <a:highlight>
                <a:srgbClr val="FFFFFF"/>
              </a:highlight>
            </a:endParaRPr>
          </a:p>
          <a:p>
            <a:pPr indent="-365125" lvl="0" marL="749300" rtl="0" algn="l">
              <a:lnSpc>
                <a:spcPct val="115000"/>
              </a:lnSpc>
              <a:spcBef>
                <a:spcPts val="0"/>
              </a:spcBef>
              <a:spcAft>
                <a:spcPts val="0"/>
              </a:spcAft>
              <a:buClr>
                <a:srgbClr val="373A36"/>
              </a:buClr>
              <a:buSzPts val="2150"/>
              <a:buChar char="●"/>
            </a:pPr>
            <a:r>
              <a:rPr lang="en-US" sz="2150">
                <a:solidFill>
                  <a:srgbClr val="373A36"/>
                </a:solidFill>
                <a:highlight>
                  <a:srgbClr val="FFFFFF"/>
                </a:highlight>
              </a:rPr>
              <a:t>What current or developing legal, regulatory, and governmental events or risks might be significant to the success of the business?</a:t>
            </a:r>
            <a:endParaRPr sz="2150">
              <a:solidFill>
                <a:srgbClr val="373A36"/>
              </a:solidFill>
              <a:highlight>
                <a:srgbClr val="FFFFFF"/>
              </a:highlight>
            </a:endParaRPr>
          </a:p>
          <a:p>
            <a:pPr indent="0" lvl="0" marL="0" rtl="0" algn="l">
              <a:lnSpc>
                <a:spcPct val="115000"/>
              </a:lnSpc>
              <a:spcBef>
                <a:spcPts val="4600"/>
              </a:spcBef>
              <a:spcAft>
                <a:spcPts val="0"/>
              </a:spcAft>
              <a:buNone/>
            </a:pPr>
            <a:r>
              <a:t/>
            </a:r>
            <a:endParaRPr sz="2150">
              <a:solidFill>
                <a:srgbClr val="373A36"/>
              </a:solidFill>
              <a:highlight>
                <a:srgbClr val="FFFFFF"/>
              </a:highlight>
            </a:endParaRPr>
          </a:p>
          <a:p>
            <a:pPr indent="0" lvl="0" marL="0" rtl="0" algn="l">
              <a:lnSpc>
                <a:spcPct val="115000"/>
              </a:lnSpc>
              <a:spcBef>
                <a:spcPts val="0"/>
              </a:spcBef>
              <a:spcAft>
                <a:spcPts val="0"/>
              </a:spcAft>
              <a:buNone/>
            </a:pPr>
            <a:r>
              <a:t/>
            </a:r>
            <a:endParaRPr sz="3050">
              <a:solidFill>
                <a:srgbClr val="373A36"/>
              </a:solidFill>
              <a:highlight>
                <a:srgbClr val="FFFFFF"/>
              </a:highlight>
            </a:endParaRPr>
          </a:p>
          <a:p>
            <a:pPr indent="0" lvl="0" marL="0" rtl="0" algn="l">
              <a:lnSpc>
                <a:spcPct val="115000"/>
              </a:lnSpc>
              <a:spcBef>
                <a:spcPts val="0"/>
              </a:spcBef>
              <a:spcAft>
                <a:spcPts val="0"/>
              </a:spcAft>
              <a:buNone/>
            </a:pPr>
            <a:r>
              <a:t/>
            </a:r>
            <a:endParaRPr sz="2250">
              <a:solidFill>
                <a:srgbClr val="373A36"/>
              </a:solidFill>
              <a:highlight>
                <a:srgbClr val="FFFFFF"/>
              </a:highlight>
            </a:endParaRPr>
          </a:p>
          <a:p>
            <a:pPr indent="0" lvl="0" marL="0" rtl="0" algn="l">
              <a:lnSpc>
                <a:spcPct val="115000"/>
              </a:lnSpc>
              <a:spcBef>
                <a:spcPts val="0"/>
              </a:spcBef>
              <a:spcAft>
                <a:spcPts val="0"/>
              </a:spcAft>
              <a:buNone/>
            </a:pPr>
            <a:r>
              <a:t/>
            </a:r>
            <a:endParaRPr sz="2250">
              <a:solidFill>
                <a:srgbClr val="373A36"/>
              </a:solidFill>
              <a:highlight>
                <a:srgbClr val="FFFFFF"/>
              </a:highlight>
            </a:endParaRPr>
          </a:p>
          <a:p>
            <a:pPr indent="0" lvl="0" marL="0" rtl="0" algn="l">
              <a:lnSpc>
                <a:spcPct val="115000"/>
              </a:lnSpc>
              <a:spcBef>
                <a:spcPts val="0"/>
              </a:spcBef>
              <a:spcAft>
                <a:spcPts val="0"/>
              </a:spcAft>
              <a:buNone/>
            </a:pPr>
            <a:r>
              <a:t/>
            </a:r>
            <a:endParaRPr sz="2250">
              <a:solidFill>
                <a:srgbClr val="373A36"/>
              </a:solidFill>
              <a:highlight>
                <a:srgbClr val="FFFFFF"/>
              </a:highlight>
            </a:endParaRPr>
          </a:p>
          <a:p>
            <a:pPr indent="0" lvl="0" marL="0" rtl="0" algn="l">
              <a:lnSpc>
                <a:spcPct val="115000"/>
              </a:lnSpc>
              <a:spcBef>
                <a:spcPts val="0"/>
              </a:spcBef>
              <a:spcAft>
                <a:spcPts val="0"/>
              </a:spcAft>
              <a:buNone/>
            </a:pPr>
            <a:r>
              <a:t/>
            </a:r>
            <a:endParaRPr sz="2250">
              <a:solidFill>
                <a:srgbClr val="373A36"/>
              </a:solidFill>
              <a:highlight>
                <a:srgbClr val="FFFFFF"/>
              </a:highlight>
            </a:endParaRPr>
          </a:p>
          <a:p>
            <a:pPr indent="0" lvl="0" marL="0" rtl="0" algn="l">
              <a:lnSpc>
                <a:spcPct val="115000"/>
              </a:lnSpc>
              <a:spcBef>
                <a:spcPts val="0"/>
              </a:spcBef>
              <a:spcAft>
                <a:spcPts val="0"/>
              </a:spcAft>
              <a:buNone/>
            </a:pPr>
            <a:r>
              <a:t/>
            </a:r>
            <a:endParaRPr sz="2250">
              <a:solidFill>
                <a:srgbClr val="373A36"/>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bfede9da76_0_50"/>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   Managerial skills </a:t>
            </a:r>
            <a:endParaRPr b="1" sz="4000">
              <a:solidFill>
                <a:schemeClr val="dk1"/>
              </a:solidFill>
              <a:latin typeface="Calibri"/>
              <a:ea typeface="Calibri"/>
              <a:cs typeface="Calibri"/>
              <a:sym typeface="Calibri"/>
            </a:endParaRPr>
          </a:p>
        </p:txBody>
      </p:sp>
      <p:sp>
        <p:nvSpPr>
          <p:cNvPr id="218" name="Google Shape;218;g1bfede9da76_0_50"/>
          <p:cNvSpPr txBox="1"/>
          <p:nvPr/>
        </p:nvSpPr>
        <p:spPr>
          <a:xfrm>
            <a:off x="272500" y="1339825"/>
            <a:ext cx="11785800" cy="632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50">
                <a:solidFill>
                  <a:srgbClr val="151515"/>
                </a:solidFill>
                <a:latin typeface="Roboto"/>
                <a:ea typeface="Roboto"/>
                <a:cs typeface="Roboto"/>
                <a:sym typeface="Roboto"/>
              </a:rPr>
              <a:t>A good manager has all the skills and can implement those skills for running the organization properly. 5 managerial skills are technical skills, conceptual skills,</a:t>
            </a:r>
            <a:r>
              <a:rPr lang="en-US" sz="2450">
                <a:solidFill>
                  <a:srgbClr val="151515"/>
                </a:solidFill>
                <a:latin typeface="Roboto"/>
                <a:ea typeface="Roboto"/>
                <a:cs typeface="Roboto"/>
                <a:sym typeface="Roboto"/>
              </a:rPr>
              <a:t>interpersonal and communication skills, decision-making skills.</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396875" lvl="0" marL="457200" rtl="0" algn="l">
              <a:lnSpc>
                <a:spcPct val="115000"/>
              </a:lnSpc>
              <a:spcBef>
                <a:spcPts val="1400"/>
              </a:spcBef>
              <a:spcAft>
                <a:spcPts val="0"/>
              </a:spcAft>
              <a:buClr>
                <a:srgbClr val="151515"/>
              </a:buClr>
              <a:buSzPts val="2650"/>
              <a:buFont typeface="Roboto"/>
              <a:buAutoNum type="arabicPeriod"/>
            </a:pPr>
            <a:r>
              <a:rPr lang="en-US" sz="2650">
                <a:solidFill>
                  <a:srgbClr val="151515"/>
                </a:solidFill>
                <a:latin typeface="Roboto"/>
                <a:ea typeface="Roboto"/>
                <a:cs typeface="Roboto"/>
                <a:sym typeface="Roboto"/>
              </a:rPr>
              <a:t>Technical Skill.</a:t>
            </a:r>
            <a:endParaRPr sz="2650">
              <a:solidFill>
                <a:srgbClr val="151515"/>
              </a:solidFill>
              <a:latin typeface="Roboto"/>
              <a:ea typeface="Roboto"/>
              <a:cs typeface="Roboto"/>
              <a:sym typeface="Roboto"/>
            </a:endParaRPr>
          </a:p>
          <a:p>
            <a:pPr indent="-396875" lvl="0" marL="457200" rtl="0" algn="l">
              <a:lnSpc>
                <a:spcPct val="115000"/>
              </a:lnSpc>
              <a:spcBef>
                <a:spcPts val="0"/>
              </a:spcBef>
              <a:spcAft>
                <a:spcPts val="0"/>
              </a:spcAft>
              <a:buClr>
                <a:srgbClr val="151515"/>
              </a:buClr>
              <a:buSzPts val="2650"/>
              <a:buFont typeface="Roboto"/>
              <a:buAutoNum type="arabicPeriod"/>
            </a:pPr>
            <a:r>
              <a:rPr lang="en-US" sz="2650">
                <a:solidFill>
                  <a:srgbClr val="151515"/>
                </a:solidFill>
                <a:latin typeface="Roboto"/>
                <a:ea typeface="Roboto"/>
                <a:cs typeface="Roboto"/>
                <a:sym typeface="Roboto"/>
              </a:rPr>
              <a:t>Conceptual Skill.</a:t>
            </a:r>
            <a:endParaRPr sz="2650">
              <a:solidFill>
                <a:srgbClr val="151515"/>
              </a:solidFill>
              <a:latin typeface="Roboto"/>
              <a:ea typeface="Roboto"/>
              <a:cs typeface="Roboto"/>
              <a:sym typeface="Roboto"/>
            </a:endParaRPr>
          </a:p>
          <a:p>
            <a:pPr indent="-396875" lvl="0" marL="457200" rtl="0" algn="l">
              <a:lnSpc>
                <a:spcPct val="115000"/>
              </a:lnSpc>
              <a:spcBef>
                <a:spcPts val="0"/>
              </a:spcBef>
              <a:spcAft>
                <a:spcPts val="0"/>
              </a:spcAft>
              <a:buClr>
                <a:srgbClr val="151515"/>
              </a:buClr>
              <a:buSzPts val="2650"/>
              <a:buFont typeface="Roboto"/>
              <a:buAutoNum type="arabicPeriod"/>
            </a:pPr>
            <a:r>
              <a:rPr lang="en-US" sz="2650">
                <a:solidFill>
                  <a:srgbClr val="151515"/>
                </a:solidFill>
                <a:latin typeface="Roboto"/>
                <a:ea typeface="Roboto"/>
                <a:cs typeface="Roboto"/>
                <a:sym typeface="Roboto"/>
              </a:rPr>
              <a:t>Interpersonal and Communication Skills.</a:t>
            </a:r>
            <a:endParaRPr sz="2650">
              <a:solidFill>
                <a:srgbClr val="151515"/>
              </a:solidFill>
              <a:latin typeface="Roboto"/>
              <a:ea typeface="Roboto"/>
              <a:cs typeface="Roboto"/>
              <a:sym typeface="Roboto"/>
            </a:endParaRPr>
          </a:p>
          <a:p>
            <a:pPr indent="-396875" lvl="0" marL="457200" rtl="0" algn="l">
              <a:lnSpc>
                <a:spcPct val="115000"/>
              </a:lnSpc>
              <a:spcBef>
                <a:spcPts val="0"/>
              </a:spcBef>
              <a:spcAft>
                <a:spcPts val="0"/>
              </a:spcAft>
              <a:buClr>
                <a:srgbClr val="151515"/>
              </a:buClr>
              <a:buSzPts val="2650"/>
              <a:buFont typeface="Roboto"/>
              <a:buAutoNum type="arabicPeriod"/>
            </a:pPr>
            <a:r>
              <a:rPr lang="en-US" sz="2650">
                <a:solidFill>
                  <a:srgbClr val="151515"/>
                </a:solidFill>
                <a:latin typeface="Roboto"/>
                <a:ea typeface="Roboto"/>
                <a:cs typeface="Roboto"/>
                <a:sym typeface="Roboto"/>
              </a:rPr>
              <a:t>Decision-Making Skill.</a:t>
            </a:r>
            <a:endParaRPr sz="2650">
              <a:solidFill>
                <a:srgbClr val="151515"/>
              </a:solidFill>
              <a:latin typeface="Roboto"/>
              <a:ea typeface="Roboto"/>
              <a:cs typeface="Roboto"/>
              <a:sym typeface="Roboto"/>
            </a:endParaRPr>
          </a:p>
          <a:p>
            <a:pPr indent="-396875" lvl="0" marL="457200" rtl="0" algn="l">
              <a:lnSpc>
                <a:spcPct val="115000"/>
              </a:lnSpc>
              <a:spcBef>
                <a:spcPts val="0"/>
              </a:spcBef>
              <a:spcAft>
                <a:spcPts val="0"/>
              </a:spcAft>
              <a:buClr>
                <a:srgbClr val="151515"/>
              </a:buClr>
              <a:buSzPts val="2650"/>
              <a:buFont typeface="Roboto"/>
              <a:buAutoNum type="arabicPeriod"/>
            </a:pPr>
            <a:r>
              <a:rPr lang="en-US" sz="2650">
                <a:solidFill>
                  <a:srgbClr val="151515"/>
                </a:solidFill>
                <a:latin typeface="Roboto"/>
                <a:ea typeface="Roboto"/>
                <a:cs typeface="Roboto"/>
                <a:sym typeface="Roboto"/>
              </a:rPr>
              <a:t>Diagnostic and Analytical Skills.</a:t>
            </a:r>
            <a:endParaRPr sz="2650">
              <a:solidFill>
                <a:srgbClr val="151515"/>
              </a:solidFill>
              <a:latin typeface="Roboto"/>
              <a:ea typeface="Roboto"/>
              <a:cs typeface="Roboto"/>
              <a:sym typeface="Roboto"/>
            </a:endParaRPr>
          </a:p>
          <a:p>
            <a:pPr indent="0" lvl="0" marL="0" rtl="0" algn="l">
              <a:spcBef>
                <a:spcPts val="140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bfede9da76_0_69"/>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225" name="Google Shape;225;g1bfede9da76_0_69"/>
          <p:cNvSpPr txBox="1"/>
          <p:nvPr/>
        </p:nvSpPr>
        <p:spPr>
          <a:xfrm>
            <a:off x="272500" y="1339825"/>
            <a:ext cx="11785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a:p>
            <a:pPr indent="0" lvl="0" marL="0" rtl="0" algn="l">
              <a:spcBef>
                <a:spcPts val="0"/>
              </a:spcBef>
              <a:spcAft>
                <a:spcPts val="0"/>
              </a:spcAft>
              <a:buNone/>
            </a:pPr>
            <a:r>
              <a:t/>
            </a:r>
            <a:endParaRPr sz="2450">
              <a:solidFill>
                <a:srgbClr val="151515"/>
              </a:solidFill>
              <a:latin typeface="Roboto"/>
              <a:ea typeface="Roboto"/>
              <a:cs typeface="Roboto"/>
              <a:sym typeface="Roboto"/>
            </a:endParaRPr>
          </a:p>
        </p:txBody>
      </p:sp>
      <p:sp>
        <p:nvSpPr>
          <p:cNvPr id="226" name="Google Shape;226;g1bfede9da76_0_69"/>
          <p:cNvSpPr txBox="1"/>
          <p:nvPr/>
        </p:nvSpPr>
        <p:spPr>
          <a:xfrm>
            <a:off x="0" y="0"/>
            <a:ext cx="11785800" cy="7734900"/>
          </a:xfrm>
          <a:prstGeom prst="rect">
            <a:avLst/>
          </a:prstGeom>
          <a:noFill/>
          <a:ln cap="flat" cmpd="sng" w="9525">
            <a:solidFill>
              <a:srgbClr val="0C0C0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t/>
            </a:r>
            <a:endParaRPr sz="2650">
              <a:solidFill>
                <a:srgbClr val="151515"/>
              </a:solidFill>
              <a:latin typeface="Roboto"/>
              <a:ea typeface="Roboto"/>
              <a:cs typeface="Roboto"/>
              <a:sym typeface="Roboto"/>
            </a:endParaRPr>
          </a:p>
          <a:p>
            <a:pPr indent="0" lvl="0" marL="0" rtl="0" algn="l">
              <a:lnSpc>
                <a:spcPct val="115000"/>
              </a:lnSpc>
              <a:spcBef>
                <a:spcPts val="1400"/>
              </a:spcBef>
              <a:spcAft>
                <a:spcPts val="0"/>
              </a:spcAft>
              <a:buNone/>
            </a:pPr>
            <a:r>
              <a:t/>
            </a:r>
            <a:endParaRPr sz="2650">
              <a:solidFill>
                <a:srgbClr val="151515"/>
              </a:solidFill>
              <a:latin typeface="Roboto"/>
              <a:ea typeface="Roboto"/>
              <a:cs typeface="Roboto"/>
              <a:sym typeface="Roboto"/>
            </a:endParaRPr>
          </a:p>
          <a:p>
            <a:pPr indent="0" lvl="0" marL="0" rtl="0" algn="l">
              <a:lnSpc>
                <a:spcPct val="115000"/>
              </a:lnSpc>
              <a:spcBef>
                <a:spcPts val="1400"/>
              </a:spcBef>
              <a:spcAft>
                <a:spcPts val="0"/>
              </a:spcAft>
              <a:buNone/>
            </a:pPr>
            <a:r>
              <a:t/>
            </a:r>
            <a:endParaRPr sz="2650">
              <a:solidFill>
                <a:srgbClr val="151515"/>
              </a:solidFill>
              <a:latin typeface="Roboto"/>
              <a:ea typeface="Roboto"/>
              <a:cs typeface="Roboto"/>
              <a:sym typeface="Roboto"/>
            </a:endParaRPr>
          </a:p>
          <a:p>
            <a:pPr indent="0" lvl="0" marL="0" rtl="0" algn="l">
              <a:lnSpc>
                <a:spcPct val="115000"/>
              </a:lnSpc>
              <a:spcBef>
                <a:spcPts val="1400"/>
              </a:spcBef>
              <a:spcAft>
                <a:spcPts val="0"/>
              </a:spcAft>
              <a:buNone/>
            </a:pPr>
            <a:r>
              <a:rPr b="1" lang="en-US" sz="2650">
                <a:solidFill>
                  <a:srgbClr val="151515"/>
                </a:solidFill>
                <a:latin typeface="Roboto"/>
                <a:ea typeface="Roboto"/>
                <a:cs typeface="Roboto"/>
                <a:sym typeface="Roboto"/>
              </a:rPr>
              <a:t>2. </a:t>
            </a:r>
            <a:r>
              <a:rPr b="1" lang="en-US" sz="2650">
                <a:solidFill>
                  <a:srgbClr val="151515"/>
                </a:solidFill>
                <a:latin typeface="Roboto"/>
                <a:ea typeface="Roboto"/>
                <a:cs typeface="Roboto"/>
                <a:sym typeface="Roboto"/>
              </a:rPr>
              <a:t>Conceptual Skill</a:t>
            </a:r>
            <a:r>
              <a:rPr lang="en-US" sz="2650">
                <a:solidFill>
                  <a:srgbClr val="151515"/>
                </a:solidFill>
                <a:latin typeface="Roboto"/>
                <a:ea typeface="Roboto"/>
                <a:cs typeface="Roboto"/>
                <a:sym typeface="Roboto"/>
              </a:rPr>
              <a:t> - </a:t>
            </a:r>
            <a:r>
              <a:rPr lang="en-US" sz="2400">
                <a:solidFill>
                  <a:srgbClr val="202124"/>
                </a:solidFill>
                <a:highlight>
                  <a:srgbClr val="FFFFFF"/>
                </a:highlight>
              </a:rPr>
              <a:t>Conceptual skills are thinking skills which let you grasp complex ideas and come up with answers for difficult problems. These skills are valuable because they allow people to find many solutions for different challenges through deliberate thought and abstract reasoning.</a:t>
            </a:r>
            <a:endParaRPr sz="2400">
              <a:solidFill>
                <a:srgbClr val="202124"/>
              </a:solidFill>
              <a:highlight>
                <a:srgbClr val="FFFFFF"/>
              </a:highlight>
            </a:endParaRPr>
          </a:p>
          <a:p>
            <a:pPr indent="0" lvl="0" marL="0" rtl="0" algn="l">
              <a:lnSpc>
                <a:spcPct val="115000"/>
              </a:lnSpc>
              <a:spcBef>
                <a:spcPts val="1400"/>
              </a:spcBef>
              <a:spcAft>
                <a:spcPts val="0"/>
              </a:spcAft>
              <a:buNone/>
            </a:pPr>
            <a:r>
              <a:t/>
            </a:r>
            <a:endParaRPr sz="2400">
              <a:solidFill>
                <a:srgbClr val="202124"/>
              </a:solidFill>
              <a:highlight>
                <a:srgbClr val="FFFFFF"/>
              </a:highlight>
            </a:endParaRPr>
          </a:p>
          <a:p>
            <a:pPr indent="0" lvl="0" marL="0" rtl="0" algn="l">
              <a:lnSpc>
                <a:spcPct val="115000"/>
              </a:lnSpc>
              <a:spcBef>
                <a:spcPts val="1400"/>
              </a:spcBef>
              <a:spcAft>
                <a:spcPts val="0"/>
              </a:spcAft>
              <a:buNone/>
            </a:pPr>
            <a:r>
              <a:rPr b="1" lang="en-US" sz="2650">
                <a:solidFill>
                  <a:srgbClr val="151515"/>
                </a:solidFill>
                <a:latin typeface="Roboto"/>
                <a:ea typeface="Roboto"/>
                <a:cs typeface="Roboto"/>
                <a:sym typeface="Roboto"/>
              </a:rPr>
              <a:t>3.Interpersonal and Communication Skills -</a:t>
            </a:r>
            <a:r>
              <a:rPr lang="en-US" sz="2400">
                <a:solidFill>
                  <a:srgbClr val="151515"/>
                </a:solidFill>
                <a:latin typeface="Roboto"/>
                <a:ea typeface="Roboto"/>
                <a:cs typeface="Roboto"/>
                <a:sym typeface="Roboto"/>
              </a:rPr>
              <a:t> </a:t>
            </a:r>
            <a:r>
              <a:rPr lang="en-US" sz="2400">
                <a:solidFill>
                  <a:srgbClr val="5F6368"/>
                </a:solidFill>
                <a:highlight>
                  <a:srgbClr val="FFFFFF"/>
                </a:highlight>
              </a:rPr>
              <a:t>Interpersonal communication involves the information, ideas, and feelings being exchanged verbally or nonverbally between two or more people</a:t>
            </a:r>
            <a:r>
              <a:rPr lang="en-US" sz="2400">
                <a:solidFill>
                  <a:srgbClr val="4D5156"/>
                </a:solidFill>
                <a:highlight>
                  <a:srgbClr val="FFFFFF"/>
                </a:highlight>
              </a:rPr>
              <a:t>.</a:t>
            </a:r>
            <a:endParaRPr sz="2400">
              <a:solidFill>
                <a:srgbClr val="4D5156"/>
              </a:solidFill>
              <a:highlight>
                <a:srgbClr val="FFFFFF"/>
              </a:highlight>
            </a:endParaRPr>
          </a:p>
          <a:p>
            <a:pPr indent="0" lvl="0" marL="0" rtl="0" algn="l">
              <a:lnSpc>
                <a:spcPct val="115000"/>
              </a:lnSpc>
              <a:spcBef>
                <a:spcPts val="1400"/>
              </a:spcBef>
              <a:spcAft>
                <a:spcPts val="0"/>
              </a:spcAft>
              <a:buNone/>
            </a:pPr>
            <a:r>
              <a:rPr lang="en-US" sz="2400">
                <a:solidFill>
                  <a:srgbClr val="151515"/>
                </a:solidFill>
                <a:latin typeface="Roboto"/>
                <a:ea typeface="Roboto"/>
                <a:cs typeface="Roboto"/>
                <a:sym typeface="Roboto"/>
              </a:rPr>
              <a:t> </a:t>
            </a:r>
            <a:endParaRPr sz="2400">
              <a:solidFill>
                <a:srgbClr val="151515"/>
              </a:solidFill>
              <a:latin typeface="Roboto"/>
              <a:ea typeface="Roboto"/>
              <a:cs typeface="Roboto"/>
              <a:sym typeface="Roboto"/>
            </a:endParaRPr>
          </a:p>
          <a:p>
            <a:pPr indent="0" lvl="0" marL="0" rtl="0" algn="l">
              <a:lnSpc>
                <a:spcPct val="115000"/>
              </a:lnSpc>
              <a:spcBef>
                <a:spcPts val="1400"/>
              </a:spcBef>
              <a:spcAft>
                <a:spcPts val="0"/>
              </a:spcAft>
              <a:buNone/>
            </a:pPr>
            <a:r>
              <a:t/>
            </a:r>
            <a:endParaRPr sz="2400">
              <a:solidFill>
                <a:srgbClr val="202124"/>
              </a:solidFill>
              <a:highlight>
                <a:srgbClr val="FFFFFF"/>
              </a:highlight>
            </a:endParaRPr>
          </a:p>
          <a:p>
            <a:pPr indent="0" lvl="0" marL="0" rtl="0" algn="l">
              <a:lnSpc>
                <a:spcPct val="115000"/>
              </a:lnSpc>
              <a:spcBef>
                <a:spcPts val="1400"/>
              </a:spcBef>
              <a:spcAft>
                <a:spcPts val="1400"/>
              </a:spcAft>
              <a:buNone/>
            </a:pPr>
            <a:r>
              <a:t/>
            </a:r>
            <a:endParaRPr sz="2400">
              <a:solidFill>
                <a:srgbClr val="202124"/>
              </a:solidFill>
              <a:highlight>
                <a:srgbClr val="FFFFFF"/>
              </a:highlight>
            </a:endParaRPr>
          </a:p>
        </p:txBody>
      </p:sp>
      <p:sp>
        <p:nvSpPr>
          <p:cNvPr id="227" name="Google Shape;227;g1bfede9da76_0_69"/>
          <p:cNvSpPr txBox="1"/>
          <p:nvPr/>
        </p:nvSpPr>
        <p:spPr>
          <a:xfrm>
            <a:off x="0" y="0"/>
            <a:ext cx="11604000" cy="1448100"/>
          </a:xfrm>
          <a:prstGeom prst="rect">
            <a:avLst/>
          </a:prstGeom>
          <a:noFill/>
          <a:ln>
            <a:noFill/>
          </a:ln>
        </p:spPr>
        <p:txBody>
          <a:bodyPr anchorCtr="0" anchor="t" bIns="91425" lIns="91425" spcFirstLastPara="1" rIns="91425" wrap="square" tIns="91425">
            <a:spAutoFit/>
          </a:bodyPr>
          <a:lstStyle/>
          <a:p>
            <a:pPr indent="-396875" lvl="0" marL="457200" rtl="0" algn="l">
              <a:lnSpc>
                <a:spcPct val="115000"/>
              </a:lnSpc>
              <a:spcBef>
                <a:spcPts val="1400"/>
              </a:spcBef>
              <a:spcAft>
                <a:spcPts val="0"/>
              </a:spcAft>
              <a:buClr>
                <a:srgbClr val="151515"/>
              </a:buClr>
              <a:buSzPts val="2650"/>
              <a:buFont typeface="Roboto"/>
              <a:buAutoNum type="arabicPeriod"/>
            </a:pPr>
            <a:r>
              <a:rPr b="1" lang="en-US" sz="2650">
                <a:solidFill>
                  <a:srgbClr val="151515"/>
                </a:solidFill>
                <a:latin typeface="Roboto"/>
                <a:ea typeface="Roboto"/>
                <a:cs typeface="Roboto"/>
                <a:sym typeface="Roboto"/>
              </a:rPr>
              <a:t>Technical Skill -</a:t>
            </a:r>
            <a:r>
              <a:rPr lang="en-US" sz="2400">
                <a:solidFill>
                  <a:srgbClr val="202124"/>
                </a:solidFill>
                <a:highlight>
                  <a:srgbClr val="FFFFFF"/>
                </a:highlight>
              </a:rPr>
              <a:t>Technical skills are the specialized knowledge and expertise required to perform specific tasks and use specific tools and programs in real world situations. </a:t>
            </a:r>
            <a:endParaRPr sz="2400">
              <a:solidFill>
                <a:srgbClr val="151515"/>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bfede9da76_0_82"/>
          <p:cNvSpPr txBox="1"/>
          <p:nvPr/>
        </p:nvSpPr>
        <p:spPr>
          <a:xfrm>
            <a:off x="316650" y="0"/>
            <a:ext cx="11558700" cy="43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650">
                <a:solidFill>
                  <a:srgbClr val="151515"/>
                </a:solidFill>
                <a:latin typeface="Roboto"/>
                <a:ea typeface="Roboto"/>
                <a:cs typeface="Roboto"/>
                <a:sym typeface="Roboto"/>
              </a:rPr>
              <a:t>4</a:t>
            </a:r>
            <a:r>
              <a:rPr b="1" lang="en-US" sz="2650">
                <a:solidFill>
                  <a:srgbClr val="151515"/>
                </a:solidFill>
                <a:latin typeface="Roboto"/>
                <a:ea typeface="Roboto"/>
                <a:cs typeface="Roboto"/>
                <a:sym typeface="Roboto"/>
              </a:rPr>
              <a:t>.Decision-Making Skill - </a:t>
            </a:r>
            <a:r>
              <a:rPr lang="en-US" sz="2400">
                <a:solidFill>
                  <a:srgbClr val="202124"/>
                </a:solidFill>
                <a:highlight>
                  <a:srgbClr val="FFFFFF"/>
                </a:highlight>
              </a:rPr>
              <a:t>Decision-making skills are all of the skills you need to make an informed, rational decision. Someone with good decision-making skills at work can assess all the facts, understand the company's current state and goal state, and choose the best course of action.</a:t>
            </a:r>
            <a:endParaRPr sz="2400">
              <a:solidFill>
                <a:srgbClr val="202124"/>
              </a:solidFill>
              <a:highlight>
                <a:srgbClr val="FFFFFF"/>
              </a:highlight>
            </a:endParaRPr>
          </a:p>
          <a:p>
            <a:pPr indent="0" lvl="0" marL="0" rtl="0" algn="l">
              <a:lnSpc>
                <a:spcPct val="115000"/>
              </a:lnSpc>
              <a:spcBef>
                <a:spcPts val="1400"/>
              </a:spcBef>
              <a:spcAft>
                <a:spcPts val="0"/>
              </a:spcAft>
              <a:buNone/>
            </a:pPr>
            <a:r>
              <a:t/>
            </a:r>
            <a:endParaRPr sz="2400">
              <a:solidFill>
                <a:srgbClr val="202124"/>
              </a:solidFill>
              <a:highlight>
                <a:srgbClr val="FFFFFF"/>
              </a:highlight>
            </a:endParaRPr>
          </a:p>
          <a:p>
            <a:pPr indent="0" lvl="0" marL="0" rtl="0" algn="l">
              <a:lnSpc>
                <a:spcPct val="115000"/>
              </a:lnSpc>
              <a:spcBef>
                <a:spcPts val="1400"/>
              </a:spcBef>
              <a:spcAft>
                <a:spcPts val="1400"/>
              </a:spcAft>
              <a:buNone/>
            </a:pPr>
            <a:r>
              <a:rPr b="1" lang="en-US" sz="2400">
                <a:solidFill>
                  <a:srgbClr val="202124"/>
                </a:solidFill>
                <a:highlight>
                  <a:srgbClr val="FFFFFF"/>
                </a:highlight>
              </a:rPr>
              <a:t>5.Diagnostic skill </a:t>
            </a:r>
            <a:r>
              <a:rPr lang="en-US" sz="2400">
                <a:solidFill>
                  <a:srgbClr val="202124"/>
                </a:solidFill>
                <a:highlight>
                  <a:srgbClr val="FFFFFF"/>
                </a:highlight>
              </a:rPr>
              <a:t>- refers to the ability to visualize the best response to a situation. Analytical skill means, the ability to identify the key variables in a situation. Manager diagnostic skill and Analytical skill helps him to identify possible approaches to a situation.</a:t>
            </a:r>
            <a:endParaRPr sz="2400">
              <a:solidFill>
                <a:srgbClr val="202124"/>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p:nvPr/>
        </p:nvSpPr>
        <p:spPr>
          <a:xfrm>
            <a:off x="415827"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Module 3: Personality Development </a:t>
            </a:r>
            <a:endParaRPr b="0" sz="5400" cap="none">
              <a:solidFill>
                <a:schemeClr val="dk1"/>
              </a:solidFill>
              <a:latin typeface="Times New Roman"/>
              <a:ea typeface="Times New Roman"/>
              <a:cs typeface="Times New Roman"/>
              <a:sym typeface="Times New Roman"/>
            </a:endParaRPr>
          </a:p>
        </p:txBody>
      </p:sp>
      <p:pic>
        <p:nvPicPr>
          <p:cNvPr id="239" name="Google Shape;239;p10"/>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pic>
        <p:nvPicPr>
          <p:cNvPr descr="Personality Development" id="240" name="Google Shape;240;p10"/>
          <p:cNvPicPr preferRelativeResize="0"/>
          <p:nvPr/>
        </p:nvPicPr>
        <p:blipFill rotWithShape="1">
          <a:blip r:embed="rId4">
            <a:alphaModFix/>
          </a:blip>
          <a:srcRect b="9164" l="13479" r="12724" t="39102"/>
          <a:stretch/>
        </p:blipFill>
        <p:spPr>
          <a:xfrm>
            <a:off x="1951890" y="1048210"/>
            <a:ext cx="8733164" cy="45916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p:nvPr/>
        </p:nvSpPr>
        <p:spPr>
          <a:xfrm>
            <a:off x="591673" y="387893"/>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Interaction and Communication</a:t>
            </a:r>
            <a:endParaRPr b="0" sz="5400" cap="none">
              <a:solidFill>
                <a:schemeClr val="dk1"/>
              </a:solidFill>
              <a:latin typeface="Times New Roman"/>
              <a:ea typeface="Times New Roman"/>
              <a:cs typeface="Times New Roman"/>
              <a:sym typeface="Times New Roman"/>
            </a:endParaRPr>
          </a:p>
        </p:txBody>
      </p:sp>
      <p:pic>
        <p:nvPicPr>
          <p:cNvPr id="246" name="Google Shape;246;p11"/>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247" name="Google Shape;247;p11"/>
          <p:cNvSpPr/>
          <p:nvPr/>
        </p:nvSpPr>
        <p:spPr>
          <a:xfrm>
            <a:off x="1705178" y="2215551"/>
            <a:ext cx="9278815"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33333"/>
                </a:solidFill>
                <a:latin typeface="Roboto"/>
                <a:ea typeface="Roboto"/>
                <a:cs typeface="Roboto"/>
                <a:sym typeface="Roboto"/>
              </a:rPr>
              <a:t>Communication in the workplace has dynamically progressed with recent changes in technology, leading to new standards of contacting those you work with. As a result, there are a handful of ways to improve your communication skills that pertain to your professional life.</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p:nvPr/>
        </p:nvSpPr>
        <p:spPr>
          <a:xfrm>
            <a:off x="591673" y="308625"/>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Ways for Better Communication</a:t>
            </a:r>
            <a:endParaRPr b="0" sz="5400" cap="none">
              <a:solidFill>
                <a:schemeClr val="dk1"/>
              </a:solidFill>
              <a:latin typeface="Times New Roman"/>
              <a:ea typeface="Times New Roman"/>
              <a:cs typeface="Times New Roman"/>
              <a:sym typeface="Times New Roman"/>
            </a:endParaRPr>
          </a:p>
        </p:txBody>
      </p:sp>
      <p:pic>
        <p:nvPicPr>
          <p:cNvPr id="254" name="Google Shape;254;p12"/>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255" name="Google Shape;255;p12"/>
          <p:cNvSpPr/>
          <p:nvPr/>
        </p:nvSpPr>
        <p:spPr>
          <a:xfrm>
            <a:off x="3245238" y="1767226"/>
            <a:ext cx="6506653"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33333"/>
              </a:buClr>
              <a:buSzPts val="2400"/>
              <a:buFont typeface="Calibri"/>
              <a:buAutoNum type="arabicPeriod"/>
            </a:pPr>
            <a:r>
              <a:rPr lang="en-US" sz="2400">
                <a:solidFill>
                  <a:srgbClr val="333333"/>
                </a:solidFill>
                <a:latin typeface="Calibri"/>
                <a:ea typeface="Calibri"/>
                <a:cs typeface="Calibri"/>
                <a:sym typeface="Calibri"/>
              </a:rPr>
              <a:t>Communicate face-to-face whenever possible</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Provide clear information</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Combine verbal and nonverbal communication</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Don’t just hear – listen</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Ask questions</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Handle conflicts with diplomacy</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Refrain from gossip</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Avoid being personal with your co-workers</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Avoid discussing controversial topics</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Offer positive 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Times New Roman"/>
                <a:ea typeface="Times New Roman"/>
                <a:cs typeface="Times New Roman"/>
                <a:sym typeface="Times New Roman"/>
              </a:rPr>
              <a:t>Modules &amp; Topics</a:t>
            </a:r>
            <a:endParaRPr b="0" i="0" sz="5400" u="none" cap="none" strike="noStrike">
              <a:solidFill>
                <a:schemeClr val="dk1"/>
              </a:solidFill>
              <a:latin typeface="Times New Roman"/>
              <a:ea typeface="Times New Roman"/>
              <a:cs typeface="Times New Roman"/>
              <a:sym typeface="Times New Roman"/>
            </a:endParaRPr>
          </a:p>
        </p:txBody>
      </p:sp>
      <p:pic>
        <p:nvPicPr>
          <p:cNvPr id="112" name="Google Shape;112;p2"/>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aphicFrame>
        <p:nvGraphicFramePr>
          <p:cNvPr id="113" name="Google Shape;113;p2"/>
          <p:cNvGraphicFramePr/>
          <p:nvPr/>
        </p:nvGraphicFramePr>
        <p:xfrm>
          <a:off x="1079633" y="1425145"/>
          <a:ext cx="3000000" cy="3000000"/>
        </p:xfrm>
        <a:graphic>
          <a:graphicData uri="http://schemas.openxmlformats.org/drawingml/2006/table">
            <a:tbl>
              <a:tblPr>
                <a:noFill/>
                <a:tableStyleId>{A73E35B9-0A56-4FE5-9BE6-899BD73A5B91}</a:tableStyleId>
              </a:tblPr>
              <a:tblGrid>
                <a:gridCol w="633700"/>
                <a:gridCol w="5262850"/>
                <a:gridCol w="4601750"/>
              </a:tblGrid>
              <a:tr h="195025">
                <a:tc>
                  <a:txBody>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Modules</a:t>
                      </a:r>
                      <a:endParaRPr b="1"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ctr">
                        <a:spcBef>
                          <a:spcPts val="0"/>
                        </a:spcBef>
                        <a:spcAft>
                          <a:spcPts val="0"/>
                        </a:spcAft>
                        <a:buNone/>
                      </a:pPr>
                      <a:r>
                        <a:rPr lang="en-US" sz="1200" u="none" cap="none" strike="noStrike"/>
                        <a:t>Topic</a:t>
                      </a:r>
                      <a:endParaRPr b="1" i="0" sz="1200" u="none" cap="none" strike="noStrike">
                        <a:solidFill>
                          <a:srgbClr val="000000"/>
                        </a:solidFill>
                        <a:latin typeface="Calibri"/>
                        <a:ea typeface="Calibri"/>
                        <a:cs typeface="Calibri"/>
                        <a:sym typeface="Calibri"/>
                      </a:endParaRPr>
                    </a:p>
                  </a:txBody>
                  <a:tcPr marT="6500" marB="0" marR="6500" marL="6500" anchor="b"/>
                </a:tc>
                <a:tc>
                  <a:txBody>
                    <a:bodyPr/>
                    <a:lstStyle/>
                    <a:p>
                      <a:pPr indent="0" lvl="0" marL="0" marR="0" rtl="0" algn="ctr">
                        <a:spcBef>
                          <a:spcPts val="0"/>
                        </a:spcBef>
                        <a:spcAft>
                          <a:spcPts val="0"/>
                        </a:spcAft>
                        <a:buNone/>
                      </a:pPr>
                      <a:r>
                        <a:rPr lang="en-US" sz="1200" u="none" cap="none" strike="noStrike"/>
                        <a:t>Sub Topics</a:t>
                      </a:r>
                      <a:endParaRPr b="1" i="0" sz="1200" u="none" cap="none" strike="noStrike">
                        <a:solidFill>
                          <a:srgbClr val="000000"/>
                        </a:solidFill>
                        <a:latin typeface="Calibri"/>
                        <a:ea typeface="Calibri"/>
                        <a:cs typeface="Calibri"/>
                        <a:sym typeface="Calibri"/>
                      </a:endParaRPr>
                    </a:p>
                  </a:txBody>
                  <a:tcPr marT="6500" marB="0" marR="6500" marL="6500" anchor="b"/>
                </a:tc>
              </a:tr>
              <a:tr h="1330700">
                <a:tc>
                  <a:txBody>
                    <a:bodyPr/>
                    <a:lstStyle/>
                    <a:p>
                      <a:pPr indent="0" lvl="0" marL="0" marR="0" rtl="0" algn="ctr">
                        <a:spcBef>
                          <a:spcPts val="0"/>
                        </a:spcBef>
                        <a:spcAft>
                          <a:spcPts val="0"/>
                        </a:spcAft>
                        <a:buNone/>
                      </a:pPr>
                      <a:r>
                        <a:rPr lang="en-US" sz="1200" u="none" cap="none" strike="noStrike"/>
                        <a:t>1</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Soft Skills</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Self-Awareness</a:t>
                      </a:r>
                      <a:br>
                        <a:rPr lang="en-US" sz="1200" u="none" cap="none" strike="noStrike"/>
                      </a:br>
                      <a:r>
                        <a:rPr lang="en-US" sz="1200" u="none" cap="none" strike="noStrike"/>
                        <a:t>Grooming</a:t>
                      </a:r>
                      <a:br>
                        <a:rPr lang="en-US" sz="1200" u="none" cap="none" strike="noStrike"/>
                      </a:br>
                      <a:r>
                        <a:rPr lang="en-US" sz="1200" u="none" cap="none" strike="noStrike"/>
                        <a:t>Body Language</a:t>
                      </a:r>
                      <a:br>
                        <a:rPr lang="en-US" sz="1200" u="none" cap="none" strike="noStrike"/>
                      </a:br>
                      <a:r>
                        <a:rPr lang="en-US" sz="1200" u="none" cap="none" strike="noStrike"/>
                        <a:t>Developing Self- Confidence</a:t>
                      </a:r>
                      <a:endParaRPr sz="1200" u="none" cap="none" strike="noStrike"/>
                    </a:p>
                    <a:p>
                      <a:pPr indent="0" lvl="0" marL="0" marR="0" rtl="0" algn="l">
                        <a:spcBef>
                          <a:spcPts val="0"/>
                        </a:spcBef>
                        <a:spcAft>
                          <a:spcPts val="0"/>
                        </a:spcAft>
                        <a:buNone/>
                      </a:pPr>
                      <a:r>
                        <a:rPr lang="en-US" sz="1200"/>
                        <a:t>Communication</a:t>
                      </a:r>
                      <a:br>
                        <a:rPr lang="en-US" sz="1200" u="none" cap="none" strike="noStrike"/>
                      </a:br>
                      <a:r>
                        <a:rPr lang="en-US" sz="1200" u="none" cap="none" strike="noStrike"/>
                        <a:t>Teamwork</a:t>
                      </a:r>
                      <a:br>
                        <a:rPr lang="en-US" sz="1200" u="none" cap="none" strike="noStrike"/>
                      </a:br>
                      <a:r>
                        <a:rPr lang="en-US" sz="1200" u="none" cap="none" strike="noStrike"/>
                        <a:t>Active Listening &amp; Probing</a:t>
                      </a:r>
                      <a:br>
                        <a:rPr lang="en-US" sz="1200" u="none" cap="none" strike="noStrike"/>
                      </a:br>
                      <a:r>
                        <a:rPr lang="en-US" sz="1200" u="none" cap="none" strike="noStrike"/>
                        <a:t>Time Management</a:t>
                      </a:r>
                      <a:endParaRPr sz="1200" u="none" cap="none" strike="noStrike"/>
                    </a:p>
                    <a:p>
                      <a:pPr indent="0" lvl="0" marL="0" marR="0" rtl="0" algn="l">
                        <a:spcBef>
                          <a:spcPts val="0"/>
                        </a:spcBef>
                        <a:spcAft>
                          <a:spcPts val="0"/>
                        </a:spcAft>
                        <a:buNone/>
                      </a:pPr>
                      <a:r>
                        <a:t/>
                      </a:r>
                      <a:endParaRPr sz="1200"/>
                    </a:p>
                  </a:txBody>
                  <a:tcPr marT="6500" marB="0" marR="6500" marL="6500" anchor="ctr"/>
                </a:tc>
              </a:tr>
              <a:tr h="1330700">
                <a:tc>
                  <a:txBody>
                    <a:bodyPr/>
                    <a:lstStyle/>
                    <a:p>
                      <a:pPr indent="0" lvl="0" marL="0" marR="0" rtl="0" algn="ctr">
                        <a:spcBef>
                          <a:spcPts val="0"/>
                        </a:spcBef>
                        <a:spcAft>
                          <a:spcPts val="0"/>
                        </a:spcAft>
                        <a:buNone/>
                      </a:pPr>
                      <a:r>
                        <a:rPr lang="en-US" sz="1200"/>
                        <a:t>2</a:t>
                      </a:r>
                      <a:endParaRPr sz="1200" u="none" cap="none" strike="noStrike"/>
                    </a:p>
                  </a:txBody>
                  <a:tcPr marT="6500" marB="0" marR="6500" marL="6500" anchor="ctr"/>
                </a:tc>
                <a:tc>
                  <a:txBody>
                    <a:bodyPr/>
                    <a:lstStyle/>
                    <a:p>
                      <a:pPr indent="0" lvl="0" marL="0" marR="0" rtl="0" algn="l">
                        <a:spcBef>
                          <a:spcPts val="0"/>
                        </a:spcBef>
                        <a:spcAft>
                          <a:spcPts val="0"/>
                        </a:spcAft>
                        <a:buNone/>
                      </a:pPr>
                      <a:r>
                        <a:rPr lang="en-US" sz="1200"/>
                        <a:t>T</a:t>
                      </a:r>
                      <a:r>
                        <a:rPr lang="en-US" sz="1200"/>
                        <a:t>echnical</a:t>
                      </a:r>
                      <a:r>
                        <a:rPr lang="en-US" sz="1200"/>
                        <a:t> Skills  and Managerial Skills</a:t>
                      </a:r>
                      <a:endParaRPr sz="1200" u="none" cap="none" strike="noStrike"/>
                    </a:p>
                  </a:txBody>
                  <a:tcPr marT="6500" marB="0" marR="6500" marL="6500" anchor="ctr"/>
                </a:tc>
                <a:tc>
                  <a:txBody>
                    <a:bodyPr/>
                    <a:lstStyle/>
                    <a:p>
                      <a:pPr indent="0" lvl="0" marL="0" marR="0" rtl="0" algn="l">
                        <a:spcBef>
                          <a:spcPts val="0"/>
                        </a:spcBef>
                        <a:spcAft>
                          <a:spcPts val="0"/>
                        </a:spcAft>
                        <a:buNone/>
                      </a:pPr>
                      <a:r>
                        <a:rPr lang="en-US" sz="1200"/>
                        <a:t>Goal setting and risk taking </a:t>
                      </a:r>
                      <a:endParaRPr sz="1200"/>
                    </a:p>
                    <a:p>
                      <a:pPr indent="0" lvl="0" marL="0" marR="0" rtl="0" algn="l">
                        <a:spcBef>
                          <a:spcPts val="0"/>
                        </a:spcBef>
                        <a:spcAft>
                          <a:spcPts val="0"/>
                        </a:spcAft>
                        <a:buNone/>
                      </a:pPr>
                      <a:r>
                        <a:rPr lang="en-US" sz="1200"/>
                        <a:t>Entrepreneurial </a:t>
                      </a:r>
                      <a:r>
                        <a:rPr lang="en-US" sz="1200"/>
                        <a:t> </a:t>
                      </a:r>
                      <a:r>
                        <a:rPr lang="en-US" sz="1200"/>
                        <a:t>competencies</a:t>
                      </a:r>
                      <a:r>
                        <a:rPr lang="en-US" sz="1200"/>
                        <a:t> and its internalization</a:t>
                      </a:r>
                      <a:endParaRPr sz="1200"/>
                    </a:p>
                    <a:p>
                      <a:pPr indent="0" lvl="0" marL="0" marR="0" rtl="0" algn="l">
                        <a:spcBef>
                          <a:spcPts val="0"/>
                        </a:spcBef>
                        <a:spcAft>
                          <a:spcPts val="0"/>
                        </a:spcAft>
                        <a:buNone/>
                      </a:pPr>
                      <a:r>
                        <a:rPr lang="en-US" sz="1200"/>
                        <a:t>Negotiation</a:t>
                      </a:r>
                      <a:r>
                        <a:rPr lang="en-US" sz="1200"/>
                        <a:t> skills / </a:t>
                      </a:r>
                      <a:r>
                        <a:rPr lang="en-US" sz="1200"/>
                        <a:t>Convincing</a:t>
                      </a:r>
                      <a:r>
                        <a:rPr lang="en-US" sz="1200"/>
                        <a:t> abilities and its steps </a:t>
                      </a:r>
                      <a:endParaRPr sz="1200"/>
                    </a:p>
                    <a:p>
                      <a:pPr indent="0" lvl="0" marL="0" marR="0" rtl="0" algn="l">
                        <a:spcBef>
                          <a:spcPts val="0"/>
                        </a:spcBef>
                        <a:spcAft>
                          <a:spcPts val="0"/>
                        </a:spcAft>
                        <a:buNone/>
                      </a:pPr>
                      <a:r>
                        <a:rPr lang="en-US" sz="1200"/>
                        <a:t>Leadership </a:t>
                      </a:r>
                      <a:endParaRPr sz="1200"/>
                    </a:p>
                    <a:p>
                      <a:pPr indent="0" lvl="0" marL="0" marR="0" rtl="0" algn="l">
                        <a:spcBef>
                          <a:spcPts val="0"/>
                        </a:spcBef>
                        <a:spcAft>
                          <a:spcPts val="0"/>
                        </a:spcAft>
                        <a:buNone/>
                      </a:pPr>
                      <a:r>
                        <a:rPr lang="en-US" sz="1200"/>
                        <a:t>Failures and how to overcome failures</a:t>
                      </a:r>
                      <a:endParaRPr sz="1200"/>
                    </a:p>
                  </a:txBody>
                  <a:tcPr marT="6500" marB="0" marR="6500" marL="6500" anchor="ctr"/>
                </a:tc>
              </a:tr>
              <a:tr h="573600">
                <a:tc>
                  <a:txBody>
                    <a:bodyPr/>
                    <a:lstStyle/>
                    <a:p>
                      <a:pPr indent="0" lvl="0" marL="0" marR="0" rtl="0" algn="ctr">
                        <a:spcBef>
                          <a:spcPts val="0"/>
                        </a:spcBef>
                        <a:spcAft>
                          <a:spcPts val="0"/>
                        </a:spcAft>
                        <a:buNone/>
                      </a:pPr>
                      <a:r>
                        <a:rPr lang="en-US" sz="1200"/>
                        <a:t>3</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Personality Development</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Interaction</a:t>
                      </a:r>
                      <a:br>
                        <a:rPr lang="en-US" sz="1200" u="none" cap="none" strike="noStrike"/>
                      </a:br>
                      <a:r>
                        <a:rPr lang="en-US" sz="1200" u="none" cap="none" strike="noStrike"/>
                        <a:t>Rapport building (Relationship building)</a:t>
                      </a:r>
                      <a:br>
                        <a:rPr lang="en-US" sz="1200" u="none" cap="none" strike="noStrike"/>
                      </a:br>
                      <a:r>
                        <a:rPr lang="en-US" sz="1200" u="none" cap="none" strike="noStrike"/>
                        <a:t>Connecting with customers</a:t>
                      </a:r>
                      <a:endParaRPr b="0" i="0" sz="1200" u="none" cap="none" strike="noStrike">
                        <a:solidFill>
                          <a:srgbClr val="000000"/>
                        </a:solidFill>
                        <a:latin typeface="Calibri"/>
                        <a:ea typeface="Calibri"/>
                        <a:cs typeface="Calibri"/>
                        <a:sym typeface="Calibri"/>
                      </a:endParaRPr>
                    </a:p>
                  </a:txBody>
                  <a:tcPr marT="6500" marB="0" marR="6500" marL="6500" anchor="ctr"/>
                </a:tc>
              </a:tr>
              <a:tr h="573600">
                <a:tc>
                  <a:txBody>
                    <a:bodyPr/>
                    <a:lstStyle/>
                    <a:p>
                      <a:pPr indent="0" lvl="0" marL="0" marR="0" rtl="0" algn="ctr">
                        <a:spcBef>
                          <a:spcPts val="0"/>
                        </a:spcBef>
                        <a:spcAft>
                          <a:spcPts val="0"/>
                        </a:spcAft>
                        <a:buNone/>
                      </a:pPr>
                      <a:r>
                        <a:rPr lang="en-US" sz="1200"/>
                        <a:t>4</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Offline Product Scrutiny and Email Etiquette</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Knowing the product</a:t>
                      </a:r>
                      <a:br>
                        <a:rPr lang="en-US" sz="1200" u="none" cap="none" strike="noStrike"/>
                      </a:br>
                      <a:r>
                        <a:rPr lang="en-US" sz="1200" u="none" cap="none" strike="noStrike"/>
                        <a:t>Identifying the product</a:t>
                      </a:r>
                      <a:br>
                        <a:rPr lang="en-US" sz="1200" u="none" cap="none" strike="noStrike"/>
                      </a:br>
                      <a:r>
                        <a:rPr lang="en-US" sz="1200" u="none" cap="none" strike="noStrike"/>
                        <a:t>Email writing</a:t>
                      </a:r>
                      <a:endParaRPr b="0" i="0" sz="1200" u="none" cap="none" strike="noStrike">
                        <a:solidFill>
                          <a:srgbClr val="000000"/>
                        </a:solidFill>
                        <a:latin typeface="Calibri"/>
                        <a:ea typeface="Calibri"/>
                        <a:cs typeface="Calibri"/>
                        <a:sym typeface="Calibri"/>
                      </a:endParaRPr>
                    </a:p>
                  </a:txBody>
                  <a:tcPr marT="6500" marB="0" marR="6500" marL="65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1097279" y="286603"/>
            <a:ext cx="1258355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Communicating with convincing messaging</a:t>
            </a:r>
            <a:endParaRPr/>
          </a:p>
        </p:txBody>
      </p:sp>
      <p:cxnSp>
        <p:nvCxnSpPr>
          <p:cNvPr id="261" name="Google Shape;261;p13"/>
          <p:cNvCxnSpPr/>
          <p:nvPr/>
        </p:nvCxnSpPr>
        <p:spPr>
          <a:xfrm flipH="1" rot="10800000">
            <a:off x="2117664" y="2647761"/>
            <a:ext cx="122001" cy="142828"/>
          </a:xfrm>
          <a:prstGeom prst="straightConnector1">
            <a:avLst/>
          </a:prstGeom>
          <a:noFill/>
          <a:ln cap="flat" cmpd="sng" w="19050">
            <a:solidFill>
              <a:srgbClr val="A5A5A5"/>
            </a:solidFill>
            <a:prstDash val="solid"/>
            <a:round/>
            <a:headEnd len="sm" w="sm" type="none"/>
            <a:tailEnd len="med" w="med" type="oval"/>
          </a:ln>
        </p:spPr>
      </p:cxnSp>
      <p:cxnSp>
        <p:nvCxnSpPr>
          <p:cNvPr id="262" name="Google Shape;262;p13"/>
          <p:cNvCxnSpPr/>
          <p:nvPr/>
        </p:nvCxnSpPr>
        <p:spPr>
          <a:xfrm flipH="1" rot="10800000">
            <a:off x="2470845" y="2808570"/>
            <a:ext cx="329914" cy="184989"/>
          </a:xfrm>
          <a:prstGeom prst="straightConnector1">
            <a:avLst/>
          </a:prstGeom>
          <a:noFill/>
          <a:ln cap="flat" cmpd="sng" w="19050">
            <a:solidFill>
              <a:srgbClr val="A5A5A5"/>
            </a:solidFill>
            <a:prstDash val="solid"/>
            <a:round/>
            <a:headEnd len="sm" w="sm" type="none"/>
            <a:tailEnd len="med" w="med" type="oval"/>
          </a:ln>
        </p:spPr>
      </p:cxnSp>
      <p:cxnSp>
        <p:nvCxnSpPr>
          <p:cNvPr id="263" name="Google Shape;263;p13"/>
          <p:cNvCxnSpPr/>
          <p:nvPr/>
        </p:nvCxnSpPr>
        <p:spPr>
          <a:xfrm>
            <a:off x="2569247" y="3633383"/>
            <a:ext cx="387795" cy="80123"/>
          </a:xfrm>
          <a:prstGeom prst="straightConnector1">
            <a:avLst/>
          </a:prstGeom>
          <a:noFill/>
          <a:ln cap="flat" cmpd="sng" w="19050">
            <a:solidFill>
              <a:srgbClr val="A5A5A5"/>
            </a:solidFill>
            <a:prstDash val="solid"/>
            <a:round/>
            <a:headEnd len="sm" w="sm" type="none"/>
            <a:tailEnd len="med" w="med" type="oval"/>
          </a:ln>
        </p:spPr>
      </p:cxnSp>
      <p:cxnSp>
        <p:nvCxnSpPr>
          <p:cNvPr id="264" name="Google Shape;264;p13"/>
          <p:cNvCxnSpPr/>
          <p:nvPr/>
        </p:nvCxnSpPr>
        <p:spPr>
          <a:xfrm flipH="1" rot="-5400000">
            <a:off x="2379002" y="3856370"/>
            <a:ext cx="160246" cy="161581"/>
          </a:xfrm>
          <a:prstGeom prst="straightConnector1">
            <a:avLst/>
          </a:prstGeom>
          <a:noFill/>
          <a:ln cap="flat" cmpd="sng" w="19050">
            <a:solidFill>
              <a:srgbClr val="A5A5A5"/>
            </a:solidFill>
            <a:prstDash val="solid"/>
            <a:round/>
            <a:headEnd len="sm" w="sm" type="none"/>
            <a:tailEnd len="med" w="med" type="oval"/>
          </a:ln>
        </p:spPr>
      </p:cxnSp>
      <p:cxnSp>
        <p:nvCxnSpPr>
          <p:cNvPr id="265" name="Google Shape;265;p13"/>
          <p:cNvCxnSpPr/>
          <p:nvPr/>
        </p:nvCxnSpPr>
        <p:spPr>
          <a:xfrm flipH="1" rot="-5400000">
            <a:off x="1831836" y="4072727"/>
            <a:ext cx="104578" cy="4178"/>
          </a:xfrm>
          <a:prstGeom prst="straightConnector1">
            <a:avLst/>
          </a:prstGeom>
          <a:noFill/>
          <a:ln cap="flat" cmpd="sng" w="19050">
            <a:solidFill>
              <a:srgbClr val="A5A5A5"/>
            </a:solidFill>
            <a:prstDash val="solid"/>
            <a:round/>
            <a:headEnd len="sm" w="sm" type="none"/>
            <a:tailEnd len="med" w="med" type="oval"/>
          </a:ln>
        </p:spPr>
      </p:cxnSp>
      <p:sp>
        <p:nvSpPr>
          <p:cNvPr id="266" name="Google Shape;266;p13"/>
          <p:cNvSpPr/>
          <p:nvPr/>
        </p:nvSpPr>
        <p:spPr>
          <a:xfrm>
            <a:off x="1343562" y="2927112"/>
            <a:ext cx="1155979" cy="957023"/>
          </a:xfrm>
          <a:custGeom>
            <a:rect b="b" l="l" r="r" t="t"/>
            <a:pathLst>
              <a:path extrusionOk="0" h="1720" w="1717">
                <a:moveTo>
                  <a:pt x="859" y="385"/>
                </a:moveTo>
                <a:lnTo>
                  <a:pt x="816" y="387"/>
                </a:lnTo>
                <a:lnTo>
                  <a:pt x="774" y="393"/>
                </a:lnTo>
                <a:lnTo>
                  <a:pt x="733" y="402"/>
                </a:lnTo>
                <a:lnTo>
                  <a:pt x="693" y="415"/>
                </a:lnTo>
                <a:lnTo>
                  <a:pt x="655" y="431"/>
                </a:lnTo>
                <a:lnTo>
                  <a:pt x="619" y="450"/>
                </a:lnTo>
                <a:lnTo>
                  <a:pt x="585" y="472"/>
                </a:lnTo>
                <a:lnTo>
                  <a:pt x="553" y="497"/>
                </a:lnTo>
                <a:lnTo>
                  <a:pt x="524" y="524"/>
                </a:lnTo>
                <a:lnTo>
                  <a:pt x="496" y="554"/>
                </a:lnTo>
                <a:lnTo>
                  <a:pt x="471" y="587"/>
                </a:lnTo>
                <a:lnTo>
                  <a:pt x="449" y="621"/>
                </a:lnTo>
                <a:lnTo>
                  <a:pt x="430" y="657"/>
                </a:lnTo>
                <a:lnTo>
                  <a:pt x="414" y="694"/>
                </a:lnTo>
                <a:lnTo>
                  <a:pt x="402" y="734"/>
                </a:lnTo>
                <a:lnTo>
                  <a:pt x="392" y="775"/>
                </a:lnTo>
                <a:lnTo>
                  <a:pt x="387" y="817"/>
                </a:lnTo>
                <a:lnTo>
                  <a:pt x="385" y="860"/>
                </a:lnTo>
                <a:lnTo>
                  <a:pt x="387" y="903"/>
                </a:lnTo>
                <a:lnTo>
                  <a:pt x="392" y="946"/>
                </a:lnTo>
                <a:lnTo>
                  <a:pt x="402" y="986"/>
                </a:lnTo>
                <a:lnTo>
                  <a:pt x="414" y="1026"/>
                </a:lnTo>
                <a:lnTo>
                  <a:pt x="430" y="1064"/>
                </a:lnTo>
                <a:lnTo>
                  <a:pt x="449" y="1100"/>
                </a:lnTo>
                <a:lnTo>
                  <a:pt x="471" y="1134"/>
                </a:lnTo>
                <a:lnTo>
                  <a:pt x="496" y="1166"/>
                </a:lnTo>
                <a:lnTo>
                  <a:pt x="524" y="1196"/>
                </a:lnTo>
                <a:lnTo>
                  <a:pt x="553" y="1223"/>
                </a:lnTo>
                <a:lnTo>
                  <a:pt x="585" y="1249"/>
                </a:lnTo>
                <a:lnTo>
                  <a:pt x="619" y="1270"/>
                </a:lnTo>
                <a:lnTo>
                  <a:pt x="655" y="1290"/>
                </a:lnTo>
                <a:lnTo>
                  <a:pt x="693" y="1305"/>
                </a:lnTo>
                <a:lnTo>
                  <a:pt x="733" y="1318"/>
                </a:lnTo>
                <a:lnTo>
                  <a:pt x="774" y="1328"/>
                </a:lnTo>
                <a:lnTo>
                  <a:pt x="816" y="1333"/>
                </a:lnTo>
                <a:lnTo>
                  <a:pt x="859" y="1335"/>
                </a:lnTo>
                <a:lnTo>
                  <a:pt x="904" y="1333"/>
                </a:lnTo>
                <a:lnTo>
                  <a:pt x="949" y="1326"/>
                </a:lnTo>
                <a:lnTo>
                  <a:pt x="992" y="1316"/>
                </a:lnTo>
                <a:lnTo>
                  <a:pt x="1033" y="1302"/>
                </a:lnTo>
                <a:lnTo>
                  <a:pt x="1073" y="1284"/>
                </a:lnTo>
                <a:lnTo>
                  <a:pt x="1110" y="1263"/>
                </a:lnTo>
                <a:lnTo>
                  <a:pt x="1146" y="1238"/>
                </a:lnTo>
                <a:lnTo>
                  <a:pt x="1178" y="1211"/>
                </a:lnTo>
                <a:lnTo>
                  <a:pt x="1209" y="1180"/>
                </a:lnTo>
                <a:lnTo>
                  <a:pt x="1236" y="1148"/>
                </a:lnTo>
                <a:lnTo>
                  <a:pt x="1261" y="1112"/>
                </a:lnTo>
                <a:lnTo>
                  <a:pt x="1282" y="1075"/>
                </a:lnTo>
                <a:lnTo>
                  <a:pt x="1299" y="1035"/>
                </a:lnTo>
                <a:lnTo>
                  <a:pt x="1314" y="993"/>
                </a:lnTo>
                <a:lnTo>
                  <a:pt x="1324" y="950"/>
                </a:lnTo>
                <a:lnTo>
                  <a:pt x="1331" y="906"/>
                </a:lnTo>
                <a:lnTo>
                  <a:pt x="1333" y="860"/>
                </a:lnTo>
                <a:lnTo>
                  <a:pt x="1331" y="814"/>
                </a:lnTo>
                <a:lnTo>
                  <a:pt x="1324" y="770"/>
                </a:lnTo>
                <a:lnTo>
                  <a:pt x="1314" y="727"/>
                </a:lnTo>
                <a:lnTo>
                  <a:pt x="1299" y="686"/>
                </a:lnTo>
                <a:lnTo>
                  <a:pt x="1282" y="646"/>
                </a:lnTo>
                <a:lnTo>
                  <a:pt x="1261" y="608"/>
                </a:lnTo>
                <a:lnTo>
                  <a:pt x="1236" y="573"/>
                </a:lnTo>
                <a:lnTo>
                  <a:pt x="1209" y="540"/>
                </a:lnTo>
                <a:lnTo>
                  <a:pt x="1178" y="509"/>
                </a:lnTo>
                <a:lnTo>
                  <a:pt x="1146" y="482"/>
                </a:lnTo>
                <a:lnTo>
                  <a:pt x="1110" y="458"/>
                </a:lnTo>
                <a:lnTo>
                  <a:pt x="1073" y="436"/>
                </a:lnTo>
                <a:lnTo>
                  <a:pt x="1033" y="419"/>
                </a:lnTo>
                <a:lnTo>
                  <a:pt x="992" y="404"/>
                </a:lnTo>
                <a:lnTo>
                  <a:pt x="949" y="394"/>
                </a:lnTo>
                <a:lnTo>
                  <a:pt x="904" y="387"/>
                </a:lnTo>
                <a:lnTo>
                  <a:pt x="859" y="385"/>
                </a:lnTo>
                <a:close/>
                <a:moveTo>
                  <a:pt x="859" y="0"/>
                </a:moveTo>
                <a:lnTo>
                  <a:pt x="920" y="2"/>
                </a:lnTo>
                <a:lnTo>
                  <a:pt x="980" y="9"/>
                </a:lnTo>
                <a:lnTo>
                  <a:pt x="1039" y="19"/>
                </a:lnTo>
                <a:lnTo>
                  <a:pt x="1096" y="34"/>
                </a:lnTo>
                <a:lnTo>
                  <a:pt x="1152" y="52"/>
                </a:lnTo>
                <a:lnTo>
                  <a:pt x="1206" y="73"/>
                </a:lnTo>
                <a:lnTo>
                  <a:pt x="1258" y="99"/>
                </a:lnTo>
                <a:lnTo>
                  <a:pt x="1308" y="128"/>
                </a:lnTo>
                <a:lnTo>
                  <a:pt x="1356" y="159"/>
                </a:lnTo>
                <a:lnTo>
                  <a:pt x="1402" y="194"/>
                </a:lnTo>
                <a:lnTo>
                  <a:pt x="1445" y="232"/>
                </a:lnTo>
                <a:lnTo>
                  <a:pt x="1485" y="273"/>
                </a:lnTo>
                <a:lnTo>
                  <a:pt x="1523" y="316"/>
                </a:lnTo>
                <a:lnTo>
                  <a:pt x="1558" y="361"/>
                </a:lnTo>
                <a:lnTo>
                  <a:pt x="1590" y="410"/>
                </a:lnTo>
                <a:lnTo>
                  <a:pt x="1618" y="460"/>
                </a:lnTo>
                <a:lnTo>
                  <a:pt x="1644" y="512"/>
                </a:lnTo>
                <a:lnTo>
                  <a:pt x="1665" y="566"/>
                </a:lnTo>
                <a:lnTo>
                  <a:pt x="1684" y="622"/>
                </a:lnTo>
                <a:lnTo>
                  <a:pt x="1698" y="679"/>
                </a:lnTo>
                <a:lnTo>
                  <a:pt x="1708" y="739"/>
                </a:lnTo>
                <a:lnTo>
                  <a:pt x="1715" y="799"/>
                </a:lnTo>
                <a:lnTo>
                  <a:pt x="1717" y="860"/>
                </a:lnTo>
                <a:lnTo>
                  <a:pt x="1715" y="922"/>
                </a:lnTo>
                <a:lnTo>
                  <a:pt x="1708" y="982"/>
                </a:lnTo>
                <a:lnTo>
                  <a:pt x="1698" y="1041"/>
                </a:lnTo>
                <a:lnTo>
                  <a:pt x="1684" y="1098"/>
                </a:lnTo>
                <a:lnTo>
                  <a:pt x="1665" y="1154"/>
                </a:lnTo>
                <a:lnTo>
                  <a:pt x="1644" y="1208"/>
                </a:lnTo>
                <a:lnTo>
                  <a:pt x="1618" y="1261"/>
                </a:lnTo>
                <a:lnTo>
                  <a:pt x="1590" y="1311"/>
                </a:lnTo>
                <a:lnTo>
                  <a:pt x="1558" y="1359"/>
                </a:lnTo>
                <a:lnTo>
                  <a:pt x="1523" y="1404"/>
                </a:lnTo>
                <a:lnTo>
                  <a:pt x="1485" y="1448"/>
                </a:lnTo>
                <a:lnTo>
                  <a:pt x="1445" y="1488"/>
                </a:lnTo>
                <a:lnTo>
                  <a:pt x="1402" y="1526"/>
                </a:lnTo>
                <a:lnTo>
                  <a:pt x="1356" y="1561"/>
                </a:lnTo>
                <a:lnTo>
                  <a:pt x="1308" y="1593"/>
                </a:lnTo>
                <a:lnTo>
                  <a:pt x="1258" y="1621"/>
                </a:lnTo>
                <a:lnTo>
                  <a:pt x="1206" y="1647"/>
                </a:lnTo>
                <a:lnTo>
                  <a:pt x="1152" y="1668"/>
                </a:lnTo>
                <a:lnTo>
                  <a:pt x="1096" y="1687"/>
                </a:lnTo>
                <a:lnTo>
                  <a:pt x="1039" y="1701"/>
                </a:lnTo>
                <a:lnTo>
                  <a:pt x="980" y="1711"/>
                </a:lnTo>
                <a:lnTo>
                  <a:pt x="920" y="1718"/>
                </a:lnTo>
                <a:lnTo>
                  <a:pt x="859" y="1720"/>
                </a:lnTo>
                <a:lnTo>
                  <a:pt x="797" y="1718"/>
                </a:lnTo>
                <a:lnTo>
                  <a:pt x="737" y="1711"/>
                </a:lnTo>
                <a:lnTo>
                  <a:pt x="678" y="1701"/>
                </a:lnTo>
                <a:lnTo>
                  <a:pt x="621" y="1687"/>
                </a:lnTo>
                <a:lnTo>
                  <a:pt x="565" y="1668"/>
                </a:lnTo>
                <a:lnTo>
                  <a:pt x="511" y="1647"/>
                </a:lnTo>
                <a:lnTo>
                  <a:pt x="459" y="1621"/>
                </a:lnTo>
                <a:lnTo>
                  <a:pt x="409" y="1593"/>
                </a:lnTo>
                <a:lnTo>
                  <a:pt x="361" y="1561"/>
                </a:lnTo>
                <a:lnTo>
                  <a:pt x="316" y="1526"/>
                </a:lnTo>
                <a:lnTo>
                  <a:pt x="272" y="1488"/>
                </a:lnTo>
                <a:lnTo>
                  <a:pt x="232" y="1448"/>
                </a:lnTo>
                <a:lnTo>
                  <a:pt x="194" y="1404"/>
                </a:lnTo>
                <a:lnTo>
                  <a:pt x="159" y="1359"/>
                </a:lnTo>
                <a:lnTo>
                  <a:pt x="128" y="1311"/>
                </a:lnTo>
                <a:lnTo>
                  <a:pt x="99" y="1261"/>
                </a:lnTo>
                <a:lnTo>
                  <a:pt x="73" y="1208"/>
                </a:lnTo>
                <a:lnTo>
                  <a:pt x="52" y="1154"/>
                </a:lnTo>
                <a:lnTo>
                  <a:pt x="34" y="1098"/>
                </a:lnTo>
                <a:lnTo>
                  <a:pt x="19" y="1041"/>
                </a:lnTo>
                <a:lnTo>
                  <a:pt x="9" y="982"/>
                </a:lnTo>
                <a:lnTo>
                  <a:pt x="2" y="922"/>
                </a:lnTo>
                <a:lnTo>
                  <a:pt x="0" y="860"/>
                </a:lnTo>
                <a:lnTo>
                  <a:pt x="2" y="799"/>
                </a:lnTo>
                <a:lnTo>
                  <a:pt x="9" y="739"/>
                </a:lnTo>
                <a:lnTo>
                  <a:pt x="19" y="679"/>
                </a:lnTo>
                <a:lnTo>
                  <a:pt x="34" y="622"/>
                </a:lnTo>
                <a:lnTo>
                  <a:pt x="52" y="566"/>
                </a:lnTo>
                <a:lnTo>
                  <a:pt x="73" y="512"/>
                </a:lnTo>
                <a:lnTo>
                  <a:pt x="99" y="460"/>
                </a:lnTo>
                <a:lnTo>
                  <a:pt x="128" y="410"/>
                </a:lnTo>
                <a:lnTo>
                  <a:pt x="159" y="361"/>
                </a:lnTo>
                <a:lnTo>
                  <a:pt x="194" y="316"/>
                </a:lnTo>
                <a:lnTo>
                  <a:pt x="232" y="273"/>
                </a:lnTo>
                <a:lnTo>
                  <a:pt x="272" y="232"/>
                </a:lnTo>
                <a:lnTo>
                  <a:pt x="316" y="194"/>
                </a:lnTo>
                <a:lnTo>
                  <a:pt x="361" y="159"/>
                </a:lnTo>
                <a:lnTo>
                  <a:pt x="409" y="128"/>
                </a:lnTo>
                <a:lnTo>
                  <a:pt x="459" y="99"/>
                </a:lnTo>
                <a:lnTo>
                  <a:pt x="511" y="73"/>
                </a:lnTo>
                <a:lnTo>
                  <a:pt x="565" y="52"/>
                </a:lnTo>
                <a:lnTo>
                  <a:pt x="621" y="34"/>
                </a:lnTo>
                <a:lnTo>
                  <a:pt x="678" y="19"/>
                </a:lnTo>
                <a:lnTo>
                  <a:pt x="737" y="9"/>
                </a:lnTo>
                <a:lnTo>
                  <a:pt x="797" y="2"/>
                </a:lnTo>
                <a:lnTo>
                  <a:pt x="859" y="0"/>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7" name="Google Shape;267;p13"/>
          <p:cNvSpPr/>
          <p:nvPr/>
        </p:nvSpPr>
        <p:spPr>
          <a:xfrm>
            <a:off x="1351389" y="3775860"/>
            <a:ext cx="368503" cy="259155"/>
          </a:xfrm>
          <a:custGeom>
            <a:rect b="b" l="l" r="r" t="t"/>
            <a:pathLst>
              <a:path extrusionOk="0" h="1623" w="1911">
                <a:moveTo>
                  <a:pt x="1911" y="793"/>
                </a:moveTo>
                <a:cubicBezTo>
                  <a:pt x="1437" y="630"/>
                  <a:pt x="1010" y="356"/>
                  <a:pt x="663" y="0"/>
                </a:cubicBezTo>
                <a:lnTo>
                  <a:pt x="0" y="599"/>
                </a:lnTo>
                <a:cubicBezTo>
                  <a:pt x="466" y="1064"/>
                  <a:pt x="1044" y="1420"/>
                  <a:pt x="1688" y="1623"/>
                </a:cubicBezTo>
                <a:lnTo>
                  <a:pt x="1911" y="793"/>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8" name="Google Shape;268;p13"/>
          <p:cNvSpPr/>
          <p:nvPr/>
        </p:nvSpPr>
        <p:spPr>
          <a:xfrm>
            <a:off x="1134681" y="3522483"/>
            <a:ext cx="296600" cy="303723"/>
          </a:xfrm>
          <a:custGeom>
            <a:rect b="b" l="l" r="r" t="t"/>
            <a:pathLst>
              <a:path extrusionOk="0" h="1907" w="1535">
                <a:moveTo>
                  <a:pt x="863" y="1907"/>
                </a:moveTo>
                <a:lnTo>
                  <a:pt x="1535" y="1304"/>
                </a:lnTo>
                <a:cubicBezTo>
                  <a:pt x="1244" y="925"/>
                  <a:pt x="1033" y="482"/>
                  <a:pt x="923" y="0"/>
                </a:cubicBezTo>
                <a:lnTo>
                  <a:pt x="0" y="146"/>
                </a:lnTo>
                <a:cubicBezTo>
                  <a:pt x="144" y="804"/>
                  <a:pt x="446" y="1405"/>
                  <a:pt x="863" y="1907"/>
                </a:cubicBez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9" name="Google Shape;269;p13"/>
          <p:cNvSpPr/>
          <p:nvPr/>
        </p:nvSpPr>
        <p:spPr>
          <a:xfrm>
            <a:off x="1954576" y="2741717"/>
            <a:ext cx="348530" cy="200556"/>
          </a:xfrm>
          <a:custGeom>
            <a:rect b="b" l="l" r="r" t="t"/>
            <a:pathLst>
              <a:path extrusionOk="0" h="1259" w="1806">
                <a:moveTo>
                  <a:pt x="0" y="0"/>
                </a:moveTo>
                <a:lnTo>
                  <a:pt x="0" y="849"/>
                </a:lnTo>
                <a:cubicBezTo>
                  <a:pt x="497" y="880"/>
                  <a:pt x="963" y="1024"/>
                  <a:pt x="1372" y="1259"/>
                </a:cubicBezTo>
                <a:lnTo>
                  <a:pt x="1806" y="505"/>
                </a:lnTo>
                <a:cubicBezTo>
                  <a:pt x="1267" y="209"/>
                  <a:pt x="655" y="28"/>
                  <a:pt x="0" y="0"/>
                </a:cubicBez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0" name="Google Shape;270;p13"/>
          <p:cNvSpPr/>
          <p:nvPr/>
        </p:nvSpPr>
        <p:spPr>
          <a:xfrm>
            <a:off x="1516166" y="2741717"/>
            <a:ext cx="363510" cy="204683"/>
          </a:xfrm>
          <a:custGeom>
            <a:rect b="b" l="l" r="r" t="t"/>
            <a:pathLst>
              <a:path extrusionOk="0" h="1281" w="1885">
                <a:moveTo>
                  <a:pt x="477" y="1281"/>
                </a:moveTo>
                <a:cubicBezTo>
                  <a:pt x="898" y="1033"/>
                  <a:pt x="1375" y="880"/>
                  <a:pt x="1885" y="849"/>
                </a:cubicBezTo>
                <a:lnTo>
                  <a:pt x="1885" y="0"/>
                </a:lnTo>
                <a:cubicBezTo>
                  <a:pt x="1200" y="31"/>
                  <a:pt x="559" y="229"/>
                  <a:pt x="0" y="550"/>
                </a:cubicBezTo>
                <a:lnTo>
                  <a:pt x="477" y="1281"/>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1" name="Google Shape;271;p13"/>
          <p:cNvSpPr/>
          <p:nvPr/>
        </p:nvSpPr>
        <p:spPr>
          <a:xfrm>
            <a:off x="2486858" y="3125497"/>
            <a:ext cx="231688" cy="309500"/>
          </a:xfrm>
          <a:custGeom>
            <a:rect b="b" l="l" r="r" t="t"/>
            <a:pathLst>
              <a:path extrusionOk="0" h="1942" w="1203">
                <a:moveTo>
                  <a:pt x="0" y="421"/>
                </a:moveTo>
                <a:cubicBezTo>
                  <a:pt x="173" y="824"/>
                  <a:pt x="268" y="1270"/>
                  <a:pt x="268" y="1739"/>
                </a:cubicBezTo>
                <a:cubicBezTo>
                  <a:pt x="268" y="1773"/>
                  <a:pt x="268" y="1809"/>
                  <a:pt x="266" y="1843"/>
                </a:cubicBezTo>
                <a:lnTo>
                  <a:pt x="1197" y="1942"/>
                </a:lnTo>
                <a:cubicBezTo>
                  <a:pt x="1200" y="1874"/>
                  <a:pt x="1203" y="1807"/>
                  <a:pt x="1203" y="1739"/>
                </a:cubicBezTo>
                <a:cubicBezTo>
                  <a:pt x="1203" y="1118"/>
                  <a:pt x="1067" y="531"/>
                  <a:pt x="822" y="0"/>
                </a:cubicBezTo>
                <a:lnTo>
                  <a:pt x="0" y="421"/>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2" name="Google Shape;272;p13"/>
          <p:cNvSpPr/>
          <p:nvPr/>
        </p:nvSpPr>
        <p:spPr>
          <a:xfrm>
            <a:off x="2427938" y="3480391"/>
            <a:ext cx="282619" cy="313627"/>
          </a:xfrm>
          <a:custGeom>
            <a:rect b="b" l="l" r="r" t="t"/>
            <a:pathLst>
              <a:path extrusionOk="0" h="1970" w="1467">
                <a:moveTo>
                  <a:pt x="1467" y="99"/>
                </a:moveTo>
                <a:lnTo>
                  <a:pt x="539" y="0"/>
                </a:lnTo>
                <a:cubicBezTo>
                  <a:pt x="465" y="514"/>
                  <a:pt x="276" y="988"/>
                  <a:pt x="0" y="1397"/>
                </a:cubicBezTo>
                <a:lnTo>
                  <a:pt x="705" y="1970"/>
                </a:lnTo>
                <a:cubicBezTo>
                  <a:pt x="1103" y="1431"/>
                  <a:pt x="1371" y="793"/>
                  <a:pt x="1467" y="99"/>
                </a:cubicBez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3" name="Google Shape;273;p13"/>
          <p:cNvSpPr/>
          <p:nvPr/>
        </p:nvSpPr>
        <p:spPr>
          <a:xfrm>
            <a:off x="1748853" y="3912865"/>
            <a:ext cx="375494" cy="152687"/>
          </a:xfrm>
          <a:custGeom>
            <a:rect b="b" l="l" r="r" t="t"/>
            <a:pathLst>
              <a:path extrusionOk="0" h="954" w="1948">
                <a:moveTo>
                  <a:pt x="1685" y="0"/>
                </a:moveTo>
                <a:cubicBezTo>
                  <a:pt x="1426" y="68"/>
                  <a:pt x="1155" y="105"/>
                  <a:pt x="875" y="105"/>
                </a:cubicBezTo>
                <a:cubicBezTo>
                  <a:pt x="652" y="105"/>
                  <a:pt x="432" y="82"/>
                  <a:pt x="221" y="37"/>
                </a:cubicBezTo>
                <a:lnTo>
                  <a:pt x="0" y="861"/>
                </a:lnTo>
                <a:cubicBezTo>
                  <a:pt x="283" y="920"/>
                  <a:pt x="576" y="954"/>
                  <a:pt x="875" y="954"/>
                </a:cubicBezTo>
                <a:cubicBezTo>
                  <a:pt x="1248" y="954"/>
                  <a:pt x="1606" y="906"/>
                  <a:pt x="1948" y="813"/>
                </a:cubicBezTo>
                <a:lnTo>
                  <a:pt x="1685" y="0"/>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4" name="Google Shape;274;p13"/>
          <p:cNvSpPr/>
          <p:nvPr/>
        </p:nvSpPr>
        <p:spPr>
          <a:xfrm>
            <a:off x="2143321" y="3751925"/>
            <a:ext cx="373496" cy="271535"/>
          </a:xfrm>
          <a:custGeom>
            <a:rect b="b" l="l" r="r" t="t"/>
            <a:pathLst>
              <a:path extrusionOk="0" h="1707" w="1936">
                <a:moveTo>
                  <a:pt x="1239" y="0"/>
                </a:moveTo>
                <a:cubicBezTo>
                  <a:pt x="903" y="389"/>
                  <a:pt x="480" y="697"/>
                  <a:pt x="0" y="889"/>
                </a:cubicBezTo>
                <a:lnTo>
                  <a:pt x="266" y="1707"/>
                </a:lnTo>
                <a:cubicBezTo>
                  <a:pt x="915" y="1468"/>
                  <a:pt x="1485" y="1072"/>
                  <a:pt x="1936" y="564"/>
                </a:cubicBezTo>
                <a:lnTo>
                  <a:pt x="1239" y="0"/>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5" name="Google Shape;275;p13"/>
          <p:cNvSpPr/>
          <p:nvPr/>
        </p:nvSpPr>
        <p:spPr>
          <a:xfrm>
            <a:off x="2281136" y="2853963"/>
            <a:ext cx="329556" cy="283915"/>
          </a:xfrm>
          <a:custGeom>
            <a:rect b="b" l="l" r="r" t="t"/>
            <a:pathLst>
              <a:path extrusionOk="0" h="1778" w="1710">
                <a:moveTo>
                  <a:pt x="0" y="765"/>
                </a:moveTo>
                <a:cubicBezTo>
                  <a:pt x="364" y="1036"/>
                  <a:pt x="668" y="1381"/>
                  <a:pt x="894" y="1778"/>
                </a:cubicBezTo>
                <a:lnTo>
                  <a:pt x="1710" y="1364"/>
                </a:lnTo>
                <a:cubicBezTo>
                  <a:pt x="1394" y="819"/>
                  <a:pt x="959" y="353"/>
                  <a:pt x="440" y="0"/>
                </a:cubicBezTo>
                <a:lnTo>
                  <a:pt x="0" y="765"/>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6" name="Google Shape;276;p13"/>
          <p:cNvSpPr/>
          <p:nvPr/>
        </p:nvSpPr>
        <p:spPr>
          <a:xfrm>
            <a:off x="1199593" y="2862216"/>
            <a:ext cx="347531" cy="307849"/>
          </a:xfrm>
          <a:custGeom>
            <a:rect b="b" l="l" r="r" t="t"/>
            <a:pathLst>
              <a:path extrusionOk="0" h="1931" w="1806">
                <a:moveTo>
                  <a:pt x="838" y="1931"/>
                </a:moveTo>
                <a:cubicBezTo>
                  <a:pt x="1064" y="1459"/>
                  <a:pt x="1397" y="1050"/>
                  <a:pt x="1806" y="740"/>
                </a:cubicBezTo>
                <a:lnTo>
                  <a:pt x="1326" y="0"/>
                </a:lnTo>
                <a:cubicBezTo>
                  <a:pt x="765" y="398"/>
                  <a:pt x="305" y="934"/>
                  <a:pt x="0" y="1555"/>
                </a:cubicBezTo>
                <a:lnTo>
                  <a:pt x="838" y="1931"/>
                </a:lnTo>
                <a:close/>
              </a:path>
            </a:pathLst>
          </a:custGeom>
          <a:solidFill>
            <a:srgbClr val="0073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7" name="Google Shape;277;p13"/>
          <p:cNvSpPr/>
          <p:nvPr/>
        </p:nvSpPr>
        <p:spPr>
          <a:xfrm>
            <a:off x="1116705" y="3166764"/>
            <a:ext cx="215709" cy="317753"/>
          </a:xfrm>
          <a:custGeom>
            <a:rect b="b" l="l" r="r" t="t"/>
            <a:pathLst>
              <a:path extrusionOk="0" h="1993" w="1120">
                <a:moveTo>
                  <a:pt x="957" y="1849"/>
                </a:moveTo>
                <a:cubicBezTo>
                  <a:pt x="942" y="1727"/>
                  <a:pt x="937" y="1606"/>
                  <a:pt x="937" y="1482"/>
                </a:cubicBezTo>
                <a:cubicBezTo>
                  <a:pt x="937" y="1095"/>
                  <a:pt x="1002" y="723"/>
                  <a:pt x="1120" y="378"/>
                </a:cubicBezTo>
                <a:lnTo>
                  <a:pt x="274" y="0"/>
                </a:lnTo>
                <a:cubicBezTo>
                  <a:pt x="99" y="460"/>
                  <a:pt x="0" y="960"/>
                  <a:pt x="0" y="1482"/>
                </a:cubicBezTo>
                <a:cubicBezTo>
                  <a:pt x="0" y="1654"/>
                  <a:pt x="11" y="1826"/>
                  <a:pt x="31" y="1993"/>
                </a:cubicBezTo>
                <a:lnTo>
                  <a:pt x="957" y="1849"/>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278" name="Google Shape;278;p13"/>
          <p:cNvCxnSpPr/>
          <p:nvPr/>
        </p:nvCxnSpPr>
        <p:spPr>
          <a:xfrm rot="10800000">
            <a:off x="1646990" y="2688054"/>
            <a:ext cx="45041" cy="94211"/>
          </a:xfrm>
          <a:prstGeom prst="straightConnector1">
            <a:avLst/>
          </a:prstGeom>
          <a:noFill/>
          <a:ln cap="flat" cmpd="sng" w="19050">
            <a:solidFill>
              <a:srgbClr val="A5A5A5"/>
            </a:solidFill>
            <a:prstDash val="solid"/>
            <a:round/>
            <a:headEnd len="sm" w="sm" type="none"/>
            <a:tailEnd len="med" w="med" type="oval"/>
          </a:ln>
        </p:spPr>
      </p:cxnSp>
      <p:cxnSp>
        <p:nvCxnSpPr>
          <p:cNvPr id="279" name="Google Shape;279;p13"/>
          <p:cNvCxnSpPr/>
          <p:nvPr/>
        </p:nvCxnSpPr>
        <p:spPr>
          <a:xfrm rot="10800000">
            <a:off x="1128322" y="2839416"/>
            <a:ext cx="212964" cy="158581"/>
          </a:xfrm>
          <a:prstGeom prst="straightConnector1">
            <a:avLst/>
          </a:prstGeom>
          <a:noFill/>
          <a:ln cap="flat" cmpd="sng" w="19050">
            <a:solidFill>
              <a:srgbClr val="00739F"/>
            </a:solidFill>
            <a:prstDash val="solid"/>
            <a:round/>
            <a:headEnd len="sm" w="sm" type="none"/>
            <a:tailEnd len="med" w="med" type="oval"/>
          </a:ln>
        </p:spPr>
      </p:cxnSp>
      <p:cxnSp>
        <p:nvCxnSpPr>
          <p:cNvPr id="280" name="Google Shape;280;p13"/>
          <p:cNvCxnSpPr/>
          <p:nvPr/>
        </p:nvCxnSpPr>
        <p:spPr>
          <a:xfrm rot="5400000">
            <a:off x="1299212" y="3923139"/>
            <a:ext cx="186953" cy="161581"/>
          </a:xfrm>
          <a:prstGeom prst="straightConnector1">
            <a:avLst/>
          </a:prstGeom>
          <a:noFill/>
          <a:ln cap="flat" cmpd="sng" w="19050">
            <a:solidFill>
              <a:srgbClr val="A5A5A5"/>
            </a:solidFill>
            <a:prstDash val="solid"/>
            <a:round/>
            <a:headEnd len="sm" w="sm" type="none"/>
            <a:tailEnd len="med" w="med" type="oval"/>
          </a:ln>
        </p:spPr>
      </p:cxnSp>
      <p:cxnSp>
        <p:nvCxnSpPr>
          <p:cNvPr id="281" name="Google Shape;281;p13"/>
          <p:cNvCxnSpPr/>
          <p:nvPr/>
        </p:nvCxnSpPr>
        <p:spPr>
          <a:xfrm rot="10800000">
            <a:off x="771983" y="3292859"/>
            <a:ext cx="355479" cy="53415"/>
          </a:xfrm>
          <a:prstGeom prst="straightConnector1">
            <a:avLst/>
          </a:prstGeom>
          <a:noFill/>
          <a:ln cap="flat" cmpd="sng" w="19050">
            <a:solidFill>
              <a:srgbClr val="A5A5A5"/>
            </a:solidFill>
            <a:prstDash val="solid"/>
            <a:round/>
            <a:headEnd len="sm" w="sm" type="none"/>
            <a:tailEnd len="med" w="med" type="oval"/>
          </a:ln>
        </p:spPr>
      </p:cxnSp>
      <p:cxnSp>
        <p:nvCxnSpPr>
          <p:cNvPr id="282" name="Google Shape;282;p13"/>
          <p:cNvCxnSpPr/>
          <p:nvPr/>
        </p:nvCxnSpPr>
        <p:spPr>
          <a:xfrm flipH="1">
            <a:off x="870049" y="3664558"/>
            <a:ext cx="355479" cy="106830"/>
          </a:xfrm>
          <a:prstGeom prst="straightConnector1">
            <a:avLst/>
          </a:prstGeom>
          <a:noFill/>
          <a:ln cap="flat" cmpd="sng" w="19050">
            <a:solidFill>
              <a:srgbClr val="A5A5A5"/>
            </a:solidFill>
            <a:prstDash val="solid"/>
            <a:round/>
            <a:headEnd len="sm" w="sm" type="none"/>
            <a:tailEnd len="med" w="med" type="oval"/>
          </a:ln>
        </p:spPr>
      </p:cxnSp>
      <p:sp>
        <p:nvSpPr>
          <p:cNvPr id="283" name="Google Shape;283;p13"/>
          <p:cNvSpPr txBox="1"/>
          <p:nvPr/>
        </p:nvSpPr>
        <p:spPr>
          <a:xfrm>
            <a:off x="4538" y="2525911"/>
            <a:ext cx="1128998" cy="5078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00739F"/>
                </a:solidFill>
                <a:latin typeface="Arial"/>
                <a:ea typeface="Arial"/>
                <a:cs typeface="Arial"/>
                <a:sym typeface="Arial"/>
              </a:rPr>
              <a:t>Convincing communication</a:t>
            </a:r>
            <a:endParaRPr/>
          </a:p>
        </p:txBody>
      </p:sp>
      <p:cxnSp>
        <p:nvCxnSpPr>
          <p:cNvPr id="284" name="Google Shape;284;p13"/>
          <p:cNvCxnSpPr/>
          <p:nvPr/>
        </p:nvCxnSpPr>
        <p:spPr>
          <a:xfrm flipH="1" rot="10800000">
            <a:off x="2643511" y="3230983"/>
            <a:ext cx="280758" cy="47355"/>
          </a:xfrm>
          <a:prstGeom prst="straightConnector1">
            <a:avLst/>
          </a:prstGeom>
          <a:noFill/>
          <a:ln cap="flat" cmpd="sng" w="19050">
            <a:solidFill>
              <a:srgbClr val="A5A5A5"/>
            </a:solidFill>
            <a:prstDash val="solid"/>
            <a:round/>
            <a:headEnd len="sm" w="sm" type="none"/>
            <a:tailEnd len="med" w="med" type="oval"/>
          </a:ln>
        </p:spPr>
      </p:cxnSp>
      <p:pic>
        <p:nvPicPr>
          <p:cNvPr descr="Business woman briefcase suit icon graphic Vector Image" id="285" name="Google Shape;285;p13"/>
          <p:cNvPicPr preferRelativeResize="0"/>
          <p:nvPr/>
        </p:nvPicPr>
        <p:blipFill rotWithShape="1">
          <a:blip r:embed="rId3">
            <a:alphaModFix/>
          </a:blip>
          <a:srcRect b="9281" l="0" r="0" t="0"/>
          <a:stretch/>
        </p:blipFill>
        <p:spPr>
          <a:xfrm>
            <a:off x="1794166" y="3233555"/>
            <a:ext cx="256265" cy="296162"/>
          </a:xfrm>
          <a:prstGeom prst="rect">
            <a:avLst/>
          </a:prstGeom>
          <a:noFill/>
          <a:ln>
            <a:noFill/>
          </a:ln>
        </p:spPr>
      </p:pic>
      <p:sp>
        <p:nvSpPr>
          <p:cNvPr id="286" name="Google Shape;286;p13"/>
          <p:cNvSpPr/>
          <p:nvPr/>
        </p:nvSpPr>
        <p:spPr>
          <a:xfrm>
            <a:off x="5344347" y="3672358"/>
            <a:ext cx="877907" cy="798098"/>
          </a:xfrm>
          <a:prstGeom prst="ellipse">
            <a:avLst/>
          </a:prstGeom>
          <a:no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87" name="Google Shape;287;p13"/>
          <p:cNvSpPr/>
          <p:nvPr/>
        </p:nvSpPr>
        <p:spPr>
          <a:xfrm>
            <a:off x="9889648" y="3672358"/>
            <a:ext cx="877907" cy="798098"/>
          </a:xfrm>
          <a:prstGeom prst="ellipse">
            <a:avLst/>
          </a:prstGeom>
          <a:no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88" name="Google Shape;288;p13"/>
          <p:cNvSpPr/>
          <p:nvPr/>
        </p:nvSpPr>
        <p:spPr>
          <a:xfrm>
            <a:off x="5772684" y="2594869"/>
            <a:ext cx="877907" cy="798098"/>
          </a:xfrm>
          <a:prstGeom prst="ellipse">
            <a:avLst/>
          </a:prstGeom>
          <a:no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89" name="Google Shape;289;p13"/>
          <p:cNvSpPr/>
          <p:nvPr/>
        </p:nvSpPr>
        <p:spPr>
          <a:xfrm>
            <a:off x="9461311" y="2594869"/>
            <a:ext cx="877907" cy="798098"/>
          </a:xfrm>
          <a:prstGeom prst="ellipse">
            <a:avLst/>
          </a:prstGeom>
          <a:no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90" name="Google Shape;290;p13"/>
          <p:cNvSpPr/>
          <p:nvPr/>
        </p:nvSpPr>
        <p:spPr>
          <a:xfrm>
            <a:off x="6905467" y="1848261"/>
            <a:ext cx="877907" cy="798098"/>
          </a:xfrm>
          <a:prstGeom prst="ellipse">
            <a:avLst/>
          </a:prstGeom>
          <a:no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91" name="Google Shape;291;p13"/>
          <p:cNvSpPr/>
          <p:nvPr/>
        </p:nvSpPr>
        <p:spPr>
          <a:xfrm>
            <a:off x="8328527" y="1848261"/>
            <a:ext cx="877907" cy="798098"/>
          </a:xfrm>
          <a:prstGeom prst="ellipse">
            <a:avLst/>
          </a:prstGeom>
          <a:no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nvGrpSpPr>
          <p:cNvPr id="292" name="Google Shape;292;p13"/>
          <p:cNvGrpSpPr/>
          <p:nvPr/>
        </p:nvGrpSpPr>
        <p:grpSpPr>
          <a:xfrm>
            <a:off x="9699151" y="2808329"/>
            <a:ext cx="402228" cy="371177"/>
            <a:chOff x="9909176" y="912813"/>
            <a:chExt cx="5049836" cy="5126037"/>
          </a:xfrm>
        </p:grpSpPr>
        <p:sp>
          <p:nvSpPr>
            <p:cNvPr id="293" name="Google Shape;293;p13"/>
            <p:cNvSpPr/>
            <p:nvPr/>
          </p:nvSpPr>
          <p:spPr>
            <a:xfrm>
              <a:off x="11450638" y="3365500"/>
              <a:ext cx="2857500" cy="2566988"/>
            </a:xfrm>
            <a:custGeom>
              <a:rect b="b" l="l" r="r" t="t"/>
              <a:pathLst>
                <a:path extrusionOk="0" h="1195" w="1328">
                  <a:moveTo>
                    <a:pt x="996" y="798"/>
                  </a:moveTo>
                  <a:cubicBezTo>
                    <a:pt x="938" y="747"/>
                    <a:pt x="959" y="694"/>
                    <a:pt x="995" y="656"/>
                  </a:cubicBezTo>
                  <a:cubicBezTo>
                    <a:pt x="1031" y="619"/>
                    <a:pt x="1092" y="640"/>
                    <a:pt x="1092" y="640"/>
                  </a:cubicBezTo>
                  <a:cubicBezTo>
                    <a:pt x="1178" y="710"/>
                    <a:pt x="1178" y="710"/>
                    <a:pt x="1178" y="710"/>
                  </a:cubicBezTo>
                  <a:cubicBezTo>
                    <a:pt x="1298" y="832"/>
                    <a:pt x="1298" y="832"/>
                    <a:pt x="1298" y="832"/>
                  </a:cubicBezTo>
                  <a:cubicBezTo>
                    <a:pt x="1306" y="815"/>
                    <a:pt x="1311" y="798"/>
                    <a:pt x="1314" y="782"/>
                  </a:cubicBezTo>
                  <a:cubicBezTo>
                    <a:pt x="1328" y="704"/>
                    <a:pt x="1247" y="523"/>
                    <a:pt x="1234" y="474"/>
                  </a:cubicBezTo>
                  <a:cubicBezTo>
                    <a:pt x="1220" y="424"/>
                    <a:pt x="1055" y="0"/>
                    <a:pt x="1055" y="0"/>
                  </a:cubicBezTo>
                  <a:cubicBezTo>
                    <a:pt x="807" y="104"/>
                    <a:pt x="807" y="104"/>
                    <a:pt x="807" y="104"/>
                  </a:cubicBezTo>
                  <a:cubicBezTo>
                    <a:pt x="922" y="326"/>
                    <a:pt x="696" y="418"/>
                    <a:pt x="696" y="418"/>
                  </a:cubicBezTo>
                  <a:cubicBezTo>
                    <a:pt x="456" y="460"/>
                    <a:pt x="447" y="220"/>
                    <a:pt x="447" y="220"/>
                  </a:cubicBezTo>
                  <a:cubicBezTo>
                    <a:pt x="178" y="327"/>
                    <a:pt x="178" y="327"/>
                    <a:pt x="178" y="327"/>
                  </a:cubicBezTo>
                  <a:cubicBezTo>
                    <a:pt x="280" y="612"/>
                    <a:pt x="280" y="612"/>
                    <a:pt x="280" y="612"/>
                  </a:cubicBezTo>
                  <a:cubicBezTo>
                    <a:pt x="274" y="620"/>
                    <a:pt x="274" y="620"/>
                    <a:pt x="274" y="620"/>
                  </a:cubicBezTo>
                  <a:cubicBezTo>
                    <a:pt x="0" y="696"/>
                    <a:pt x="110" y="912"/>
                    <a:pt x="110" y="912"/>
                  </a:cubicBezTo>
                  <a:cubicBezTo>
                    <a:pt x="214" y="1075"/>
                    <a:pt x="422" y="987"/>
                    <a:pt x="422" y="987"/>
                  </a:cubicBezTo>
                  <a:cubicBezTo>
                    <a:pt x="512" y="1195"/>
                    <a:pt x="512" y="1195"/>
                    <a:pt x="512" y="1195"/>
                  </a:cubicBezTo>
                  <a:cubicBezTo>
                    <a:pt x="984" y="1028"/>
                    <a:pt x="984" y="1028"/>
                    <a:pt x="984" y="1028"/>
                  </a:cubicBezTo>
                  <a:cubicBezTo>
                    <a:pt x="1042" y="1009"/>
                    <a:pt x="1089" y="989"/>
                    <a:pt x="1129" y="971"/>
                  </a:cubicBezTo>
                  <a:cubicBezTo>
                    <a:pt x="1122" y="940"/>
                    <a:pt x="1116" y="922"/>
                    <a:pt x="1116" y="922"/>
                  </a:cubicBezTo>
                  <a:cubicBezTo>
                    <a:pt x="1116" y="922"/>
                    <a:pt x="1055" y="848"/>
                    <a:pt x="996" y="798"/>
                  </a:cubicBez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94" name="Google Shape;294;p13"/>
            <p:cNvSpPr/>
            <p:nvPr/>
          </p:nvSpPr>
          <p:spPr>
            <a:xfrm>
              <a:off x="9909176" y="912813"/>
              <a:ext cx="4208462" cy="4192588"/>
            </a:xfrm>
            <a:custGeom>
              <a:rect b="b" l="l" r="r" t="t"/>
              <a:pathLst>
                <a:path extrusionOk="0" h="1952" w="1955">
                  <a:moveTo>
                    <a:pt x="1681" y="0"/>
                  </a:moveTo>
                  <a:cubicBezTo>
                    <a:pt x="274" y="0"/>
                    <a:pt x="274" y="0"/>
                    <a:pt x="274" y="0"/>
                  </a:cubicBezTo>
                  <a:cubicBezTo>
                    <a:pt x="123" y="1"/>
                    <a:pt x="1" y="123"/>
                    <a:pt x="0" y="274"/>
                  </a:cubicBezTo>
                  <a:cubicBezTo>
                    <a:pt x="0" y="1678"/>
                    <a:pt x="0" y="1678"/>
                    <a:pt x="0" y="1678"/>
                  </a:cubicBezTo>
                  <a:cubicBezTo>
                    <a:pt x="1" y="1829"/>
                    <a:pt x="123" y="1951"/>
                    <a:pt x="274" y="1952"/>
                  </a:cubicBezTo>
                  <a:cubicBezTo>
                    <a:pt x="704" y="1952"/>
                    <a:pt x="704" y="1952"/>
                    <a:pt x="704" y="1952"/>
                  </a:cubicBezTo>
                  <a:cubicBezTo>
                    <a:pt x="704" y="1873"/>
                    <a:pt x="704" y="1873"/>
                    <a:pt x="704" y="1873"/>
                  </a:cubicBezTo>
                  <a:cubicBezTo>
                    <a:pt x="274" y="1873"/>
                    <a:pt x="274" y="1873"/>
                    <a:pt x="274" y="1873"/>
                  </a:cubicBezTo>
                  <a:cubicBezTo>
                    <a:pt x="166" y="1873"/>
                    <a:pt x="79" y="1786"/>
                    <a:pt x="78" y="1678"/>
                  </a:cubicBezTo>
                  <a:cubicBezTo>
                    <a:pt x="78" y="1017"/>
                    <a:pt x="78" y="1017"/>
                    <a:pt x="78" y="1017"/>
                  </a:cubicBezTo>
                  <a:cubicBezTo>
                    <a:pt x="330" y="1017"/>
                    <a:pt x="330" y="1017"/>
                    <a:pt x="330" y="1017"/>
                  </a:cubicBezTo>
                  <a:cubicBezTo>
                    <a:pt x="353" y="1015"/>
                    <a:pt x="370" y="995"/>
                    <a:pt x="368" y="972"/>
                  </a:cubicBezTo>
                  <a:cubicBezTo>
                    <a:pt x="368" y="967"/>
                    <a:pt x="367" y="963"/>
                    <a:pt x="365" y="959"/>
                  </a:cubicBezTo>
                  <a:cubicBezTo>
                    <a:pt x="331" y="880"/>
                    <a:pt x="367" y="787"/>
                    <a:pt x="446" y="753"/>
                  </a:cubicBezTo>
                  <a:cubicBezTo>
                    <a:pt x="525" y="718"/>
                    <a:pt x="617" y="754"/>
                    <a:pt x="652" y="833"/>
                  </a:cubicBezTo>
                  <a:cubicBezTo>
                    <a:pt x="669" y="873"/>
                    <a:pt x="669" y="919"/>
                    <a:pt x="652" y="959"/>
                  </a:cubicBezTo>
                  <a:cubicBezTo>
                    <a:pt x="642" y="979"/>
                    <a:pt x="651" y="1003"/>
                    <a:pt x="671" y="1013"/>
                  </a:cubicBezTo>
                  <a:cubicBezTo>
                    <a:pt x="676" y="1015"/>
                    <a:pt x="682" y="1017"/>
                    <a:pt x="687" y="1017"/>
                  </a:cubicBezTo>
                  <a:cubicBezTo>
                    <a:pt x="938" y="1017"/>
                    <a:pt x="938" y="1017"/>
                    <a:pt x="938" y="1017"/>
                  </a:cubicBezTo>
                  <a:cubicBezTo>
                    <a:pt x="938" y="1251"/>
                    <a:pt x="938" y="1251"/>
                    <a:pt x="938" y="1251"/>
                  </a:cubicBezTo>
                  <a:cubicBezTo>
                    <a:pt x="926" y="1249"/>
                    <a:pt x="912" y="1248"/>
                    <a:pt x="899" y="1248"/>
                  </a:cubicBezTo>
                  <a:cubicBezTo>
                    <a:pt x="770" y="1248"/>
                    <a:pt x="665" y="1353"/>
                    <a:pt x="665" y="1483"/>
                  </a:cubicBezTo>
                  <a:cubicBezTo>
                    <a:pt x="665" y="1576"/>
                    <a:pt x="720" y="1660"/>
                    <a:pt x="806" y="1698"/>
                  </a:cubicBezTo>
                  <a:cubicBezTo>
                    <a:pt x="837" y="1626"/>
                    <a:pt x="837" y="1626"/>
                    <a:pt x="837" y="1626"/>
                  </a:cubicBezTo>
                  <a:cubicBezTo>
                    <a:pt x="758" y="1592"/>
                    <a:pt x="721" y="1499"/>
                    <a:pt x="756" y="1420"/>
                  </a:cubicBezTo>
                  <a:cubicBezTo>
                    <a:pt x="781" y="1363"/>
                    <a:pt x="837" y="1326"/>
                    <a:pt x="899" y="1326"/>
                  </a:cubicBezTo>
                  <a:cubicBezTo>
                    <a:pt x="921" y="1326"/>
                    <a:pt x="942" y="1331"/>
                    <a:pt x="962" y="1339"/>
                  </a:cubicBezTo>
                  <a:cubicBezTo>
                    <a:pt x="982" y="1348"/>
                    <a:pt x="1005" y="1339"/>
                    <a:pt x="1013" y="1319"/>
                  </a:cubicBezTo>
                  <a:cubicBezTo>
                    <a:pt x="1016" y="1314"/>
                    <a:pt x="1017" y="1309"/>
                    <a:pt x="1017" y="1304"/>
                  </a:cubicBezTo>
                  <a:cubicBezTo>
                    <a:pt x="1017" y="1017"/>
                    <a:pt x="1017" y="1017"/>
                    <a:pt x="1017" y="1017"/>
                  </a:cubicBezTo>
                  <a:cubicBezTo>
                    <a:pt x="1215" y="1017"/>
                    <a:pt x="1215" y="1017"/>
                    <a:pt x="1215" y="1017"/>
                  </a:cubicBezTo>
                  <a:cubicBezTo>
                    <a:pt x="1213" y="1030"/>
                    <a:pt x="1212" y="1043"/>
                    <a:pt x="1212" y="1056"/>
                  </a:cubicBezTo>
                  <a:cubicBezTo>
                    <a:pt x="1212" y="1167"/>
                    <a:pt x="1291" y="1263"/>
                    <a:pt x="1400" y="1286"/>
                  </a:cubicBezTo>
                  <a:cubicBezTo>
                    <a:pt x="1415" y="1209"/>
                    <a:pt x="1415" y="1209"/>
                    <a:pt x="1415" y="1209"/>
                  </a:cubicBezTo>
                  <a:cubicBezTo>
                    <a:pt x="1343" y="1194"/>
                    <a:pt x="1290" y="1130"/>
                    <a:pt x="1290" y="1056"/>
                  </a:cubicBezTo>
                  <a:cubicBezTo>
                    <a:pt x="1290" y="1034"/>
                    <a:pt x="1295" y="1013"/>
                    <a:pt x="1303" y="993"/>
                  </a:cubicBezTo>
                  <a:cubicBezTo>
                    <a:pt x="1312" y="974"/>
                    <a:pt x="1303" y="950"/>
                    <a:pt x="1283" y="942"/>
                  </a:cubicBezTo>
                  <a:cubicBezTo>
                    <a:pt x="1278" y="940"/>
                    <a:pt x="1273" y="939"/>
                    <a:pt x="1268" y="939"/>
                  </a:cubicBezTo>
                  <a:cubicBezTo>
                    <a:pt x="1017" y="939"/>
                    <a:pt x="1017" y="939"/>
                    <a:pt x="1017" y="939"/>
                  </a:cubicBezTo>
                  <a:cubicBezTo>
                    <a:pt x="1017" y="740"/>
                    <a:pt x="1017" y="740"/>
                    <a:pt x="1017" y="740"/>
                  </a:cubicBezTo>
                  <a:cubicBezTo>
                    <a:pt x="1030" y="742"/>
                    <a:pt x="1043" y="743"/>
                    <a:pt x="1056" y="743"/>
                  </a:cubicBezTo>
                  <a:cubicBezTo>
                    <a:pt x="1185" y="743"/>
                    <a:pt x="1290" y="638"/>
                    <a:pt x="1290" y="509"/>
                  </a:cubicBezTo>
                  <a:cubicBezTo>
                    <a:pt x="1290" y="379"/>
                    <a:pt x="1185" y="274"/>
                    <a:pt x="1056" y="274"/>
                  </a:cubicBezTo>
                  <a:cubicBezTo>
                    <a:pt x="1043" y="274"/>
                    <a:pt x="1030" y="275"/>
                    <a:pt x="1017" y="277"/>
                  </a:cubicBezTo>
                  <a:cubicBezTo>
                    <a:pt x="1017" y="79"/>
                    <a:pt x="1017" y="79"/>
                    <a:pt x="1017" y="79"/>
                  </a:cubicBezTo>
                  <a:cubicBezTo>
                    <a:pt x="1681" y="79"/>
                    <a:pt x="1681" y="79"/>
                    <a:pt x="1681" y="79"/>
                  </a:cubicBezTo>
                  <a:cubicBezTo>
                    <a:pt x="1789" y="79"/>
                    <a:pt x="1876" y="166"/>
                    <a:pt x="1877" y="274"/>
                  </a:cubicBezTo>
                  <a:cubicBezTo>
                    <a:pt x="1877" y="939"/>
                    <a:pt x="1877" y="939"/>
                    <a:pt x="1877" y="939"/>
                  </a:cubicBezTo>
                  <a:cubicBezTo>
                    <a:pt x="1626" y="939"/>
                    <a:pt x="1626" y="939"/>
                    <a:pt x="1626" y="939"/>
                  </a:cubicBezTo>
                  <a:cubicBezTo>
                    <a:pt x="1604" y="939"/>
                    <a:pt x="1586" y="956"/>
                    <a:pt x="1587" y="978"/>
                  </a:cubicBezTo>
                  <a:cubicBezTo>
                    <a:pt x="1587" y="983"/>
                    <a:pt x="1588" y="988"/>
                    <a:pt x="1590" y="993"/>
                  </a:cubicBezTo>
                  <a:cubicBezTo>
                    <a:pt x="1598" y="1013"/>
                    <a:pt x="1603" y="1034"/>
                    <a:pt x="1603" y="1056"/>
                  </a:cubicBezTo>
                  <a:cubicBezTo>
                    <a:pt x="1681" y="1056"/>
                    <a:pt x="1681" y="1056"/>
                    <a:pt x="1681" y="1056"/>
                  </a:cubicBezTo>
                  <a:cubicBezTo>
                    <a:pt x="1681" y="1043"/>
                    <a:pt x="1680" y="1030"/>
                    <a:pt x="1678" y="1017"/>
                  </a:cubicBezTo>
                  <a:cubicBezTo>
                    <a:pt x="1916" y="1017"/>
                    <a:pt x="1916" y="1017"/>
                    <a:pt x="1916" y="1017"/>
                  </a:cubicBezTo>
                  <a:cubicBezTo>
                    <a:pt x="1937" y="1017"/>
                    <a:pt x="1955" y="999"/>
                    <a:pt x="1955" y="978"/>
                  </a:cubicBezTo>
                  <a:cubicBezTo>
                    <a:pt x="1955" y="274"/>
                    <a:pt x="1955" y="274"/>
                    <a:pt x="1955" y="274"/>
                  </a:cubicBezTo>
                  <a:cubicBezTo>
                    <a:pt x="1955" y="123"/>
                    <a:pt x="1832" y="1"/>
                    <a:pt x="1681" y="0"/>
                  </a:cubicBezTo>
                  <a:close/>
                  <a:moveTo>
                    <a:pt x="1056" y="352"/>
                  </a:moveTo>
                  <a:cubicBezTo>
                    <a:pt x="1142" y="352"/>
                    <a:pt x="1212" y="422"/>
                    <a:pt x="1212" y="509"/>
                  </a:cubicBezTo>
                  <a:cubicBezTo>
                    <a:pt x="1212" y="595"/>
                    <a:pt x="1142" y="665"/>
                    <a:pt x="1056" y="665"/>
                  </a:cubicBezTo>
                  <a:cubicBezTo>
                    <a:pt x="1034" y="665"/>
                    <a:pt x="1013" y="660"/>
                    <a:pt x="993" y="652"/>
                  </a:cubicBezTo>
                  <a:cubicBezTo>
                    <a:pt x="973" y="643"/>
                    <a:pt x="950" y="652"/>
                    <a:pt x="942" y="672"/>
                  </a:cubicBezTo>
                  <a:cubicBezTo>
                    <a:pt x="940" y="677"/>
                    <a:pt x="938" y="682"/>
                    <a:pt x="938" y="688"/>
                  </a:cubicBezTo>
                  <a:cubicBezTo>
                    <a:pt x="938" y="935"/>
                    <a:pt x="938" y="935"/>
                    <a:pt x="938" y="935"/>
                  </a:cubicBezTo>
                  <a:cubicBezTo>
                    <a:pt x="740" y="935"/>
                    <a:pt x="740" y="935"/>
                    <a:pt x="740" y="935"/>
                  </a:cubicBezTo>
                  <a:cubicBezTo>
                    <a:pt x="742" y="923"/>
                    <a:pt x="743" y="912"/>
                    <a:pt x="743" y="899"/>
                  </a:cubicBezTo>
                  <a:cubicBezTo>
                    <a:pt x="743" y="899"/>
                    <a:pt x="743" y="898"/>
                    <a:pt x="743" y="897"/>
                  </a:cubicBezTo>
                  <a:cubicBezTo>
                    <a:pt x="743" y="897"/>
                    <a:pt x="743" y="897"/>
                    <a:pt x="743" y="896"/>
                  </a:cubicBezTo>
                  <a:cubicBezTo>
                    <a:pt x="743" y="767"/>
                    <a:pt x="638" y="662"/>
                    <a:pt x="508" y="662"/>
                  </a:cubicBezTo>
                  <a:cubicBezTo>
                    <a:pt x="379" y="662"/>
                    <a:pt x="274" y="767"/>
                    <a:pt x="274" y="896"/>
                  </a:cubicBezTo>
                  <a:cubicBezTo>
                    <a:pt x="274" y="897"/>
                    <a:pt x="274" y="897"/>
                    <a:pt x="274" y="897"/>
                  </a:cubicBezTo>
                  <a:cubicBezTo>
                    <a:pt x="274" y="898"/>
                    <a:pt x="274" y="899"/>
                    <a:pt x="274" y="899"/>
                  </a:cubicBezTo>
                  <a:cubicBezTo>
                    <a:pt x="274" y="912"/>
                    <a:pt x="275" y="923"/>
                    <a:pt x="277" y="935"/>
                  </a:cubicBezTo>
                  <a:cubicBezTo>
                    <a:pt x="78" y="935"/>
                    <a:pt x="78" y="935"/>
                    <a:pt x="78" y="935"/>
                  </a:cubicBezTo>
                  <a:cubicBezTo>
                    <a:pt x="78" y="274"/>
                    <a:pt x="78" y="274"/>
                    <a:pt x="78" y="274"/>
                  </a:cubicBezTo>
                  <a:cubicBezTo>
                    <a:pt x="79" y="166"/>
                    <a:pt x="166" y="79"/>
                    <a:pt x="274" y="79"/>
                  </a:cubicBezTo>
                  <a:cubicBezTo>
                    <a:pt x="938" y="79"/>
                    <a:pt x="938" y="79"/>
                    <a:pt x="938" y="79"/>
                  </a:cubicBezTo>
                  <a:cubicBezTo>
                    <a:pt x="938" y="330"/>
                    <a:pt x="938" y="330"/>
                    <a:pt x="938" y="330"/>
                  </a:cubicBezTo>
                  <a:cubicBezTo>
                    <a:pt x="938" y="351"/>
                    <a:pt x="956" y="369"/>
                    <a:pt x="978" y="369"/>
                  </a:cubicBezTo>
                  <a:cubicBezTo>
                    <a:pt x="983" y="369"/>
                    <a:pt x="988" y="368"/>
                    <a:pt x="993" y="365"/>
                  </a:cubicBezTo>
                  <a:cubicBezTo>
                    <a:pt x="1013" y="357"/>
                    <a:pt x="1034" y="352"/>
                    <a:pt x="1056" y="352"/>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95" name="Google Shape;295;p13"/>
            <p:cNvSpPr/>
            <p:nvPr/>
          </p:nvSpPr>
          <p:spPr>
            <a:xfrm>
              <a:off x="11483975" y="3248025"/>
              <a:ext cx="3475037" cy="2790825"/>
            </a:xfrm>
            <a:custGeom>
              <a:rect b="b" l="l" r="r" t="t"/>
              <a:pathLst>
                <a:path extrusionOk="0" h="1300" w="1614">
                  <a:moveTo>
                    <a:pt x="1530" y="594"/>
                  </a:moveTo>
                  <a:cubicBezTo>
                    <a:pt x="1201" y="367"/>
                    <a:pt x="1201" y="367"/>
                    <a:pt x="1201" y="367"/>
                  </a:cubicBezTo>
                  <a:cubicBezTo>
                    <a:pt x="1075" y="30"/>
                    <a:pt x="1075" y="30"/>
                    <a:pt x="1075" y="30"/>
                  </a:cubicBezTo>
                  <a:cubicBezTo>
                    <a:pt x="1068" y="10"/>
                    <a:pt x="1045" y="0"/>
                    <a:pt x="1025" y="7"/>
                  </a:cubicBezTo>
                  <a:cubicBezTo>
                    <a:pt x="1024" y="7"/>
                    <a:pt x="1024" y="8"/>
                    <a:pt x="1023" y="8"/>
                  </a:cubicBezTo>
                  <a:cubicBezTo>
                    <a:pt x="769" y="120"/>
                    <a:pt x="769" y="120"/>
                    <a:pt x="769" y="120"/>
                  </a:cubicBezTo>
                  <a:cubicBezTo>
                    <a:pt x="750" y="129"/>
                    <a:pt x="741" y="151"/>
                    <a:pt x="748" y="170"/>
                  </a:cubicBezTo>
                  <a:cubicBezTo>
                    <a:pt x="752" y="181"/>
                    <a:pt x="756" y="189"/>
                    <a:pt x="760" y="198"/>
                  </a:cubicBezTo>
                  <a:cubicBezTo>
                    <a:pt x="765" y="206"/>
                    <a:pt x="768" y="215"/>
                    <a:pt x="773" y="227"/>
                  </a:cubicBezTo>
                  <a:cubicBezTo>
                    <a:pt x="803" y="308"/>
                    <a:pt x="763" y="399"/>
                    <a:pt x="682" y="429"/>
                  </a:cubicBezTo>
                  <a:cubicBezTo>
                    <a:pt x="601" y="460"/>
                    <a:pt x="511" y="419"/>
                    <a:pt x="480" y="338"/>
                  </a:cubicBezTo>
                  <a:cubicBezTo>
                    <a:pt x="473" y="317"/>
                    <a:pt x="470" y="296"/>
                    <a:pt x="471" y="274"/>
                  </a:cubicBezTo>
                  <a:cubicBezTo>
                    <a:pt x="472" y="253"/>
                    <a:pt x="455" y="234"/>
                    <a:pt x="434" y="233"/>
                  </a:cubicBezTo>
                  <a:cubicBezTo>
                    <a:pt x="428" y="233"/>
                    <a:pt x="423" y="234"/>
                    <a:pt x="418" y="236"/>
                  </a:cubicBezTo>
                  <a:cubicBezTo>
                    <a:pt x="146" y="338"/>
                    <a:pt x="146" y="338"/>
                    <a:pt x="146" y="338"/>
                  </a:cubicBezTo>
                  <a:cubicBezTo>
                    <a:pt x="126" y="345"/>
                    <a:pt x="116" y="368"/>
                    <a:pt x="124" y="388"/>
                  </a:cubicBezTo>
                  <a:cubicBezTo>
                    <a:pt x="221" y="649"/>
                    <a:pt x="221" y="649"/>
                    <a:pt x="221" y="649"/>
                  </a:cubicBezTo>
                  <a:cubicBezTo>
                    <a:pt x="208" y="651"/>
                    <a:pt x="195" y="654"/>
                    <a:pt x="183" y="659"/>
                  </a:cubicBezTo>
                  <a:cubicBezTo>
                    <a:pt x="61" y="704"/>
                    <a:pt x="0" y="840"/>
                    <a:pt x="45" y="961"/>
                  </a:cubicBezTo>
                  <a:cubicBezTo>
                    <a:pt x="90" y="1083"/>
                    <a:pt x="226" y="1145"/>
                    <a:pt x="347" y="1100"/>
                  </a:cubicBezTo>
                  <a:cubicBezTo>
                    <a:pt x="360" y="1095"/>
                    <a:pt x="372" y="1089"/>
                    <a:pt x="383" y="1082"/>
                  </a:cubicBezTo>
                  <a:cubicBezTo>
                    <a:pt x="453" y="1269"/>
                    <a:pt x="453" y="1269"/>
                    <a:pt x="453" y="1269"/>
                  </a:cubicBezTo>
                  <a:cubicBezTo>
                    <a:pt x="461" y="1289"/>
                    <a:pt x="483" y="1300"/>
                    <a:pt x="504" y="1292"/>
                  </a:cubicBezTo>
                  <a:cubicBezTo>
                    <a:pt x="504" y="1292"/>
                    <a:pt x="504" y="1292"/>
                    <a:pt x="504" y="1292"/>
                  </a:cubicBezTo>
                  <a:cubicBezTo>
                    <a:pt x="891" y="1146"/>
                    <a:pt x="891" y="1146"/>
                    <a:pt x="891" y="1146"/>
                  </a:cubicBezTo>
                  <a:cubicBezTo>
                    <a:pt x="915" y="1198"/>
                    <a:pt x="960" y="1238"/>
                    <a:pt x="1015" y="1257"/>
                  </a:cubicBezTo>
                  <a:cubicBezTo>
                    <a:pt x="1040" y="1182"/>
                    <a:pt x="1040" y="1182"/>
                    <a:pt x="1040" y="1182"/>
                  </a:cubicBezTo>
                  <a:cubicBezTo>
                    <a:pt x="1007" y="1172"/>
                    <a:pt x="981" y="1149"/>
                    <a:pt x="965" y="1119"/>
                  </a:cubicBezTo>
                  <a:cubicBezTo>
                    <a:pt x="1083" y="1074"/>
                    <a:pt x="1083" y="1074"/>
                    <a:pt x="1083" y="1074"/>
                  </a:cubicBezTo>
                  <a:cubicBezTo>
                    <a:pt x="1121" y="1183"/>
                    <a:pt x="1224" y="1256"/>
                    <a:pt x="1340" y="1256"/>
                  </a:cubicBezTo>
                  <a:cubicBezTo>
                    <a:pt x="1340" y="1177"/>
                    <a:pt x="1340" y="1177"/>
                    <a:pt x="1340" y="1177"/>
                  </a:cubicBezTo>
                  <a:cubicBezTo>
                    <a:pt x="1232" y="1177"/>
                    <a:pt x="1145" y="1090"/>
                    <a:pt x="1145" y="982"/>
                  </a:cubicBezTo>
                  <a:cubicBezTo>
                    <a:pt x="1145" y="972"/>
                    <a:pt x="1140" y="962"/>
                    <a:pt x="1133" y="954"/>
                  </a:cubicBezTo>
                  <a:cubicBezTo>
                    <a:pt x="997" y="818"/>
                    <a:pt x="997" y="818"/>
                    <a:pt x="997" y="818"/>
                  </a:cubicBezTo>
                  <a:cubicBezTo>
                    <a:pt x="977" y="798"/>
                    <a:pt x="975" y="766"/>
                    <a:pt x="992" y="743"/>
                  </a:cubicBezTo>
                  <a:cubicBezTo>
                    <a:pt x="1002" y="729"/>
                    <a:pt x="1017" y="721"/>
                    <a:pt x="1034" y="720"/>
                  </a:cubicBezTo>
                  <a:cubicBezTo>
                    <a:pt x="1050" y="718"/>
                    <a:pt x="1067" y="725"/>
                    <a:pt x="1079" y="737"/>
                  </a:cubicBezTo>
                  <a:cubicBezTo>
                    <a:pt x="1352" y="1010"/>
                    <a:pt x="1352" y="1010"/>
                    <a:pt x="1352" y="1010"/>
                  </a:cubicBezTo>
                  <a:cubicBezTo>
                    <a:pt x="1407" y="954"/>
                    <a:pt x="1407" y="954"/>
                    <a:pt x="1407" y="954"/>
                  </a:cubicBezTo>
                  <a:cubicBezTo>
                    <a:pt x="1326" y="874"/>
                    <a:pt x="1326" y="874"/>
                    <a:pt x="1326" y="874"/>
                  </a:cubicBezTo>
                  <a:cubicBezTo>
                    <a:pt x="1346" y="814"/>
                    <a:pt x="1345" y="750"/>
                    <a:pt x="1323" y="691"/>
                  </a:cubicBezTo>
                  <a:cubicBezTo>
                    <a:pt x="1249" y="495"/>
                    <a:pt x="1249" y="495"/>
                    <a:pt x="1249" y="495"/>
                  </a:cubicBezTo>
                  <a:cubicBezTo>
                    <a:pt x="1486" y="658"/>
                    <a:pt x="1486" y="658"/>
                    <a:pt x="1486" y="658"/>
                  </a:cubicBezTo>
                  <a:cubicBezTo>
                    <a:pt x="1517" y="680"/>
                    <a:pt x="1535" y="716"/>
                    <a:pt x="1536" y="754"/>
                  </a:cubicBezTo>
                  <a:cubicBezTo>
                    <a:pt x="1536" y="1259"/>
                    <a:pt x="1536" y="1259"/>
                    <a:pt x="1536" y="1259"/>
                  </a:cubicBezTo>
                  <a:cubicBezTo>
                    <a:pt x="1614" y="1259"/>
                    <a:pt x="1614" y="1259"/>
                    <a:pt x="1614" y="1259"/>
                  </a:cubicBezTo>
                  <a:cubicBezTo>
                    <a:pt x="1614" y="754"/>
                    <a:pt x="1614" y="754"/>
                    <a:pt x="1614" y="754"/>
                  </a:cubicBezTo>
                  <a:cubicBezTo>
                    <a:pt x="1614" y="690"/>
                    <a:pt x="1582" y="630"/>
                    <a:pt x="1530" y="594"/>
                  </a:cubicBezTo>
                  <a:close/>
                  <a:moveTo>
                    <a:pt x="1249" y="718"/>
                  </a:moveTo>
                  <a:cubicBezTo>
                    <a:pt x="1260" y="747"/>
                    <a:pt x="1264" y="778"/>
                    <a:pt x="1261" y="808"/>
                  </a:cubicBezTo>
                  <a:cubicBezTo>
                    <a:pt x="1134" y="681"/>
                    <a:pt x="1134" y="681"/>
                    <a:pt x="1134" y="681"/>
                  </a:cubicBezTo>
                  <a:cubicBezTo>
                    <a:pt x="1081" y="628"/>
                    <a:pt x="995" y="627"/>
                    <a:pt x="942" y="679"/>
                  </a:cubicBezTo>
                  <a:cubicBezTo>
                    <a:pt x="888" y="731"/>
                    <a:pt x="887" y="817"/>
                    <a:pt x="939" y="871"/>
                  </a:cubicBezTo>
                  <a:cubicBezTo>
                    <a:pt x="940" y="872"/>
                    <a:pt x="941" y="873"/>
                    <a:pt x="942" y="873"/>
                  </a:cubicBezTo>
                  <a:cubicBezTo>
                    <a:pt x="1065" y="997"/>
                    <a:pt x="1065" y="997"/>
                    <a:pt x="1065" y="997"/>
                  </a:cubicBezTo>
                  <a:cubicBezTo>
                    <a:pt x="513" y="1205"/>
                    <a:pt x="513" y="1205"/>
                    <a:pt x="513" y="1205"/>
                  </a:cubicBezTo>
                  <a:cubicBezTo>
                    <a:pt x="438" y="1006"/>
                    <a:pt x="438" y="1006"/>
                    <a:pt x="438" y="1006"/>
                  </a:cubicBezTo>
                  <a:cubicBezTo>
                    <a:pt x="434" y="994"/>
                    <a:pt x="423" y="985"/>
                    <a:pt x="410" y="982"/>
                  </a:cubicBezTo>
                  <a:cubicBezTo>
                    <a:pt x="408" y="981"/>
                    <a:pt x="405" y="981"/>
                    <a:pt x="402" y="981"/>
                  </a:cubicBezTo>
                  <a:cubicBezTo>
                    <a:pt x="392" y="981"/>
                    <a:pt x="382" y="985"/>
                    <a:pt x="375" y="992"/>
                  </a:cubicBezTo>
                  <a:cubicBezTo>
                    <a:pt x="312" y="1051"/>
                    <a:pt x="213" y="1048"/>
                    <a:pt x="154" y="986"/>
                  </a:cubicBezTo>
                  <a:cubicBezTo>
                    <a:pt x="94" y="923"/>
                    <a:pt x="97" y="824"/>
                    <a:pt x="160" y="765"/>
                  </a:cubicBezTo>
                  <a:cubicBezTo>
                    <a:pt x="175" y="751"/>
                    <a:pt x="192" y="740"/>
                    <a:pt x="211" y="732"/>
                  </a:cubicBezTo>
                  <a:cubicBezTo>
                    <a:pt x="223" y="728"/>
                    <a:pt x="236" y="725"/>
                    <a:pt x="249" y="724"/>
                  </a:cubicBezTo>
                  <a:cubicBezTo>
                    <a:pt x="258" y="723"/>
                    <a:pt x="266" y="722"/>
                    <a:pt x="274" y="723"/>
                  </a:cubicBezTo>
                  <a:cubicBezTo>
                    <a:pt x="296" y="724"/>
                    <a:pt x="314" y="707"/>
                    <a:pt x="315" y="686"/>
                  </a:cubicBezTo>
                  <a:cubicBezTo>
                    <a:pt x="315" y="680"/>
                    <a:pt x="315" y="675"/>
                    <a:pt x="313" y="670"/>
                  </a:cubicBezTo>
                  <a:cubicBezTo>
                    <a:pt x="211" y="397"/>
                    <a:pt x="211" y="397"/>
                    <a:pt x="211" y="397"/>
                  </a:cubicBezTo>
                  <a:cubicBezTo>
                    <a:pt x="397" y="327"/>
                    <a:pt x="397" y="327"/>
                    <a:pt x="397" y="327"/>
                  </a:cubicBezTo>
                  <a:cubicBezTo>
                    <a:pt x="421" y="455"/>
                    <a:pt x="544" y="538"/>
                    <a:pt x="671" y="513"/>
                  </a:cubicBezTo>
                  <a:cubicBezTo>
                    <a:pt x="684" y="511"/>
                    <a:pt x="697" y="507"/>
                    <a:pt x="709" y="503"/>
                  </a:cubicBezTo>
                  <a:cubicBezTo>
                    <a:pt x="831" y="457"/>
                    <a:pt x="892" y="321"/>
                    <a:pt x="847" y="200"/>
                  </a:cubicBezTo>
                  <a:cubicBezTo>
                    <a:pt x="843" y="190"/>
                    <a:pt x="840" y="183"/>
                    <a:pt x="837" y="176"/>
                  </a:cubicBezTo>
                  <a:cubicBezTo>
                    <a:pt x="1016" y="96"/>
                    <a:pt x="1016" y="96"/>
                    <a:pt x="1016" y="96"/>
                  </a:cubicBezTo>
                  <a:lnTo>
                    <a:pt x="1249" y="718"/>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grpSp>
        <p:nvGrpSpPr>
          <p:cNvPr id="296" name="Google Shape;296;p13"/>
          <p:cNvGrpSpPr/>
          <p:nvPr/>
        </p:nvGrpSpPr>
        <p:grpSpPr>
          <a:xfrm>
            <a:off x="5999760" y="2859208"/>
            <a:ext cx="423754" cy="253442"/>
            <a:chOff x="-3475038" y="2270126"/>
            <a:chExt cx="5127625" cy="3373438"/>
          </a:xfrm>
        </p:grpSpPr>
        <p:sp>
          <p:nvSpPr>
            <p:cNvPr id="297" name="Google Shape;297;p13"/>
            <p:cNvSpPr/>
            <p:nvPr/>
          </p:nvSpPr>
          <p:spPr>
            <a:xfrm>
              <a:off x="-3427413" y="2281238"/>
              <a:ext cx="4391025" cy="3271838"/>
            </a:xfrm>
            <a:custGeom>
              <a:rect b="b" l="l" r="r" t="t"/>
              <a:pathLst>
                <a:path extrusionOk="0" h="1523" w="2040">
                  <a:moveTo>
                    <a:pt x="1683" y="644"/>
                  </a:moveTo>
                  <a:cubicBezTo>
                    <a:pt x="1683" y="644"/>
                    <a:pt x="1405" y="412"/>
                    <a:pt x="1325" y="392"/>
                  </a:cubicBezTo>
                  <a:cubicBezTo>
                    <a:pt x="1245" y="372"/>
                    <a:pt x="1215" y="434"/>
                    <a:pt x="1147" y="460"/>
                  </a:cubicBezTo>
                  <a:cubicBezTo>
                    <a:pt x="1079" y="486"/>
                    <a:pt x="1021" y="486"/>
                    <a:pt x="967" y="414"/>
                  </a:cubicBezTo>
                  <a:cubicBezTo>
                    <a:pt x="913" y="342"/>
                    <a:pt x="967" y="276"/>
                    <a:pt x="987" y="260"/>
                  </a:cubicBezTo>
                  <a:cubicBezTo>
                    <a:pt x="1007" y="244"/>
                    <a:pt x="1151" y="142"/>
                    <a:pt x="1151" y="142"/>
                  </a:cubicBezTo>
                  <a:cubicBezTo>
                    <a:pt x="1172" y="130"/>
                    <a:pt x="1172" y="130"/>
                    <a:pt x="1172" y="130"/>
                  </a:cubicBezTo>
                  <a:cubicBezTo>
                    <a:pt x="956" y="0"/>
                    <a:pt x="850" y="102"/>
                    <a:pt x="755" y="139"/>
                  </a:cubicBezTo>
                  <a:cubicBezTo>
                    <a:pt x="659" y="177"/>
                    <a:pt x="560" y="123"/>
                    <a:pt x="560" y="123"/>
                  </a:cubicBezTo>
                  <a:cubicBezTo>
                    <a:pt x="560" y="123"/>
                    <a:pt x="454" y="91"/>
                    <a:pt x="398" y="70"/>
                  </a:cubicBezTo>
                  <a:cubicBezTo>
                    <a:pt x="342" y="49"/>
                    <a:pt x="328" y="86"/>
                    <a:pt x="291" y="110"/>
                  </a:cubicBezTo>
                  <a:cubicBezTo>
                    <a:pt x="254" y="134"/>
                    <a:pt x="107" y="294"/>
                    <a:pt x="75" y="331"/>
                  </a:cubicBezTo>
                  <a:cubicBezTo>
                    <a:pt x="43" y="369"/>
                    <a:pt x="0" y="409"/>
                    <a:pt x="11" y="451"/>
                  </a:cubicBezTo>
                  <a:cubicBezTo>
                    <a:pt x="22" y="494"/>
                    <a:pt x="80" y="553"/>
                    <a:pt x="80" y="553"/>
                  </a:cubicBezTo>
                  <a:cubicBezTo>
                    <a:pt x="299" y="707"/>
                    <a:pt x="299" y="707"/>
                    <a:pt x="299" y="707"/>
                  </a:cubicBezTo>
                  <a:cubicBezTo>
                    <a:pt x="325" y="682"/>
                    <a:pt x="383" y="632"/>
                    <a:pt x="415" y="624"/>
                  </a:cubicBezTo>
                  <a:cubicBezTo>
                    <a:pt x="457" y="614"/>
                    <a:pt x="501" y="618"/>
                    <a:pt x="523" y="662"/>
                  </a:cubicBezTo>
                  <a:cubicBezTo>
                    <a:pt x="545" y="706"/>
                    <a:pt x="573" y="772"/>
                    <a:pt x="573" y="772"/>
                  </a:cubicBezTo>
                  <a:cubicBezTo>
                    <a:pt x="573" y="772"/>
                    <a:pt x="611" y="786"/>
                    <a:pt x="625" y="786"/>
                  </a:cubicBezTo>
                  <a:cubicBezTo>
                    <a:pt x="639" y="786"/>
                    <a:pt x="687" y="782"/>
                    <a:pt x="717" y="824"/>
                  </a:cubicBezTo>
                  <a:cubicBezTo>
                    <a:pt x="747" y="866"/>
                    <a:pt x="739" y="976"/>
                    <a:pt x="739" y="976"/>
                  </a:cubicBezTo>
                  <a:cubicBezTo>
                    <a:pt x="739" y="976"/>
                    <a:pt x="833" y="994"/>
                    <a:pt x="859" y="1048"/>
                  </a:cubicBezTo>
                  <a:cubicBezTo>
                    <a:pt x="885" y="1102"/>
                    <a:pt x="871" y="1166"/>
                    <a:pt x="871" y="1166"/>
                  </a:cubicBezTo>
                  <a:cubicBezTo>
                    <a:pt x="871" y="1166"/>
                    <a:pt x="963" y="1136"/>
                    <a:pt x="1029" y="1196"/>
                  </a:cubicBezTo>
                  <a:cubicBezTo>
                    <a:pt x="1095" y="1256"/>
                    <a:pt x="1043" y="1344"/>
                    <a:pt x="1043" y="1344"/>
                  </a:cubicBezTo>
                  <a:cubicBezTo>
                    <a:pt x="1043" y="1366"/>
                    <a:pt x="1043" y="1366"/>
                    <a:pt x="1043" y="1366"/>
                  </a:cubicBezTo>
                  <a:cubicBezTo>
                    <a:pt x="1043" y="1366"/>
                    <a:pt x="1043" y="1366"/>
                    <a:pt x="1043" y="1366"/>
                  </a:cubicBezTo>
                  <a:cubicBezTo>
                    <a:pt x="1240" y="1521"/>
                    <a:pt x="1240" y="1521"/>
                    <a:pt x="1240" y="1521"/>
                  </a:cubicBezTo>
                  <a:cubicBezTo>
                    <a:pt x="1240" y="1521"/>
                    <a:pt x="1291" y="1523"/>
                    <a:pt x="1344" y="1481"/>
                  </a:cubicBezTo>
                  <a:cubicBezTo>
                    <a:pt x="1398" y="1438"/>
                    <a:pt x="1382" y="1358"/>
                    <a:pt x="1382" y="1358"/>
                  </a:cubicBezTo>
                  <a:cubicBezTo>
                    <a:pt x="1382" y="1358"/>
                    <a:pt x="1512" y="1462"/>
                    <a:pt x="1552" y="1489"/>
                  </a:cubicBezTo>
                  <a:cubicBezTo>
                    <a:pt x="1592" y="1515"/>
                    <a:pt x="1667" y="1422"/>
                    <a:pt x="1680" y="1395"/>
                  </a:cubicBezTo>
                  <a:cubicBezTo>
                    <a:pt x="1694" y="1369"/>
                    <a:pt x="1720" y="1323"/>
                    <a:pt x="1720" y="1323"/>
                  </a:cubicBezTo>
                  <a:cubicBezTo>
                    <a:pt x="1720" y="1323"/>
                    <a:pt x="1750" y="1345"/>
                    <a:pt x="1800" y="1337"/>
                  </a:cubicBezTo>
                  <a:cubicBezTo>
                    <a:pt x="1851" y="1329"/>
                    <a:pt x="1875" y="1259"/>
                    <a:pt x="1888" y="1222"/>
                  </a:cubicBezTo>
                  <a:cubicBezTo>
                    <a:pt x="1902" y="1185"/>
                    <a:pt x="1904" y="1134"/>
                    <a:pt x="1904" y="1134"/>
                  </a:cubicBezTo>
                  <a:cubicBezTo>
                    <a:pt x="1904" y="1134"/>
                    <a:pt x="1934" y="1134"/>
                    <a:pt x="1971" y="1126"/>
                  </a:cubicBezTo>
                  <a:cubicBezTo>
                    <a:pt x="2008" y="1118"/>
                    <a:pt x="2040" y="1035"/>
                    <a:pt x="2040" y="987"/>
                  </a:cubicBezTo>
                  <a:cubicBezTo>
                    <a:pt x="2040" y="982"/>
                    <a:pt x="2039" y="976"/>
                    <a:pt x="2037" y="969"/>
                  </a:cubicBezTo>
                  <a:cubicBezTo>
                    <a:pt x="2003" y="934"/>
                    <a:pt x="1983" y="908"/>
                    <a:pt x="1983" y="908"/>
                  </a:cubicBezTo>
                  <a:lnTo>
                    <a:pt x="1683" y="644"/>
                  </a:ln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298" name="Google Shape;298;p13"/>
            <p:cNvSpPr/>
            <p:nvPr/>
          </p:nvSpPr>
          <p:spPr>
            <a:xfrm>
              <a:off x="-3475038" y="2270126"/>
              <a:ext cx="5127625" cy="3373438"/>
            </a:xfrm>
            <a:custGeom>
              <a:rect b="b" l="l" r="r" t="t"/>
              <a:pathLst>
                <a:path extrusionOk="0" h="1570" w="2382">
                  <a:moveTo>
                    <a:pt x="2382" y="405"/>
                  </a:moveTo>
                  <a:cubicBezTo>
                    <a:pt x="2382" y="369"/>
                    <a:pt x="2371" y="333"/>
                    <a:pt x="2347" y="302"/>
                  </a:cubicBezTo>
                  <a:cubicBezTo>
                    <a:pt x="2159" y="61"/>
                    <a:pt x="2159" y="61"/>
                    <a:pt x="2159" y="61"/>
                  </a:cubicBezTo>
                  <a:cubicBezTo>
                    <a:pt x="2127" y="21"/>
                    <a:pt x="2079" y="0"/>
                    <a:pt x="2031" y="0"/>
                  </a:cubicBezTo>
                  <a:cubicBezTo>
                    <a:pt x="2002" y="0"/>
                    <a:pt x="1973" y="8"/>
                    <a:pt x="1948" y="24"/>
                  </a:cubicBezTo>
                  <a:cubicBezTo>
                    <a:pt x="1764" y="138"/>
                    <a:pt x="1764" y="138"/>
                    <a:pt x="1764" y="138"/>
                  </a:cubicBezTo>
                  <a:cubicBezTo>
                    <a:pt x="1744" y="150"/>
                    <a:pt x="1711" y="159"/>
                    <a:pt x="1679" y="159"/>
                  </a:cubicBezTo>
                  <a:cubicBezTo>
                    <a:pt x="1654" y="159"/>
                    <a:pt x="1630" y="154"/>
                    <a:pt x="1614" y="146"/>
                  </a:cubicBezTo>
                  <a:cubicBezTo>
                    <a:pt x="1434" y="59"/>
                    <a:pt x="1434" y="59"/>
                    <a:pt x="1434" y="59"/>
                  </a:cubicBezTo>
                  <a:cubicBezTo>
                    <a:pt x="1405" y="45"/>
                    <a:pt x="1373" y="39"/>
                    <a:pt x="1340" y="39"/>
                  </a:cubicBezTo>
                  <a:cubicBezTo>
                    <a:pt x="1293" y="39"/>
                    <a:pt x="1246" y="51"/>
                    <a:pt x="1208" y="77"/>
                  </a:cubicBezTo>
                  <a:cubicBezTo>
                    <a:pt x="1187" y="92"/>
                    <a:pt x="1187" y="92"/>
                    <a:pt x="1187" y="92"/>
                  </a:cubicBezTo>
                  <a:cubicBezTo>
                    <a:pt x="1170" y="83"/>
                    <a:pt x="1144" y="71"/>
                    <a:pt x="1115" y="56"/>
                  </a:cubicBezTo>
                  <a:cubicBezTo>
                    <a:pt x="1080" y="39"/>
                    <a:pt x="1039" y="32"/>
                    <a:pt x="998" y="32"/>
                  </a:cubicBezTo>
                  <a:cubicBezTo>
                    <a:pt x="960" y="32"/>
                    <a:pt x="923" y="38"/>
                    <a:pt x="890" y="52"/>
                  </a:cubicBezTo>
                  <a:cubicBezTo>
                    <a:pt x="767" y="104"/>
                    <a:pt x="767" y="104"/>
                    <a:pt x="767" y="104"/>
                  </a:cubicBezTo>
                  <a:cubicBezTo>
                    <a:pt x="748" y="113"/>
                    <a:pt x="716" y="118"/>
                    <a:pt x="684" y="118"/>
                  </a:cubicBezTo>
                  <a:cubicBezTo>
                    <a:pt x="653" y="118"/>
                    <a:pt x="621" y="113"/>
                    <a:pt x="601" y="104"/>
                  </a:cubicBezTo>
                  <a:cubicBezTo>
                    <a:pt x="478" y="52"/>
                    <a:pt x="478" y="52"/>
                    <a:pt x="478" y="52"/>
                  </a:cubicBezTo>
                  <a:cubicBezTo>
                    <a:pt x="456" y="42"/>
                    <a:pt x="432" y="38"/>
                    <a:pt x="408" y="38"/>
                  </a:cubicBezTo>
                  <a:cubicBezTo>
                    <a:pt x="381" y="38"/>
                    <a:pt x="354" y="44"/>
                    <a:pt x="328" y="54"/>
                  </a:cubicBezTo>
                  <a:cubicBezTo>
                    <a:pt x="303" y="64"/>
                    <a:pt x="280" y="79"/>
                    <a:pt x="261" y="100"/>
                  </a:cubicBezTo>
                  <a:cubicBezTo>
                    <a:pt x="37" y="350"/>
                    <a:pt x="37" y="350"/>
                    <a:pt x="37" y="350"/>
                  </a:cubicBezTo>
                  <a:cubicBezTo>
                    <a:pt x="13" y="378"/>
                    <a:pt x="0" y="413"/>
                    <a:pt x="0" y="447"/>
                  </a:cubicBezTo>
                  <a:cubicBezTo>
                    <a:pt x="0" y="488"/>
                    <a:pt x="18" y="529"/>
                    <a:pt x="52" y="558"/>
                  </a:cubicBezTo>
                  <a:cubicBezTo>
                    <a:pt x="260" y="736"/>
                    <a:pt x="260" y="736"/>
                    <a:pt x="260" y="736"/>
                  </a:cubicBezTo>
                  <a:cubicBezTo>
                    <a:pt x="161" y="839"/>
                    <a:pt x="161" y="839"/>
                    <a:pt x="161" y="839"/>
                  </a:cubicBezTo>
                  <a:cubicBezTo>
                    <a:pt x="134" y="868"/>
                    <a:pt x="120" y="905"/>
                    <a:pt x="120" y="941"/>
                  </a:cubicBezTo>
                  <a:cubicBezTo>
                    <a:pt x="120" y="980"/>
                    <a:pt x="136" y="1019"/>
                    <a:pt x="166" y="1048"/>
                  </a:cubicBezTo>
                  <a:cubicBezTo>
                    <a:pt x="186" y="1067"/>
                    <a:pt x="186" y="1067"/>
                    <a:pt x="186" y="1067"/>
                  </a:cubicBezTo>
                  <a:cubicBezTo>
                    <a:pt x="205" y="1085"/>
                    <a:pt x="228" y="1096"/>
                    <a:pt x="252" y="1102"/>
                  </a:cubicBezTo>
                  <a:cubicBezTo>
                    <a:pt x="240" y="1124"/>
                    <a:pt x="233" y="1148"/>
                    <a:pt x="233" y="1173"/>
                  </a:cubicBezTo>
                  <a:cubicBezTo>
                    <a:pt x="233" y="1211"/>
                    <a:pt x="249" y="1251"/>
                    <a:pt x="279" y="1279"/>
                  </a:cubicBezTo>
                  <a:cubicBezTo>
                    <a:pt x="279" y="1279"/>
                    <a:pt x="279" y="1279"/>
                    <a:pt x="279" y="1279"/>
                  </a:cubicBezTo>
                  <a:cubicBezTo>
                    <a:pt x="299" y="1299"/>
                    <a:pt x="299" y="1299"/>
                    <a:pt x="299" y="1299"/>
                  </a:cubicBezTo>
                  <a:cubicBezTo>
                    <a:pt x="328" y="1326"/>
                    <a:pt x="365" y="1339"/>
                    <a:pt x="402" y="1339"/>
                  </a:cubicBezTo>
                  <a:cubicBezTo>
                    <a:pt x="421" y="1339"/>
                    <a:pt x="441" y="1335"/>
                    <a:pt x="460" y="1328"/>
                  </a:cubicBezTo>
                  <a:cubicBezTo>
                    <a:pt x="466" y="1354"/>
                    <a:pt x="480" y="1379"/>
                    <a:pt x="501" y="1399"/>
                  </a:cubicBezTo>
                  <a:cubicBezTo>
                    <a:pt x="521" y="1418"/>
                    <a:pt x="521" y="1418"/>
                    <a:pt x="521" y="1418"/>
                  </a:cubicBezTo>
                  <a:cubicBezTo>
                    <a:pt x="549" y="1445"/>
                    <a:pt x="587" y="1459"/>
                    <a:pt x="623" y="1459"/>
                  </a:cubicBezTo>
                  <a:cubicBezTo>
                    <a:pt x="652" y="1459"/>
                    <a:pt x="681" y="1450"/>
                    <a:pt x="705" y="1434"/>
                  </a:cubicBezTo>
                  <a:cubicBezTo>
                    <a:pt x="713" y="1457"/>
                    <a:pt x="725" y="1479"/>
                    <a:pt x="744" y="1497"/>
                  </a:cubicBezTo>
                  <a:cubicBezTo>
                    <a:pt x="764" y="1517"/>
                    <a:pt x="764" y="1517"/>
                    <a:pt x="764" y="1517"/>
                  </a:cubicBezTo>
                  <a:cubicBezTo>
                    <a:pt x="793" y="1544"/>
                    <a:pt x="830" y="1557"/>
                    <a:pt x="867" y="1557"/>
                  </a:cubicBezTo>
                  <a:cubicBezTo>
                    <a:pt x="906" y="1557"/>
                    <a:pt x="945" y="1542"/>
                    <a:pt x="974" y="1512"/>
                  </a:cubicBezTo>
                  <a:cubicBezTo>
                    <a:pt x="1061" y="1420"/>
                    <a:pt x="1061" y="1420"/>
                    <a:pt x="1061" y="1420"/>
                  </a:cubicBezTo>
                  <a:cubicBezTo>
                    <a:pt x="1180" y="1530"/>
                    <a:pt x="1180" y="1530"/>
                    <a:pt x="1180" y="1530"/>
                  </a:cubicBezTo>
                  <a:cubicBezTo>
                    <a:pt x="1209" y="1557"/>
                    <a:pt x="1245" y="1570"/>
                    <a:pt x="1281" y="1570"/>
                  </a:cubicBezTo>
                  <a:cubicBezTo>
                    <a:pt x="1321" y="1570"/>
                    <a:pt x="1361" y="1554"/>
                    <a:pt x="1390" y="1523"/>
                  </a:cubicBezTo>
                  <a:cubicBezTo>
                    <a:pt x="1409" y="1502"/>
                    <a:pt x="1409" y="1502"/>
                    <a:pt x="1409" y="1502"/>
                  </a:cubicBezTo>
                  <a:cubicBezTo>
                    <a:pt x="1425" y="1485"/>
                    <a:pt x="1436" y="1464"/>
                    <a:pt x="1442" y="1442"/>
                  </a:cubicBezTo>
                  <a:cubicBezTo>
                    <a:pt x="1488" y="1485"/>
                    <a:pt x="1488" y="1485"/>
                    <a:pt x="1488" y="1485"/>
                  </a:cubicBezTo>
                  <a:cubicBezTo>
                    <a:pt x="1517" y="1511"/>
                    <a:pt x="1553" y="1524"/>
                    <a:pt x="1589" y="1524"/>
                  </a:cubicBezTo>
                  <a:cubicBezTo>
                    <a:pt x="1629" y="1524"/>
                    <a:pt x="1669" y="1508"/>
                    <a:pt x="1698" y="1477"/>
                  </a:cubicBezTo>
                  <a:cubicBezTo>
                    <a:pt x="1717" y="1457"/>
                    <a:pt x="1717" y="1457"/>
                    <a:pt x="1717" y="1457"/>
                  </a:cubicBezTo>
                  <a:cubicBezTo>
                    <a:pt x="1739" y="1433"/>
                    <a:pt x="1751" y="1405"/>
                    <a:pt x="1755" y="1375"/>
                  </a:cubicBezTo>
                  <a:cubicBezTo>
                    <a:pt x="1767" y="1378"/>
                    <a:pt x="1779" y="1380"/>
                    <a:pt x="1791" y="1380"/>
                  </a:cubicBezTo>
                  <a:cubicBezTo>
                    <a:pt x="1831" y="1380"/>
                    <a:pt x="1871" y="1365"/>
                    <a:pt x="1900" y="1333"/>
                  </a:cubicBezTo>
                  <a:cubicBezTo>
                    <a:pt x="1919" y="1313"/>
                    <a:pt x="1919" y="1313"/>
                    <a:pt x="1919" y="1313"/>
                  </a:cubicBezTo>
                  <a:cubicBezTo>
                    <a:pt x="1946" y="1285"/>
                    <a:pt x="1959" y="1248"/>
                    <a:pt x="1959" y="1213"/>
                  </a:cubicBezTo>
                  <a:cubicBezTo>
                    <a:pt x="1959" y="1202"/>
                    <a:pt x="1957" y="1190"/>
                    <a:pt x="1955" y="1180"/>
                  </a:cubicBezTo>
                  <a:cubicBezTo>
                    <a:pt x="1987" y="1175"/>
                    <a:pt x="2019" y="1160"/>
                    <a:pt x="2044" y="1134"/>
                  </a:cubicBezTo>
                  <a:cubicBezTo>
                    <a:pt x="2063" y="1114"/>
                    <a:pt x="2063" y="1114"/>
                    <a:pt x="2063" y="1114"/>
                  </a:cubicBezTo>
                  <a:cubicBezTo>
                    <a:pt x="2089" y="1086"/>
                    <a:pt x="2102" y="1049"/>
                    <a:pt x="2102" y="1014"/>
                  </a:cubicBezTo>
                  <a:cubicBezTo>
                    <a:pt x="2102" y="974"/>
                    <a:pt x="2086" y="934"/>
                    <a:pt x="2055" y="905"/>
                  </a:cubicBezTo>
                  <a:cubicBezTo>
                    <a:pt x="2019" y="873"/>
                    <a:pt x="2019" y="873"/>
                    <a:pt x="2019" y="873"/>
                  </a:cubicBezTo>
                  <a:cubicBezTo>
                    <a:pt x="2340" y="519"/>
                    <a:pt x="2340" y="519"/>
                    <a:pt x="2340" y="519"/>
                  </a:cubicBezTo>
                  <a:cubicBezTo>
                    <a:pt x="2368" y="487"/>
                    <a:pt x="2382" y="446"/>
                    <a:pt x="2382" y="405"/>
                  </a:cubicBezTo>
                  <a:close/>
                  <a:moveTo>
                    <a:pt x="289" y="1027"/>
                  </a:moveTo>
                  <a:cubicBezTo>
                    <a:pt x="272" y="1027"/>
                    <a:pt x="255" y="1021"/>
                    <a:pt x="242" y="1009"/>
                  </a:cubicBezTo>
                  <a:cubicBezTo>
                    <a:pt x="222" y="990"/>
                    <a:pt x="222" y="990"/>
                    <a:pt x="222" y="990"/>
                  </a:cubicBezTo>
                  <a:cubicBezTo>
                    <a:pt x="208" y="977"/>
                    <a:pt x="201" y="959"/>
                    <a:pt x="201" y="941"/>
                  </a:cubicBezTo>
                  <a:cubicBezTo>
                    <a:pt x="201" y="924"/>
                    <a:pt x="207" y="908"/>
                    <a:pt x="220" y="895"/>
                  </a:cubicBezTo>
                  <a:cubicBezTo>
                    <a:pt x="423" y="683"/>
                    <a:pt x="423" y="683"/>
                    <a:pt x="423" y="683"/>
                  </a:cubicBezTo>
                  <a:cubicBezTo>
                    <a:pt x="436" y="670"/>
                    <a:pt x="453" y="663"/>
                    <a:pt x="471" y="663"/>
                  </a:cubicBezTo>
                  <a:cubicBezTo>
                    <a:pt x="488" y="663"/>
                    <a:pt x="505" y="669"/>
                    <a:pt x="518" y="681"/>
                  </a:cubicBezTo>
                  <a:cubicBezTo>
                    <a:pt x="538" y="700"/>
                    <a:pt x="538" y="700"/>
                    <a:pt x="538" y="700"/>
                  </a:cubicBezTo>
                  <a:cubicBezTo>
                    <a:pt x="538" y="700"/>
                    <a:pt x="559" y="731"/>
                    <a:pt x="559" y="749"/>
                  </a:cubicBezTo>
                  <a:cubicBezTo>
                    <a:pt x="559" y="762"/>
                    <a:pt x="555" y="775"/>
                    <a:pt x="547" y="787"/>
                  </a:cubicBezTo>
                  <a:cubicBezTo>
                    <a:pt x="546" y="787"/>
                    <a:pt x="328" y="1015"/>
                    <a:pt x="328" y="1015"/>
                  </a:cubicBezTo>
                  <a:cubicBezTo>
                    <a:pt x="316" y="1023"/>
                    <a:pt x="303" y="1027"/>
                    <a:pt x="289" y="1027"/>
                  </a:cubicBezTo>
                  <a:close/>
                  <a:moveTo>
                    <a:pt x="451" y="1238"/>
                  </a:moveTo>
                  <a:cubicBezTo>
                    <a:pt x="438" y="1252"/>
                    <a:pt x="420" y="1259"/>
                    <a:pt x="402" y="1259"/>
                  </a:cubicBezTo>
                  <a:cubicBezTo>
                    <a:pt x="385" y="1259"/>
                    <a:pt x="368" y="1253"/>
                    <a:pt x="355" y="1240"/>
                  </a:cubicBezTo>
                  <a:cubicBezTo>
                    <a:pt x="335" y="1221"/>
                    <a:pt x="335" y="1221"/>
                    <a:pt x="335" y="1221"/>
                  </a:cubicBezTo>
                  <a:cubicBezTo>
                    <a:pt x="335" y="1221"/>
                    <a:pt x="335" y="1221"/>
                    <a:pt x="335" y="1221"/>
                  </a:cubicBezTo>
                  <a:cubicBezTo>
                    <a:pt x="321" y="1208"/>
                    <a:pt x="314" y="1191"/>
                    <a:pt x="314" y="1173"/>
                  </a:cubicBezTo>
                  <a:cubicBezTo>
                    <a:pt x="314" y="1156"/>
                    <a:pt x="321" y="1139"/>
                    <a:pt x="333" y="1126"/>
                  </a:cubicBezTo>
                  <a:cubicBezTo>
                    <a:pt x="333" y="1126"/>
                    <a:pt x="603" y="845"/>
                    <a:pt x="605" y="842"/>
                  </a:cubicBezTo>
                  <a:cubicBezTo>
                    <a:pt x="618" y="830"/>
                    <a:pt x="635" y="824"/>
                    <a:pt x="652" y="823"/>
                  </a:cubicBezTo>
                  <a:cubicBezTo>
                    <a:pt x="669" y="824"/>
                    <a:pt x="686" y="830"/>
                    <a:pt x="699" y="842"/>
                  </a:cubicBezTo>
                  <a:cubicBezTo>
                    <a:pt x="719" y="861"/>
                    <a:pt x="719" y="861"/>
                    <a:pt x="719" y="861"/>
                  </a:cubicBezTo>
                  <a:cubicBezTo>
                    <a:pt x="733" y="874"/>
                    <a:pt x="739" y="892"/>
                    <a:pt x="739" y="910"/>
                  </a:cubicBezTo>
                  <a:cubicBezTo>
                    <a:pt x="739" y="927"/>
                    <a:pt x="733" y="943"/>
                    <a:pt x="721" y="956"/>
                  </a:cubicBezTo>
                  <a:lnTo>
                    <a:pt x="451" y="1238"/>
                  </a:lnTo>
                  <a:close/>
                  <a:moveTo>
                    <a:pt x="672" y="1358"/>
                  </a:moveTo>
                  <a:cubicBezTo>
                    <a:pt x="659" y="1371"/>
                    <a:pt x="641" y="1378"/>
                    <a:pt x="623" y="1378"/>
                  </a:cubicBezTo>
                  <a:cubicBezTo>
                    <a:pt x="606" y="1378"/>
                    <a:pt x="590" y="1372"/>
                    <a:pt x="577" y="1360"/>
                  </a:cubicBezTo>
                  <a:cubicBezTo>
                    <a:pt x="557" y="1341"/>
                    <a:pt x="557" y="1341"/>
                    <a:pt x="557" y="1341"/>
                  </a:cubicBezTo>
                  <a:cubicBezTo>
                    <a:pt x="543" y="1328"/>
                    <a:pt x="536" y="1310"/>
                    <a:pt x="536" y="1292"/>
                  </a:cubicBezTo>
                  <a:cubicBezTo>
                    <a:pt x="536" y="1277"/>
                    <a:pt x="541" y="1262"/>
                    <a:pt x="551" y="1250"/>
                  </a:cubicBezTo>
                  <a:cubicBezTo>
                    <a:pt x="739" y="1054"/>
                    <a:pt x="739" y="1054"/>
                    <a:pt x="739" y="1054"/>
                  </a:cubicBezTo>
                  <a:cubicBezTo>
                    <a:pt x="752" y="1043"/>
                    <a:pt x="767" y="1037"/>
                    <a:pt x="784" y="1037"/>
                  </a:cubicBezTo>
                  <a:cubicBezTo>
                    <a:pt x="801" y="1037"/>
                    <a:pt x="817" y="1043"/>
                    <a:pt x="830" y="1055"/>
                  </a:cubicBezTo>
                  <a:cubicBezTo>
                    <a:pt x="851" y="1074"/>
                    <a:pt x="851" y="1074"/>
                    <a:pt x="851" y="1074"/>
                  </a:cubicBezTo>
                  <a:cubicBezTo>
                    <a:pt x="864" y="1087"/>
                    <a:pt x="871" y="1105"/>
                    <a:pt x="871" y="1123"/>
                  </a:cubicBezTo>
                  <a:cubicBezTo>
                    <a:pt x="871" y="1140"/>
                    <a:pt x="865" y="1156"/>
                    <a:pt x="853" y="1169"/>
                  </a:cubicBezTo>
                  <a:lnTo>
                    <a:pt x="672" y="1358"/>
                  </a:lnTo>
                  <a:close/>
                  <a:moveTo>
                    <a:pt x="1030" y="1337"/>
                  </a:moveTo>
                  <a:cubicBezTo>
                    <a:pt x="915" y="1456"/>
                    <a:pt x="915" y="1456"/>
                    <a:pt x="915" y="1456"/>
                  </a:cubicBezTo>
                  <a:cubicBezTo>
                    <a:pt x="902" y="1470"/>
                    <a:pt x="885" y="1477"/>
                    <a:pt x="867" y="1477"/>
                  </a:cubicBezTo>
                  <a:cubicBezTo>
                    <a:pt x="850" y="1477"/>
                    <a:pt x="833" y="1471"/>
                    <a:pt x="820" y="1458"/>
                  </a:cubicBezTo>
                  <a:cubicBezTo>
                    <a:pt x="800" y="1439"/>
                    <a:pt x="800" y="1439"/>
                    <a:pt x="800" y="1439"/>
                  </a:cubicBezTo>
                  <a:cubicBezTo>
                    <a:pt x="786" y="1426"/>
                    <a:pt x="779" y="1409"/>
                    <a:pt x="779" y="1391"/>
                  </a:cubicBezTo>
                  <a:cubicBezTo>
                    <a:pt x="779" y="1374"/>
                    <a:pt x="785" y="1357"/>
                    <a:pt x="798" y="1344"/>
                  </a:cubicBezTo>
                  <a:cubicBezTo>
                    <a:pt x="912" y="1225"/>
                    <a:pt x="912" y="1225"/>
                    <a:pt x="912" y="1225"/>
                  </a:cubicBezTo>
                  <a:cubicBezTo>
                    <a:pt x="925" y="1211"/>
                    <a:pt x="943" y="1204"/>
                    <a:pt x="961" y="1204"/>
                  </a:cubicBezTo>
                  <a:cubicBezTo>
                    <a:pt x="978" y="1204"/>
                    <a:pt x="994" y="1211"/>
                    <a:pt x="1007" y="1223"/>
                  </a:cubicBezTo>
                  <a:cubicBezTo>
                    <a:pt x="1027" y="1242"/>
                    <a:pt x="1027" y="1242"/>
                    <a:pt x="1027" y="1242"/>
                  </a:cubicBezTo>
                  <a:cubicBezTo>
                    <a:pt x="1041" y="1255"/>
                    <a:pt x="1048" y="1273"/>
                    <a:pt x="1048" y="1291"/>
                  </a:cubicBezTo>
                  <a:cubicBezTo>
                    <a:pt x="1048" y="1307"/>
                    <a:pt x="1042" y="1324"/>
                    <a:pt x="1030" y="1337"/>
                  </a:cubicBezTo>
                  <a:close/>
                  <a:moveTo>
                    <a:pt x="2021" y="1014"/>
                  </a:moveTo>
                  <a:cubicBezTo>
                    <a:pt x="2021" y="1030"/>
                    <a:pt x="2015" y="1046"/>
                    <a:pt x="2003" y="1059"/>
                  </a:cubicBezTo>
                  <a:cubicBezTo>
                    <a:pt x="1984" y="1080"/>
                    <a:pt x="1984" y="1080"/>
                    <a:pt x="1984" y="1080"/>
                  </a:cubicBezTo>
                  <a:cubicBezTo>
                    <a:pt x="1971" y="1094"/>
                    <a:pt x="1953" y="1101"/>
                    <a:pt x="1935" y="1101"/>
                  </a:cubicBezTo>
                  <a:cubicBezTo>
                    <a:pt x="1918" y="1101"/>
                    <a:pt x="1902" y="1095"/>
                    <a:pt x="1889" y="1083"/>
                  </a:cubicBezTo>
                  <a:cubicBezTo>
                    <a:pt x="1570" y="788"/>
                    <a:pt x="1570" y="788"/>
                    <a:pt x="1570" y="788"/>
                  </a:cubicBezTo>
                  <a:cubicBezTo>
                    <a:pt x="1515" y="847"/>
                    <a:pt x="1515" y="847"/>
                    <a:pt x="1515" y="847"/>
                  </a:cubicBezTo>
                  <a:cubicBezTo>
                    <a:pt x="1856" y="1163"/>
                    <a:pt x="1856" y="1163"/>
                    <a:pt x="1856" y="1163"/>
                  </a:cubicBezTo>
                  <a:cubicBezTo>
                    <a:pt x="1871" y="1177"/>
                    <a:pt x="1878" y="1194"/>
                    <a:pt x="1878" y="1213"/>
                  </a:cubicBezTo>
                  <a:cubicBezTo>
                    <a:pt x="1878" y="1229"/>
                    <a:pt x="1872" y="1245"/>
                    <a:pt x="1860" y="1258"/>
                  </a:cubicBezTo>
                  <a:cubicBezTo>
                    <a:pt x="1841" y="1279"/>
                    <a:pt x="1841" y="1279"/>
                    <a:pt x="1841" y="1279"/>
                  </a:cubicBezTo>
                  <a:cubicBezTo>
                    <a:pt x="1828" y="1293"/>
                    <a:pt x="1810" y="1300"/>
                    <a:pt x="1792" y="1300"/>
                  </a:cubicBezTo>
                  <a:cubicBezTo>
                    <a:pt x="1775" y="1300"/>
                    <a:pt x="1759" y="1294"/>
                    <a:pt x="1746" y="1282"/>
                  </a:cubicBezTo>
                  <a:cubicBezTo>
                    <a:pt x="1427" y="987"/>
                    <a:pt x="1427" y="987"/>
                    <a:pt x="1427" y="987"/>
                  </a:cubicBezTo>
                  <a:cubicBezTo>
                    <a:pt x="1372" y="1046"/>
                    <a:pt x="1372" y="1046"/>
                    <a:pt x="1372" y="1046"/>
                  </a:cubicBezTo>
                  <a:cubicBezTo>
                    <a:pt x="1655" y="1308"/>
                    <a:pt x="1655" y="1308"/>
                    <a:pt x="1655" y="1308"/>
                  </a:cubicBezTo>
                  <a:cubicBezTo>
                    <a:pt x="1668" y="1321"/>
                    <a:pt x="1675" y="1338"/>
                    <a:pt x="1675" y="1356"/>
                  </a:cubicBezTo>
                  <a:cubicBezTo>
                    <a:pt x="1675" y="1373"/>
                    <a:pt x="1670" y="1389"/>
                    <a:pt x="1658" y="1402"/>
                  </a:cubicBezTo>
                  <a:cubicBezTo>
                    <a:pt x="1639" y="1422"/>
                    <a:pt x="1639" y="1422"/>
                    <a:pt x="1639" y="1422"/>
                  </a:cubicBezTo>
                  <a:cubicBezTo>
                    <a:pt x="1625" y="1436"/>
                    <a:pt x="1608" y="1444"/>
                    <a:pt x="1589" y="1444"/>
                  </a:cubicBezTo>
                  <a:cubicBezTo>
                    <a:pt x="1572" y="1444"/>
                    <a:pt x="1556" y="1438"/>
                    <a:pt x="1543" y="1426"/>
                  </a:cubicBezTo>
                  <a:cubicBezTo>
                    <a:pt x="1261" y="1165"/>
                    <a:pt x="1261" y="1165"/>
                    <a:pt x="1261" y="1165"/>
                  </a:cubicBezTo>
                  <a:cubicBezTo>
                    <a:pt x="1261" y="1165"/>
                    <a:pt x="1261" y="1165"/>
                    <a:pt x="1261" y="1165"/>
                  </a:cubicBezTo>
                  <a:cubicBezTo>
                    <a:pt x="1261" y="1165"/>
                    <a:pt x="1261" y="1165"/>
                    <a:pt x="1261" y="1165"/>
                  </a:cubicBezTo>
                  <a:cubicBezTo>
                    <a:pt x="1206" y="1224"/>
                    <a:pt x="1206" y="1224"/>
                    <a:pt x="1206" y="1224"/>
                  </a:cubicBezTo>
                  <a:cubicBezTo>
                    <a:pt x="1206" y="1224"/>
                    <a:pt x="1206" y="1224"/>
                    <a:pt x="1206" y="1224"/>
                  </a:cubicBezTo>
                  <a:cubicBezTo>
                    <a:pt x="1207" y="1225"/>
                    <a:pt x="1207" y="1225"/>
                    <a:pt x="1207" y="1225"/>
                  </a:cubicBezTo>
                  <a:cubicBezTo>
                    <a:pt x="1348" y="1356"/>
                    <a:pt x="1348" y="1356"/>
                    <a:pt x="1348" y="1356"/>
                  </a:cubicBezTo>
                  <a:cubicBezTo>
                    <a:pt x="1361" y="1369"/>
                    <a:pt x="1367" y="1385"/>
                    <a:pt x="1367" y="1402"/>
                  </a:cubicBezTo>
                  <a:cubicBezTo>
                    <a:pt x="1367" y="1419"/>
                    <a:pt x="1362" y="1435"/>
                    <a:pt x="1350" y="1448"/>
                  </a:cubicBezTo>
                  <a:cubicBezTo>
                    <a:pt x="1331" y="1468"/>
                    <a:pt x="1331" y="1468"/>
                    <a:pt x="1331" y="1468"/>
                  </a:cubicBezTo>
                  <a:cubicBezTo>
                    <a:pt x="1317" y="1482"/>
                    <a:pt x="1300" y="1489"/>
                    <a:pt x="1281" y="1489"/>
                  </a:cubicBezTo>
                  <a:cubicBezTo>
                    <a:pt x="1265" y="1489"/>
                    <a:pt x="1248" y="1483"/>
                    <a:pt x="1236" y="1471"/>
                  </a:cubicBezTo>
                  <a:cubicBezTo>
                    <a:pt x="1112" y="1357"/>
                    <a:pt x="1112" y="1357"/>
                    <a:pt x="1112" y="1357"/>
                  </a:cubicBezTo>
                  <a:cubicBezTo>
                    <a:pt x="1123" y="1336"/>
                    <a:pt x="1129" y="1314"/>
                    <a:pt x="1129" y="1291"/>
                  </a:cubicBezTo>
                  <a:cubicBezTo>
                    <a:pt x="1129" y="1252"/>
                    <a:pt x="1114" y="1213"/>
                    <a:pt x="1083" y="1184"/>
                  </a:cubicBezTo>
                  <a:cubicBezTo>
                    <a:pt x="1063" y="1165"/>
                    <a:pt x="1063" y="1165"/>
                    <a:pt x="1063" y="1165"/>
                  </a:cubicBezTo>
                  <a:cubicBezTo>
                    <a:pt x="1034" y="1137"/>
                    <a:pt x="997" y="1124"/>
                    <a:pt x="961" y="1124"/>
                  </a:cubicBezTo>
                  <a:cubicBezTo>
                    <a:pt x="958" y="1124"/>
                    <a:pt x="955" y="1125"/>
                    <a:pt x="952" y="1125"/>
                  </a:cubicBezTo>
                  <a:cubicBezTo>
                    <a:pt x="952" y="1124"/>
                    <a:pt x="952" y="1123"/>
                    <a:pt x="952" y="1123"/>
                  </a:cubicBezTo>
                  <a:cubicBezTo>
                    <a:pt x="952" y="1084"/>
                    <a:pt x="907" y="1016"/>
                    <a:pt x="907" y="1016"/>
                  </a:cubicBezTo>
                  <a:cubicBezTo>
                    <a:pt x="886" y="997"/>
                    <a:pt x="886" y="997"/>
                    <a:pt x="886" y="997"/>
                  </a:cubicBezTo>
                  <a:cubicBezTo>
                    <a:pt x="865" y="976"/>
                    <a:pt x="839" y="964"/>
                    <a:pt x="812" y="959"/>
                  </a:cubicBezTo>
                  <a:cubicBezTo>
                    <a:pt x="817" y="943"/>
                    <a:pt x="820" y="926"/>
                    <a:pt x="820" y="910"/>
                  </a:cubicBezTo>
                  <a:cubicBezTo>
                    <a:pt x="820" y="871"/>
                    <a:pt x="805" y="832"/>
                    <a:pt x="775" y="803"/>
                  </a:cubicBezTo>
                  <a:cubicBezTo>
                    <a:pt x="755" y="784"/>
                    <a:pt x="755" y="784"/>
                    <a:pt x="755" y="784"/>
                  </a:cubicBezTo>
                  <a:cubicBezTo>
                    <a:pt x="726" y="757"/>
                    <a:pt x="689" y="743"/>
                    <a:pt x="652" y="743"/>
                  </a:cubicBezTo>
                  <a:cubicBezTo>
                    <a:pt x="648" y="743"/>
                    <a:pt x="644" y="744"/>
                    <a:pt x="639" y="744"/>
                  </a:cubicBezTo>
                  <a:cubicBezTo>
                    <a:pt x="638" y="707"/>
                    <a:pt x="623" y="670"/>
                    <a:pt x="594" y="642"/>
                  </a:cubicBezTo>
                  <a:cubicBezTo>
                    <a:pt x="594" y="642"/>
                    <a:pt x="594" y="642"/>
                    <a:pt x="594" y="642"/>
                  </a:cubicBezTo>
                  <a:cubicBezTo>
                    <a:pt x="574" y="623"/>
                    <a:pt x="574" y="623"/>
                    <a:pt x="574" y="623"/>
                  </a:cubicBezTo>
                  <a:cubicBezTo>
                    <a:pt x="545" y="596"/>
                    <a:pt x="508" y="582"/>
                    <a:pt x="472" y="582"/>
                  </a:cubicBezTo>
                  <a:cubicBezTo>
                    <a:pt x="433" y="582"/>
                    <a:pt x="393" y="597"/>
                    <a:pt x="364" y="628"/>
                  </a:cubicBezTo>
                  <a:cubicBezTo>
                    <a:pt x="316" y="678"/>
                    <a:pt x="316" y="678"/>
                    <a:pt x="316" y="678"/>
                  </a:cubicBezTo>
                  <a:cubicBezTo>
                    <a:pt x="104" y="497"/>
                    <a:pt x="104" y="497"/>
                    <a:pt x="104" y="497"/>
                  </a:cubicBezTo>
                  <a:cubicBezTo>
                    <a:pt x="89" y="484"/>
                    <a:pt x="82" y="466"/>
                    <a:pt x="81" y="447"/>
                  </a:cubicBezTo>
                  <a:cubicBezTo>
                    <a:pt x="82" y="432"/>
                    <a:pt x="87" y="417"/>
                    <a:pt x="98" y="404"/>
                  </a:cubicBezTo>
                  <a:cubicBezTo>
                    <a:pt x="322" y="154"/>
                    <a:pt x="322" y="154"/>
                    <a:pt x="322" y="154"/>
                  </a:cubicBezTo>
                  <a:cubicBezTo>
                    <a:pt x="331" y="144"/>
                    <a:pt x="344" y="135"/>
                    <a:pt x="359" y="128"/>
                  </a:cubicBezTo>
                  <a:cubicBezTo>
                    <a:pt x="374" y="122"/>
                    <a:pt x="392" y="119"/>
                    <a:pt x="408" y="119"/>
                  </a:cubicBezTo>
                  <a:cubicBezTo>
                    <a:pt x="422" y="119"/>
                    <a:pt x="436" y="121"/>
                    <a:pt x="446" y="126"/>
                  </a:cubicBezTo>
                  <a:cubicBezTo>
                    <a:pt x="569" y="178"/>
                    <a:pt x="569" y="178"/>
                    <a:pt x="569" y="178"/>
                  </a:cubicBezTo>
                  <a:cubicBezTo>
                    <a:pt x="604" y="193"/>
                    <a:pt x="644" y="199"/>
                    <a:pt x="684" y="199"/>
                  </a:cubicBezTo>
                  <a:cubicBezTo>
                    <a:pt x="725" y="199"/>
                    <a:pt x="765" y="193"/>
                    <a:pt x="799" y="178"/>
                  </a:cubicBezTo>
                  <a:cubicBezTo>
                    <a:pt x="922" y="126"/>
                    <a:pt x="922" y="126"/>
                    <a:pt x="922" y="126"/>
                  </a:cubicBezTo>
                  <a:cubicBezTo>
                    <a:pt x="941" y="118"/>
                    <a:pt x="970" y="113"/>
                    <a:pt x="998" y="113"/>
                  </a:cubicBezTo>
                  <a:cubicBezTo>
                    <a:pt x="1029" y="113"/>
                    <a:pt x="1061" y="119"/>
                    <a:pt x="1079" y="128"/>
                  </a:cubicBezTo>
                  <a:cubicBezTo>
                    <a:pt x="1091" y="134"/>
                    <a:pt x="1102" y="140"/>
                    <a:pt x="1112" y="145"/>
                  </a:cubicBezTo>
                  <a:cubicBezTo>
                    <a:pt x="987" y="233"/>
                    <a:pt x="987" y="233"/>
                    <a:pt x="987" y="233"/>
                  </a:cubicBezTo>
                  <a:cubicBezTo>
                    <a:pt x="946" y="261"/>
                    <a:pt x="925" y="306"/>
                    <a:pt x="925" y="351"/>
                  </a:cubicBezTo>
                  <a:cubicBezTo>
                    <a:pt x="925" y="381"/>
                    <a:pt x="934" y="412"/>
                    <a:pt x="954" y="438"/>
                  </a:cubicBezTo>
                  <a:cubicBezTo>
                    <a:pt x="954" y="438"/>
                    <a:pt x="954" y="438"/>
                    <a:pt x="954" y="438"/>
                  </a:cubicBezTo>
                  <a:cubicBezTo>
                    <a:pt x="970" y="460"/>
                    <a:pt x="970" y="460"/>
                    <a:pt x="970" y="460"/>
                  </a:cubicBezTo>
                  <a:cubicBezTo>
                    <a:pt x="1002" y="502"/>
                    <a:pt x="1051" y="523"/>
                    <a:pt x="1099" y="523"/>
                  </a:cubicBezTo>
                  <a:cubicBezTo>
                    <a:pt x="1127" y="523"/>
                    <a:pt x="1155" y="516"/>
                    <a:pt x="1180" y="501"/>
                  </a:cubicBezTo>
                  <a:cubicBezTo>
                    <a:pt x="1255" y="456"/>
                    <a:pt x="1255" y="456"/>
                    <a:pt x="1255" y="456"/>
                  </a:cubicBezTo>
                  <a:cubicBezTo>
                    <a:pt x="1270" y="447"/>
                    <a:pt x="1293" y="441"/>
                    <a:pt x="1317" y="441"/>
                  </a:cubicBezTo>
                  <a:cubicBezTo>
                    <a:pt x="1345" y="441"/>
                    <a:pt x="1373" y="449"/>
                    <a:pt x="1390" y="462"/>
                  </a:cubicBezTo>
                  <a:cubicBezTo>
                    <a:pt x="1597" y="610"/>
                    <a:pt x="1597" y="610"/>
                    <a:pt x="1597" y="610"/>
                  </a:cubicBezTo>
                  <a:cubicBezTo>
                    <a:pt x="1644" y="643"/>
                    <a:pt x="1719" y="704"/>
                    <a:pt x="1760" y="743"/>
                  </a:cubicBezTo>
                  <a:cubicBezTo>
                    <a:pt x="2000" y="965"/>
                    <a:pt x="2000" y="965"/>
                    <a:pt x="2000" y="965"/>
                  </a:cubicBezTo>
                  <a:cubicBezTo>
                    <a:pt x="2014" y="978"/>
                    <a:pt x="2021" y="995"/>
                    <a:pt x="2021" y="1014"/>
                  </a:cubicBezTo>
                  <a:close/>
                  <a:moveTo>
                    <a:pt x="2279" y="465"/>
                  </a:moveTo>
                  <a:cubicBezTo>
                    <a:pt x="1960" y="818"/>
                    <a:pt x="1960" y="818"/>
                    <a:pt x="1960" y="818"/>
                  </a:cubicBezTo>
                  <a:cubicBezTo>
                    <a:pt x="1815" y="684"/>
                    <a:pt x="1815" y="684"/>
                    <a:pt x="1815" y="684"/>
                  </a:cubicBezTo>
                  <a:cubicBezTo>
                    <a:pt x="1770" y="642"/>
                    <a:pt x="1695" y="581"/>
                    <a:pt x="1645" y="545"/>
                  </a:cubicBezTo>
                  <a:cubicBezTo>
                    <a:pt x="1438" y="396"/>
                    <a:pt x="1438" y="396"/>
                    <a:pt x="1438" y="396"/>
                  </a:cubicBezTo>
                  <a:cubicBezTo>
                    <a:pt x="1403" y="371"/>
                    <a:pt x="1360" y="361"/>
                    <a:pt x="1317" y="361"/>
                  </a:cubicBezTo>
                  <a:cubicBezTo>
                    <a:pt x="1281" y="361"/>
                    <a:pt x="1245" y="368"/>
                    <a:pt x="1213" y="387"/>
                  </a:cubicBezTo>
                  <a:cubicBezTo>
                    <a:pt x="1138" y="432"/>
                    <a:pt x="1138" y="432"/>
                    <a:pt x="1138" y="432"/>
                  </a:cubicBezTo>
                  <a:cubicBezTo>
                    <a:pt x="1127" y="439"/>
                    <a:pt x="1113" y="443"/>
                    <a:pt x="1099" y="443"/>
                  </a:cubicBezTo>
                  <a:cubicBezTo>
                    <a:pt x="1074" y="443"/>
                    <a:pt x="1049" y="431"/>
                    <a:pt x="1035" y="412"/>
                  </a:cubicBezTo>
                  <a:cubicBezTo>
                    <a:pt x="1019" y="390"/>
                    <a:pt x="1019" y="390"/>
                    <a:pt x="1019" y="390"/>
                  </a:cubicBezTo>
                  <a:cubicBezTo>
                    <a:pt x="1019" y="390"/>
                    <a:pt x="1019" y="390"/>
                    <a:pt x="1019" y="390"/>
                  </a:cubicBezTo>
                  <a:cubicBezTo>
                    <a:pt x="1010" y="378"/>
                    <a:pt x="1006" y="365"/>
                    <a:pt x="1006" y="351"/>
                  </a:cubicBezTo>
                  <a:cubicBezTo>
                    <a:pt x="1006" y="331"/>
                    <a:pt x="1015" y="311"/>
                    <a:pt x="1033" y="298"/>
                  </a:cubicBezTo>
                  <a:cubicBezTo>
                    <a:pt x="1255" y="143"/>
                    <a:pt x="1255" y="143"/>
                    <a:pt x="1255" y="143"/>
                  </a:cubicBezTo>
                  <a:cubicBezTo>
                    <a:pt x="1274" y="129"/>
                    <a:pt x="1308" y="119"/>
                    <a:pt x="1340" y="120"/>
                  </a:cubicBezTo>
                  <a:cubicBezTo>
                    <a:pt x="1363" y="119"/>
                    <a:pt x="1384" y="124"/>
                    <a:pt x="1399" y="131"/>
                  </a:cubicBezTo>
                  <a:cubicBezTo>
                    <a:pt x="1579" y="218"/>
                    <a:pt x="1579" y="218"/>
                    <a:pt x="1579" y="218"/>
                  </a:cubicBezTo>
                  <a:cubicBezTo>
                    <a:pt x="1610" y="233"/>
                    <a:pt x="1644" y="239"/>
                    <a:pt x="1679" y="239"/>
                  </a:cubicBezTo>
                  <a:cubicBezTo>
                    <a:pt x="1724" y="239"/>
                    <a:pt x="1769" y="229"/>
                    <a:pt x="1806" y="206"/>
                  </a:cubicBezTo>
                  <a:cubicBezTo>
                    <a:pt x="1990" y="92"/>
                    <a:pt x="1990" y="92"/>
                    <a:pt x="1990" y="92"/>
                  </a:cubicBezTo>
                  <a:cubicBezTo>
                    <a:pt x="2002" y="85"/>
                    <a:pt x="2016" y="81"/>
                    <a:pt x="2031" y="81"/>
                  </a:cubicBezTo>
                  <a:cubicBezTo>
                    <a:pt x="2056" y="81"/>
                    <a:pt x="2081" y="92"/>
                    <a:pt x="2095" y="110"/>
                  </a:cubicBezTo>
                  <a:cubicBezTo>
                    <a:pt x="2284" y="352"/>
                    <a:pt x="2284" y="352"/>
                    <a:pt x="2284" y="352"/>
                  </a:cubicBezTo>
                  <a:cubicBezTo>
                    <a:pt x="2294" y="366"/>
                    <a:pt x="2301" y="385"/>
                    <a:pt x="2301" y="405"/>
                  </a:cubicBezTo>
                  <a:cubicBezTo>
                    <a:pt x="2301" y="428"/>
                    <a:pt x="2293" y="450"/>
                    <a:pt x="2279" y="465"/>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grpSp>
        <p:nvGrpSpPr>
          <p:cNvPr id="299" name="Google Shape;299;p13"/>
          <p:cNvGrpSpPr/>
          <p:nvPr/>
        </p:nvGrpSpPr>
        <p:grpSpPr>
          <a:xfrm>
            <a:off x="7125237" y="2063236"/>
            <a:ext cx="406053" cy="368146"/>
            <a:chOff x="-2397126" y="1897063"/>
            <a:chExt cx="4135438" cy="4124325"/>
          </a:xfrm>
        </p:grpSpPr>
        <p:sp>
          <p:nvSpPr>
            <p:cNvPr id="300" name="Google Shape;300;p13"/>
            <p:cNvSpPr/>
            <p:nvPr/>
          </p:nvSpPr>
          <p:spPr>
            <a:xfrm>
              <a:off x="-1506538" y="1970088"/>
              <a:ext cx="2352675" cy="3192463"/>
            </a:xfrm>
            <a:custGeom>
              <a:rect b="b" l="l" r="r" t="t"/>
              <a:pathLst>
                <a:path extrusionOk="0" h="1486" w="1092">
                  <a:moveTo>
                    <a:pt x="0" y="1354"/>
                  </a:moveTo>
                  <a:cubicBezTo>
                    <a:pt x="0" y="626"/>
                    <a:pt x="0" y="626"/>
                    <a:pt x="0" y="626"/>
                  </a:cubicBezTo>
                  <a:cubicBezTo>
                    <a:pt x="0" y="626"/>
                    <a:pt x="20" y="302"/>
                    <a:pt x="358" y="254"/>
                  </a:cubicBezTo>
                  <a:cubicBezTo>
                    <a:pt x="388" y="254"/>
                    <a:pt x="388" y="254"/>
                    <a:pt x="388" y="254"/>
                  </a:cubicBezTo>
                  <a:cubicBezTo>
                    <a:pt x="264" y="2"/>
                    <a:pt x="264" y="2"/>
                    <a:pt x="264" y="2"/>
                  </a:cubicBezTo>
                  <a:cubicBezTo>
                    <a:pt x="826" y="0"/>
                    <a:pt x="826" y="0"/>
                    <a:pt x="826" y="0"/>
                  </a:cubicBezTo>
                  <a:cubicBezTo>
                    <a:pt x="708" y="248"/>
                    <a:pt x="708" y="248"/>
                    <a:pt x="708" y="248"/>
                  </a:cubicBezTo>
                  <a:cubicBezTo>
                    <a:pt x="708" y="248"/>
                    <a:pt x="1054" y="272"/>
                    <a:pt x="1090" y="612"/>
                  </a:cubicBezTo>
                  <a:cubicBezTo>
                    <a:pt x="1092" y="1210"/>
                    <a:pt x="1092" y="1210"/>
                    <a:pt x="1092" y="1210"/>
                  </a:cubicBezTo>
                  <a:cubicBezTo>
                    <a:pt x="1092" y="1210"/>
                    <a:pt x="862" y="1088"/>
                    <a:pt x="638" y="1250"/>
                  </a:cubicBezTo>
                  <a:cubicBezTo>
                    <a:pt x="372" y="1248"/>
                    <a:pt x="372" y="1248"/>
                    <a:pt x="372" y="1248"/>
                  </a:cubicBezTo>
                  <a:cubicBezTo>
                    <a:pt x="372" y="1248"/>
                    <a:pt x="206" y="1282"/>
                    <a:pt x="282" y="1486"/>
                  </a:cubicBezTo>
                  <a:lnTo>
                    <a:pt x="0" y="1354"/>
                  </a:ln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1" name="Google Shape;301;p13"/>
            <p:cNvSpPr/>
            <p:nvPr/>
          </p:nvSpPr>
          <p:spPr>
            <a:xfrm>
              <a:off x="-1570038" y="1897063"/>
              <a:ext cx="2481263" cy="2681288"/>
            </a:xfrm>
            <a:custGeom>
              <a:rect b="b" l="l" r="r" t="t"/>
              <a:pathLst>
                <a:path extrusionOk="0" h="1248" w="1152">
                  <a:moveTo>
                    <a:pt x="1152" y="1120"/>
                  </a:moveTo>
                  <a:cubicBezTo>
                    <a:pt x="1152" y="672"/>
                    <a:pt x="1152" y="672"/>
                    <a:pt x="1152" y="672"/>
                  </a:cubicBezTo>
                  <a:cubicBezTo>
                    <a:pt x="1152" y="461"/>
                    <a:pt x="995" y="284"/>
                    <a:pt x="786" y="259"/>
                  </a:cubicBezTo>
                  <a:cubicBezTo>
                    <a:pt x="893" y="46"/>
                    <a:pt x="893" y="46"/>
                    <a:pt x="893" y="46"/>
                  </a:cubicBezTo>
                  <a:cubicBezTo>
                    <a:pt x="898" y="36"/>
                    <a:pt x="897" y="25"/>
                    <a:pt x="891" y="15"/>
                  </a:cubicBezTo>
                  <a:cubicBezTo>
                    <a:pt x="885" y="6"/>
                    <a:pt x="875" y="0"/>
                    <a:pt x="864" y="0"/>
                  </a:cubicBezTo>
                  <a:cubicBezTo>
                    <a:pt x="288" y="0"/>
                    <a:pt x="288" y="0"/>
                    <a:pt x="288" y="0"/>
                  </a:cubicBezTo>
                  <a:cubicBezTo>
                    <a:pt x="277" y="0"/>
                    <a:pt x="267" y="6"/>
                    <a:pt x="261" y="15"/>
                  </a:cubicBezTo>
                  <a:cubicBezTo>
                    <a:pt x="255" y="25"/>
                    <a:pt x="254" y="36"/>
                    <a:pt x="259" y="46"/>
                  </a:cubicBezTo>
                  <a:cubicBezTo>
                    <a:pt x="366" y="259"/>
                    <a:pt x="366" y="259"/>
                    <a:pt x="366" y="259"/>
                  </a:cubicBezTo>
                  <a:cubicBezTo>
                    <a:pt x="157" y="285"/>
                    <a:pt x="0" y="462"/>
                    <a:pt x="0" y="672"/>
                  </a:cubicBezTo>
                  <a:cubicBezTo>
                    <a:pt x="0" y="1248"/>
                    <a:pt x="0" y="1248"/>
                    <a:pt x="0" y="1248"/>
                  </a:cubicBezTo>
                  <a:cubicBezTo>
                    <a:pt x="64" y="1248"/>
                    <a:pt x="64" y="1248"/>
                    <a:pt x="64" y="1248"/>
                  </a:cubicBezTo>
                  <a:cubicBezTo>
                    <a:pt x="64" y="672"/>
                    <a:pt x="64" y="672"/>
                    <a:pt x="64" y="672"/>
                  </a:cubicBezTo>
                  <a:cubicBezTo>
                    <a:pt x="64" y="478"/>
                    <a:pt x="222" y="320"/>
                    <a:pt x="416" y="320"/>
                  </a:cubicBezTo>
                  <a:cubicBezTo>
                    <a:pt x="736" y="320"/>
                    <a:pt x="736" y="320"/>
                    <a:pt x="736" y="320"/>
                  </a:cubicBezTo>
                  <a:cubicBezTo>
                    <a:pt x="829" y="320"/>
                    <a:pt x="919" y="357"/>
                    <a:pt x="985" y="423"/>
                  </a:cubicBezTo>
                  <a:cubicBezTo>
                    <a:pt x="1051" y="489"/>
                    <a:pt x="1088" y="579"/>
                    <a:pt x="1088" y="672"/>
                  </a:cubicBezTo>
                  <a:cubicBezTo>
                    <a:pt x="1088" y="1120"/>
                    <a:pt x="1088" y="1120"/>
                    <a:pt x="1088" y="1120"/>
                  </a:cubicBezTo>
                  <a:lnTo>
                    <a:pt x="1152" y="1120"/>
                  </a:lnTo>
                  <a:close/>
                  <a:moveTo>
                    <a:pt x="716" y="256"/>
                  </a:moveTo>
                  <a:cubicBezTo>
                    <a:pt x="436" y="256"/>
                    <a:pt x="436" y="256"/>
                    <a:pt x="436" y="256"/>
                  </a:cubicBezTo>
                  <a:cubicBezTo>
                    <a:pt x="340" y="64"/>
                    <a:pt x="340" y="64"/>
                    <a:pt x="340" y="64"/>
                  </a:cubicBezTo>
                  <a:cubicBezTo>
                    <a:pt x="812" y="64"/>
                    <a:pt x="812" y="64"/>
                    <a:pt x="812" y="64"/>
                  </a:cubicBezTo>
                  <a:lnTo>
                    <a:pt x="716" y="256"/>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2" name="Google Shape;302;p13"/>
            <p:cNvSpPr/>
            <p:nvPr/>
          </p:nvSpPr>
          <p:spPr>
            <a:xfrm>
              <a:off x="-2397126" y="4352925"/>
              <a:ext cx="4135438" cy="1668463"/>
            </a:xfrm>
            <a:custGeom>
              <a:rect b="b" l="l" r="r" t="t"/>
              <a:pathLst>
                <a:path extrusionOk="0" h="777" w="1920">
                  <a:moveTo>
                    <a:pt x="91" y="430"/>
                  </a:moveTo>
                  <a:cubicBezTo>
                    <a:pt x="635" y="726"/>
                    <a:pt x="635" y="726"/>
                    <a:pt x="635" y="726"/>
                  </a:cubicBezTo>
                  <a:cubicBezTo>
                    <a:pt x="696" y="759"/>
                    <a:pt x="764" y="777"/>
                    <a:pt x="834" y="777"/>
                  </a:cubicBezTo>
                  <a:cubicBezTo>
                    <a:pt x="1888" y="777"/>
                    <a:pt x="1888" y="777"/>
                    <a:pt x="1888" y="777"/>
                  </a:cubicBezTo>
                  <a:cubicBezTo>
                    <a:pt x="1906" y="777"/>
                    <a:pt x="1920" y="763"/>
                    <a:pt x="1920" y="745"/>
                  </a:cubicBezTo>
                  <a:cubicBezTo>
                    <a:pt x="1920" y="169"/>
                    <a:pt x="1920" y="169"/>
                    <a:pt x="1920" y="169"/>
                  </a:cubicBezTo>
                  <a:cubicBezTo>
                    <a:pt x="1920" y="151"/>
                    <a:pt x="1906" y="137"/>
                    <a:pt x="1888" y="137"/>
                  </a:cubicBezTo>
                  <a:cubicBezTo>
                    <a:pt x="1643" y="137"/>
                    <a:pt x="1643" y="137"/>
                    <a:pt x="1643" y="137"/>
                  </a:cubicBezTo>
                  <a:cubicBezTo>
                    <a:pt x="1639" y="134"/>
                    <a:pt x="1639" y="134"/>
                    <a:pt x="1639" y="134"/>
                  </a:cubicBezTo>
                  <a:cubicBezTo>
                    <a:pt x="1602" y="105"/>
                    <a:pt x="1560" y="81"/>
                    <a:pt x="1516" y="63"/>
                  </a:cubicBezTo>
                  <a:cubicBezTo>
                    <a:pt x="1361" y="0"/>
                    <a:pt x="1184" y="15"/>
                    <a:pt x="1043" y="105"/>
                  </a:cubicBezTo>
                  <a:cubicBezTo>
                    <a:pt x="800" y="105"/>
                    <a:pt x="800" y="105"/>
                    <a:pt x="800" y="105"/>
                  </a:cubicBezTo>
                  <a:cubicBezTo>
                    <a:pt x="749" y="105"/>
                    <a:pt x="701" y="129"/>
                    <a:pt x="671" y="170"/>
                  </a:cubicBezTo>
                  <a:cubicBezTo>
                    <a:pt x="641" y="211"/>
                    <a:pt x="632" y="264"/>
                    <a:pt x="647" y="313"/>
                  </a:cubicBezTo>
                  <a:cubicBezTo>
                    <a:pt x="252" y="115"/>
                    <a:pt x="252" y="115"/>
                    <a:pt x="252" y="115"/>
                  </a:cubicBezTo>
                  <a:cubicBezTo>
                    <a:pt x="193" y="85"/>
                    <a:pt x="123" y="92"/>
                    <a:pt x="70" y="132"/>
                  </a:cubicBezTo>
                  <a:cubicBezTo>
                    <a:pt x="26" y="165"/>
                    <a:pt x="0" y="217"/>
                    <a:pt x="0" y="273"/>
                  </a:cubicBezTo>
                  <a:cubicBezTo>
                    <a:pt x="0" y="276"/>
                    <a:pt x="0" y="276"/>
                    <a:pt x="0" y="276"/>
                  </a:cubicBezTo>
                  <a:cubicBezTo>
                    <a:pt x="0" y="340"/>
                    <a:pt x="35" y="399"/>
                    <a:pt x="91" y="430"/>
                  </a:cubicBezTo>
                  <a:close/>
                  <a:moveTo>
                    <a:pt x="1664" y="201"/>
                  </a:moveTo>
                  <a:cubicBezTo>
                    <a:pt x="1856" y="201"/>
                    <a:pt x="1856" y="201"/>
                    <a:pt x="1856" y="201"/>
                  </a:cubicBezTo>
                  <a:cubicBezTo>
                    <a:pt x="1856" y="713"/>
                    <a:pt x="1856" y="713"/>
                    <a:pt x="1856" y="713"/>
                  </a:cubicBezTo>
                  <a:cubicBezTo>
                    <a:pt x="1664" y="713"/>
                    <a:pt x="1664" y="713"/>
                    <a:pt x="1664" y="713"/>
                  </a:cubicBezTo>
                  <a:lnTo>
                    <a:pt x="1664" y="201"/>
                  </a:lnTo>
                  <a:close/>
                  <a:moveTo>
                    <a:pt x="64" y="273"/>
                  </a:moveTo>
                  <a:cubicBezTo>
                    <a:pt x="64" y="237"/>
                    <a:pt x="81" y="203"/>
                    <a:pt x="110" y="182"/>
                  </a:cubicBezTo>
                  <a:cubicBezTo>
                    <a:pt x="143" y="158"/>
                    <a:pt x="187" y="154"/>
                    <a:pt x="223" y="172"/>
                  </a:cubicBezTo>
                  <a:cubicBezTo>
                    <a:pt x="722" y="422"/>
                    <a:pt x="722" y="422"/>
                    <a:pt x="722" y="422"/>
                  </a:cubicBezTo>
                  <a:cubicBezTo>
                    <a:pt x="726" y="424"/>
                    <a:pt x="731" y="425"/>
                    <a:pt x="736" y="425"/>
                  </a:cubicBezTo>
                  <a:cubicBezTo>
                    <a:pt x="1216" y="425"/>
                    <a:pt x="1216" y="425"/>
                    <a:pt x="1216" y="425"/>
                  </a:cubicBezTo>
                  <a:cubicBezTo>
                    <a:pt x="1216" y="361"/>
                    <a:pt x="1216" y="361"/>
                    <a:pt x="1216" y="361"/>
                  </a:cubicBezTo>
                  <a:cubicBezTo>
                    <a:pt x="800" y="361"/>
                    <a:pt x="800" y="361"/>
                    <a:pt x="800" y="361"/>
                  </a:cubicBezTo>
                  <a:cubicBezTo>
                    <a:pt x="747" y="361"/>
                    <a:pt x="704" y="318"/>
                    <a:pt x="704" y="265"/>
                  </a:cubicBezTo>
                  <a:cubicBezTo>
                    <a:pt x="704" y="212"/>
                    <a:pt x="747" y="169"/>
                    <a:pt x="800" y="169"/>
                  </a:cubicBezTo>
                  <a:cubicBezTo>
                    <a:pt x="1052" y="169"/>
                    <a:pt x="1052" y="169"/>
                    <a:pt x="1052" y="169"/>
                  </a:cubicBezTo>
                  <a:cubicBezTo>
                    <a:pt x="1058" y="169"/>
                    <a:pt x="1065" y="167"/>
                    <a:pt x="1070" y="164"/>
                  </a:cubicBezTo>
                  <a:cubicBezTo>
                    <a:pt x="1195" y="81"/>
                    <a:pt x="1353" y="66"/>
                    <a:pt x="1492" y="123"/>
                  </a:cubicBezTo>
                  <a:cubicBezTo>
                    <a:pt x="1531" y="138"/>
                    <a:pt x="1567" y="159"/>
                    <a:pt x="1600" y="185"/>
                  </a:cubicBezTo>
                  <a:cubicBezTo>
                    <a:pt x="1600" y="713"/>
                    <a:pt x="1600" y="713"/>
                    <a:pt x="1600" y="713"/>
                  </a:cubicBezTo>
                  <a:cubicBezTo>
                    <a:pt x="834" y="713"/>
                    <a:pt x="834" y="713"/>
                    <a:pt x="834" y="713"/>
                  </a:cubicBezTo>
                  <a:cubicBezTo>
                    <a:pt x="775" y="713"/>
                    <a:pt x="717" y="698"/>
                    <a:pt x="665" y="670"/>
                  </a:cubicBezTo>
                  <a:cubicBezTo>
                    <a:pt x="122" y="374"/>
                    <a:pt x="122" y="374"/>
                    <a:pt x="122" y="374"/>
                  </a:cubicBezTo>
                  <a:cubicBezTo>
                    <a:pt x="86" y="354"/>
                    <a:pt x="64" y="317"/>
                    <a:pt x="64" y="276"/>
                  </a:cubicBezTo>
                  <a:lnTo>
                    <a:pt x="64" y="273"/>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3" name="Google Shape;303;p13"/>
            <p:cNvSpPr/>
            <p:nvPr/>
          </p:nvSpPr>
          <p:spPr>
            <a:xfrm>
              <a:off x="-742950" y="3065463"/>
              <a:ext cx="827088" cy="1238250"/>
            </a:xfrm>
            <a:custGeom>
              <a:rect b="b" l="l" r="r" t="t"/>
              <a:pathLst>
                <a:path extrusionOk="0" h="576" w="384">
                  <a:moveTo>
                    <a:pt x="224" y="576"/>
                  </a:moveTo>
                  <a:cubicBezTo>
                    <a:pt x="224" y="512"/>
                    <a:pt x="224" y="512"/>
                    <a:pt x="224" y="512"/>
                  </a:cubicBezTo>
                  <a:cubicBezTo>
                    <a:pt x="256" y="512"/>
                    <a:pt x="256" y="512"/>
                    <a:pt x="256" y="512"/>
                  </a:cubicBezTo>
                  <a:cubicBezTo>
                    <a:pt x="327" y="512"/>
                    <a:pt x="384" y="455"/>
                    <a:pt x="384" y="384"/>
                  </a:cubicBezTo>
                  <a:cubicBezTo>
                    <a:pt x="384" y="313"/>
                    <a:pt x="327" y="256"/>
                    <a:pt x="256" y="256"/>
                  </a:cubicBezTo>
                  <a:cubicBezTo>
                    <a:pt x="128" y="256"/>
                    <a:pt x="128" y="256"/>
                    <a:pt x="128" y="256"/>
                  </a:cubicBezTo>
                  <a:cubicBezTo>
                    <a:pt x="93" y="256"/>
                    <a:pt x="64" y="227"/>
                    <a:pt x="64" y="192"/>
                  </a:cubicBezTo>
                  <a:cubicBezTo>
                    <a:pt x="64" y="157"/>
                    <a:pt x="93" y="128"/>
                    <a:pt x="128" y="128"/>
                  </a:cubicBezTo>
                  <a:cubicBezTo>
                    <a:pt x="352" y="128"/>
                    <a:pt x="352" y="128"/>
                    <a:pt x="352" y="128"/>
                  </a:cubicBezTo>
                  <a:cubicBezTo>
                    <a:pt x="352" y="64"/>
                    <a:pt x="352" y="64"/>
                    <a:pt x="352" y="64"/>
                  </a:cubicBezTo>
                  <a:cubicBezTo>
                    <a:pt x="224" y="64"/>
                    <a:pt x="224" y="64"/>
                    <a:pt x="224" y="64"/>
                  </a:cubicBezTo>
                  <a:cubicBezTo>
                    <a:pt x="224" y="0"/>
                    <a:pt x="224" y="0"/>
                    <a:pt x="224" y="0"/>
                  </a:cubicBezTo>
                  <a:cubicBezTo>
                    <a:pt x="160" y="0"/>
                    <a:pt x="160" y="0"/>
                    <a:pt x="160" y="0"/>
                  </a:cubicBezTo>
                  <a:cubicBezTo>
                    <a:pt x="160" y="64"/>
                    <a:pt x="160" y="64"/>
                    <a:pt x="160" y="64"/>
                  </a:cubicBezTo>
                  <a:cubicBezTo>
                    <a:pt x="128" y="64"/>
                    <a:pt x="128" y="64"/>
                    <a:pt x="128" y="64"/>
                  </a:cubicBezTo>
                  <a:cubicBezTo>
                    <a:pt x="57" y="64"/>
                    <a:pt x="0" y="121"/>
                    <a:pt x="0" y="192"/>
                  </a:cubicBezTo>
                  <a:cubicBezTo>
                    <a:pt x="0" y="263"/>
                    <a:pt x="57" y="320"/>
                    <a:pt x="128" y="320"/>
                  </a:cubicBezTo>
                  <a:cubicBezTo>
                    <a:pt x="256" y="320"/>
                    <a:pt x="256" y="320"/>
                    <a:pt x="256" y="320"/>
                  </a:cubicBezTo>
                  <a:cubicBezTo>
                    <a:pt x="291" y="320"/>
                    <a:pt x="320" y="349"/>
                    <a:pt x="320" y="384"/>
                  </a:cubicBezTo>
                  <a:cubicBezTo>
                    <a:pt x="320" y="419"/>
                    <a:pt x="291" y="448"/>
                    <a:pt x="256" y="448"/>
                  </a:cubicBezTo>
                  <a:cubicBezTo>
                    <a:pt x="32" y="448"/>
                    <a:pt x="32" y="448"/>
                    <a:pt x="32" y="448"/>
                  </a:cubicBezTo>
                  <a:cubicBezTo>
                    <a:pt x="32" y="512"/>
                    <a:pt x="32" y="512"/>
                    <a:pt x="32" y="512"/>
                  </a:cubicBezTo>
                  <a:cubicBezTo>
                    <a:pt x="160" y="512"/>
                    <a:pt x="160" y="512"/>
                    <a:pt x="160" y="512"/>
                  </a:cubicBezTo>
                  <a:cubicBezTo>
                    <a:pt x="160" y="576"/>
                    <a:pt x="160" y="576"/>
                    <a:pt x="160" y="576"/>
                  </a:cubicBezTo>
                  <a:lnTo>
                    <a:pt x="224" y="576"/>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grpSp>
        <p:nvGrpSpPr>
          <p:cNvPr id="304" name="Google Shape;304;p13"/>
          <p:cNvGrpSpPr/>
          <p:nvPr/>
        </p:nvGrpSpPr>
        <p:grpSpPr>
          <a:xfrm>
            <a:off x="5604007" y="3888077"/>
            <a:ext cx="337353" cy="384928"/>
            <a:chOff x="-4600576" y="1217613"/>
            <a:chExt cx="4100513" cy="5146675"/>
          </a:xfrm>
        </p:grpSpPr>
        <p:sp>
          <p:nvSpPr>
            <p:cNvPr id="305" name="Google Shape;305;p13"/>
            <p:cNvSpPr/>
            <p:nvPr/>
          </p:nvSpPr>
          <p:spPr>
            <a:xfrm>
              <a:off x="-3902076" y="2686050"/>
              <a:ext cx="2760663" cy="3044825"/>
            </a:xfrm>
            <a:custGeom>
              <a:rect b="b" l="l" r="r" t="t"/>
              <a:pathLst>
                <a:path extrusionOk="0" h="1418" w="1282">
                  <a:moveTo>
                    <a:pt x="650" y="6"/>
                  </a:moveTo>
                  <a:cubicBezTo>
                    <a:pt x="372" y="8"/>
                    <a:pt x="372" y="8"/>
                    <a:pt x="372" y="8"/>
                  </a:cubicBezTo>
                  <a:cubicBezTo>
                    <a:pt x="372" y="8"/>
                    <a:pt x="308" y="32"/>
                    <a:pt x="308" y="112"/>
                  </a:cubicBezTo>
                  <a:cubicBezTo>
                    <a:pt x="308" y="192"/>
                    <a:pt x="304" y="224"/>
                    <a:pt x="280" y="262"/>
                  </a:cubicBezTo>
                  <a:cubicBezTo>
                    <a:pt x="256" y="300"/>
                    <a:pt x="132" y="370"/>
                    <a:pt x="66" y="562"/>
                  </a:cubicBezTo>
                  <a:cubicBezTo>
                    <a:pt x="0" y="754"/>
                    <a:pt x="30" y="964"/>
                    <a:pt x="158" y="1128"/>
                  </a:cubicBezTo>
                  <a:cubicBezTo>
                    <a:pt x="286" y="1292"/>
                    <a:pt x="572" y="1418"/>
                    <a:pt x="852" y="1314"/>
                  </a:cubicBezTo>
                  <a:cubicBezTo>
                    <a:pt x="1132" y="1210"/>
                    <a:pt x="1282" y="822"/>
                    <a:pt x="1210" y="618"/>
                  </a:cubicBezTo>
                  <a:cubicBezTo>
                    <a:pt x="1138" y="414"/>
                    <a:pt x="1008" y="314"/>
                    <a:pt x="982" y="280"/>
                  </a:cubicBezTo>
                  <a:cubicBezTo>
                    <a:pt x="956" y="246"/>
                    <a:pt x="940" y="162"/>
                    <a:pt x="944" y="108"/>
                  </a:cubicBezTo>
                  <a:cubicBezTo>
                    <a:pt x="948" y="54"/>
                    <a:pt x="908" y="0"/>
                    <a:pt x="866" y="0"/>
                  </a:cubicBezTo>
                  <a:cubicBezTo>
                    <a:pt x="824" y="0"/>
                    <a:pt x="650" y="6"/>
                    <a:pt x="650" y="6"/>
                  </a:cubicBez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6" name="Google Shape;306;p13"/>
            <p:cNvSpPr/>
            <p:nvPr/>
          </p:nvSpPr>
          <p:spPr>
            <a:xfrm>
              <a:off x="-4084638" y="1217613"/>
              <a:ext cx="2906713" cy="4467225"/>
            </a:xfrm>
            <a:custGeom>
              <a:rect b="b" l="l" r="r" t="t"/>
              <a:pathLst>
                <a:path extrusionOk="0" h="2080" w="1350">
                  <a:moveTo>
                    <a:pt x="222" y="1846"/>
                  </a:moveTo>
                  <a:cubicBezTo>
                    <a:pt x="238" y="1866"/>
                    <a:pt x="256" y="1886"/>
                    <a:pt x="275" y="1904"/>
                  </a:cubicBezTo>
                  <a:cubicBezTo>
                    <a:pt x="275" y="1904"/>
                    <a:pt x="275" y="1904"/>
                    <a:pt x="275" y="1904"/>
                  </a:cubicBezTo>
                  <a:cubicBezTo>
                    <a:pt x="393" y="2017"/>
                    <a:pt x="549" y="2080"/>
                    <a:pt x="713" y="2079"/>
                  </a:cubicBezTo>
                  <a:cubicBezTo>
                    <a:pt x="723" y="2079"/>
                    <a:pt x="733" y="2079"/>
                    <a:pt x="744" y="2078"/>
                  </a:cubicBezTo>
                  <a:cubicBezTo>
                    <a:pt x="1079" y="2058"/>
                    <a:pt x="1342" y="1784"/>
                    <a:pt x="1348" y="1448"/>
                  </a:cubicBezTo>
                  <a:cubicBezTo>
                    <a:pt x="1350" y="1255"/>
                    <a:pt x="1263" y="1072"/>
                    <a:pt x="1112" y="951"/>
                  </a:cubicBezTo>
                  <a:cubicBezTo>
                    <a:pt x="1085" y="928"/>
                    <a:pt x="1070" y="894"/>
                    <a:pt x="1070" y="858"/>
                  </a:cubicBezTo>
                  <a:cubicBezTo>
                    <a:pt x="1070" y="769"/>
                    <a:pt x="1070" y="769"/>
                    <a:pt x="1070" y="769"/>
                  </a:cubicBezTo>
                  <a:cubicBezTo>
                    <a:pt x="1070" y="719"/>
                    <a:pt x="1038" y="674"/>
                    <a:pt x="991" y="658"/>
                  </a:cubicBezTo>
                  <a:cubicBezTo>
                    <a:pt x="991" y="611"/>
                    <a:pt x="991" y="611"/>
                    <a:pt x="991" y="611"/>
                  </a:cubicBezTo>
                  <a:cubicBezTo>
                    <a:pt x="991" y="581"/>
                    <a:pt x="980" y="553"/>
                    <a:pt x="960" y="531"/>
                  </a:cubicBezTo>
                  <a:cubicBezTo>
                    <a:pt x="1001" y="486"/>
                    <a:pt x="1001" y="417"/>
                    <a:pt x="960" y="373"/>
                  </a:cubicBezTo>
                  <a:cubicBezTo>
                    <a:pt x="1004" y="325"/>
                    <a:pt x="1001" y="250"/>
                    <a:pt x="953" y="206"/>
                  </a:cubicBezTo>
                  <a:cubicBezTo>
                    <a:pt x="940" y="194"/>
                    <a:pt x="925" y="186"/>
                    <a:pt x="908" y="180"/>
                  </a:cubicBezTo>
                  <a:cubicBezTo>
                    <a:pt x="890" y="73"/>
                    <a:pt x="788" y="0"/>
                    <a:pt x="680" y="18"/>
                  </a:cubicBezTo>
                  <a:cubicBezTo>
                    <a:pt x="597" y="32"/>
                    <a:pt x="532" y="97"/>
                    <a:pt x="518" y="180"/>
                  </a:cubicBezTo>
                  <a:cubicBezTo>
                    <a:pt x="456" y="200"/>
                    <a:pt x="421" y="266"/>
                    <a:pt x="441" y="328"/>
                  </a:cubicBezTo>
                  <a:cubicBezTo>
                    <a:pt x="446" y="345"/>
                    <a:pt x="454" y="360"/>
                    <a:pt x="466" y="373"/>
                  </a:cubicBezTo>
                  <a:cubicBezTo>
                    <a:pt x="425" y="417"/>
                    <a:pt x="425" y="486"/>
                    <a:pt x="466" y="531"/>
                  </a:cubicBezTo>
                  <a:cubicBezTo>
                    <a:pt x="446" y="553"/>
                    <a:pt x="435" y="581"/>
                    <a:pt x="435" y="611"/>
                  </a:cubicBezTo>
                  <a:cubicBezTo>
                    <a:pt x="435" y="658"/>
                    <a:pt x="435" y="658"/>
                    <a:pt x="435" y="658"/>
                  </a:cubicBezTo>
                  <a:cubicBezTo>
                    <a:pt x="388" y="674"/>
                    <a:pt x="356" y="719"/>
                    <a:pt x="356" y="769"/>
                  </a:cubicBezTo>
                  <a:cubicBezTo>
                    <a:pt x="356" y="863"/>
                    <a:pt x="356" y="863"/>
                    <a:pt x="356" y="863"/>
                  </a:cubicBezTo>
                  <a:cubicBezTo>
                    <a:pt x="355" y="898"/>
                    <a:pt x="338" y="931"/>
                    <a:pt x="311" y="953"/>
                  </a:cubicBezTo>
                  <a:cubicBezTo>
                    <a:pt x="39" y="1175"/>
                    <a:pt x="0" y="1575"/>
                    <a:pt x="222" y="1846"/>
                  </a:cubicBezTo>
                  <a:close/>
                  <a:moveTo>
                    <a:pt x="713" y="95"/>
                  </a:moveTo>
                  <a:cubicBezTo>
                    <a:pt x="763" y="95"/>
                    <a:pt x="808" y="127"/>
                    <a:pt x="825" y="174"/>
                  </a:cubicBezTo>
                  <a:cubicBezTo>
                    <a:pt x="601" y="174"/>
                    <a:pt x="601" y="174"/>
                    <a:pt x="601" y="174"/>
                  </a:cubicBezTo>
                  <a:cubicBezTo>
                    <a:pt x="618" y="127"/>
                    <a:pt x="663" y="95"/>
                    <a:pt x="713" y="95"/>
                  </a:cubicBezTo>
                  <a:close/>
                  <a:moveTo>
                    <a:pt x="554" y="254"/>
                  </a:moveTo>
                  <a:cubicBezTo>
                    <a:pt x="872" y="254"/>
                    <a:pt x="872" y="254"/>
                    <a:pt x="872" y="254"/>
                  </a:cubicBezTo>
                  <a:cubicBezTo>
                    <a:pt x="894" y="254"/>
                    <a:pt x="911" y="271"/>
                    <a:pt x="911" y="293"/>
                  </a:cubicBezTo>
                  <a:cubicBezTo>
                    <a:pt x="911" y="315"/>
                    <a:pt x="894" y="333"/>
                    <a:pt x="872" y="333"/>
                  </a:cubicBezTo>
                  <a:cubicBezTo>
                    <a:pt x="554" y="333"/>
                    <a:pt x="554" y="333"/>
                    <a:pt x="554" y="333"/>
                  </a:cubicBezTo>
                  <a:cubicBezTo>
                    <a:pt x="532" y="333"/>
                    <a:pt x="515" y="315"/>
                    <a:pt x="515" y="293"/>
                  </a:cubicBezTo>
                  <a:cubicBezTo>
                    <a:pt x="515" y="271"/>
                    <a:pt x="532" y="254"/>
                    <a:pt x="554" y="254"/>
                  </a:cubicBezTo>
                  <a:close/>
                  <a:moveTo>
                    <a:pt x="554" y="412"/>
                  </a:moveTo>
                  <a:cubicBezTo>
                    <a:pt x="872" y="412"/>
                    <a:pt x="872" y="412"/>
                    <a:pt x="872" y="412"/>
                  </a:cubicBezTo>
                  <a:cubicBezTo>
                    <a:pt x="894" y="412"/>
                    <a:pt x="911" y="430"/>
                    <a:pt x="911" y="452"/>
                  </a:cubicBezTo>
                  <a:cubicBezTo>
                    <a:pt x="911" y="474"/>
                    <a:pt x="894" y="492"/>
                    <a:pt x="872" y="492"/>
                  </a:cubicBezTo>
                  <a:cubicBezTo>
                    <a:pt x="554" y="492"/>
                    <a:pt x="554" y="492"/>
                    <a:pt x="554" y="492"/>
                  </a:cubicBezTo>
                  <a:cubicBezTo>
                    <a:pt x="532" y="492"/>
                    <a:pt x="515" y="474"/>
                    <a:pt x="515" y="452"/>
                  </a:cubicBezTo>
                  <a:cubicBezTo>
                    <a:pt x="515" y="430"/>
                    <a:pt x="532" y="412"/>
                    <a:pt x="554" y="412"/>
                  </a:cubicBezTo>
                  <a:close/>
                  <a:moveTo>
                    <a:pt x="515" y="611"/>
                  </a:moveTo>
                  <a:cubicBezTo>
                    <a:pt x="515" y="589"/>
                    <a:pt x="532" y="571"/>
                    <a:pt x="554" y="571"/>
                  </a:cubicBezTo>
                  <a:cubicBezTo>
                    <a:pt x="872" y="571"/>
                    <a:pt x="872" y="571"/>
                    <a:pt x="872" y="571"/>
                  </a:cubicBezTo>
                  <a:cubicBezTo>
                    <a:pt x="894" y="571"/>
                    <a:pt x="911" y="589"/>
                    <a:pt x="911" y="611"/>
                  </a:cubicBezTo>
                  <a:cubicBezTo>
                    <a:pt x="911" y="650"/>
                    <a:pt x="911" y="650"/>
                    <a:pt x="911" y="650"/>
                  </a:cubicBezTo>
                  <a:cubicBezTo>
                    <a:pt x="515" y="650"/>
                    <a:pt x="515" y="650"/>
                    <a:pt x="515" y="650"/>
                  </a:cubicBezTo>
                  <a:lnTo>
                    <a:pt x="515" y="611"/>
                  </a:lnTo>
                  <a:close/>
                  <a:moveTo>
                    <a:pt x="361" y="1015"/>
                  </a:moveTo>
                  <a:cubicBezTo>
                    <a:pt x="361" y="1015"/>
                    <a:pt x="361" y="1015"/>
                    <a:pt x="361" y="1015"/>
                  </a:cubicBezTo>
                  <a:cubicBezTo>
                    <a:pt x="407" y="978"/>
                    <a:pt x="435" y="922"/>
                    <a:pt x="435" y="863"/>
                  </a:cubicBezTo>
                  <a:cubicBezTo>
                    <a:pt x="435" y="769"/>
                    <a:pt x="435" y="769"/>
                    <a:pt x="435" y="769"/>
                  </a:cubicBezTo>
                  <a:cubicBezTo>
                    <a:pt x="435" y="748"/>
                    <a:pt x="453" y="730"/>
                    <a:pt x="475" y="730"/>
                  </a:cubicBezTo>
                  <a:cubicBezTo>
                    <a:pt x="951" y="730"/>
                    <a:pt x="951" y="730"/>
                    <a:pt x="951" y="730"/>
                  </a:cubicBezTo>
                  <a:cubicBezTo>
                    <a:pt x="973" y="730"/>
                    <a:pt x="991" y="748"/>
                    <a:pt x="991" y="769"/>
                  </a:cubicBezTo>
                  <a:cubicBezTo>
                    <a:pt x="991" y="858"/>
                    <a:pt x="991" y="858"/>
                    <a:pt x="991" y="858"/>
                  </a:cubicBezTo>
                  <a:cubicBezTo>
                    <a:pt x="990" y="918"/>
                    <a:pt x="1016" y="974"/>
                    <a:pt x="1062" y="1012"/>
                  </a:cubicBezTo>
                  <a:cubicBezTo>
                    <a:pt x="1194" y="1118"/>
                    <a:pt x="1270" y="1279"/>
                    <a:pt x="1269" y="1447"/>
                  </a:cubicBezTo>
                  <a:cubicBezTo>
                    <a:pt x="1264" y="1741"/>
                    <a:pt x="1033" y="1982"/>
                    <a:pt x="740" y="1999"/>
                  </a:cubicBezTo>
                  <a:cubicBezTo>
                    <a:pt x="434" y="2014"/>
                    <a:pt x="173" y="1778"/>
                    <a:pt x="158" y="1471"/>
                  </a:cubicBezTo>
                  <a:cubicBezTo>
                    <a:pt x="150" y="1296"/>
                    <a:pt x="225" y="1126"/>
                    <a:pt x="361" y="1015"/>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7" name="Google Shape;307;p13"/>
            <p:cNvSpPr/>
            <p:nvPr/>
          </p:nvSpPr>
          <p:spPr>
            <a:xfrm>
              <a:off x="-2636838" y="5851525"/>
              <a:ext cx="173038" cy="512763"/>
            </a:xfrm>
            <a:custGeom>
              <a:rect b="b" l="l" r="r" t="t"/>
              <a:pathLst>
                <a:path extrusionOk="0" h="239" w="80">
                  <a:moveTo>
                    <a:pt x="40" y="0"/>
                  </a:moveTo>
                  <a:cubicBezTo>
                    <a:pt x="18" y="0"/>
                    <a:pt x="0" y="18"/>
                    <a:pt x="0" y="40"/>
                  </a:cubicBezTo>
                  <a:cubicBezTo>
                    <a:pt x="0" y="199"/>
                    <a:pt x="0" y="199"/>
                    <a:pt x="0" y="199"/>
                  </a:cubicBezTo>
                  <a:cubicBezTo>
                    <a:pt x="0" y="221"/>
                    <a:pt x="18" y="239"/>
                    <a:pt x="40" y="239"/>
                  </a:cubicBezTo>
                  <a:cubicBezTo>
                    <a:pt x="62" y="239"/>
                    <a:pt x="80" y="221"/>
                    <a:pt x="80" y="199"/>
                  </a:cubicBezTo>
                  <a:cubicBezTo>
                    <a:pt x="80" y="40"/>
                    <a:pt x="80" y="40"/>
                    <a:pt x="80" y="40"/>
                  </a:cubicBezTo>
                  <a:cubicBezTo>
                    <a:pt x="80" y="18"/>
                    <a:pt x="62" y="0"/>
                    <a:pt x="40" y="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8" name="Google Shape;308;p13"/>
            <p:cNvSpPr/>
            <p:nvPr/>
          </p:nvSpPr>
          <p:spPr>
            <a:xfrm>
              <a:off x="-3630613" y="5624513"/>
              <a:ext cx="365125" cy="488950"/>
            </a:xfrm>
            <a:custGeom>
              <a:rect b="b" l="l" r="r" t="t"/>
              <a:pathLst>
                <a:path extrusionOk="0" h="228" w="170">
                  <a:moveTo>
                    <a:pt x="145" y="11"/>
                  </a:moveTo>
                  <a:cubicBezTo>
                    <a:pt x="145" y="11"/>
                    <a:pt x="145" y="11"/>
                    <a:pt x="145" y="11"/>
                  </a:cubicBezTo>
                  <a:cubicBezTo>
                    <a:pt x="126" y="0"/>
                    <a:pt x="102" y="6"/>
                    <a:pt x="91" y="25"/>
                  </a:cubicBezTo>
                  <a:cubicBezTo>
                    <a:pt x="91" y="25"/>
                    <a:pt x="91" y="25"/>
                    <a:pt x="91" y="25"/>
                  </a:cubicBezTo>
                  <a:cubicBezTo>
                    <a:pt x="11" y="163"/>
                    <a:pt x="11" y="163"/>
                    <a:pt x="11" y="163"/>
                  </a:cubicBezTo>
                  <a:cubicBezTo>
                    <a:pt x="0" y="182"/>
                    <a:pt x="7" y="206"/>
                    <a:pt x="25" y="217"/>
                  </a:cubicBezTo>
                  <a:cubicBezTo>
                    <a:pt x="44" y="228"/>
                    <a:pt x="69" y="222"/>
                    <a:pt x="80" y="203"/>
                  </a:cubicBezTo>
                  <a:cubicBezTo>
                    <a:pt x="80" y="203"/>
                    <a:pt x="80" y="203"/>
                    <a:pt x="80" y="202"/>
                  </a:cubicBezTo>
                  <a:cubicBezTo>
                    <a:pt x="159" y="65"/>
                    <a:pt x="159" y="65"/>
                    <a:pt x="159" y="65"/>
                  </a:cubicBezTo>
                  <a:cubicBezTo>
                    <a:pt x="170" y="46"/>
                    <a:pt x="164" y="22"/>
                    <a:pt x="145" y="11"/>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09" name="Google Shape;309;p13"/>
            <p:cNvSpPr/>
            <p:nvPr/>
          </p:nvSpPr>
          <p:spPr>
            <a:xfrm>
              <a:off x="-4349751" y="5030788"/>
              <a:ext cx="492125" cy="365125"/>
            </a:xfrm>
            <a:custGeom>
              <a:rect b="b" l="l" r="r" t="t"/>
              <a:pathLst>
                <a:path extrusionOk="0" h="170" w="229">
                  <a:moveTo>
                    <a:pt x="164" y="10"/>
                  </a:moveTo>
                  <a:cubicBezTo>
                    <a:pt x="163" y="11"/>
                    <a:pt x="163" y="11"/>
                    <a:pt x="163" y="11"/>
                  </a:cubicBezTo>
                  <a:cubicBezTo>
                    <a:pt x="26" y="90"/>
                    <a:pt x="26" y="90"/>
                    <a:pt x="26" y="90"/>
                  </a:cubicBezTo>
                  <a:cubicBezTo>
                    <a:pt x="7" y="101"/>
                    <a:pt x="0" y="125"/>
                    <a:pt x="11" y="144"/>
                  </a:cubicBezTo>
                  <a:cubicBezTo>
                    <a:pt x="22" y="163"/>
                    <a:pt x="46" y="170"/>
                    <a:pt x="65" y="159"/>
                  </a:cubicBezTo>
                  <a:cubicBezTo>
                    <a:pt x="65" y="159"/>
                    <a:pt x="65" y="159"/>
                    <a:pt x="65" y="159"/>
                  </a:cubicBezTo>
                  <a:cubicBezTo>
                    <a:pt x="203" y="79"/>
                    <a:pt x="203" y="79"/>
                    <a:pt x="203" y="79"/>
                  </a:cubicBezTo>
                  <a:cubicBezTo>
                    <a:pt x="222" y="69"/>
                    <a:pt x="229" y="44"/>
                    <a:pt x="218" y="25"/>
                  </a:cubicBezTo>
                  <a:cubicBezTo>
                    <a:pt x="207" y="6"/>
                    <a:pt x="183" y="0"/>
                    <a:pt x="164" y="1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0" name="Google Shape;310;p13"/>
            <p:cNvSpPr/>
            <p:nvPr/>
          </p:nvSpPr>
          <p:spPr>
            <a:xfrm>
              <a:off x="-4600576" y="4232275"/>
              <a:ext cx="512763" cy="171450"/>
            </a:xfrm>
            <a:custGeom>
              <a:rect b="b" l="l" r="r" t="t"/>
              <a:pathLst>
                <a:path extrusionOk="0" h="80" w="238">
                  <a:moveTo>
                    <a:pt x="238" y="40"/>
                  </a:moveTo>
                  <a:cubicBezTo>
                    <a:pt x="238" y="18"/>
                    <a:pt x="220" y="0"/>
                    <a:pt x="198" y="0"/>
                  </a:cubicBezTo>
                  <a:cubicBezTo>
                    <a:pt x="39" y="0"/>
                    <a:pt x="39" y="0"/>
                    <a:pt x="39" y="0"/>
                  </a:cubicBezTo>
                  <a:cubicBezTo>
                    <a:pt x="17" y="0"/>
                    <a:pt x="0" y="18"/>
                    <a:pt x="0" y="40"/>
                  </a:cubicBezTo>
                  <a:cubicBezTo>
                    <a:pt x="0" y="62"/>
                    <a:pt x="17" y="80"/>
                    <a:pt x="39" y="80"/>
                  </a:cubicBezTo>
                  <a:cubicBezTo>
                    <a:pt x="198" y="80"/>
                    <a:pt x="198" y="80"/>
                    <a:pt x="198" y="80"/>
                  </a:cubicBezTo>
                  <a:cubicBezTo>
                    <a:pt x="220" y="80"/>
                    <a:pt x="238" y="62"/>
                    <a:pt x="238" y="4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1" name="Google Shape;311;p13"/>
            <p:cNvSpPr/>
            <p:nvPr/>
          </p:nvSpPr>
          <p:spPr>
            <a:xfrm>
              <a:off x="-4349751" y="3240088"/>
              <a:ext cx="492125" cy="368300"/>
            </a:xfrm>
            <a:custGeom>
              <a:rect b="b" l="l" r="r" t="t"/>
              <a:pathLst>
                <a:path extrusionOk="0" h="171" w="229">
                  <a:moveTo>
                    <a:pt x="25" y="80"/>
                  </a:moveTo>
                  <a:cubicBezTo>
                    <a:pt x="25" y="80"/>
                    <a:pt x="26" y="80"/>
                    <a:pt x="26" y="80"/>
                  </a:cubicBezTo>
                  <a:cubicBezTo>
                    <a:pt x="163" y="159"/>
                    <a:pt x="163" y="159"/>
                    <a:pt x="163" y="159"/>
                  </a:cubicBezTo>
                  <a:cubicBezTo>
                    <a:pt x="182" y="171"/>
                    <a:pt x="206" y="164"/>
                    <a:pt x="217" y="145"/>
                  </a:cubicBezTo>
                  <a:cubicBezTo>
                    <a:pt x="229" y="126"/>
                    <a:pt x="222" y="102"/>
                    <a:pt x="203" y="91"/>
                  </a:cubicBezTo>
                  <a:cubicBezTo>
                    <a:pt x="203" y="91"/>
                    <a:pt x="203" y="91"/>
                    <a:pt x="203" y="91"/>
                  </a:cubicBezTo>
                  <a:cubicBezTo>
                    <a:pt x="65" y="11"/>
                    <a:pt x="65" y="11"/>
                    <a:pt x="65" y="11"/>
                  </a:cubicBezTo>
                  <a:cubicBezTo>
                    <a:pt x="46" y="0"/>
                    <a:pt x="22" y="7"/>
                    <a:pt x="11" y="26"/>
                  </a:cubicBezTo>
                  <a:cubicBezTo>
                    <a:pt x="0" y="44"/>
                    <a:pt x="6" y="69"/>
                    <a:pt x="25" y="8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2" name="Google Shape;312;p13"/>
            <p:cNvSpPr/>
            <p:nvPr/>
          </p:nvSpPr>
          <p:spPr>
            <a:xfrm>
              <a:off x="-1241426" y="3240088"/>
              <a:ext cx="492125" cy="355600"/>
            </a:xfrm>
            <a:custGeom>
              <a:rect b="b" l="l" r="r" t="t"/>
              <a:pathLst>
                <a:path extrusionOk="0" h="165" w="228">
                  <a:moveTo>
                    <a:pt x="45" y="165"/>
                  </a:moveTo>
                  <a:cubicBezTo>
                    <a:pt x="52" y="165"/>
                    <a:pt x="59" y="163"/>
                    <a:pt x="65" y="159"/>
                  </a:cubicBezTo>
                  <a:cubicBezTo>
                    <a:pt x="202" y="80"/>
                    <a:pt x="202" y="80"/>
                    <a:pt x="202" y="80"/>
                  </a:cubicBezTo>
                  <a:cubicBezTo>
                    <a:pt x="221" y="69"/>
                    <a:pt x="228" y="45"/>
                    <a:pt x="217" y="26"/>
                  </a:cubicBezTo>
                  <a:cubicBezTo>
                    <a:pt x="206" y="7"/>
                    <a:pt x="182" y="0"/>
                    <a:pt x="163" y="11"/>
                  </a:cubicBezTo>
                  <a:cubicBezTo>
                    <a:pt x="163" y="11"/>
                    <a:pt x="163" y="11"/>
                    <a:pt x="163" y="11"/>
                  </a:cubicBezTo>
                  <a:cubicBezTo>
                    <a:pt x="25" y="91"/>
                    <a:pt x="25" y="91"/>
                    <a:pt x="25" y="91"/>
                  </a:cubicBezTo>
                  <a:cubicBezTo>
                    <a:pt x="6" y="102"/>
                    <a:pt x="0" y="126"/>
                    <a:pt x="11" y="145"/>
                  </a:cubicBezTo>
                  <a:cubicBezTo>
                    <a:pt x="18" y="157"/>
                    <a:pt x="31" y="165"/>
                    <a:pt x="45" y="165"/>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3" name="Google Shape;313;p13"/>
            <p:cNvSpPr/>
            <p:nvPr/>
          </p:nvSpPr>
          <p:spPr>
            <a:xfrm>
              <a:off x="-1012826" y="4232275"/>
              <a:ext cx="512763" cy="171450"/>
            </a:xfrm>
            <a:custGeom>
              <a:rect b="b" l="l" r="r" t="t"/>
              <a:pathLst>
                <a:path extrusionOk="0" h="80" w="238">
                  <a:moveTo>
                    <a:pt x="199" y="0"/>
                  </a:moveTo>
                  <a:cubicBezTo>
                    <a:pt x="40" y="0"/>
                    <a:pt x="40" y="0"/>
                    <a:pt x="40" y="0"/>
                  </a:cubicBezTo>
                  <a:cubicBezTo>
                    <a:pt x="18" y="0"/>
                    <a:pt x="0" y="18"/>
                    <a:pt x="0" y="40"/>
                  </a:cubicBezTo>
                  <a:cubicBezTo>
                    <a:pt x="0" y="62"/>
                    <a:pt x="18" y="80"/>
                    <a:pt x="40" y="80"/>
                  </a:cubicBezTo>
                  <a:cubicBezTo>
                    <a:pt x="199" y="80"/>
                    <a:pt x="199" y="80"/>
                    <a:pt x="199" y="80"/>
                  </a:cubicBezTo>
                  <a:cubicBezTo>
                    <a:pt x="221" y="80"/>
                    <a:pt x="238" y="62"/>
                    <a:pt x="238" y="40"/>
                  </a:cubicBezTo>
                  <a:cubicBezTo>
                    <a:pt x="238" y="18"/>
                    <a:pt x="221" y="0"/>
                    <a:pt x="199" y="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4" name="Google Shape;314;p13"/>
            <p:cNvSpPr/>
            <p:nvPr/>
          </p:nvSpPr>
          <p:spPr>
            <a:xfrm>
              <a:off x="-1243013" y="5030788"/>
              <a:ext cx="493713" cy="365125"/>
            </a:xfrm>
            <a:custGeom>
              <a:rect b="b" l="l" r="r" t="t"/>
              <a:pathLst>
                <a:path extrusionOk="0" h="170" w="229">
                  <a:moveTo>
                    <a:pt x="204" y="90"/>
                  </a:moveTo>
                  <a:cubicBezTo>
                    <a:pt x="204" y="90"/>
                    <a:pt x="203" y="90"/>
                    <a:pt x="203" y="90"/>
                  </a:cubicBezTo>
                  <a:cubicBezTo>
                    <a:pt x="66" y="11"/>
                    <a:pt x="66" y="11"/>
                    <a:pt x="66" y="11"/>
                  </a:cubicBezTo>
                  <a:cubicBezTo>
                    <a:pt x="47" y="0"/>
                    <a:pt x="23" y="6"/>
                    <a:pt x="12" y="25"/>
                  </a:cubicBezTo>
                  <a:cubicBezTo>
                    <a:pt x="0" y="44"/>
                    <a:pt x="7" y="68"/>
                    <a:pt x="26" y="79"/>
                  </a:cubicBezTo>
                  <a:cubicBezTo>
                    <a:pt x="26" y="79"/>
                    <a:pt x="26" y="79"/>
                    <a:pt x="26" y="79"/>
                  </a:cubicBezTo>
                  <a:cubicBezTo>
                    <a:pt x="164" y="159"/>
                    <a:pt x="164" y="159"/>
                    <a:pt x="164" y="159"/>
                  </a:cubicBezTo>
                  <a:cubicBezTo>
                    <a:pt x="183" y="170"/>
                    <a:pt x="207" y="164"/>
                    <a:pt x="218" y="145"/>
                  </a:cubicBezTo>
                  <a:cubicBezTo>
                    <a:pt x="229" y="126"/>
                    <a:pt x="223" y="101"/>
                    <a:pt x="204" y="9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5" name="Google Shape;315;p13"/>
            <p:cNvSpPr/>
            <p:nvPr/>
          </p:nvSpPr>
          <p:spPr>
            <a:xfrm>
              <a:off x="-1835151" y="5624513"/>
              <a:ext cx="366713" cy="488950"/>
            </a:xfrm>
            <a:custGeom>
              <a:rect b="b" l="l" r="r" t="t"/>
              <a:pathLst>
                <a:path extrusionOk="0" h="228" w="170">
                  <a:moveTo>
                    <a:pt x="159" y="163"/>
                  </a:moveTo>
                  <a:cubicBezTo>
                    <a:pt x="79" y="25"/>
                    <a:pt x="79" y="25"/>
                    <a:pt x="79" y="25"/>
                  </a:cubicBezTo>
                  <a:cubicBezTo>
                    <a:pt x="69" y="6"/>
                    <a:pt x="44" y="0"/>
                    <a:pt x="25" y="10"/>
                  </a:cubicBezTo>
                  <a:cubicBezTo>
                    <a:pt x="6" y="21"/>
                    <a:pt x="0" y="45"/>
                    <a:pt x="10" y="65"/>
                  </a:cubicBezTo>
                  <a:cubicBezTo>
                    <a:pt x="10" y="65"/>
                    <a:pt x="11" y="65"/>
                    <a:pt x="11" y="65"/>
                  </a:cubicBezTo>
                  <a:cubicBezTo>
                    <a:pt x="90" y="202"/>
                    <a:pt x="90" y="202"/>
                    <a:pt x="90" y="202"/>
                  </a:cubicBezTo>
                  <a:cubicBezTo>
                    <a:pt x="101" y="221"/>
                    <a:pt x="125" y="228"/>
                    <a:pt x="144" y="217"/>
                  </a:cubicBezTo>
                  <a:cubicBezTo>
                    <a:pt x="163" y="206"/>
                    <a:pt x="170" y="182"/>
                    <a:pt x="159" y="163"/>
                  </a:cubicBezTo>
                  <a:cubicBezTo>
                    <a:pt x="159" y="163"/>
                    <a:pt x="159" y="163"/>
                    <a:pt x="159" y="163"/>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grpSp>
        <p:nvGrpSpPr>
          <p:cNvPr id="316" name="Google Shape;316;p13"/>
          <p:cNvGrpSpPr/>
          <p:nvPr/>
        </p:nvGrpSpPr>
        <p:grpSpPr>
          <a:xfrm>
            <a:off x="8607910" y="2069755"/>
            <a:ext cx="374451" cy="339567"/>
            <a:chOff x="-2257426" y="2224088"/>
            <a:chExt cx="5127626" cy="5114925"/>
          </a:xfrm>
        </p:grpSpPr>
        <p:sp>
          <p:nvSpPr>
            <p:cNvPr id="317" name="Google Shape;317;p13"/>
            <p:cNvSpPr/>
            <p:nvPr/>
          </p:nvSpPr>
          <p:spPr>
            <a:xfrm>
              <a:off x="-1912938" y="5122863"/>
              <a:ext cx="847725" cy="849313"/>
            </a:xfrm>
            <a:prstGeom prst="ellipse">
              <a:avLst/>
            </a:pr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8" name="Google Shape;318;p13"/>
            <p:cNvSpPr/>
            <p:nvPr/>
          </p:nvSpPr>
          <p:spPr>
            <a:xfrm>
              <a:off x="-2182813" y="6216650"/>
              <a:ext cx="1385888" cy="1060450"/>
            </a:xfrm>
            <a:custGeom>
              <a:rect b="b" l="l" r="r" t="t"/>
              <a:pathLst>
                <a:path extrusionOk="0" h="494" w="644">
                  <a:moveTo>
                    <a:pt x="156" y="14"/>
                  </a:moveTo>
                  <a:cubicBezTo>
                    <a:pt x="156" y="14"/>
                    <a:pt x="356" y="96"/>
                    <a:pt x="484" y="10"/>
                  </a:cubicBezTo>
                  <a:cubicBezTo>
                    <a:pt x="484" y="10"/>
                    <a:pt x="596" y="0"/>
                    <a:pt x="644" y="148"/>
                  </a:cubicBezTo>
                  <a:cubicBezTo>
                    <a:pt x="644" y="416"/>
                    <a:pt x="644" y="416"/>
                    <a:pt x="644" y="416"/>
                  </a:cubicBezTo>
                  <a:cubicBezTo>
                    <a:pt x="644" y="416"/>
                    <a:pt x="632" y="480"/>
                    <a:pt x="554" y="494"/>
                  </a:cubicBezTo>
                  <a:cubicBezTo>
                    <a:pt x="78" y="482"/>
                    <a:pt x="78" y="482"/>
                    <a:pt x="78" y="482"/>
                  </a:cubicBezTo>
                  <a:cubicBezTo>
                    <a:pt x="78" y="482"/>
                    <a:pt x="0" y="476"/>
                    <a:pt x="2" y="410"/>
                  </a:cubicBezTo>
                  <a:cubicBezTo>
                    <a:pt x="4" y="152"/>
                    <a:pt x="4" y="152"/>
                    <a:pt x="4" y="152"/>
                  </a:cubicBezTo>
                  <a:cubicBezTo>
                    <a:pt x="4" y="152"/>
                    <a:pt x="18" y="26"/>
                    <a:pt x="156" y="14"/>
                  </a:cubicBez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19" name="Google Shape;319;p13"/>
            <p:cNvSpPr/>
            <p:nvPr/>
          </p:nvSpPr>
          <p:spPr>
            <a:xfrm>
              <a:off x="1676400" y="5122863"/>
              <a:ext cx="849313" cy="849313"/>
            </a:xfrm>
            <a:prstGeom prst="ellipse">
              <a:avLst/>
            </a:pr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0" name="Google Shape;320;p13"/>
            <p:cNvSpPr/>
            <p:nvPr/>
          </p:nvSpPr>
          <p:spPr>
            <a:xfrm>
              <a:off x="1408113" y="6216650"/>
              <a:ext cx="1385888" cy="1060450"/>
            </a:xfrm>
            <a:custGeom>
              <a:rect b="b" l="l" r="r" t="t"/>
              <a:pathLst>
                <a:path extrusionOk="0" h="494" w="644">
                  <a:moveTo>
                    <a:pt x="156" y="14"/>
                  </a:moveTo>
                  <a:cubicBezTo>
                    <a:pt x="156" y="14"/>
                    <a:pt x="356" y="96"/>
                    <a:pt x="484" y="10"/>
                  </a:cubicBezTo>
                  <a:cubicBezTo>
                    <a:pt x="484" y="10"/>
                    <a:pt x="596" y="0"/>
                    <a:pt x="644" y="148"/>
                  </a:cubicBezTo>
                  <a:cubicBezTo>
                    <a:pt x="644" y="416"/>
                    <a:pt x="644" y="416"/>
                    <a:pt x="644" y="416"/>
                  </a:cubicBezTo>
                  <a:cubicBezTo>
                    <a:pt x="644" y="416"/>
                    <a:pt x="632" y="480"/>
                    <a:pt x="554" y="494"/>
                  </a:cubicBezTo>
                  <a:cubicBezTo>
                    <a:pt x="78" y="482"/>
                    <a:pt x="78" y="482"/>
                    <a:pt x="78" y="482"/>
                  </a:cubicBezTo>
                  <a:cubicBezTo>
                    <a:pt x="78" y="482"/>
                    <a:pt x="0" y="476"/>
                    <a:pt x="2" y="410"/>
                  </a:cubicBezTo>
                  <a:cubicBezTo>
                    <a:pt x="4" y="152"/>
                    <a:pt x="4" y="152"/>
                    <a:pt x="4" y="152"/>
                  </a:cubicBezTo>
                  <a:cubicBezTo>
                    <a:pt x="4" y="152"/>
                    <a:pt x="18" y="26"/>
                    <a:pt x="156" y="14"/>
                  </a:cubicBez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1" name="Google Shape;321;p13"/>
            <p:cNvSpPr/>
            <p:nvPr/>
          </p:nvSpPr>
          <p:spPr>
            <a:xfrm>
              <a:off x="-120650" y="2312988"/>
              <a:ext cx="847725" cy="847725"/>
            </a:xfrm>
            <a:prstGeom prst="ellipse">
              <a:avLst/>
            </a:pr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2" name="Google Shape;322;p13"/>
            <p:cNvSpPr/>
            <p:nvPr/>
          </p:nvSpPr>
          <p:spPr>
            <a:xfrm>
              <a:off x="-388938" y="3405188"/>
              <a:ext cx="1385888" cy="1062038"/>
            </a:xfrm>
            <a:custGeom>
              <a:rect b="b" l="l" r="r" t="t"/>
              <a:pathLst>
                <a:path extrusionOk="0" h="494" w="644">
                  <a:moveTo>
                    <a:pt x="156" y="14"/>
                  </a:moveTo>
                  <a:cubicBezTo>
                    <a:pt x="156" y="14"/>
                    <a:pt x="356" y="96"/>
                    <a:pt x="484" y="10"/>
                  </a:cubicBezTo>
                  <a:cubicBezTo>
                    <a:pt x="484" y="10"/>
                    <a:pt x="596" y="0"/>
                    <a:pt x="644" y="148"/>
                  </a:cubicBezTo>
                  <a:cubicBezTo>
                    <a:pt x="644" y="416"/>
                    <a:pt x="644" y="416"/>
                    <a:pt x="644" y="416"/>
                  </a:cubicBezTo>
                  <a:cubicBezTo>
                    <a:pt x="644" y="416"/>
                    <a:pt x="632" y="480"/>
                    <a:pt x="554" y="494"/>
                  </a:cubicBezTo>
                  <a:cubicBezTo>
                    <a:pt x="78" y="482"/>
                    <a:pt x="78" y="482"/>
                    <a:pt x="78" y="482"/>
                  </a:cubicBezTo>
                  <a:cubicBezTo>
                    <a:pt x="78" y="482"/>
                    <a:pt x="0" y="476"/>
                    <a:pt x="2" y="410"/>
                  </a:cubicBezTo>
                  <a:cubicBezTo>
                    <a:pt x="4" y="152"/>
                    <a:pt x="4" y="152"/>
                    <a:pt x="4" y="152"/>
                  </a:cubicBezTo>
                  <a:cubicBezTo>
                    <a:pt x="4" y="152"/>
                    <a:pt x="18" y="26"/>
                    <a:pt x="156" y="14"/>
                  </a:cubicBez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3" name="Google Shape;323;p13"/>
            <p:cNvSpPr/>
            <p:nvPr/>
          </p:nvSpPr>
          <p:spPr>
            <a:xfrm>
              <a:off x="-206375" y="2224088"/>
              <a:ext cx="1023938" cy="1025525"/>
            </a:xfrm>
            <a:custGeom>
              <a:rect b="b" l="l" r="r" t="t"/>
              <a:pathLst>
                <a:path extrusionOk="0" h="477" w="476">
                  <a:moveTo>
                    <a:pt x="238" y="0"/>
                  </a:moveTo>
                  <a:cubicBezTo>
                    <a:pt x="106" y="0"/>
                    <a:pt x="0" y="107"/>
                    <a:pt x="0" y="239"/>
                  </a:cubicBezTo>
                  <a:cubicBezTo>
                    <a:pt x="0" y="370"/>
                    <a:pt x="106" y="477"/>
                    <a:pt x="238" y="477"/>
                  </a:cubicBezTo>
                  <a:cubicBezTo>
                    <a:pt x="369" y="477"/>
                    <a:pt x="476" y="370"/>
                    <a:pt x="476" y="239"/>
                  </a:cubicBezTo>
                  <a:cubicBezTo>
                    <a:pt x="476" y="107"/>
                    <a:pt x="370" y="0"/>
                    <a:pt x="238" y="0"/>
                  </a:cubicBezTo>
                  <a:close/>
                  <a:moveTo>
                    <a:pt x="238" y="397"/>
                  </a:moveTo>
                  <a:cubicBezTo>
                    <a:pt x="150" y="397"/>
                    <a:pt x="79" y="326"/>
                    <a:pt x="79" y="239"/>
                  </a:cubicBezTo>
                  <a:cubicBezTo>
                    <a:pt x="79" y="151"/>
                    <a:pt x="150" y="80"/>
                    <a:pt x="238" y="80"/>
                  </a:cubicBezTo>
                  <a:cubicBezTo>
                    <a:pt x="326" y="80"/>
                    <a:pt x="397" y="151"/>
                    <a:pt x="397" y="239"/>
                  </a:cubicBezTo>
                  <a:cubicBezTo>
                    <a:pt x="397" y="326"/>
                    <a:pt x="326" y="397"/>
                    <a:pt x="238" y="397"/>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4" name="Google Shape;324;p13"/>
            <p:cNvSpPr/>
            <p:nvPr/>
          </p:nvSpPr>
          <p:spPr>
            <a:xfrm>
              <a:off x="-461963" y="3332163"/>
              <a:ext cx="1536700" cy="1193800"/>
            </a:xfrm>
            <a:custGeom>
              <a:rect b="b" l="l" r="r" t="t"/>
              <a:pathLst>
                <a:path extrusionOk="0" h="556" w="714">
                  <a:moveTo>
                    <a:pt x="516" y="0"/>
                  </a:moveTo>
                  <a:cubicBezTo>
                    <a:pt x="506" y="0"/>
                    <a:pt x="506" y="0"/>
                    <a:pt x="506" y="0"/>
                  </a:cubicBezTo>
                  <a:cubicBezTo>
                    <a:pt x="498" y="5"/>
                    <a:pt x="498" y="5"/>
                    <a:pt x="498" y="5"/>
                  </a:cubicBezTo>
                  <a:cubicBezTo>
                    <a:pt x="409" y="49"/>
                    <a:pt x="305" y="49"/>
                    <a:pt x="216" y="5"/>
                  </a:cubicBezTo>
                  <a:cubicBezTo>
                    <a:pt x="208" y="0"/>
                    <a:pt x="208" y="0"/>
                    <a:pt x="208" y="0"/>
                  </a:cubicBezTo>
                  <a:cubicBezTo>
                    <a:pt x="198" y="0"/>
                    <a:pt x="198" y="0"/>
                    <a:pt x="198" y="0"/>
                  </a:cubicBezTo>
                  <a:cubicBezTo>
                    <a:pt x="89" y="0"/>
                    <a:pt x="0" y="89"/>
                    <a:pt x="0" y="199"/>
                  </a:cubicBezTo>
                  <a:cubicBezTo>
                    <a:pt x="0" y="437"/>
                    <a:pt x="0" y="437"/>
                    <a:pt x="0" y="437"/>
                  </a:cubicBezTo>
                  <a:cubicBezTo>
                    <a:pt x="0" y="503"/>
                    <a:pt x="53" y="556"/>
                    <a:pt x="119" y="556"/>
                  </a:cubicBezTo>
                  <a:cubicBezTo>
                    <a:pt x="595" y="556"/>
                    <a:pt x="595" y="556"/>
                    <a:pt x="595" y="556"/>
                  </a:cubicBezTo>
                  <a:cubicBezTo>
                    <a:pt x="661" y="556"/>
                    <a:pt x="714" y="503"/>
                    <a:pt x="714" y="437"/>
                  </a:cubicBezTo>
                  <a:cubicBezTo>
                    <a:pt x="714" y="199"/>
                    <a:pt x="714" y="199"/>
                    <a:pt x="714" y="199"/>
                  </a:cubicBezTo>
                  <a:cubicBezTo>
                    <a:pt x="714" y="89"/>
                    <a:pt x="625" y="0"/>
                    <a:pt x="516" y="0"/>
                  </a:cubicBezTo>
                  <a:close/>
                  <a:moveTo>
                    <a:pt x="635" y="437"/>
                  </a:moveTo>
                  <a:cubicBezTo>
                    <a:pt x="635" y="459"/>
                    <a:pt x="617" y="477"/>
                    <a:pt x="595" y="477"/>
                  </a:cubicBezTo>
                  <a:cubicBezTo>
                    <a:pt x="119" y="477"/>
                    <a:pt x="119" y="477"/>
                    <a:pt x="119" y="477"/>
                  </a:cubicBezTo>
                  <a:cubicBezTo>
                    <a:pt x="97" y="477"/>
                    <a:pt x="79" y="459"/>
                    <a:pt x="79" y="437"/>
                  </a:cubicBezTo>
                  <a:cubicBezTo>
                    <a:pt x="79" y="199"/>
                    <a:pt x="79" y="199"/>
                    <a:pt x="79" y="199"/>
                  </a:cubicBezTo>
                  <a:cubicBezTo>
                    <a:pt x="79" y="136"/>
                    <a:pt x="127" y="84"/>
                    <a:pt x="190" y="80"/>
                  </a:cubicBezTo>
                  <a:cubicBezTo>
                    <a:pt x="296" y="129"/>
                    <a:pt x="418" y="129"/>
                    <a:pt x="524" y="80"/>
                  </a:cubicBezTo>
                  <a:cubicBezTo>
                    <a:pt x="587" y="84"/>
                    <a:pt x="635" y="136"/>
                    <a:pt x="635" y="199"/>
                  </a:cubicBezTo>
                  <a:lnTo>
                    <a:pt x="635" y="437"/>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5" name="Google Shape;325;p13"/>
            <p:cNvSpPr/>
            <p:nvPr/>
          </p:nvSpPr>
          <p:spPr>
            <a:xfrm>
              <a:off x="1585913" y="5037138"/>
              <a:ext cx="1027113" cy="1022350"/>
            </a:xfrm>
            <a:custGeom>
              <a:rect b="b" l="l" r="r" t="t"/>
              <a:pathLst>
                <a:path extrusionOk="0" h="476" w="477">
                  <a:moveTo>
                    <a:pt x="238" y="0"/>
                  </a:moveTo>
                  <a:cubicBezTo>
                    <a:pt x="107" y="0"/>
                    <a:pt x="0" y="107"/>
                    <a:pt x="0" y="238"/>
                  </a:cubicBezTo>
                  <a:cubicBezTo>
                    <a:pt x="0" y="370"/>
                    <a:pt x="107" y="476"/>
                    <a:pt x="238" y="476"/>
                  </a:cubicBezTo>
                  <a:cubicBezTo>
                    <a:pt x="370" y="476"/>
                    <a:pt x="477" y="370"/>
                    <a:pt x="477" y="238"/>
                  </a:cubicBezTo>
                  <a:cubicBezTo>
                    <a:pt x="476" y="107"/>
                    <a:pt x="370" y="0"/>
                    <a:pt x="238" y="0"/>
                  </a:cubicBezTo>
                  <a:close/>
                  <a:moveTo>
                    <a:pt x="238" y="397"/>
                  </a:moveTo>
                  <a:cubicBezTo>
                    <a:pt x="151" y="397"/>
                    <a:pt x="80" y="326"/>
                    <a:pt x="80" y="238"/>
                  </a:cubicBezTo>
                  <a:cubicBezTo>
                    <a:pt x="80" y="150"/>
                    <a:pt x="151" y="79"/>
                    <a:pt x="238" y="79"/>
                  </a:cubicBezTo>
                  <a:cubicBezTo>
                    <a:pt x="326" y="79"/>
                    <a:pt x="397" y="150"/>
                    <a:pt x="397" y="238"/>
                  </a:cubicBezTo>
                  <a:cubicBezTo>
                    <a:pt x="397" y="326"/>
                    <a:pt x="326" y="397"/>
                    <a:pt x="238" y="397"/>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6" name="Google Shape;326;p13"/>
            <p:cNvSpPr/>
            <p:nvPr/>
          </p:nvSpPr>
          <p:spPr>
            <a:xfrm>
              <a:off x="1330325" y="6145213"/>
              <a:ext cx="1539875" cy="1193800"/>
            </a:xfrm>
            <a:custGeom>
              <a:rect b="b" l="l" r="r" t="t"/>
              <a:pathLst>
                <a:path extrusionOk="0" h="556" w="715">
                  <a:moveTo>
                    <a:pt x="516" y="0"/>
                  </a:moveTo>
                  <a:cubicBezTo>
                    <a:pt x="507" y="0"/>
                    <a:pt x="507" y="0"/>
                    <a:pt x="507" y="0"/>
                  </a:cubicBezTo>
                  <a:cubicBezTo>
                    <a:pt x="498" y="4"/>
                    <a:pt x="498" y="4"/>
                    <a:pt x="498" y="4"/>
                  </a:cubicBezTo>
                  <a:cubicBezTo>
                    <a:pt x="410" y="48"/>
                    <a:pt x="305" y="48"/>
                    <a:pt x="216" y="4"/>
                  </a:cubicBezTo>
                  <a:cubicBezTo>
                    <a:pt x="208" y="0"/>
                    <a:pt x="208" y="0"/>
                    <a:pt x="208" y="0"/>
                  </a:cubicBezTo>
                  <a:cubicBezTo>
                    <a:pt x="199" y="0"/>
                    <a:pt x="199" y="0"/>
                    <a:pt x="199" y="0"/>
                  </a:cubicBezTo>
                  <a:cubicBezTo>
                    <a:pt x="89" y="0"/>
                    <a:pt x="0" y="89"/>
                    <a:pt x="0" y="198"/>
                  </a:cubicBezTo>
                  <a:cubicBezTo>
                    <a:pt x="0" y="437"/>
                    <a:pt x="0" y="437"/>
                    <a:pt x="0" y="437"/>
                  </a:cubicBezTo>
                  <a:cubicBezTo>
                    <a:pt x="0" y="502"/>
                    <a:pt x="54" y="556"/>
                    <a:pt x="119" y="556"/>
                  </a:cubicBezTo>
                  <a:cubicBezTo>
                    <a:pt x="596" y="556"/>
                    <a:pt x="596" y="556"/>
                    <a:pt x="596" y="556"/>
                  </a:cubicBezTo>
                  <a:cubicBezTo>
                    <a:pt x="661" y="556"/>
                    <a:pt x="715" y="502"/>
                    <a:pt x="715" y="437"/>
                  </a:cubicBezTo>
                  <a:cubicBezTo>
                    <a:pt x="715" y="198"/>
                    <a:pt x="715" y="198"/>
                    <a:pt x="715" y="198"/>
                  </a:cubicBezTo>
                  <a:cubicBezTo>
                    <a:pt x="714" y="89"/>
                    <a:pt x="626" y="0"/>
                    <a:pt x="516" y="0"/>
                  </a:cubicBezTo>
                  <a:close/>
                  <a:moveTo>
                    <a:pt x="635" y="437"/>
                  </a:moveTo>
                  <a:cubicBezTo>
                    <a:pt x="635" y="458"/>
                    <a:pt x="617" y="476"/>
                    <a:pt x="596" y="476"/>
                  </a:cubicBezTo>
                  <a:cubicBezTo>
                    <a:pt x="119" y="476"/>
                    <a:pt x="119" y="476"/>
                    <a:pt x="119" y="476"/>
                  </a:cubicBezTo>
                  <a:cubicBezTo>
                    <a:pt x="97" y="476"/>
                    <a:pt x="80" y="458"/>
                    <a:pt x="80" y="437"/>
                  </a:cubicBezTo>
                  <a:cubicBezTo>
                    <a:pt x="80" y="198"/>
                    <a:pt x="80" y="198"/>
                    <a:pt x="80" y="198"/>
                  </a:cubicBezTo>
                  <a:cubicBezTo>
                    <a:pt x="80" y="136"/>
                    <a:pt x="128" y="84"/>
                    <a:pt x="190" y="80"/>
                  </a:cubicBezTo>
                  <a:cubicBezTo>
                    <a:pt x="296" y="129"/>
                    <a:pt x="419" y="129"/>
                    <a:pt x="525" y="80"/>
                  </a:cubicBezTo>
                  <a:cubicBezTo>
                    <a:pt x="587" y="84"/>
                    <a:pt x="635" y="136"/>
                    <a:pt x="635" y="198"/>
                  </a:cubicBezTo>
                  <a:lnTo>
                    <a:pt x="635" y="437"/>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7" name="Google Shape;327;p13"/>
            <p:cNvSpPr/>
            <p:nvPr/>
          </p:nvSpPr>
          <p:spPr>
            <a:xfrm>
              <a:off x="-2001838" y="5037138"/>
              <a:ext cx="1027113" cy="1022350"/>
            </a:xfrm>
            <a:custGeom>
              <a:rect b="b" l="l" r="r" t="t"/>
              <a:pathLst>
                <a:path extrusionOk="0" h="476" w="477">
                  <a:moveTo>
                    <a:pt x="239" y="0"/>
                  </a:moveTo>
                  <a:cubicBezTo>
                    <a:pt x="107" y="0"/>
                    <a:pt x="0" y="107"/>
                    <a:pt x="0" y="238"/>
                  </a:cubicBezTo>
                  <a:cubicBezTo>
                    <a:pt x="0" y="370"/>
                    <a:pt x="107" y="476"/>
                    <a:pt x="239" y="476"/>
                  </a:cubicBezTo>
                  <a:cubicBezTo>
                    <a:pt x="370" y="476"/>
                    <a:pt x="477" y="370"/>
                    <a:pt x="477" y="238"/>
                  </a:cubicBezTo>
                  <a:cubicBezTo>
                    <a:pt x="477" y="107"/>
                    <a:pt x="370" y="0"/>
                    <a:pt x="239" y="0"/>
                  </a:cubicBezTo>
                  <a:close/>
                  <a:moveTo>
                    <a:pt x="239" y="397"/>
                  </a:moveTo>
                  <a:cubicBezTo>
                    <a:pt x="151" y="397"/>
                    <a:pt x="80" y="326"/>
                    <a:pt x="80" y="238"/>
                  </a:cubicBezTo>
                  <a:cubicBezTo>
                    <a:pt x="80" y="150"/>
                    <a:pt x="151" y="79"/>
                    <a:pt x="239" y="79"/>
                  </a:cubicBezTo>
                  <a:cubicBezTo>
                    <a:pt x="326" y="79"/>
                    <a:pt x="397" y="150"/>
                    <a:pt x="397" y="238"/>
                  </a:cubicBezTo>
                  <a:cubicBezTo>
                    <a:pt x="397" y="326"/>
                    <a:pt x="326" y="397"/>
                    <a:pt x="239" y="397"/>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8" name="Google Shape;328;p13"/>
            <p:cNvSpPr/>
            <p:nvPr/>
          </p:nvSpPr>
          <p:spPr>
            <a:xfrm>
              <a:off x="-2257426" y="6145213"/>
              <a:ext cx="1538288" cy="1193800"/>
            </a:xfrm>
            <a:custGeom>
              <a:rect b="b" l="l" r="r" t="t"/>
              <a:pathLst>
                <a:path extrusionOk="0" h="556" w="715">
                  <a:moveTo>
                    <a:pt x="516" y="0"/>
                  </a:moveTo>
                  <a:cubicBezTo>
                    <a:pt x="507" y="0"/>
                    <a:pt x="507" y="0"/>
                    <a:pt x="507" y="0"/>
                  </a:cubicBezTo>
                  <a:cubicBezTo>
                    <a:pt x="499" y="4"/>
                    <a:pt x="499" y="4"/>
                    <a:pt x="499" y="4"/>
                  </a:cubicBezTo>
                  <a:cubicBezTo>
                    <a:pt x="410" y="48"/>
                    <a:pt x="305" y="48"/>
                    <a:pt x="217" y="4"/>
                  </a:cubicBezTo>
                  <a:cubicBezTo>
                    <a:pt x="208" y="0"/>
                    <a:pt x="208" y="0"/>
                    <a:pt x="208" y="0"/>
                  </a:cubicBezTo>
                  <a:cubicBezTo>
                    <a:pt x="199" y="0"/>
                    <a:pt x="199" y="0"/>
                    <a:pt x="199" y="0"/>
                  </a:cubicBezTo>
                  <a:cubicBezTo>
                    <a:pt x="89" y="0"/>
                    <a:pt x="1" y="89"/>
                    <a:pt x="0" y="198"/>
                  </a:cubicBezTo>
                  <a:cubicBezTo>
                    <a:pt x="0" y="437"/>
                    <a:pt x="0" y="437"/>
                    <a:pt x="0" y="437"/>
                  </a:cubicBezTo>
                  <a:cubicBezTo>
                    <a:pt x="0" y="502"/>
                    <a:pt x="54" y="556"/>
                    <a:pt x="119" y="556"/>
                  </a:cubicBezTo>
                  <a:cubicBezTo>
                    <a:pt x="596" y="556"/>
                    <a:pt x="596" y="556"/>
                    <a:pt x="596" y="556"/>
                  </a:cubicBezTo>
                  <a:cubicBezTo>
                    <a:pt x="661" y="556"/>
                    <a:pt x="715" y="502"/>
                    <a:pt x="715" y="437"/>
                  </a:cubicBezTo>
                  <a:cubicBezTo>
                    <a:pt x="715" y="198"/>
                    <a:pt x="715" y="198"/>
                    <a:pt x="715" y="198"/>
                  </a:cubicBezTo>
                  <a:cubicBezTo>
                    <a:pt x="715" y="89"/>
                    <a:pt x="626" y="0"/>
                    <a:pt x="516" y="0"/>
                  </a:cubicBezTo>
                  <a:close/>
                  <a:moveTo>
                    <a:pt x="635" y="437"/>
                  </a:moveTo>
                  <a:cubicBezTo>
                    <a:pt x="635" y="458"/>
                    <a:pt x="618" y="476"/>
                    <a:pt x="596" y="476"/>
                  </a:cubicBezTo>
                  <a:cubicBezTo>
                    <a:pt x="119" y="476"/>
                    <a:pt x="119" y="476"/>
                    <a:pt x="119" y="476"/>
                  </a:cubicBezTo>
                  <a:cubicBezTo>
                    <a:pt x="98" y="476"/>
                    <a:pt x="80" y="458"/>
                    <a:pt x="80" y="437"/>
                  </a:cubicBezTo>
                  <a:cubicBezTo>
                    <a:pt x="80" y="198"/>
                    <a:pt x="80" y="198"/>
                    <a:pt x="80" y="198"/>
                  </a:cubicBezTo>
                  <a:cubicBezTo>
                    <a:pt x="80" y="136"/>
                    <a:pt x="128" y="84"/>
                    <a:pt x="190" y="80"/>
                  </a:cubicBezTo>
                  <a:cubicBezTo>
                    <a:pt x="296" y="129"/>
                    <a:pt x="419" y="129"/>
                    <a:pt x="525" y="80"/>
                  </a:cubicBezTo>
                  <a:cubicBezTo>
                    <a:pt x="587" y="84"/>
                    <a:pt x="635" y="136"/>
                    <a:pt x="635" y="198"/>
                  </a:cubicBezTo>
                  <a:lnTo>
                    <a:pt x="635" y="437"/>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29" name="Google Shape;329;p13"/>
            <p:cNvSpPr/>
            <p:nvPr/>
          </p:nvSpPr>
          <p:spPr>
            <a:xfrm>
              <a:off x="-549275" y="6391275"/>
              <a:ext cx="1720850" cy="619125"/>
            </a:xfrm>
            <a:custGeom>
              <a:rect b="b" l="l" r="r" t="t"/>
              <a:pathLst>
                <a:path extrusionOk="0" h="289" w="799">
                  <a:moveTo>
                    <a:pt x="791" y="76"/>
                  </a:moveTo>
                  <a:cubicBezTo>
                    <a:pt x="791" y="76"/>
                    <a:pt x="791" y="76"/>
                    <a:pt x="791" y="76"/>
                  </a:cubicBezTo>
                  <a:cubicBezTo>
                    <a:pt x="782" y="56"/>
                    <a:pt x="759" y="46"/>
                    <a:pt x="739" y="55"/>
                  </a:cubicBezTo>
                  <a:cubicBezTo>
                    <a:pt x="739" y="55"/>
                    <a:pt x="739" y="55"/>
                    <a:pt x="739" y="55"/>
                  </a:cubicBezTo>
                  <a:cubicBezTo>
                    <a:pt x="559" y="130"/>
                    <a:pt x="360" y="144"/>
                    <a:pt x="173" y="94"/>
                  </a:cubicBezTo>
                  <a:cubicBezTo>
                    <a:pt x="210" y="83"/>
                    <a:pt x="210" y="83"/>
                    <a:pt x="210" y="83"/>
                  </a:cubicBezTo>
                  <a:cubicBezTo>
                    <a:pt x="231" y="77"/>
                    <a:pt x="243" y="55"/>
                    <a:pt x="237" y="34"/>
                  </a:cubicBezTo>
                  <a:cubicBezTo>
                    <a:pt x="231" y="13"/>
                    <a:pt x="208" y="0"/>
                    <a:pt x="187" y="7"/>
                  </a:cubicBezTo>
                  <a:cubicBezTo>
                    <a:pt x="29" y="53"/>
                    <a:pt x="29" y="53"/>
                    <a:pt x="29" y="53"/>
                  </a:cubicBezTo>
                  <a:cubicBezTo>
                    <a:pt x="28" y="53"/>
                    <a:pt x="28" y="54"/>
                    <a:pt x="27" y="54"/>
                  </a:cubicBezTo>
                  <a:cubicBezTo>
                    <a:pt x="23" y="55"/>
                    <a:pt x="20" y="57"/>
                    <a:pt x="17" y="60"/>
                  </a:cubicBezTo>
                  <a:cubicBezTo>
                    <a:pt x="15" y="60"/>
                    <a:pt x="14" y="61"/>
                    <a:pt x="13" y="62"/>
                  </a:cubicBezTo>
                  <a:cubicBezTo>
                    <a:pt x="9" y="66"/>
                    <a:pt x="5" y="71"/>
                    <a:pt x="3" y="76"/>
                  </a:cubicBezTo>
                  <a:cubicBezTo>
                    <a:pt x="1" y="81"/>
                    <a:pt x="0" y="86"/>
                    <a:pt x="0" y="92"/>
                  </a:cubicBezTo>
                  <a:cubicBezTo>
                    <a:pt x="1" y="97"/>
                    <a:pt x="2" y="103"/>
                    <a:pt x="4" y="108"/>
                  </a:cubicBezTo>
                  <a:cubicBezTo>
                    <a:pt x="4" y="109"/>
                    <a:pt x="4" y="109"/>
                    <a:pt x="5" y="110"/>
                  </a:cubicBezTo>
                  <a:cubicBezTo>
                    <a:pt x="84" y="262"/>
                    <a:pt x="84" y="262"/>
                    <a:pt x="84" y="262"/>
                  </a:cubicBezTo>
                  <a:cubicBezTo>
                    <a:pt x="94" y="281"/>
                    <a:pt x="118" y="289"/>
                    <a:pt x="138" y="278"/>
                  </a:cubicBezTo>
                  <a:cubicBezTo>
                    <a:pt x="157" y="268"/>
                    <a:pt x="164" y="244"/>
                    <a:pt x="154" y="225"/>
                  </a:cubicBezTo>
                  <a:cubicBezTo>
                    <a:pt x="122" y="163"/>
                    <a:pt x="122" y="163"/>
                    <a:pt x="122" y="163"/>
                  </a:cubicBezTo>
                  <a:cubicBezTo>
                    <a:pt x="335" y="227"/>
                    <a:pt x="564" y="215"/>
                    <a:pt x="770" y="128"/>
                  </a:cubicBezTo>
                  <a:cubicBezTo>
                    <a:pt x="790" y="119"/>
                    <a:pt x="799" y="96"/>
                    <a:pt x="791" y="76"/>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30" name="Google Shape;330;p13"/>
            <p:cNvSpPr/>
            <p:nvPr/>
          </p:nvSpPr>
          <p:spPr>
            <a:xfrm>
              <a:off x="977900" y="2881313"/>
              <a:ext cx="1641475" cy="1995488"/>
            </a:xfrm>
            <a:custGeom>
              <a:rect b="b" l="l" r="r" t="t"/>
              <a:pathLst>
                <a:path extrusionOk="0" h="929" w="763">
                  <a:moveTo>
                    <a:pt x="748" y="738"/>
                  </a:moveTo>
                  <a:cubicBezTo>
                    <a:pt x="732" y="722"/>
                    <a:pt x="707" y="722"/>
                    <a:pt x="692" y="738"/>
                  </a:cubicBezTo>
                  <a:cubicBezTo>
                    <a:pt x="636" y="794"/>
                    <a:pt x="636" y="794"/>
                    <a:pt x="636" y="794"/>
                  </a:cubicBezTo>
                  <a:cubicBezTo>
                    <a:pt x="603" y="446"/>
                    <a:pt x="382" y="145"/>
                    <a:pt x="61" y="8"/>
                  </a:cubicBezTo>
                  <a:cubicBezTo>
                    <a:pt x="41" y="0"/>
                    <a:pt x="17" y="9"/>
                    <a:pt x="9" y="29"/>
                  </a:cubicBezTo>
                  <a:cubicBezTo>
                    <a:pt x="0" y="49"/>
                    <a:pt x="9" y="73"/>
                    <a:pt x="30" y="81"/>
                  </a:cubicBezTo>
                  <a:cubicBezTo>
                    <a:pt x="318" y="204"/>
                    <a:pt x="518" y="472"/>
                    <a:pt x="555" y="783"/>
                  </a:cubicBezTo>
                  <a:cubicBezTo>
                    <a:pt x="510" y="738"/>
                    <a:pt x="510" y="738"/>
                    <a:pt x="510" y="738"/>
                  </a:cubicBezTo>
                  <a:cubicBezTo>
                    <a:pt x="494" y="723"/>
                    <a:pt x="469" y="723"/>
                    <a:pt x="454" y="739"/>
                  </a:cubicBezTo>
                  <a:cubicBezTo>
                    <a:pt x="439" y="754"/>
                    <a:pt x="439" y="779"/>
                    <a:pt x="454" y="794"/>
                  </a:cubicBezTo>
                  <a:cubicBezTo>
                    <a:pt x="573" y="913"/>
                    <a:pt x="573" y="913"/>
                    <a:pt x="573" y="913"/>
                  </a:cubicBezTo>
                  <a:cubicBezTo>
                    <a:pt x="588" y="929"/>
                    <a:pt x="613" y="929"/>
                    <a:pt x="629" y="913"/>
                  </a:cubicBezTo>
                  <a:cubicBezTo>
                    <a:pt x="629" y="913"/>
                    <a:pt x="629" y="913"/>
                    <a:pt x="629" y="913"/>
                  </a:cubicBezTo>
                  <a:cubicBezTo>
                    <a:pt x="748" y="794"/>
                    <a:pt x="748" y="794"/>
                    <a:pt x="748" y="794"/>
                  </a:cubicBezTo>
                  <a:cubicBezTo>
                    <a:pt x="763" y="778"/>
                    <a:pt x="763" y="753"/>
                    <a:pt x="748" y="738"/>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31" name="Google Shape;331;p13"/>
            <p:cNvSpPr/>
            <p:nvPr/>
          </p:nvSpPr>
          <p:spPr>
            <a:xfrm>
              <a:off x="-1746250" y="2727325"/>
              <a:ext cx="1370013" cy="2141538"/>
            </a:xfrm>
            <a:custGeom>
              <a:rect b="b" l="l" r="r" t="t"/>
              <a:pathLst>
                <a:path extrusionOk="0" h="997" w="636">
                  <a:moveTo>
                    <a:pt x="634" y="110"/>
                  </a:moveTo>
                  <a:cubicBezTo>
                    <a:pt x="634" y="108"/>
                    <a:pt x="634" y="105"/>
                    <a:pt x="633" y="103"/>
                  </a:cubicBezTo>
                  <a:cubicBezTo>
                    <a:pt x="633" y="103"/>
                    <a:pt x="633" y="103"/>
                    <a:pt x="633" y="102"/>
                  </a:cubicBezTo>
                  <a:cubicBezTo>
                    <a:pt x="633" y="102"/>
                    <a:pt x="633" y="102"/>
                    <a:pt x="633" y="101"/>
                  </a:cubicBezTo>
                  <a:cubicBezTo>
                    <a:pt x="632" y="99"/>
                    <a:pt x="630" y="97"/>
                    <a:pt x="629" y="96"/>
                  </a:cubicBezTo>
                  <a:cubicBezTo>
                    <a:pt x="628" y="93"/>
                    <a:pt x="626" y="91"/>
                    <a:pt x="624" y="89"/>
                  </a:cubicBezTo>
                  <a:cubicBezTo>
                    <a:pt x="622" y="87"/>
                    <a:pt x="620" y="85"/>
                    <a:pt x="617" y="84"/>
                  </a:cubicBezTo>
                  <a:cubicBezTo>
                    <a:pt x="615" y="83"/>
                    <a:pt x="614" y="82"/>
                    <a:pt x="612" y="81"/>
                  </a:cubicBezTo>
                  <a:cubicBezTo>
                    <a:pt x="454" y="8"/>
                    <a:pt x="454" y="8"/>
                    <a:pt x="454" y="8"/>
                  </a:cubicBezTo>
                  <a:cubicBezTo>
                    <a:pt x="433" y="0"/>
                    <a:pt x="410" y="10"/>
                    <a:pt x="402" y="30"/>
                  </a:cubicBezTo>
                  <a:cubicBezTo>
                    <a:pt x="394" y="49"/>
                    <a:pt x="402" y="71"/>
                    <a:pt x="421" y="80"/>
                  </a:cubicBezTo>
                  <a:cubicBezTo>
                    <a:pt x="503" y="118"/>
                    <a:pt x="503" y="118"/>
                    <a:pt x="503" y="118"/>
                  </a:cubicBezTo>
                  <a:cubicBezTo>
                    <a:pt x="193" y="284"/>
                    <a:pt x="0" y="606"/>
                    <a:pt x="1" y="957"/>
                  </a:cubicBezTo>
                  <a:cubicBezTo>
                    <a:pt x="1" y="979"/>
                    <a:pt x="18" y="997"/>
                    <a:pt x="40" y="997"/>
                  </a:cubicBezTo>
                  <a:cubicBezTo>
                    <a:pt x="62" y="997"/>
                    <a:pt x="80" y="979"/>
                    <a:pt x="80" y="957"/>
                  </a:cubicBezTo>
                  <a:cubicBezTo>
                    <a:pt x="80" y="648"/>
                    <a:pt x="243" y="362"/>
                    <a:pt x="509" y="205"/>
                  </a:cubicBezTo>
                  <a:cubicBezTo>
                    <a:pt x="481" y="265"/>
                    <a:pt x="481" y="265"/>
                    <a:pt x="481" y="265"/>
                  </a:cubicBezTo>
                  <a:cubicBezTo>
                    <a:pt x="471" y="285"/>
                    <a:pt x="480" y="309"/>
                    <a:pt x="499" y="318"/>
                  </a:cubicBezTo>
                  <a:cubicBezTo>
                    <a:pt x="505" y="321"/>
                    <a:pt x="511" y="322"/>
                    <a:pt x="516" y="322"/>
                  </a:cubicBezTo>
                  <a:cubicBezTo>
                    <a:pt x="532" y="322"/>
                    <a:pt x="546" y="313"/>
                    <a:pt x="552" y="300"/>
                  </a:cubicBezTo>
                  <a:cubicBezTo>
                    <a:pt x="632" y="134"/>
                    <a:pt x="632" y="134"/>
                    <a:pt x="632" y="134"/>
                  </a:cubicBezTo>
                  <a:cubicBezTo>
                    <a:pt x="632" y="134"/>
                    <a:pt x="632" y="133"/>
                    <a:pt x="632" y="133"/>
                  </a:cubicBezTo>
                  <a:cubicBezTo>
                    <a:pt x="633" y="130"/>
                    <a:pt x="634" y="127"/>
                    <a:pt x="634" y="124"/>
                  </a:cubicBezTo>
                  <a:cubicBezTo>
                    <a:pt x="635" y="122"/>
                    <a:pt x="635" y="120"/>
                    <a:pt x="636" y="118"/>
                  </a:cubicBezTo>
                  <a:cubicBezTo>
                    <a:pt x="635" y="115"/>
                    <a:pt x="635" y="113"/>
                    <a:pt x="634" y="110"/>
                  </a:cubicBez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grpSp>
        <p:nvGrpSpPr>
          <p:cNvPr id="332" name="Google Shape;332;p13"/>
          <p:cNvGrpSpPr/>
          <p:nvPr/>
        </p:nvGrpSpPr>
        <p:grpSpPr>
          <a:xfrm>
            <a:off x="10112332" y="3877117"/>
            <a:ext cx="432540" cy="361157"/>
            <a:chOff x="-4660901" y="1001713"/>
            <a:chExt cx="5140326" cy="4721225"/>
          </a:xfrm>
        </p:grpSpPr>
        <p:sp>
          <p:nvSpPr>
            <p:cNvPr id="333" name="Google Shape;333;p13"/>
            <p:cNvSpPr/>
            <p:nvPr/>
          </p:nvSpPr>
          <p:spPr>
            <a:xfrm>
              <a:off x="-2082800" y="1090613"/>
              <a:ext cx="1428750" cy="1198563"/>
            </a:xfrm>
            <a:custGeom>
              <a:rect b="b" l="l" r="r" t="t"/>
              <a:pathLst>
                <a:path extrusionOk="0" h="558" w="664">
                  <a:moveTo>
                    <a:pt x="8" y="520"/>
                  </a:moveTo>
                  <a:cubicBezTo>
                    <a:pt x="8" y="520"/>
                    <a:pt x="84" y="558"/>
                    <a:pt x="206" y="530"/>
                  </a:cubicBezTo>
                  <a:cubicBezTo>
                    <a:pt x="328" y="502"/>
                    <a:pt x="490" y="374"/>
                    <a:pt x="662" y="452"/>
                  </a:cubicBezTo>
                  <a:cubicBezTo>
                    <a:pt x="664" y="50"/>
                    <a:pt x="664" y="50"/>
                    <a:pt x="664" y="50"/>
                  </a:cubicBezTo>
                  <a:cubicBezTo>
                    <a:pt x="664" y="50"/>
                    <a:pt x="590" y="0"/>
                    <a:pt x="492" y="26"/>
                  </a:cubicBezTo>
                  <a:cubicBezTo>
                    <a:pt x="394" y="52"/>
                    <a:pt x="256" y="126"/>
                    <a:pt x="146" y="126"/>
                  </a:cubicBezTo>
                  <a:cubicBezTo>
                    <a:pt x="36" y="126"/>
                    <a:pt x="0" y="100"/>
                    <a:pt x="0" y="100"/>
                  </a:cubicBezTo>
                  <a:lnTo>
                    <a:pt x="8" y="520"/>
                  </a:ln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34" name="Google Shape;334;p13"/>
            <p:cNvSpPr/>
            <p:nvPr/>
          </p:nvSpPr>
          <p:spPr>
            <a:xfrm>
              <a:off x="-3817938" y="2860676"/>
              <a:ext cx="3478213" cy="2787650"/>
            </a:xfrm>
            <a:custGeom>
              <a:rect b="b" l="l" r="r" t="t"/>
              <a:pathLst>
                <a:path extrusionOk="0" h="1756" w="2191">
                  <a:moveTo>
                    <a:pt x="0" y="1750"/>
                  </a:moveTo>
                  <a:lnTo>
                    <a:pt x="781" y="457"/>
                  </a:lnTo>
                  <a:lnTo>
                    <a:pt x="1074" y="0"/>
                  </a:lnTo>
                  <a:lnTo>
                    <a:pt x="1549" y="709"/>
                  </a:lnTo>
                  <a:lnTo>
                    <a:pt x="2126" y="1661"/>
                  </a:lnTo>
                  <a:lnTo>
                    <a:pt x="2191" y="1756"/>
                  </a:lnTo>
                  <a:lnTo>
                    <a:pt x="0" y="1750"/>
                  </a:lnTo>
                  <a:close/>
                </a:path>
              </a:pathLst>
            </a:custGeom>
            <a:solidFill>
              <a:srgbClr val="F99B3D"/>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sp>
          <p:nvSpPr>
            <p:cNvPr id="335" name="Google Shape;335;p13"/>
            <p:cNvSpPr/>
            <p:nvPr/>
          </p:nvSpPr>
          <p:spPr>
            <a:xfrm>
              <a:off x="-4660901" y="1001713"/>
              <a:ext cx="5140326" cy="4721225"/>
            </a:xfrm>
            <a:custGeom>
              <a:rect b="b" l="l" r="r" t="t"/>
              <a:pathLst>
                <a:path extrusionOk="0" h="2199" w="2388">
                  <a:moveTo>
                    <a:pt x="2374" y="2085"/>
                  </a:moveTo>
                  <a:cubicBezTo>
                    <a:pt x="1873" y="1272"/>
                    <a:pt x="1873" y="1272"/>
                    <a:pt x="1873" y="1272"/>
                  </a:cubicBezTo>
                  <a:cubicBezTo>
                    <a:pt x="1859" y="1249"/>
                    <a:pt x="1836" y="1236"/>
                    <a:pt x="1809" y="1236"/>
                  </a:cubicBezTo>
                  <a:cubicBezTo>
                    <a:pt x="1783" y="1236"/>
                    <a:pt x="1760" y="1249"/>
                    <a:pt x="1746" y="1272"/>
                  </a:cubicBezTo>
                  <a:cubicBezTo>
                    <a:pt x="1681" y="1377"/>
                    <a:pt x="1681" y="1377"/>
                    <a:pt x="1681" y="1377"/>
                  </a:cubicBezTo>
                  <a:cubicBezTo>
                    <a:pt x="1671" y="1394"/>
                    <a:pt x="1676" y="1415"/>
                    <a:pt x="1692" y="1425"/>
                  </a:cubicBezTo>
                  <a:cubicBezTo>
                    <a:pt x="1709" y="1435"/>
                    <a:pt x="1730" y="1430"/>
                    <a:pt x="1740" y="1414"/>
                  </a:cubicBezTo>
                  <a:cubicBezTo>
                    <a:pt x="1805" y="1308"/>
                    <a:pt x="1805" y="1308"/>
                    <a:pt x="1805" y="1308"/>
                  </a:cubicBezTo>
                  <a:cubicBezTo>
                    <a:pt x="1806" y="1308"/>
                    <a:pt x="1807" y="1306"/>
                    <a:pt x="1809" y="1306"/>
                  </a:cubicBezTo>
                  <a:cubicBezTo>
                    <a:pt x="1812" y="1306"/>
                    <a:pt x="1813" y="1308"/>
                    <a:pt x="1814" y="1308"/>
                  </a:cubicBezTo>
                  <a:cubicBezTo>
                    <a:pt x="2314" y="2122"/>
                    <a:pt x="2314" y="2122"/>
                    <a:pt x="2314" y="2122"/>
                  </a:cubicBezTo>
                  <a:cubicBezTo>
                    <a:pt x="2314" y="2122"/>
                    <a:pt x="2315" y="2124"/>
                    <a:pt x="2314" y="2127"/>
                  </a:cubicBezTo>
                  <a:cubicBezTo>
                    <a:pt x="2313" y="2129"/>
                    <a:pt x="2311" y="2129"/>
                    <a:pt x="2310" y="2129"/>
                  </a:cubicBezTo>
                  <a:cubicBezTo>
                    <a:pt x="2033" y="2129"/>
                    <a:pt x="2033" y="2129"/>
                    <a:pt x="2033" y="2129"/>
                  </a:cubicBezTo>
                  <a:cubicBezTo>
                    <a:pt x="1258" y="869"/>
                    <a:pt x="1258" y="869"/>
                    <a:pt x="1258" y="869"/>
                  </a:cubicBezTo>
                  <a:cubicBezTo>
                    <a:pt x="1251" y="858"/>
                    <a:pt x="1241" y="849"/>
                    <a:pt x="1230" y="843"/>
                  </a:cubicBezTo>
                  <a:cubicBezTo>
                    <a:pt x="1230" y="843"/>
                    <a:pt x="1230" y="843"/>
                    <a:pt x="1230" y="843"/>
                  </a:cubicBezTo>
                  <a:cubicBezTo>
                    <a:pt x="1230" y="606"/>
                    <a:pt x="1230" y="606"/>
                    <a:pt x="1230" y="606"/>
                  </a:cubicBezTo>
                  <a:cubicBezTo>
                    <a:pt x="1259" y="613"/>
                    <a:pt x="1287" y="617"/>
                    <a:pt x="1315" y="617"/>
                  </a:cubicBezTo>
                  <a:cubicBezTo>
                    <a:pt x="1395" y="617"/>
                    <a:pt x="1469" y="589"/>
                    <a:pt x="1542" y="562"/>
                  </a:cubicBezTo>
                  <a:cubicBezTo>
                    <a:pt x="1643" y="525"/>
                    <a:pt x="1739" y="489"/>
                    <a:pt x="1842" y="530"/>
                  </a:cubicBezTo>
                  <a:cubicBezTo>
                    <a:pt x="1856" y="536"/>
                    <a:pt x="1871" y="534"/>
                    <a:pt x="1883" y="526"/>
                  </a:cubicBezTo>
                  <a:cubicBezTo>
                    <a:pt x="1894" y="518"/>
                    <a:pt x="1902" y="505"/>
                    <a:pt x="1902" y="490"/>
                  </a:cubicBezTo>
                  <a:cubicBezTo>
                    <a:pt x="1902" y="96"/>
                    <a:pt x="1902" y="96"/>
                    <a:pt x="1902" y="96"/>
                  </a:cubicBezTo>
                  <a:cubicBezTo>
                    <a:pt x="1902" y="78"/>
                    <a:pt x="1891" y="63"/>
                    <a:pt x="1875" y="56"/>
                  </a:cubicBezTo>
                  <a:cubicBezTo>
                    <a:pt x="1744" y="0"/>
                    <a:pt x="1629" y="43"/>
                    <a:pt x="1518" y="84"/>
                  </a:cubicBezTo>
                  <a:cubicBezTo>
                    <a:pt x="1414" y="123"/>
                    <a:pt x="1315" y="159"/>
                    <a:pt x="1208" y="111"/>
                  </a:cubicBezTo>
                  <a:cubicBezTo>
                    <a:pt x="1197" y="106"/>
                    <a:pt x="1185" y="107"/>
                    <a:pt x="1175" y="114"/>
                  </a:cubicBezTo>
                  <a:cubicBezTo>
                    <a:pt x="1165" y="120"/>
                    <a:pt x="1159" y="131"/>
                    <a:pt x="1159" y="143"/>
                  </a:cubicBezTo>
                  <a:cubicBezTo>
                    <a:pt x="1159" y="144"/>
                    <a:pt x="1159" y="144"/>
                    <a:pt x="1159" y="144"/>
                  </a:cubicBezTo>
                  <a:cubicBezTo>
                    <a:pt x="1158" y="147"/>
                    <a:pt x="1158" y="150"/>
                    <a:pt x="1158" y="152"/>
                  </a:cubicBezTo>
                  <a:cubicBezTo>
                    <a:pt x="1158" y="843"/>
                    <a:pt x="1158" y="843"/>
                    <a:pt x="1158" y="843"/>
                  </a:cubicBezTo>
                  <a:cubicBezTo>
                    <a:pt x="1147" y="849"/>
                    <a:pt x="1137" y="858"/>
                    <a:pt x="1130" y="869"/>
                  </a:cubicBezTo>
                  <a:cubicBezTo>
                    <a:pt x="762" y="1467"/>
                    <a:pt x="762" y="1467"/>
                    <a:pt x="762" y="1467"/>
                  </a:cubicBezTo>
                  <a:cubicBezTo>
                    <a:pt x="642" y="1272"/>
                    <a:pt x="642" y="1272"/>
                    <a:pt x="642" y="1272"/>
                  </a:cubicBezTo>
                  <a:cubicBezTo>
                    <a:pt x="628" y="1249"/>
                    <a:pt x="605" y="1236"/>
                    <a:pt x="579" y="1236"/>
                  </a:cubicBezTo>
                  <a:cubicBezTo>
                    <a:pt x="552" y="1236"/>
                    <a:pt x="529" y="1249"/>
                    <a:pt x="515" y="1272"/>
                  </a:cubicBezTo>
                  <a:cubicBezTo>
                    <a:pt x="14" y="2085"/>
                    <a:pt x="14" y="2085"/>
                    <a:pt x="14" y="2085"/>
                  </a:cubicBezTo>
                  <a:cubicBezTo>
                    <a:pt x="0" y="2108"/>
                    <a:pt x="0" y="2137"/>
                    <a:pt x="13" y="2161"/>
                  </a:cubicBezTo>
                  <a:cubicBezTo>
                    <a:pt x="26" y="2184"/>
                    <a:pt x="51" y="2199"/>
                    <a:pt x="78" y="2199"/>
                  </a:cubicBezTo>
                  <a:cubicBezTo>
                    <a:pt x="2310" y="2199"/>
                    <a:pt x="2310" y="2199"/>
                    <a:pt x="2310" y="2199"/>
                  </a:cubicBezTo>
                  <a:cubicBezTo>
                    <a:pt x="2337" y="2199"/>
                    <a:pt x="2362" y="2184"/>
                    <a:pt x="2375" y="2161"/>
                  </a:cubicBezTo>
                  <a:cubicBezTo>
                    <a:pt x="2388" y="2137"/>
                    <a:pt x="2388" y="2108"/>
                    <a:pt x="2374" y="2085"/>
                  </a:cubicBezTo>
                  <a:close/>
                  <a:moveTo>
                    <a:pt x="1229" y="193"/>
                  </a:moveTo>
                  <a:cubicBezTo>
                    <a:pt x="1342" y="224"/>
                    <a:pt x="1444" y="186"/>
                    <a:pt x="1542" y="149"/>
                  </a:cubicBezTo>
                  <a:cubicBezTo>
                    <a:pt x="1640" y="113"/>
                    <a:pt x="1732" y="79"/>
                    <a:pt x="1832" y="114"/>
                  </a:cubicBezTo>
                  <a:cubicBezTo>
                    <a:pt x="1832" y="453"/>
                    <a:pt x="1832" y="453"/>
                    <a:pt x="1832" y="453"/>
                  </a:cubicBezTo>
                  <a:cubicBezTo>
                    <a:pt x="1718" y="422"/>
                    <a:pt x="1617" y="460"/>
                    <a:pt x="1518" y="497"/>
                  </a:cubicBezTo>
                  <a:cubicBezTo>
                    <a:pt x="1421" y="533"/>
                    <a:pt x="1328" y="567"/>
                    <a:pt x="1229" y="532"/>
                  </a:cubicBezTo>
                  <a:lnTo>
                    <a:pt x="1229" y="193"/>
                  </a:lnTo>
                  <a:close/>
                  <a:moveTo>
                    <a:pt x="437" y="2129"/>
                  </a:moveTo>
                  <a:cubicBezTo>
                    <a:pt x="557" y="1934"/>
                    <a:pt x="557" y="1934"/>
                    <a:pt x="557" y="1934"/>
                  </a:cubicBezTo>
                  <a:cubicBezTo>
                    <a:pt x="567" y="1918"/>
                    <a:pt x="562" y="1896"/>
                    <a:pt x="546" y="1886"/>
                  </a:cubicBezTo>
                  <a:cubicBezTo>
                    <a:pt x="529" y="1876"/>
                    <a:pt x="508" y="1881"/>
                    <a:pt x="498" y="1898"/>
                  </a:cubicBezTo>
                  <a:cubicBezTo>
                    <a:pt x="355" y="2129"/>
                    <a:pt x="355" y="2129"/>
                    <a:pt x="355" y="2129"/>
                  </a:cubicBezTo>
                  <a:cubicBezTo>
                    <a:pt x="78" y="2129"/>
                    <a:pt x="78" y="2129"/>
                    <a:pt x="78" y="2129"/>
                  </a:cubicBezTo>
                  <a:cubicBezTo>
                    <a:pt x="77" y="2129"/>
                    <a:pt x="75" y="2129"/>
                    <a:pt x="74" y="2127"/>
                  </a:cubicBezTo>
                  <a:cubicBezTo>
                    <a:pt x="73" y="2124"/>
                    <a:pt x="74" y="2122"/>
                    <a:pt x="74" y="2122"/>
                  </a:cubicBezTo>
                  <a:cubicBezTo>
                    <a:pt x="575" y="1308"/>
                    <a:pt x="575" y="1308"/>
                    <a:pt x="575" y="1308"/>
                  </a:cubicBezTo>
                  <a:cubicBezTo>
                    <a:pt x="575" y="1308"/>
                    <a:pt x="576" y="1306"/>
                    <a:pt x="579" y="1306"/>
                  </a:cubicBezTo>
                  <a:cubicBezTo>
                    <a:pt x="581" y="1306"/>
                    <a:pt x="582" y="1308"/>
                    <a:pt x="583" y="1308"/>
                  </a:cubicBezTo>
                  <a:cubicBezTo>
                    <a:pt x="721" y="1534"/>
                    <a:pt x="721" y="1534"/>
                    <a:pt x="721" y="1534"/>
                  </a:cubicBezTo>
                  <a:cubicBezTo>
                    <a:pt x="583" y="1759"/>
                    <a:pt x="583" y="1759"/>
                    <a:pt x="583" y="1759"/>
                  </a:cubicBezTo>
                  <a:cubicBezTo>
                    <a:pt x="573" y="1776"/>
                    <a:pt x="578" y="1797"/>
                    <a:pt x="594" y="1807"/>
                  </a:cubicBezTo>
                  <a:cubicBezTo>
                    <a:pt x="611" y="1817"/>
                    <a:pt x="632" y="1812"/>
                    <a:pt x="642" y="1796"/>
                  </a:cubicBezTo>
                  <a:cubicBezTo>
                    <a:pt x="1190" y="906"/>
                    <a:pt x="1190" y="906"/>
                    <a:pt x="1190" y="906"/>
                  </a:cubicBezTo>
                  <a:cubicBezTo>
                    <a:pt x="1190" y="905"/>
                    <a:pt x="1191" y="903"/>
                    <a:pt x="1194" y="903"/>
                  </a:cubicBezTo>
                  <a:cubicBezTo>
                    <a:pt x="1197" y="903"/>
                    <a:pt x="1198" y="905"/>
                    <a:pt x="1198" y="906"/>
                  </a:cubicBezTo>
                  <a:cubicBezTo>
                    <a:pt x="1951" y="2129"/>
                    <a:pt x="1951" y="2129"/>
                    <a:pt x="1951" y="2129"/>
                  </a:cubicBezTo>
                  <a:lnTo>
                    <a:pt x="437" y="2129"/>
                  </a:lnTo>
                  <a:close/>
                </a:path>
              </a:pathLst>
            </a:custGeom>
            <a:solidFill>
              <a:srgbClr val="FFFFFF"/>
            </a:solid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C0C0C"/>
                </a:solidFill>
                <a:latin typeface="Calibri"/>
                <a:ea typeface="Calibri"/>
                <a:cs typeface="Calibri"/>
                <a:sym typeface="Calibri"/>
              </a:endParaRPr>
            </a:p>
          </p:txBody>
        </p:sp>
      </p:grpSp>
      <p:sp>
        <p:nvSpPr>
          <p:cNvPr id="336" name="Google Shape;336;p13"/>
          <p:cNvSpPr/>
          <p:nvPr/>
        </p:nvSpPr>
        <p:spPr>
          <a:xfrm>
            <a:off x="3727716" y="3811306"/>
            <a:ext cx="1550613" cy="492443"/>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n-US" sz="1400">
                <a:solidFill>
                  <a:srgbClr val="0C0C0C"/>
                </a:solidFill>
                <a:latin typeface="Open Sans"/>
                <a:ea typeface="Open Sans"/>
                <a:cs typeface="Open Sans"/>
                <a:sym typeface="Open Sans"/>
              </a:rPr>
              <a:t>Starting a conversation</a:t>
            </a:r>
            <a:endParaRPr/>
          </a:p>
          <a:p>
            <a:pPr indent="0" lvl="0" marL="0" marR="0" rtl="0" algn="r">
              <a:spcBef>
                <a:spcPts val="0"/>
              </a:spcBef>
              <a:spcAft>
                <a:spcPts val="0"/>
              </a:spcAft>
              <a:buNone/>
            </a:pPr>
            <a:r>
              <a:rPr lang="en-US" sz="1100">
                <a:solidFill>
                  <a:srgbClr val="0C0C0C"/>
                </a:solidFill>
                <a:latin typeface="Open Sans"/>
                <a:ea typeface="Open Sans"/>
                <a:cs typeface="Open Sans"/>
                <a:sym typeface="Open Sans"/>
              </a:rPr>
              <a:t>Greet, Engage, Listen</a:t>
            </a:r>
            <a:endParaRPr sz="1100">
              <a:solidFill>
                <a:srgbClr val="0C0C0C"/>
              </a:solidFill>
              <a:latin typeface="Open Sans"/>
              <a:ea typeface="Open Sans"/>
              <a:cs typeface="Open Sans"/>
              <a:sym typeface="Open Sans"/>
            </a:endParaRPr>
          </a:p>
        </p:txBody>
      </p:sp>
      <p:sp>
        <p:nvSpPr>
          <p:cNvPr id="337" name="Google Shape;337;p13"/>
          <p:cNvSpPr/>
          <p:nvPr/>
        </p:nvSpPr>
        <p:spPr>
          <a:xfrm>
            <a:off x="11079336" y="3767062"/>
            <a:ext cx="1059089" cy="738664"/>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1400">
                <a:solidFill>
                  <a:srgbClr val="0C0C0C"/>
                </a:solidFill>
                <a:latin typeface="Open Sans"/>
                <a:ea typeface="Open Sans"/>
                <a:cs typeface="Open Sans"/>
                <a:sym typeface="Open Sans"/>
              </a:rPr>
              <a:t>Value proposition and negotiation</a:t>
            </a:r>
            <a:endParaRPr sz="1400">
              <a:solidFill>
                <a:srgbClr val="0C0C0C"/>
              </a:solidFill>
              <a:latin typeface="Open Sans"/>
              <a:ea typeface="Open Sans"/>
              <a:cs typeface="Open Sans"/>
              <a:sym typeface="Open Sans"/>
            </a:endParaRPr>
          </a:p>
        </p:txBody>
      </p:sp>
      <p:sp>
        <p:nvSpPr>
          <p:cNvPr id="338" name="Google Shape;338;p13"/>
          <p:cNvSpPr/>
          <p:nvPr/>
        </p:nvSpPr>
        <p:spPr>
          <a:xfrm>
            <a:off x="10425062" y="2490136"/>
            <a:ext cx="1592091" cy="907941"/>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1400">
                <a:solidFill>
                  <a:srgbClr val="0C0C0C"/>
                </a:solidFill>
                <a:latin typeface="Open Sans"/>
                <a:ea typeface="Open Sans"/>
                <a:cs typeface="Open Sans"/>
                <a:sym typeface="Open Sans"/>
              </a:rPr>
              <a:t>Compelling idea Introduction and leading action Items</a:t>
            </a:r>
            <a:endParaRPr/>
          </a:p>
          <a:p>
            <a:pPr indent="0" lvl="0" marL="0" marR="0" rtl="0" algn="l">
              <a:spcBef>
                <a:spcPts val="0"/>
              </a:spcBef>
              <a:spcAft>
                <a:spcPts val="0"/>
              </a:spcAft>
              <a:buNone/>
            </a:pPr>
            <a:r>
              <a:rPr lang="en-US" sz="1100">
                <a:solidFill>
                  <a:srgbClr val="0C0C0C"/>
                </a:solidFill>
                <a:latin typeface="Open Sans"/>
                <a:ea typeface="Open Sans"/>
                <a:cs typeface="Open Sans"/>
                <a:sym typeface="Open Sans"/>
              </a:rPr>
              <a:t>What is in it for them ?</a:t>
            </a:r>
            <a:endParaRPr sz="1100">
              <a:solidFill>
                <a:srgbClr val="0C0C0C"/>
              </a:solidFill>
              <a:latin typeface="Open Sans"/>
              <a:ea typeface="Open Sans"/>
              <a:cs typeface="Open Sans"/>
              <a:sym typeface="Open Sans"/>
            </a:endParaRPr>
          </a:p>
        </p:txBody>
      </p:sp>
      <p:sp>
        <p:nvSpPr>
          <p:cNvPr id="339" name="Google Shape;339;p13"/>
          <p:cNvSpPr/>
          <p:nvPr/>
        </p:nvSpPr>
        <p:spPr>
          <a:xfrm>
            <a:off x="3285137" y="2578625"/>
            <a:ext cx="2262083" cy="692497"/>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n-US" sz="1400">
                <a:solidFill>
                  <a:srgbClr val="0C0C0C"/>
                </a:solidFill>
                <a:latin typeface="Open Sans"/>
                <a:ea typeface="Open Sans"/>
                <a:cs typeface="Open Sans"/>
                <a:sym typeface="Open Sans"/>
              </a:rPr>
              <a:t>Presenting an idea</a:t>
            </a:r>
            <a:endParaRPr/>
          </a:p>
          <a:p>
            <a:pPr indent="0" lvl="0" marL="0" marR="0" rtl="0" algn="r">
              <a:spcBef>
                <a:spcPts val="0"/>
              </a:spcBef>
              <a:spcAft>
                <a:spcPts val="0"/>
              </a:spcAft>
              <a:buNone/>
            </a:pPr>
            <a:r>
              <a:rPr lang="en-US" sz="1100">
                <a:solidFill>
                  <a:srgbClr val="0C0C0C"/>
                </a:solidFill>
                <a:latin typeface="Open Sans"/>
                <a:ea typeface="Open Sans"/>
                <a:cs typeface="Open Sans"/>
                <a:sym typeface="Open Sans"/>
              </a:rPr>
              <a:t>Verbal, Written, templates and formats</a:t>
            </a:r>
            <a:endParaRPr/>
          </a:p>
          <a:p>
            <a:pPr indent="0" lvl="0" marL="0" marR="0" rtl="0" algn="r">
              <a:spcBef>
                <a:spcPts val="0"/>
              </a:spcBef>
              <a:spcAft>
                <a:spcPts val="0"/>
              </a:spcAft>
              <a:buNone/>
            </a:pPr>
            <a:r>
              <a:t/>
            </a:r>
            <a:endParaRPr sz="1400">
              <a:solidFill>
                <a:srgbClr val="0C0C0C"/>
              </a:solidFill>
              <a:latin typeface="Open Sans"/>
              <a:ea typeface="Open Sans"/>
              <a:cs typeface="Open Sans"/>
              <a:sym typeface="Open Sans"/>
            </a:endParaRPr>
          </a:p>
        </p:txBody>
      </p:sp>
      <p:sp>
        <p:nvSpPr>
          <p:cNvPr id="340" name="Google Shape;340;p13"/>
          <p:cNvSpPr/>
          <p:nvPr/>
        </p:nvSpPr>
        <p:spPr>
          <a:xfrm>
            <a:off x="9427574" y="1616235"/>
            <a:ext cx="1059089" cy="892552"/>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1400">
                <a:solidFill>
                  <a:srgbClr val="0C0C0C"/>
                </a:solidFill>
                <a:latin typeface="Open Sans"/>
                <a:ea typeface="Open Sans"/>
                <a:cs typeface="Open Sans"/>
                <a:sym typeface="Open Sans"/>
              </a:rPr>
              <a:t>Body Language</a:t>
            </a:r>
            <a:endParaRPr/>
          </a:p>
          <a:p>
            <a:pPr indent="0" lvl="0" marL="0" marR="0" rtl="0" algn="l">
              <a:spcBef>
                <a:spcPts val="0"/>
              </a:spcBef>
              <a:spcAft>
                <a:spcPts val="0"/>
              </a:spcAft>
              <a:buNone/>
            </a:pPr>
            <a:r>
              <a:rPr lang="en-US" sz="1100">
                <a:solidFill>
                  <a:srgbClr val="0C0C0C"/>
                </a:solidFill>
                <a:latin typeface="Open Sans"/>
                <a:ea typeface="Open Sans"/>
                <a:cs typeface="Open Sans"/>
                <a:sym typeface="Open Sans"/>
              </a:rPr>
              <a:t>Tone, gestures, eye contact, empathy</a:t>
            </a:r>
            <a:endParaRPr/>
          </a:p>
          <a:p>
            <a:pPr indent="0" lvl="0" marL="0" marR="0" rtl="0" algn="l">
              <a:spcBef>
                <a:spcPts val="0"/>
              </a:spcBef>
              <a:spcAft>
                <a:spcPts val="0"/>
              </a:spcAft>
              <a:buNone/>
            </a:pPr>
            <a:r>
              <a:rPr lang="en-US" sz="1400">
                <a:solidFill>
                  <a:srgbClr val="0C0C0C"/>
                </a:solidFill>
                <a:latin typeface="Open Sans"/>
                <a:ea typeface="Open Sans"/>
                <a:cs typeface="Open Sans"/>
                <a:sym typeface="Open Sans"/>
              </a:rPr>
              <a:t> </a:t>
            </a:r>
            <a:endParaRPr sz="1400">
              <a:solidFill>
                <a:srgbClr val="0C0C0C"/>
              </a:solidFill>
              <a:latin typeface="Open Sans"/>
              <a:ea typeface="Open Sans"/>
              <a:cs typeface="Open Sans"/>
              <a:sym typeface="Open Sans"/>
            </a:endParaRPr>
          </a:p>
        </p:txBody>
      </p:sp>
      <p:sp>
        <p:nvSpPr>
          <p:cNvPr id="341" name="Google Shape;341;p13"/>
          <p:cNvSpPr/>
          <p:nvPr/>
        </p:nvSpPr>
        <p:spPr>
          <a:xfrm>
            <a:off x="5014451" y="1601487"/>
            <a:ext cx="1728869" cy="707886"/>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n-US" sz="1400">
                <a:solidFill>
                  <a:srgbClr val="0C0C0C"/>
                </a:solidFill>
                <a:latin typeface="Open Sans"/>
                <a:ea typeface="Open Sans"/>
                <a:cs typeface="Open Sans"/>
                <a:sym typeface="Open Sans"/>
              </a:rPr>
              <a:t>1 on 1 and Group Discussions</a:t>
            </a:r>
            <a:endParaRPr/>
          </a:p>
          <a:p>
            <a:pPr indent="0" lvl="0" marL="0" marR="0" rtl="0" algn="r">
              <a:spcBef>
                <a:spcPts val="0"/>
              </a:spcBef>
              <a:spcAft>
                <a:spcPts val="0"/>
              </a:spcAft>
              <a:buNone/>
            </a:pPr>
            <a:r>
              <a:rPr lang="en-US" sz="1100">
                <a:solidFill>
                  <a:srgbClr val="0C0C0C"/>
                </a:solidFill>
                <a:latin typeface="Open Sans"/>
                <a:ea typeface="Open Sans"/>
                <a:cs typeface="Open Sans"/>
                <a:sym typeface="Open Sans"/>
              </a:rPr>
              <a:t>Participate, Conduct</a:t>
            </a:r>
            <a:endParaRPr sz="1100">
              <a:solidFill>
                <a:srgbClr val="0C0C0C"/>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4"/>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Rapport Building</a:t>
            </a:r>
            <a:endParaRPr b="0" sz="5400" cap="none">
              <a:solidFill>
                <a:schemeClr val="dk1"/>
              </a:solidFill>
              <a:latin typeface="Times New Roman"/>
              <a:ea typeface="Times New Roman"/>
              <a:cs typeface="Times New Roman"/>
              <a:sym typeface="Times New Roman"/>
            </a:endParaRPr>
          </a:p>
        </p:txBody>
      </p:sp>
      <p:pic>
        <p:nvPicPr>
          <p:cNvPr id="348" name="Google Shape;348;p14"/>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349" name="Google Shape;349;p14"/>
          <p:cNvSpPr/>
          <p:nvPr/>
        </p:nvSpPr>
        <p:spPr>
          <a:xfrm>
            <a:off x="1832250" y="1457838"/>
            <a:ext cx="935880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Rapport is a harmonious relationship between people who have established mutual trust. Building rapport is how humans connect, identify shared feelings, and establish two-way communication.</a:t>
            </a:r>
            <a:endParaRPr sz="2400">
              <a:solidFill>
                <a:schemeClr val="dk1"/>
              </a:solidFill>
              <a:latin typeface="Calibri"/>
              <a:ea typeface="Calibri"/>
              <a:cs typeface="Calibri"/>
              <a:sym typeface="Calibri"/>
            </a:endParaRPr>
          </a:p>
        </p:txBody>
      </p:sp>
      <p:pic>
        <p:nvPicPr>
          <p:cNvPr descr="Building Rapport - Effective Communication | SkillsYouNeed" id="350" name="Google Shape;350;p14"/>
          <p:cNvPicPr preferRelativeResize="0"/>
          <p:nvPr/>
        </p:nvPicPr>
        <p:blipFill rotWithShape="1">
          <a:blip r:embed="rId4">
            <a:alphaModFix/>
          </a:blip>
          <a:srcRect b="0" l="0" r="0" t="0"/>
          <a:stretch/>
        </p:blipFill>
        <p:spPr>
          <a:xfrm>
            <a:off x="591673" y="3095239"/>
            <a:ext cx="11023936" cy="2947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5"/>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6 Tips For Building Rapport</a:t>
            </a:r>
            <a:endParaRPr b="0" sz="5400" cap="none">
              <a:solidFill>
                <a:schemeClr val="dk1"/>
              </a:solidFill>
              <a:latin typeface="Times New Roman"/>
              <a:ea typeface="Times New Roman"/>
              <a:cs typeface="Times New Roman"/>
              <a:sym typeface="Times New Roman"/>
            </a:endParaRPr>
          </a:p>
        </p:txBody>
      </p:sp>
      <p:pic>
        <p:nvPicPr>
          <p:cNvPr id="357" name="Google Shape;357;p15"/>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358" name="Google Shape;358;p15"/>
          <p:cNvSpPr/>
          <p:nvPr/>
        </p:nvSpPr>
        <p:spPr>
          <a:xfrm>
            <a:off x="3930002" y="2136503"/>
            <a:ext cx="4750659" cy="2677656"/>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000000"/>
              </a:buClr>
              <a:buSzPts val="2800"/>
              <a:buFont typeface="Calibri"/>
              <a:buAutoNum type="arabicPeriod"/>
            </a:pPr>
            <a:r>
              <a:rPr lang="en-US" sz="2800">
                <a:solidFill>
                  <a:srgbClr val="000000"/>
                </a:solidFill>
                <a:latin typeface="Calibri"/>
                <a:ea typeface="Calibri"/>
                <a:cs typeface="Calibri"/>
                <a:sym typeface="Calibri"/>
              </a:rPr>
              <a:t>Remember people’s names.</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Find common ground.</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Actively listen</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Ask questions.</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Mind your body language</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Reserve judgment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Aligning the customer by understanding their needs</a:t>
            </a:r>
            <a:endParaRPr/>
          </a:p>
        </p:txBody>
      </p:sp>
      <p:cxnSp>
        <p:nvCxnSpPr>
          <p:cNvPr id="364" name="Google Shape;364;p16"/>
          <p:cNvCxnSpPr/>
          <p:nvPr/>
        </p:nvCxnSpPr>
        <p:spPr>
          <a:xfrm flipH="1" rot="10800000">
            <a:off x="2117664" y="2647761"/>
            <a:ext cx="122001" cy="142828"/>
          </a:xfrm>
          <a:prstGeom prst="straightConnector1">
            <a:avLst/>
          </a:prstGeom>
          <a:noFill/>
          <a:ln cap="flat" cmpd="sng" w="19050">
            <a:solidFill>
              <a:srgbClr val="A5A5A5"/>
            </a:solidFill>
            <a:prstDash val="solid"/>
            <a:round/>
            <a:headEnd len="sm" w="sm" type="none"/>
            <a:tailEnd len="med" w="med" type="oval"/>
          </a:ln>
        </p:spPr>
      </p:cxnSp>
      <p:cxnSp>
        <p:nvCxnSpPr>
          <p:cNvPr id="365" name="Google Shape;365;p16"/>
          <p:cNvCxnSpPr/>
          <p:nvPr/>
        </p:nvCxnSpPr>
        <p:spPr>
          <a:xfrm flipH="1" rot="10800000">
            <a:off x="2470845" y="2808570"/>
            <a:ext cx="329914" cy="184989"/>
          </a:xfrm>
          <a:prstGeom prst="straightConnector1">
            <a:avLst/>
          </a:prstGeom>
          <a:noFill/>
          <a:ln cap="flat" cmpd="sng" w="19050">
            <a:solidFill>
              <a:srgbClr val="A5A5A5"/>
            </a:solidFill>
            <a:prstDash val="solid"/>
            <a:round/>
            <a:headEnd len="sm" w="sm" type="none"/>
            <a:tailEnd len="med" w="med" type="oval"/>
          </a:ln>
        </p:spPr>
      </p:cxnSp>
      <p:cxnSp>
        <p:nvCxnSpPr>
          <p:cNvPr id="366" name="Google Shape;366;p16"/>
          <p:cNvCxnSpPr/>
          <p:nvPr/>
        </p:nvCxnSpPr>
        <p:spPr>
          <a:xfrm>
            <a:off x="2569247" y="3633383"/>
            <a:ext cx="387795" cy="80123"/>
          </a:xfrm>
          <a:prstGeom prst="straightConnector1">
            <a:avLst/>
          </a:prstGeom>
          <a:noFill/>
          <a:ln cap="flat" cmpd="sng" w="19050">
            <a:solidFill>
              <a:srgbClr val="A5A5A5"/>
            </a:solidFill>
            <a:prstDash val="solid"/>
            <a:round/>
            <a:headEnd len="sm" w="sm" type="none"/>
            <a:tailEnd len="med" w="med" type="oval"/>
          </a:ln>
        </p:spPr>
      </p:cxnSp>
      <p:cxnSp>
        <p:nvCxnSpPr>
          <p:cNvPr id="367" name="Google Shape;367;p16"/>
          <p:cNvCxnSpPr/>
          <p:nvPr/>
        </p:nvCxnSpPr>
        <p:spPr>
          <a:xfrm flipH="1" rot="-5400000">
            <a:off x="2379002" y="3856370"/>
            <a:ext cx="160246" cy="161581"/>
          </a:xfrm>
          <a:prstGeom prst="straightConnector1">
            <a:avLst/>
          </a:prstGeom>
          <a:noFill/>
          <a:ln cap="flat" cmpd="sng" w="19050">
            <a:solidFill>
              <a:srgbClr val="A5A5A5"/>
            </a:solidFill>
            <a:prstDash val="solid"/>
            <a:round/>
            <a:headEnd len="sm" w="sm" type="none"/>
            <a:tailEnd len="med" w="med" type="oval"/>
          </a:ln>
        </p:spPr>
      </p:cxnSp>
      <p:cxnSp>
        <p:nvCxnSpPr>
          <p:cNvPr id="368" name="Google Shape;368;p16"/>
          <p:cNvCxnSpPr/>
          <p:nvPr/>
        </p:nvCxnSpPr>
        <p:spPr>
          <a:xfrm flipH="1" rot="-5400000">
            <a:off x="1831836" y="4072727"/>
            <a:ext cx="104578" cy="4178"/>
          </a:xfrm>
          <a:prstGeom prst="straightConnector1">
            <a:avLst/>
          </a:prstGeom>
          <a:noFill/>
          <a:ln cap="flat" cmpd="sng" w="19050">
            <a:solidFill>
              <a:srgbClr val="A5A5A5"/>
            </a:solidFill>
            <a:prstDash val="solid"/>
            <a:round/>
            <a:headEnd len="sm" w="sm" type="none"/>
            <a:tailEnd len="med" w="med" type="oval"/>
          </a:ln>
        </p:spPr>
      </p:cxnSp>
      <p:sp>
        <p:nvSpPr>
          <p:cNvPr id="369" name="Google Shape;369;p16"/>
          <p:cNvSpPr/>
          <p:nvPr/>
        </p:nvSpPr>
        <p:spPr>
          <a:xfrm>
            <a:off x="1343562" y="2927112"/>
            <a:ext cx="1155979" cy="957023"/>
          </a:xfrm>
          <a:custGeom>
            <a:rect b="b" l="l" r="r" t="t"/>
            <a:pathLst>
              <a:path extrusionOk="0" h="1720" w="1717">
                <a:moveTo>
                  <a:pt x="859" y="385"/>
                </a:moveTo>
                <a:lnTo>
                  <a:pt x="816" y="387"/>
                </a:lnTo>
                <a:lnTo>
                  <a:pt x="774" y="393"/>
                </a:lnTo>
                <a:lnTo>
                  <a:pt x="733" y="402"/>
                </a:lnTo>
                <a:lnTo>
                  <a:pt x="693" y="415"/>
                </a:lnTo>
                <a:lnTo>
                  <a:pt x="655" y="431"/>
                </a:lnTo>
                <a:lnTo>
                  <a:pt x="619" y="450"/>
                </a:lnTo>
                <a:lnTo>
                  <a:pt x="585" y="472"/>
                </a:lnTo>
                <a:lnTo>
                  <a:pt x="553" y="497"/>
                </a:lnTo>
                <a:lnTo>
                  <a:pt x="524" y="524"/>
                </a:lnTo>
                <a:lnTo>
                  <a:pt x="496" y="554"/>
                </a:lnTo>
                <a:lnTo>
                  <a:pt x="471" y="587"/>
                </a:lnTo>
                <a:lnTo>
                  <a:pt x="449" y="621"/>
                </a:lnTo>
                <a:lnTo>
                  <a:pt x="430" y="657"/>
                </a:lnTo>
                <a:lnTo>
                  <a:pt x="414" y="694"/>
                </a:lnTo>
                <a:lnTo>
                  <a:pt x="402" y="734"/>
                </a:lnTo>
                <a:lnTo>
                  <a:pt x="392" y="775"/>
                </a:lnTo>
                <a:lnTo>
                  <a:pt x="387" y="817"/>
                </a:lnTo>
                <a:lnTo>
                  <a:pt x="385" y="860"/>
                </a:lnTo>
                <a:lnTo>
                  <a:pt x="387" y="903"/>
                </a:lnTo>
                <a:lnTo>
                  <a:pt x="392" y="946"/>
                </a:lnTo>
                <a:lnTo>
                  <a:pt x="402" y="986"/>
                </a:lnTo>
                <a:lnTo>
                  <a:pt x="414" y="1026"/>
                </a:lnTo>
                <a:lnTo>
                  <a:pt x="430" y="1064"/>
                </a:lnTo>
                <a:lnTo>
                  <a:pt x="449" y="1100"/>
                </a:lnTo>
                <a:lnTo>
                  <a:pt x="471" y="1134"/>
                </a:lnTo>
                <a:lnTo>
                  <a:pt x="496" y="1166"/>
                </a:lnTo>
                <a:lnTo>
                  <a:pt x="524" y="1196"/>
                </a:lnTo>
                <a:lnTo>
                  <a:pt x="553" y="1223"/>
                </a:lnTo>
                <a:lnTo>
                  <a:pt x="585" y="1249"/>
                </a:lnTo>
                <a:lnTo>
                  <a:pt x="619" y="1270"/>
                </a:lnTo>
                <a:lnTo>
                  <a:pt x="655" y="1290"/>
                </a:lnTo>
                <a:lnTo>
                  <a:pt x="693" y="1305"/>
                </a:lnTo>
                <a:lnTo>
                  <a:pt x="733" y="1318"/>
                </a:lnTo>
                <a:lnTo>
                  <a:pt x="774" y="1328"/>
                </a:lnTo>
                <a:lnTo>
                  <a:pt x="816" y="1333"/>
                </a:lnTo>
                <a:lnTo>
                  <a:pt x="859" y="1335"/>
                </a:lnTo>
                <a:lnTo>
                  <a:pt x="904" y="1333"/>
                </a:lnTo>
                <a:lnTo>
                  <a:pt x="949" y="1326"/>
                </a:lnTo>
                <a:lnTo>
                  <a:pt x="992" y="1316"/>
                </a:lnTo>
                <a:lnTo>
                  <a:pt x="1033" y="1302"/>
                </a:lnTo>
                <a:lnTo>
                  <a:pt x="1073" y="1284"/>
                </a:lnTo>
                <a:lnTo>
                  <a:pt x="1110" y="1263"/>
                </a:lnTo>
                <a:lnTo>
                  <a:pt x="1146" y="1238"/>
                </a:lnTo>
                <a:lnTo>
                  <a:pt x="1178" y="1211"/>
                </a:lnTo>
                <a:lnTo>
                  <a:pt x="1209" y="1180"/>
                </a:lnTo>
                <a:lnTo>
                  <a:pt x="1236" y="1148"/>
                </a:lnTo>
                <a:lnTo>
                  <a:pt x="1261" y="1112"/>
                </a:lnTo>
                <a:lnTo>
                  <a:pt x="1282" y="1075"/>
                </a:lnTo>
                <a:lnTo>
                  <a:pt x="1299" y="1035"/>
                </a:lnTo>
                <a:lnTo>
                  <a:pt x="1314" y="993"/>
                </a:lnTo>
                <a:lnTo>
                  <a:pt x="1324" y="950"/>
                </a:lnTo>
                <a:lnTo>
                  <a:pt x="1331" y="906"/>
                </a:lnTo>
                <a:lnTo>
                  <a:pt x="1333" y="860"/>
                </a:lnTo>
                <a:lnTo>
                  <a:pt x="1331" y="814"/>
                </a:lnTo>
                <a:lnTo>
                  <a:pt x="1324" y="770"/>
                </a:lnTo>
                <a:lnTo>
                  <a:pt x="1314" y="727"/>
                </a:lnTo>
                <a:lnTo>
                  <a:pt x="1299" y="686"/>
                </a:lnTo>
                <a:lnTo>
                  <a:pt x="1282" y="646"/>
                </a:lnTo>
                <a:lnTo>
                  <a:pt x="1261" y="608"/>
                </a:lnTo>
                <a:lnTo>
                  <a:pt x="1236" y="573"/>
                </a:lnTo>
                <a:lnTo>
                  <a:pt x="1209" y="540"/>
                </a:lnTo>
                <a:lnTo>
                  <a:pt x="1178" y="509"/>
                </a:lnTo>
                <a:lnTo>
                  <a:pt x="1146" y="482"/>
                </a:lnTo>
                <a:lnTo>
                  <a:pt x="1110" y="458"/>
                </a:lnTo>
                <a:lnTo>
                  <a:pt x="1073" y="436"/>
                </a:lnTo>
                <a:lnTo>
                  <a:pt x="1033" y="419"/>
                </a:lnTo>
                <a:lnTo>
                  <a:pt x="992" y="404"/>
                </a:lnTo>
                <a:lnTo>
                  <a:pt x="949" y="394"/>
                </a:lnTo>
                <a:lnTo>
                  <a:pt x="904" y="387"/>
                </a:lnTo>
                <a:lnTo>
                  <a:pt x="859" y="385"/>
                </a:lnTo>
                <a:close/>
                <a:moveTo>
                  <a:pt x="859" y="0"/>
                </a:moveTo>
                <a:lnTo>
                  <a:pt x="920" y="2"/>
                </a:lnTo>
                <a:lnTo>
                  <a:pt x="980" y="9"/>
                </a:lnTo>
                <a:lnTo>
                  <a:pt x="1039" y="19"/>
                </a:lnTo>
                <a:lnTo>
                  <a:pt x="1096" y="34"/>
                </a:lnTo>
                <a:lnTo>
                  <a:pt x="1152" y="52"/>
                </a:lnTo>
                <a:lnTo>
                  <a:pt x="1206" y="73"/>
                </a:lnTo>
                <a:lnTo>
                  <a:pt x="1258" y="99"/>
                </a:lnTo>
                <a:lnTo>
                  <a:pt x="1308" y="128"/>
                </a:lnTo>
                <a:lnTo>
                  <a:pt x="1356" y="159"/>
                </a:lnTo>
                <a:lnTo>
                  <a:pt x="1402" y="194"/>
                </a:lnTo>
                <a:lnTo>
                  <a:pt x="1445" y="232"/>
                </a:lnTo>
                <a:lnTo>
                  <a:pt x="1485" y="273"/>
                </a:lnTo>
                <a:lnTo>
                  <a:pt x="1523" y="316"/>
                </a:lnTo>
                <a:lnTo>
                  <a:pt x="1558" y="361"/>
                </a:lnTo>
                <a:lnTo>
                  <a:pt x="1590" y="410"/>
                </a:lnTo>
                <a:lnTo>
                  <a:pt x="1618" y="460"/>
                </a:lnTo>
                <a:lnTo>
                  <a:pt x="1644" y="512"/>
                </a:lnTo>
                <a:lnTo>
                  <a:pt x="1665" y="566"/>
                </a:lnTo>
                <a:lnTo>
                  <a:pt x="1684" y="622"/>
                </a:lnTo>
                <a:lnTo>
                  <a:pt x="1698" y="679"/>
                </a:lnTo>
                <a:lnTo>
                  <a:pt x="1708" y="739"/>
                </a:lnTo>
                <a:lnTo>
                  <a:pt x="1715" y="799"/>
                </a:lnTo>
                <a:lnTo>
                  <a:pt x="1717" y="860"/>
                </a:lnTo>
                <a:lnTo>
                  <a:pt x="1715" y="922"/>
                </a:lnTo>
                <a:lnTo>
                  <a:pt x="1708" y="982"/>
                </a:lnTo>
                <a:lnTo>
                  <a:pt x="1698" y="1041"/>
                </a:lnTo>
                <a:lnTo>
                  <a:pt x="1684" y="1098"/>
                </a:lnTo>
                <a:lnTo>
                  <a:pt x="1665" y="1154"/>
                </a:lnTo>
                <a:lnTo>
                  <a:pt x="1644" y="1208"/>
                </a:lnTo>
                <a:lnTo>
                  <a:pt x="1618" y="1261"/>
                </a:lnTo>
                <a:lnTo>
                  <a:pt x="1590" y="1311"/>
                </a:lnTo>
                <a:lnTo>
                  <a:pt x="1558" y="1359"/>
                </a:lnTo>
                <a:lnTo>
                  <a:pt x="1523" y="1404"/>
                </a:lnTo>
                <a:lnTo>
                  <a:pt x="1485" y="1448"/>
                </a:lnTo>
                <a:lnTo>
                  <a:pt x="1445" y="1488"/>
                </a:lnTo>
                <a:lnTo>
                  <a:pt x="1402" y="1526"/>
                </a:lnTo>
                <a:lnTo>
                  <a:pt x="1356" y="1561"/>
                </a:lnTo>
                <a:lnTo>
                  <a:pt x="1308" y="1593"/>
                </a:lnTo>
                <a:lnTo>
                  <a:pt x="1258" y="1621"/>
                </a:lnTo>
                <a:lnTo>
                  <a:pt x="1206" y="1647"/>
                </a:lnTo>
                <a:lnTo>
                  <a:pt x="1152" y="1668"/>
                </a:lnTo>
                <a:lnTo>
                  <a:pt x="1096" y="1687"/>
                </a:lnTo>
                <a:lnTo>
                  <a:pt x="1039" y="1701"/>
                </a:lnTo>
                <a:lnTo>
                  <a:pt x="980" y="1711"/>
                </a:lnTo>
                <a:lnTo>
                  <a:pt x="920" y="1718"/>
                </a:lnTo>
                <a:lnTo>
                  <a:pt x="859" y="1720"/>
                </a:lnTo>
                <a:lnTo>
                  <a:pt x="797" y="1718"/>
                </a:lnTo>
                <a:lnTo>
                  <a:pt x="737" y="1711"/>
                </a:lnTo>
                <a:lnTo>
                  <a:pt x="678" y="1701"/>
                </a:lnTo>
                <a:lnTo>
                  <a:pt x="621" y="1687"/>
                </a:lnTo>
                <a:lnTo>
                  <a:pt x="565" y="1668"/>
                </a:lnTo>
                <a:lnTo>
                  <a:pt x="511" y="1647"/>
                </a:lnTo>
                <a:lnTo>
                  <a:pt x="459" y="1621"/>
                </a:lnTo>
                <a:lnTo>
                  <a:pt x="409" y="1593"/>
                </a:lnTo>
                <a:lnTo>
                  <a:pt x="361" y="1561"/>
                </a:lnTo>
                <a:lnTo>
                  <a:pt x="316" y="1526"/>
                </a:lnTo>
                <a:lnTo>
                  <a:pt x="272" y="1488"/>
                </a:lnTo>
                <a:lnTo>
                  <a:pt x="232" y="1448"/>
                </a:lnTo>
                <a:lnTo>
                  <a:pt x="194" y="1404"/>
                </a:lnTo>
                <a:lnTo>
                  <a:pt x="159" y="1359"/>
                </a:lnTo>
                <a:lnTo>
                  <a:pt x="128" y="1311"/>
                </a:lnTo>
                <a:lnTo>
                  <a:pt x="99" y="1261"/>
                </a:lnTo>
                <a:lnTo>
                  <a:pt x="73" y="1208"/>
                </a:lnTo>
                <a:lnTo>
                  <a:pt x="52" y="1154"/>
                </a:lnTo>
                <a:lnTo>
                  <a:pt x="34" y="1098"/>
                </a:lnTo>
                <a:lnTo>
                  <a:pt x="19" y="1041"/>
                </a:lnTo>
                <a:lnTo>
                  <a:pt x="9" y="982"/>
                </a:lnTo>
                <a:lnTo>
                  <a:pt x="2" y="922"/>
                </a:lnTo>
                <a:lnTo>
                  <a:pt x="0" y="860"/>
                </a:lnTo>
                <a:lnTo>
                  <a:pt x="2" y="799"/>
                </a:lnTo>
                <a:lnTo>
                  <a:pt x="9" y="739"/>
                </a:lnTo>
                <a:lnTo>
                  <a:pt x="19" y="679"/>
                </a:lnTo>
                <a:lnTo>
                  <a:pt x="34" y="622"/>
                </a:lnTo>
                <a:lnTo>
                  <a:pt x="52" y="566"/>
                </a:lnTo>
                <a:lnTo>
                  <a:pt x="73" y="512"/>
                </a:lnTo>
                <a:lnTo>
                  <a:pt x="99" y="460"/>
                </a:lnTo>
                <a:lnTo>
                  <a:pt x="128" y="410"/>
                </a:lnTo>
                <a:lnTo>
                  <a:pt x="159" y="361"/>
                </a:lnTo>
                <a:lnTo>
                  <a:pt x="194" y="316"/>
                </a:lnTo>
                <a:lnTo>
                  <a:pt x="232" y="273"/>
                </a:lnTo>
                <a:lnTo>
                  <a:pt x="272" y="232"/>
                </a:lnTo>
                <a:lnTo>
                  <a:pt x="316" y="194"/>
                </a:lnTo>
                <a:lnTo>
                  <a:pt x="361" y="159"/>
                </a:lnTo>
                <a:lnTo>
                  <a:pt x="409" y="128"/>
                </a:lnTo>
                <a:lnTo>
                  <a:pt x="459" y="99"/>
                </a:lnTo>
                <a:lnTo>
                  <a:pt x="511" y="73"/>
                </a:lnTo>
                <a:lnTo>
                  <a:pt x="565" y="52"/>
                </a:lnTo>
                <a:lnTo>
                  <a:pt x="621" y="34"/>
                </a:lnTo>
                <a:lnTo>
                  <a:pt x="678" y="19"/>
                </a:lnTo>
                <a:lnTo>
                  <a:pt x="737" y="9"/>
                </a:lnTo>
                <a:lnTo>
                  <a:pt x="797" y="2"/>
                </a:lnTo>
                <a:lnTo>
                  <a:pt x="859" y="0"/>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0" name="Google Shape;370;p16"/>
          <p:cNvSpPr/>
          <p:nvPr/>
        </p:nvSpPr>
        <p:spPr>
          <a:xfrm>
            <a:off x="1351389" y="3775860"/>
            <a:ext cx="368503" cy="259155"/>
          </a:xfrm>
          <a:custGeom>
            <a:rect b="b" l="l" r="r" t="t"/>
            <a:pathLst>
              <a:path extrusionOk="0" h="1623" w="1911">
                <a:moveTo>
                  <a:pt x="1911" y="793"/>
                </a:moveTo>
                <a:cubicBezTo>
                  <a:pt x="1437" y="630"/>
                  <a:pt x="1010" y="356"/>
                  <a:pt x="663" y="0"/>
                </a:cubicBezTo>
                <a:lnTo>
                  <a:pt x="0" y="599"/>
                </a:lnTo>
                <a:cubicBezTo>
                  <a:pt x="466" y="1064"/>
                  <a:pt x="1044" y="1420"/>
                  <a:pt x="1688" y="1623"/>
                </a:cubicBezTo>
                <a:lnTo>
                  <a:pt x="1911" y="793"/>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1" name="Google Shape;371;p16"/>
          <p:cNvSpPr/>
          <p:nvPr/>
        </p:nvSpPr>
        <p:spPr>
          <a:xfrm>
            <a:off x="1134681" y="3522483"/>
            <a:ext cx="296600" cy="303723"/>
          </a:xfrm>
          <a:custGeom>
            <a:rect b="b" l="l" r="r" t="t"/>
            <a:pathLst>
              <a:path extrusionOk="0" h="1907" w="1535">
                <a:moveTo>
                  <a:pt x="863" y="1907"/>
                </a:moveTo>
                <a:lnTo>
                  <a:pt x="1535" y="1304"/>
                </a:lnTo>
                <a:cubicBezTo>
                  <a:pt x="1244" y="925"/>
                  <a:pt x="1033" y="482"/>
                  <a:pt x="923" y="0"/>
                </a:cubicBezTo>
                <a:lnTo>
                  <a:pt x="0" y="146"/>
                </a:lnTo>
                <a:cubicBezTo>
                  <a:pt x="144" y="804"/>
                  <a:pt x="446" y="1405"/>
                  <a:pt x="863" y="1907"/>
                </a:cubicBez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2" name="Google Shape;372;p16"/>
          <p:cNvSpPr/>
          <p:nvPr/>
        </p:nvSpPr>
        <p:spPr>
          <a:xfrm>
            <a:off x="1954576" y="2741717"/>
            <a:ext cx="348530" cy="200556"/>
          </a:xfrm>
          <a:custGeom>
            <a:rect b="b" l="l" r="r" t="t"/>
            <a:pathLst>
              <a:path extrusionOk="0" h="1259" w="1806">
                <a:moveTo>
                  <a:pt x="0" y="0"/>
                </a:moveTo>
                <a:lnTo>
                  <a:pt x="0" y="849"/>
                </a:lnTo>
                <a:cubicBezTo>
                  <a:pt x="497" y="880"/>
                  <a:pt x="963" y="1024"/>
                  <a:pt x="1372" y="1259"/>
                </a:cubicBezTo>
                <a:lnTo>
                  <a:pt x="1806" y="505"/>
                </a:lnTo>
                <a:cubicBezTo>
                  <a:pt x="1267" y="209"/>
                  <a:pt x="655" y="28"/>
                  <a:pt x="0" y="0"/>
                </a:cubicBez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3" name="Google Shape;373;p16"/>
          <p:cNvSpPr/>
          <p:nvPr/>
        </p:nvSpPr>
        <p:spPr>
          <a:xfrm>
            <a:off x="1516166" y="2741717"/>
            <a:ext cx="363510" cy="204683"/>
          </a:xfrm>
          <a:custGeom>
            <a:rect b="b" l="l" r="r" t="t"/>
            <a:pathLst>
              <a:path extrusionOk="0" h="1281" w="1885">
                <a:moveTo>
                  <a:pt x="477" y="1281"/>
                </a:moveTo>
                <a:cubicBezTo>
                  <a:pt x="898" y="1033"/>
                  <a:pt x="1375" y="880"/>
                  <a:pt x="1885" y="849"/>
                </a:cubicBezTo>
                <a:lnTo>
                  <a:pt x="1885" y="0"/>
                </a:lnTo>
                <a:cubicBezTo>
                  <a:pt x="1200" y="31"/>
                  <a:pt x="559" y="229"/>
                  <a:pt x="0" y="550"/>
                </a:cubicBezTo>
                <a:lnTo>
                  <a:pt x="477" y="1281"/>
                </a:lnTo>
                <a:close/>
              </a:path>
            </a:pathLst>
          </a:custGeom>
          <a:solidFill>
            <a:srgbClr val="5C5C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4" name="Google Shape;374;p16"/>
          <p:cNvSpPr/>
          <p:nvPr/>
        </p:nvSpPr>
        <p:spPr>
          <a:xfrm>
            <a:off x="2486858" y="3125497"/>
            <a:ext cx="231688" cy="309500"/>
          </a:xfrm>
          <a:custGeom>
            <a:rect b="b" l="l" r="r" t="t"/>
            <a:pathLst>
              <a:path extrusionOk="0" h="1942" w="1203">
                <a:moveTo>
                  <a:pt x="0" y="421"/>
                </a:moveTo>
                <a:cubicBezTo>
                  <a:pt x="173" y="824"/>
                  <a:pt x="268" y="1270"/>
                  <a:pt x="268" y="1739"/>
                </a:cubicBezTo>
                <a:cubicBezTo>
                  <a:pt x="268" y="1773"/>
                  <a:pt x="268" y="1809"/>
                  <a:pt x="266" y="1843"/>
                </a:cubicBezTo>
                <a:lnTo>
                  <a:pt x="1197" y="1942"/>
                </a:lnTo>
                <a:cubicBezTo>
                  <a:pt x="1200" y="1874"/>
                  <a:pt x="1203" y="1807"/>
                  <a:pt x="1203" y="1739"/>
                </a:cubicBezTo>
                <a:cubicBezTo>
                  <a:pt x="1203" y="1118"/>
                  <a:pt x="1067" y="531"/>
                  <a:pt x="822" y="0"/>
                </a:cubicBezTo>
                <a:lnTo>
                  <a:pt x="0" y="421"/>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5" name="Google Shape;375;p16"/>
          <p:cNvSpPr/>
          <p:nvPr/>
        </p:nvSpPr>
        <p:spPr>
          <a:xfrm>
            <a:off x="2427938" y="3480391"/>
            <a:ext cx="282619" cy="313627"/>
          </a:xfrm>
          <a:custGeom>
            <a:rect b="b" l="l" r="r" t="t"/>
            <a:pathLst>
              <a:path extrusionOk="0" h="1970" w="1467">
                <a:moveTo>
                  <a:pt x="1467" y="99"/>
                </a:moveTo>
                <a:lnTo>
                  <a:pt x="539" y="0"/>
                </a:lnTo>
                <a:cubicBezTo>
                  <a:pt x="465" y="514"/>
                  <a:pt x="276" y="988"/>
                  <a:pt x="0" y="1397"/>
                </a:cubicBezTo>
                <a:lnTo>
                  <a:pt x="705" y="1970"/>
                </a:lnTo>
                <a:cubicBezTo>
                  <a:pt x="1103" y="1431"/>
                  <a:pt x="1371" y="793"/>
                  <a:pt x="1467" y="99"/>
                </a:cubicBez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6" name="Google Shape;376;p16"/>
          <p:cNvSpPr/>
          <p:nvPr/>
        </p:nvSpPr>
        <p:spPr>
          <a:xfrm>
            <a:off x="1748853" y="3912865"/>
            <a:ext cx="375494" cy="152687"/>
          </a:xfrm>
          <a:custGeom>
            <a:rect b="b" l="l" r="r" t="t"/>
            <a:pathLst>
              <a:path extrusionOk="0" h="954" w="1948">
                <a:moveTo>
                  <a:pt x="1685" y="0"/>
                </a:moveTo>
                <a:cubicBezTo>
                  <a:pt x="1426" y="68"/>
                  <a:pt x="1155" y="105"/>
                  <a:pt x="875" y="105"/>
                </a:cubicBezTo>
                <a:cubicBezTo>
                  <a:pt x="652" y="105"/>
                  <a:pt x="432" y="82"/>
                  <a:pt x="221" y="37"/>
                </a:cubicBezTo>
                <a:lnTo>
                  <a:pt x="0" y="861"/>
                </a:lnTo>
                <a:cubicBezTo>
                  <a:pt x="283" y="920"/>
                  <a:pt x="576" y="954"/>
                  <a:pt x="875" y="954"/>
                </a:cubicBezTo>
                <a:cubicBezTo>
                  <a:pt x="1248" y="954"/>
                  <a:pt x="1606" y="906"/>
                  <a:pt x="1948" y="813"/>
                </a:cubicBezTo>
                <a:lnTo>
                  <a:pt x="1685" y="0"/>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7" name="Google Shape;377;p16"/>
          <p:cNvSpPr/>
          <p:nvPr/>
        </p:nvSpPr>
        <p:spPr>
          <a:xfrm>
            <a:off x="2143321" y="3751925"/>
            <a:ext cx="373496" cy="271535"/>
          </a:xfrm>
          <a:custGeom>
            <a:rect b="b" l="l" r="r" t="t"/>
            <a:pathLst>
              <a:path extrusionOk="0" h="1707" w="1936">
                <a:moveTo>
                  <a:pt x="1239" y="0"/>
                </a:moveTo>
                <a:cubicBezTo>
                  <a:pt x="903" y="389"/>
                  <a:pt x="480" y="697"/>
                  <a:pt x="0" y="889"/>
                </a:cubicBezTo>
                <a:lnTo>
                  <a:pt x="266" y="1707"/>
                </a:lnTo>
                <a:cubicBezTo>
                  <a:pt x="915" y="1468"/>
                  <a:pt x="1485" y="1072"/>
                  <a:pt x="1936" y="564"/>
                </a:cubicBezTo>
                <a:lnTo>
                  <a:pt x="1239" y="0"/>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8" name="Google Shape;378;p16"/>
          <p:cNvSpPr/>
          <p:nvPr/>
        </p:nvSpPr>
        <p:spPr>
          <a:xfrm>
            <a:off x="2281136" y="2853963"/>
            <a:ext cx="329556" cy="283915"/>
          </a:xfrm>
          <a:custGeom>
            <a:rect b="b" l="l" r="r" t="t"/>
            <a:pathLst>
              <a:path extrusionOk="0" h="1778" w="1710">
                <a:moveTo>
                  <a:pt x="0" y="765"/>
                </a:moveTo>
                <a:cubicBezTo>
                  <a:pt x="364" y="1036"/>
                  <a:pt x="668" y="1381"/>
                  <a:pt x="894" y="1778"/>
                </a:cubicBezTo>
                <a:lnTo>
                  <a:pt x="1710" y="1364"/>
                </a:lnTo>
                <a:cubicBezTo>
                  <a:pt x="1394" y="819"/>
                  <a:pt x="959" y="353"/>
                  <a:pt x="440" y="0"/>
                </a:cubicBezTo>
                <a:lnTo>
                  <a:pt x="0" y="765"/>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9" name="Google Shape;379;p16"/>
          <p:cNvSpPr/>
          <p:nvPr/>
        </p:nvSpPr>
        <p:spPr>
          <a:xfrm>
            <a:off x="1199593" y="2862216"/>
            <a:ext cx="347531" cy="307849"/>
          </a:xfrm>
          <a:custGeom>
            <a:rect b="b" l="l" r="r" t="t"/>
            <a:pathLst>
              <a:path extrusionOk="0" h="1931" w="1806">
                <a:moveTo>
                  <a:pt x="838" y="1931"/>
                </a:moveTo>
                <a:cubicBezTo>
                  <a:pt x="1064" y="1459"/>
                  <a:pt x="1397" y="1050"/>
                  <a:pt x="1806" y="740"/>
                </a:cubicBezTo>
                <a:lnTo>
                  <a:pt x="1326" y="0"/>
                </a:lnTo>
                <a:cubicBezTo>
                  <a:pt x="765" y="398"/>
                  <a:pt x="305" y="934"/>
                  <a:pt x="0" y="1555"/>
                </a:cubicBezTo>
                <a:lnTo>
                  <a:pt x="838" y="1931"/>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80" name="Google Shape;380;p16"/>
          <p:cNvSpPr/>
          <p:nvPr/>
        </p:nvSpPr>
        <p:spPr>
          <a:xfrm>
            <a:off x="1116705" y="3166764"/>
            <a:ext cx="215709" cy="317753"/>
          </a:xfrm>
          <a:custGeom>
            <a:rect b="b" l="l" r="r" t="t"/>
            <a:pathLst>
              <a:path extrusionOk="0" h="1993" w="1120">
                <a:moveTo>
                  <a:pt x="957" y="1849"/>
                </a:moveTo>
                <a:cubicBezTo>
                  <a:pt x="942" y="1727"/>
                  <a:pt x="937" y="1606"/>
                  <a:pt x="937" y="1482"/>
                </a:cubicBezTo>
                <a:cubicBezTo>
                  <a:pt x="937" y="1095"/>
                  <a:pt x="1002" y="723"/>
                  <a:pt x="1120" y="378"/>
                </a:cubicBezTo>
                <a:lnTo>
                  <a:pt x="274" y="0"/>
                </a:lnTo>
                <a:cubicBezTo>
                  <a:pt x="99" y="460"/>
                  <a:pt x="0" y="960"/>
                  <a:pt x="0" y="1482"/>
                </a:cubicBezTo>
                <a:cubicBezTo>
                  <a:pt x="0" y="1654"/>
                  <a:pt x="11" y="1826"/>
                  <a:pt x="31" y="1993"/>
                </a:cubicBezTo>
                <a:lnTo>
                  <a:pt x="957" y="1849"/>
                </a:lnTo>
                <a:close/>
              </a:path>
            </a:pathLst>
          </a:custGeom>
          <a:solidFill>
            <a:srgbClr val="A5A5A5"/>
          </a:solid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381" name="Google Shape;381;p16"/>
          <p:cNvCxnSpPr/>
          <p:nvPr/>
        </p:nvCxnSpPr>
        <p:spPr>
          <a:xfrm rot="10800000">
            <a:off x="1646990" y="2688054"/>
            <a:ext cx="45041" cy="94211"/>
          </a:xfrm>
          <a:prstGeom prst="straightConnector1">
            <a:avLst/>
          </a:prstGeom>
          <a:noFill/>
          <a:ln cap="flat" cmpd="sng" w="19050">
            <a:solidFill>
              <a:srgbClr val="5C5C5D"/>
            </a:solidFill>
            <a:prstDash val="solid"/>
            <a:round/>
            <a:headEnd len="sm" w="sm" type="none"/>
            <a:tailEnd len="med" w="med" type="oval"/>
          </a:ln>
        </p:spPr>
      </p:cxnSp>
      <p:cxnSp>
        <p:nvCxnSpPr>
          <p:cNvPr id="382" name="Google Shape;382;p16"/>
          <p:cNvCxnSpPr/>
          <p:nvPr/>
        </p:nvCxnSpPr>
        <p:spPr>
          <a:xfrm rot="10800000">
            <a:off x="1128322" y="2839416"/>
            <a:ext cx="212964" cy="158581"/>
          </a:xfrm>
          <a:prstGeom prst="straightConnector1">
            <a:avLst/>
          </a:prstGeom>
          <a:noFill/>
          <a:ln cap="flat" cmpd="sng" w="19050">
            <a:solidFill>
              <a:srgbClr val="A5A5A5"/>
            </a:solidFill>
            <a:prstDash val="solid"/>
            <a:round/>
            <a:headEnd len="sm" w="sm" type="none"/>
            <a:tailEnd len="med" w="med" type="oval"/>
          </a:ln>
        </p:spPr>
      </p:cxnSp>
      <p:cxnSp>
        <p:nvCxnSpPr>
          <p:cNvPr id="383" name="Google Shape;383;p16"/>
          <p:cNvCxnSpPr/>
          <p:nvPr/>
        </p:nvCxnSpPr>
        <p:spPr>
          <a:xfrm rot="5400000">
            <a:off x="1299212" y="3923139"/>
            <a:ext cx="186953" cy="161581"/>
          </a:xfrm>
          <a:prstGeom prst="straightConnector1">
            <a:avLst/>
          </a:prstGeom>
          <a:noFill/>
          <a:ln cap="flat" cmpd="sng" w="19050">
            <a:solidFill>
              <a:srgbClr val="A5A5A5"/>
            </a:solidFill>
            <a:prstDash val="solid"/>
            <a:round/>
            <a:headEnd len="sm" w="sm" type="none"/>
            <a:tailEnd len="med" w="med" type="oval"/>
          </a:ln>
        </p:spPr>
      </p:cxnSp>
      <p:cxnSp>
        <p:nvCxnSpPr>
          <p:cNvPr id="384" name="Google Shape;384;p16"/>
          <p:cNvCxnSpPr/>
          <p:nvPr/>
        </p:nvCxnSpPr>
        <p:spPr>
          <a:xfrm rot="10800000">
            <a:off x="771983" y="3292859"/>
            <a:ext cx="355479" cy="53415"/>
          </a:xfrm>
          <a:prstGeom prst="straightConnector1">
            <a:avLst/>
          </a:prstGeom>
          <a:noFill/>
          <a:ln cap="flat" cmpd="sng" w="19050">
            <a:solidFill>
              <a:srgbClr val="A5A5A5"/>
            </a:solidFill>
            <a:prstDash val="solid"/>
            <a:round/>
            <a:headEnd len="sm" w="sm" type="none"/>
            <a:tailEnd len="med" w="med" type="oval"/>
          </a:ln>
        </p:spPr>
      </p:cxnSp>
      <p:cxnSp>
        <p:nvCxnSpPr>
          <p:cNvPr id="385" name="Google Shape;385;p16"/>
          <p:cNvCxnSpPr/>
          <p:nvPr/>
        </p:nvCxnSpPr>
        <p:spPr>
          <a:xfrm flipH="1">
            <a:off x="870049" y="3664558"/>
            <a:ext cx="355479" cy="106830"/>
          </a:xfrm>
          <a:prstGeom prst="straightConnector1">
            <a:avLst/>
          </a:prstGeom>
          <a:noFill/>
          <a:ln cap="flat" cmpd="sng" w="19050">
            <a:solidFill>
              <a:srgbClr val="A5A5A5"/>
            </a:solidFill>
            <a:prstDash val="solid"/>
            <a:round/>
            <a:headEnd len="sm" w="sm" type="none"/>
            <a:tailEnd len="med" w="med" type="oval"/>
          </a:ln>
        </p:spPr>
      </p:cxnSp>
      <p:sp>
        <p:nvSpPr>
          <p:cNvPr id="386" name="Google Shape;386;p16"/>
          <p:cNvSpPr txBox="1"/>
          <p:nvPr/>
        </p:nvSpPr>
        <p:spPr>
          <a:xfrm>
            <a:off x="776868" y="2176709"/>
            <a:ext cx="1087755" cy="5078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5C5C5D"/>
                </a:solidFill>
                <a:latin typeface="Arial"/>
                <a:ea typeface="Arial"/>
                <a:cs typeface="Arial"/>
                <a:sym typeface="Arial"/>
              </a:rPr>
              <a:t>Understanding and orienting the customer</a:t>
            </a:r>
            <a:endParaRPr b="1" sz="900">
              <a:solidFill>
                <a:srgbClr val="5C5C5D"/>
              </a:solidFill>
              <a:latin typeface="Arial"/>
              <a:ea typeface="Arial"/>
              <a:cs typeface="Arial"/>
              <a:sym typeface="Arial"/>
            </a:endParaRPr>
          </a:p>
        </p:txBody>
      </p:sp>
      <p:cxnSp>
        <p:nvCxnSpPr>
          <p:cNvPr id="387" name="Google Shape;387;p16"/>
          <p:cNvCxnSpPr/>
          <p:nvPr/>
        </p:nvCxnSpPr>
        <p:spPr>
          <a:xfrm flipH="1" rot="10800000">
            <a:off x="2643511" y="3230983"/>
            <a:ext cx="280758" cy="47355"/>
          </a:xfrm>
          <a:prstGeom prst="straightConnector1">
            <a:avLst/>
          </a:prstGeom>
          <a:noFill/>
          <a:ln cap="flat" cmpd="sng" w="19050">
            <a:solidFill>
              <a:srgbClr val="A5A5A5"/>
            </a:solidFill>
            <a:prstDash val="solid"/>
            <a:round/>
            <a:headEnd len="sm" w="sm" type="none"/>
            <a:tailEnd len="med" w="med" type="oval"/>
          </a:ln>
        </p:spPr>
      </p:cxnSp>
      <p:pic>
        <p:nvPicPr>
          <p:cNvPr descr="Business woman briefcase suit icon graphic Vector Image" id="388" name="Google Shape;388;p16"/>
          <p:cNvPicPr preferRelativeResize="0"/>
          <p:nvPr/>
        </p:nvPicPr>
        <p:blipFill rotWithShape="1">
          <a:blip r:embed="rId3">
            <a:alphaModFix/>
          </a:blip>
          <a:srcRect b="9281" l="0" r="0" t="0"/>
          <a:stretch/>
        </p:blipFill>
        <p:spPr>
          <a:xfrm>
            <a:off x="1794166" y="3233555"/>
            <a:ext cx="256265" cy="296162"/>
          </a:xfrm>
          <a:prstGeom prst="rect">
            <a:avLst/>
          </a:prstGeom>
          <a:noFill/>
          <a:ln>
            <a:noFill/>
          </a:ln>
        </p:spPr>
      </p:pic>
      <p:graphicFrame>
        <p:nvGraphicFramePr>
          <p:cNvPr id="389" name="Google Shape;389;p16"/>
          <p:cNvGraphicFramePr/>
          <p:nvPr/>
        </p:nvGraphicFramePr>
        <p:xfrm>
          <a:off x="4568723" y="1959508"/>
          <a:ext cx="3000000" cy="3000000"/>
        </p:xfrm>
        <a:graphic>
          <a:graphicData uri="http://schemas.openxmlformats.org/drawingml/2006/table">
            <a:tbl>
              <a:tblPr bandRow="1" firstRow="1">
                <a:noFill/>
                <a:tableStyleId>{A73E35B9-0A56-4FE5-9BE6-899BD73A5B91}</a:tableStyleId>
              </a:tblPr>
              <a:tblGrid>
                <a:gridCol w="2009050"/>
                <a:gridCol w="5471650"/>
              </a:tblGrid>
              <a:tr h="370850">
                <a:tc>
                  <a:txBody>
                    <a:bodyPr/>
                    <a:lstStyle/>
                    <a:p>
                      <a:pPr indent="0" lvl="0" marL="0" marR="0" rtl="0" algn="l">
                        <a:spcBef>
                          <a:spcPts val="0"/>
                        </a:spcBef>
                        <a:spcAft>
                          <a:spcPts val="0"/>
                        </a:spcAft>
                        <a:buNone/>
                      </a:pPr>
                      <a:r>
                        <a:rPr lang="en-US" sz="1100" u="none" cap="none" strike="noStrike"/>
                        <a:t>Identify</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Potential customers,</a:t>
                      </a:r>
                      <a:r>
                        <a:rPr lang="en-US" sz="1100"/>
                        <a:t> their needs, challenges, vision and goals</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370850">
                <a:tc>
                  <a:txBody>
                    <a:bodyPr/>
                    <a:lstStyle/>
                    <a:p>
                      <a:pPr indent="0" lvl="0" marL="0" marR="0" rtl="0" algn="l">
                        <a:spcBef>
                          <a:spcPts val="0"/>
                        </a:spcBef>
                        <a:spcAft>
                          <a:spcPts val="0"/>
                        </a:spcAft>
                        <a:buNone/>
                      </a:pPr>
                      <a:r>
                        <a:rPr lang="en-US" sz="1100"/>
                        <a:t>Approach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Reach, communicate</a:t>
                      </a:r>
                      <a:r>
                        <a:rPr lang="en-US" sz="1100"/>
                        <a:t> frequently, build case step by step</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370850">
                <a:tc>
                  <a:txBody>
                    <a:bodyPr/>
                    <a:lstStyle/>
                    <a:p>
                      <a:pPr indent="0" lvl="0" marL="0" marR="0" rtl="0" algn="l">
                        <a:spcBef>
                          <a:spcPts val="0"/>
                        </a:spcBef>
                        <a:spcAft>
                          <a:spcPts val="0"/>
                        </a:spcAft>
                        <a:buNone/>
                      </a:pPr>
                      <a:r>
                        <a:rPr lang="en-US" sz="1100"/>
                        <a:t>Product Confidence</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Features, functionalities, pricing, potential, future roadmap</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370850">
                <a:tc>
                  <a:txBody>
                    <a:bodyPr/>
                    <a:lstStyle/>
                    <a:p>
                      <a:pPr indent="0" lvl="0" marL="0" marR="0" rtl="0" algn="l">
                        <a:spcBef>
                          <a:spcPts val="0"/>
                        </a:spcBef>
                        <a:spcAft>
                          <a:spcPts val="0"/>
                        </a:spcAft>
                        <a:buNone/>
                      </a:pPr>
                      <a:r>
                        <a:rPr lang="en-US" sz="1100"/>
                        <a:t>Value Add</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Potential sales, margin,</a:t>
                      </a:r>
                      <a:r>
                        <a:rPr lang="en-US" sz="1100"/>
                        <a:t> growth</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370850">
                <a:tc>
                  <a:txBody>
                    <a:bodyPr/>
                    <a:lstStyle/>
                    <a:p>
                      <a:pPr indent="0" lvl="0" marL="0" marR="0" rtl="0" algn="l">
                        <a:spcBef>
                          <a:spcPts val="0"/>
                        </a:spcBef>
                        <a:spcAft>
                          <a:spcPts val="0"/>
                        </a:spcAft>
                        <a:buNone/>
                      </a:pPr>
                      <a:r>
                        <a:rPr lang="en-US" sz="1100"/>
                        <a:t>Customer Base</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Target markets, growth plan, referrals,</a:t>
                      </a:r>
                      <a:r>
                        <a:rPr lang="en-US" sz="1100"/>
                        <a:t> cross sell, up sell</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370850">
                <a:tc>
                  <a:txBody>
                    <a:bodyPr/>
                    <a:lstStyle/>
                    <a:p>
                      <a:pPr indent="0" lvl="0" marL="0" marR="0" rtl="0" algn="l">
                        <a:spcBef>
                          <a:spcPts val="0"/>
                        </a:spcBef>
                        <a:spcAft>
                          <a:spcPts val="0"/>
                        </a:spcAft>
                        <a:buNone/>
                      </a:pPr>
                      <a:r>
                        <a:rPr lang="en-US" sz="1100"/>
                        <a:t>Customer Engagement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Social media, emails, SMS and other channels, effective messaging formats</a:t>
                      </a:r>
                      <a:r>
                        <a:rPr lang="en-US" sz="1100"/>
                        <a:t> and messaging</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7"/>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Activities</a:t>
            </a:r>
            <a:endParaRPr/>
          </a:p>
        </p:txBody>
      </p:sp>
      <p:pic>
        <p:nvPicPr>
          <p:cNvPr id="395" name="Google Shape;395;p17"/>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pic>
        <p:nvPicPr>
          <p:cNvPr descr="12 Nonverbal Communication ideas | nonverbal communication, communication,  social skills" id="396" name="Google Shape;396;p17"/>
          <p:cNvPicPr preferRelativeResize="0"/>
          <p:nvPr/>
        </p:nvPicPr>
        <p:blipFill rotWithShape="1">
          <a:blip r:embed="rId4">
            <a:alphaModFix/>
          </a:blip>
          <a:srcRect b="0" l="0" r="0" t="0"/>
          <a:stretch/>
        </p:blipFill>
        <p:spPr>
          <a:xfrm>
            <a:off x="2309086" y="826992"/>
            <a:ext cx="7551419" cy="54155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8"/>
          <p:cNvSpPr/>
          <p:nvPr/>
        </p:nvSpPr>
        <p:spPr>
          <a:xfrm>
            <a:off x="634085" y="2216177"/>
            <a:ext cx="10943834"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Module 4: Offline Product Scrutiny &amp; Email Etiquette</a:t>
            </a:r>
            <a:endParaRPr b="0" sz="5400" cap="none">
              <a:solidFill>
                <a:schemeClr val="dk1"/>
              </a:solidFill>
              <a:latin typeface="Times New Roman"/>
              <a:ea typeface="Times New Roman"/>
              <a:cs typeface="Times New Roman"/>
              <a:sym typeface="Times New Roman"/>
            </a:endParaRPr>
          </a:p>
        </p:txBody>
      </p:sp>
      <p:pic>
        <p:nvPicPr>
          <p:cNvPr id="402" name="Google Shape;402;p18"/>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9"/>
          <p:cNvSpPr txBox="1"/>
          <p:nvPr>
            <p:ph type="title"/>
          </p:nvPr>
        </p:nvSpPr>
        <p:spPr>
          <a:xfrm>
            <a:off x="1134681" y="619758"/>
            <a:ext cx="10058400" cy="68228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3F3F3F"/>
              </a:buClr>
              <a:buSzPct val="100000"/>
              <a:buFont typeface="Calibri"/>
              <a:buNone/>
            </a:pPr>
            <a:r>
              <a:rPr lang="en-US"/>
              <a:t>Using digital channel to drive business</a:t>
            </a:r>
            <a:endParaRPr/>
          </a:p>
        </p:txBody>
      </p:sp>
      <p:graphicFrame>
        <p:nvGraphicFramePr>
          <p:cNvPr id="408" name="Google Shape;408;p19"/>
          <p:cNvGraphicFramePr/>
          <p:nvPr/>
        </p:nvGraphicFramePr>
        <p:xfrm>
          <a:off x="2679580" y="1938071"/>
          <a:ext cx="3000000" cy="3000000"/>
        </p:xfrm>
        <a:graphic>
          <a:graphicData uri="http://schemas.openxmlformats.org/drawingml/2006/table">
            <a:tbl>
              <a:tblPr bandRow="1" firstRow="1">
                <a:noFill/>
                <a:tableStyleId>{A73E35B9-0A56-4FE5-9BE6-899BD73A5B91}</a:tableStyleId>
              </a:tblPr>
              <a:tblGrid>
                <a:gridCol w="2009050"/>
                <a:gridCol w="5471650"/>
              </a:tblGrid>
              <a:tr h="498900">
                <a:tc>
                  <a:txBody>
                    <a:bodyPr/>
                    <a:lstStyle/>
                    <a:p>
                      <a:pPr indent="0" lvl="0" marL="0" marR="0" rtl="0" algn="l">
                        <a:spcBef>
                          <a:spcPts val="0"/>
                        </a:spcBef>
                        <a:spcAft>
                          <a:spcPts val="0"/>
                        </a:spcAft>
                        <a:buNone/>
                      </a:pPr>
                      <a:r>
                        <a:rPr lang="en-US" sz="1100"/>
                        <a:t>Importance and advantage</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High reach, minimal expenditure, fast</a:t>
                      </a:r>
                      <a:r>
                        <a:rPr lang="en-US" sz="1100"/>
                        <a:t> spread / virality</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Accessibility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Easily accessible, varied audiences, various customizable channels and media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Mass Appeal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High coverage and frequent usage,</a:t>
                      </a:r>
                      <a:r>
                        <a:rPr lang="en-US" sz="1100"/>
                        <a:t> easily reachable to remote audiences</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Management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Easy to use, easy to manage, readily usable platforms and</a:t>
                      </a:r>
                      <a:r>
                        <a:rPr lang="en-US" sz="1100"/>
                        <a:t> tools</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Cell Phone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Mobile</a:t>
                      </a:r>
                      <a:r>
                        <a:rPr lang="en-US" sz="1100"/>
                        <a:t> usability, update on the go, near real time improvement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Digital</a:t>
                      </a:r>
                      <a:r>
                        <a:rPr lang="en-US" sz="1100"/>
                        <a:t> Marketing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Most used and impactful media now, low cost high returns,</a:t>
                      </a:r>
                      <a:r>
                        <a:rPr lang="en-US" sz="1100"/>
                        <a:t> new ways of marketing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Create and Design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Customize for your product, brand and target audience</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98900">
                <a:tc>
                  <a:txBody>
                    <a:bodyPr/>
                    <a:lstStyle/>
                    <a:p>
                      <a:pPr indent="0" lvl="0" marL="0" marR="0" rtl="0" algn="l">
                        <a:spcBef>
                          <a:spcPts val="0"/>
                        </a:spcBef>
                        <a:spcAft>
                          <a:spcPts val="0"/>
                        </a:spcAft>
                        <a:buNone/>
                      </a:pPr>
                      <a:r>
                        <a:rPr lang="en-US" sz="1100"/>
                        <a:t>Applications</a:t>
                      </a:r>
                      <a:r>
                        <a:rPr lang="en-US" sz="1100"/>
                        <a:t> </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100"/>
                        <a:t>Multiple apps for various purposed from design,</a:t>
                      </a:r>
                      <a:r>
                        <a:rPr lang="en-US" sz="1100"/>
                        <a:t> customization, delivery of pamphlets, brochures, posters</a:t>
                      </a:r>
                      <a:endParaRPr sz="11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0"/>
          <p:cNvSpPr/>
          <p:nvPr/>
        </p:nvSpPr>
        <p:spPr>
          <a:xfrm>
            <a:off x="415828"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Identification of Products</a:t>
            </a:r>
            <a:endParaRPr b="0" sz="5400" cap="none">
              <a:solidFill>
                <a:schemeClr val="dk1"/>
              </a:solidFill>
              <a:latin typeface="Times New Roman"/>
              <a:ea typeface="Times New Roman"/>
              <a:cs typeface="Times New Roman"/>
              <a:sym typeface="Times New Roman"/>
            </a:endParaRPr>
          </a:p>
        </p:txBody>
      </p:sp>
      <p:pic>
        <p:nvPicPr>
          <p:cNvPr id="415" name="Google Shape;415;p20"/>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pic>
        <p:nvPicPr>
          <p:cNvPr descr="How To Know If A Product Will Sell (Before You Create It)" id="416" name="Google Shape;416;p20"/>
          <p:cNvPicPr preferRelativeResize="0"/>
          <p:nvPr/>
        </p:nvPicPr>
        <p:blipFill rotWithShape="1">
          <a:blip r:embed="rId4">
            <a:alphaModFix/>
          </a:blip>
          <a:srcRect b="0" l="0" r="0" t="0"/>
          <a:stretch/>
        </p:blipFill>
        <p:spPr>
          <a:xfrm>
            <a:off x="3676424" y="985770"/>
            <a:ext cx="5278071" cy="52780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1"/>
          <p:cNvSpPr/>
          <p:nvPr/>
        </p:nvSpPr>
        <p:spPr>
          <a:xfrm>
            <a:off x="591673" y="98125"/>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Product Scrutiny</a:t>
            </a:r>
            <a:endParaRPr b="0" sz="5400" cap="none">
              <a:solidFill>
                <a:schemeClr val="dk1"/>
              </a:solidFill>
              <a:latin typeface="Times New Roman"/>
              <a:ea typeface="Times New Roman"/>
              <a:cs typeface="Times New Roman"/>
              <a:sym typeface="Times New Roman"/>
            </a:endParaRPr>
          </a:p>
        </p:txBody>
      </p:sp>
      <p:pic>
        <p:nvPicPr>
          <p:cNvPr id="423" name="Google Shape;423;p21"/>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24" name="Google Shape;424;p21"/>
          <p:cNvSpPr/>
          <p:nvPr/>
        </p:nvSpPr>
        <p:spPr>
          <a:xfrm>
            <a:off x="2889738" y="1769239"/>
            <a:ext cx="7256585" cy="440120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Your own experiences using the products</a:t>
            </a:r>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Product literature such as brochures and catalogues</a:t>
            </a:r>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Online forums</a:t>
            </a:r>
            <a:endParaRPr sz="2800">
              <a:solidFill>
                <a:srgbClr val="242424"/>
              </a:solidFill>
              <a:latin typeface="Calibri"/>
              <a:ea typeface="Calibri"/>
              <a:cs typeface="Calibri"/>
              <a:sym typeface="Calibri"/>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Internal sales records</a:t>
            </a:r>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Feedbacks from customers</a:t>
            </a:r>
            <a:endParaRPr sz="2800">
              <a:solidFill>
                <a:srgbClr val="242424"/>
              </a:solidFill>
              <a:latin typeface="Calibri"/>
              <a:ea typeface="Calibri"/>
              <a:cs typeface="Calibri"/>
              <a:sym typeface="Calibri"/>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Your team members</a:t>
            </a:r>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Visits to manufacturers</a:t>
            </a:r>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Sales training programs</a:t>
            </a:r>
            <a:endParaRPr/>
          </a:p>
          <a:p>
            <a:pPr indent="-514350" lvl="0" marL="514350" marR="0" rtl="0" algn="l">
              <a:spcBef>
                <a:spcPts val="0"/>
              </a:spcBef>
              <a:spcAft>
                <a:spcPts val="0"/>
              </a:spcAft>
              <a:buClr>
                <a:srgbClr val="242424"/>
              </a:buClr>
              <a:buSzPts val="2800"/>
              <a:buFont typeface="Calibri"/>
              <a:buAutoNum type="arabicPeriod"/>
            </a:pPr>
            <a:r>
              <a:rPr lang="en-US" sz="2800">
                <a:solidFill>
                  <a:srgbClr val="242424"/>
                </a:solidFill>
                <a:latin typeface="Calibri"/>
                <a:ea typeface="Calibri"/>
                <a:cs typeface="Calibri"/>
                <a:sym typeface="Calibri"/>
              </a:rPr>
              <a:t>Competitor information.</a:t>
            </a:r>
            <a:endParaRPr b="0" i="0" sz="2800">
              <a:solidFill>
                <a:srgbClr val="242424"/>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2"/>
          <p:cNvSpPr/>
          <p:nvPr/>
        </p:nvSpPr>
        <p:spPr>
          <a:xfrm>
            <a:off x="591673" y="196916"/>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Email Writing</a:t>
            </a:r>
            <a:endParaRPr b="0" sz="5400" cap="none">
              <a:solidFill>
                <a:schemeClr val="dk1"/>
              </a:solidFill>
              <a:latin typeface="Times New Roman"/>
              <a:ea typeface="Times New Roman"/>
              <a:cs typeface="Times New Roman"/>
              <a:sym typeface="Times New Roman"/>
            </a:endParaRPr>
          </a:p>
        </p:txBody>
      </p:sp>
      <p:pic>
        <p:nvPicPr>
          <p:cNvPr id="431" name="Google Shape;431;p22"/>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32" name="Google Shape;432;p22"/>
          <p:cNvSpPr/>
          <p:nvPr/>
        </p:nvSpPr>
        <p:spPr>
          <a:xfrm>
            <a:off x="3171092" y="1556046"/>
            <a:ext cx="6096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02124"/>
                </a:solidFill>
                <a:latin typeface="arial"/>
                <a:ea typeface="arial"/>
                <a:cs typeface="arial"/>
                <a:sym typeface="arial"/>
              </a:rPr>
              <a:t>How To Write An Effective Email</a:t>
            </a:r>
            <a:endParaRPr/>
          </a:p>
          <a:p>
            <a:pPr indent="0" lvl="0" marL="0" marR="0" rtl="0" algn="l">
              <a:spcBef>
                <a:spcPts val="0"/>
              </a:spcBef>
              <a:spcAft>
                <a:spcPts val="0"/>
              </a:spcAft>
              <a:buNone/>
            </a:pPr>
            <a:r>
              <a:t/>
            </a:r>
            <a:endParaRPr sz="2400">
              <a:solidFill>
                <a:srgbClr val="202124"/>
              </a:solidFill>
              <a:latin typeface="arial"/>
              <a:ea typeface="arial"/>
              <a:cs typeface="arial"/>
              <a:sym typeface="arial"/>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Have a compelling subject line.</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Start with an appropriate greeting.</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Have a strong attention grabber.</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Keep your message short and concise.</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Be consistent with your font.</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Write a simple closing.</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Schedule your emails.</a:t>
            </a:r>
            <a:endParaRPr/>
          </a:p>
          <a:p>
            <a:pPr indent="-152400" lvl="0" marL="0" marR="0" rtl="0" algn="l">
              <a:spcBef>
                <a:spcPts val="0"/>
              </a:spcBef>
              <a:spcAft>
                <a:spcPts val="0"/>
              </a:spcAft>
              <a:buClr>
                <a:srgbClr val="202124"/>
              </a:buClr>
              <a:buSzPts val="2400"/>
              <a:buFont typeface="Calibri"/>
              <a:buAutoNum type="arabicPeriod"/>
            </a:pPr>
            <a:r>
              <a:rPr lang="en-US" sz="2400">
                <a:solidFill>
                  <a:srgbClr val="202124"/>
                </a:solidFill>
                <a:latin typeface="arial"/>
                <a:ea typeface="arial"/>
                <a:cs typeface="arial"/>
                <a:sym typeface="arial"/>
              </a:rPr>
              <a:t>Do a final spelling and grammar check</a:t>
            </a:r>
            <a:endParaRPr b="0" i="0" sz="2400">
              <a:solidFill>
                <a:srgbClr val="20212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g1bfede9da76_0_7"/>
          <p:cNvGraphicFramePr/>
          <p:nvPr/>
        </p:nvGraphicFramePr>
        <p:xfrm>
          <a:off x="818408" y="1444245"/>
          <a:ext cx="3000000" cy="3000000"/>
        </p:xfrm>
        <a:graphic>
          <a:graphicData uri="http://schemas.openxmlformats.org/drawingml/2006/table">
            <a:tbl>
              <a:tblPr>
                <a:noFill/>
                <a:tableStyleId>{A73E35B9-0A56-4FE5-9BE6-899BD73A5B91}</a:tableStyleId>
              </a:tblPr>
              <a:tblGrid>
                <a:gridCol w="633700"/>
                <a:gridCol w="5492075"/>
                <a:gridCol w="4372525"/>
              </a:tblGrid>
              <a:tr h="952150">
                <a:tc>
                  <a:txBody>
                    <a:bodyPr/>
                    <a:lstStyle/>
                    <a:p>
                      <a:pPr indent="0" lvl="0" marL="0" marR="0" rtl="0" algn="ctr">
                        <a:spcBef>
                          <a:spcPts val="0"/>
                        </a:spcBef>
                        <a:spcAft>
                          <a:spcPts val="0"/>
                        </a:spcAft>
                        <a:buNone/>
                      </a:pPr>
                      <a:r>
                        <a:rPr lang="en-US" sz="1200"/>
                        <a:t>5</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Pricing</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Manufacturing cost</a:t>
                      </a:r>
                      <a:br>
                        <a:rPr lang="en-US" sz="1200" u="none" cap="none" strike="noStrike"/>
                      </a:br>
                      <a:r>
                        <a:rPr lang="en-US" sz="1200" u="none" cap="none" strike="noStrike"/>
                        <a:t>Material cost</a:t>
                      </a:r>
                      <a:br>
                        <a:rPr lang="en-US" sz="1200" u="none" cap="none" strike="noStrike"/>
                      </a:br>
                      <a:r>
                        <a:rPr lang="en-US" sz="1200" u="none" cap="none" strike="noStrike"/>
                        <a:t>Making charges</a:t>
                      </a:r>
                      <a:br>
                        <a:rPr lang="en-US" sz="1200" u="none" cap="none" strike="noStrike"/>
                      </a:br>
                      <a:r>
                        <a:rPr lang="en-US" sz="1200" u="none" cap="none" strike="noStrike"/>
                        <a:t>Profit and delivery</a:t>
                      </a:r>
                      <a:br>
                        <a:rPr lang="en-US" sz="1200" u="none" cap="none" strike="noStrike"/>
                      </a:br>
                      <a:r>
                        <a:rPr lang="en-US" sz="1200" u="none" cap="none" strike="noStrike"/>
                        <a:t>Demand and Supply</a:t>
                      </a:r>
                      <a:endParaRPr b="0" i="0" sz="1200" u="none" cap="none" strike="noStrike">
                        <a:solidFill>
                          <a:srgbClr val="000000"/>
                        </a:solidFill>
                        <a:latin typeface="Calibri"/>
                        <a:ea typeface="Calibri"/>
                        <a:cs typeface="Calibri"/>
                        <a:sym typeface="Calibri"/>
                      </a:endParaRPr>
                    </a:p>
                  </a:txBody>
                  <a:tcPr marT="6500" marB="0" marR="6500" marL="6500" anchor="ctr"/>
                </a:tc>
              </a:tr>
              <a:tr h="952150">
                <a:tc>
                  <a:txBody>
                    <a:bodyPr/>
                    <a:lstStyle/>
                    <a:p>
                      <a:pPr indent="0" lvl="0" marL="0" marR="0" rtl="0" algn="ctr">
                        <a:spcBef>
                          <a:spcPts val="0"/>
                        </a:spcBef>
                        <a:spcAft>
                          <a:spcPts val="0"/>
                        </a:spcAft>
                        <a:buNone/>
                      </a:pPr>
                      <a:r>
                        <a:rPr lang="en-US" sz="1200"/>
                        <a:t>6</a:t>
                      </a:r>
                      <a:endParaRPr sz="1200" u="none" cap="none" strike="noStrike"/>
                    </a:p>
                  </a:txBody>
                  <a:tcPr marT="6500" marB="0" marR="6500" marL="6500" anchor="ctr"/>
                </a:tc>
                <a:tc>
                  <a:txBody>
                    <a:bodyPr/>
                    <a:lstStyle/>
                    <a:p>
                      <a:pPr indent="0" lvl="0" marL="0" marR="0" rtl="0" algn="l">
                        <a:spcBef>
                          <a:spcPts val="0"/>
                        </a:spcBef>
                        <a:spcAft>
                          <a:spcPts val="0"/>
                        </a:spcAft>
                        <a:buNone/>
                      </a:pPr>
                      <a:r>
                        <a:rPr lang="en-US" sz="1200"/>
                        <a:t>Production Management </a:t>
                      </a:r>
                      <a:endParaRPr sz="1200" u="none" cap="none" strike="noStrike"/>
                    </a:p>
                  </a:txBody>
                  <a:tcPr marT="6500" marB="0" marR="6500" marL="6500" anchor="ctr"/>
                </a:tc>
                <a:tc>
                  <a:txBody>
                    <a:bodyPr/>
                    <a:lstStyle/>
                    <a:p>
                      <a:pPr indent="0" lvl="0" marL="0" marR="0" rtl="0" algn="l">
                        <a:spcBef>
                          <a:spcPts val="0"/>
                        </a:spcBef>
                        <a:spcAft>
                          <a:spcPts val="0"/>
                        </a:spcAft>
                        <a:buNone/>
                      </a:pPr>
                      <a:r>
                        <a:rPr lang="en-US" sz="1200"/>
                        <a:t>Purchasing Techniques </a:t>
                      </a:r>
                      <a:endParaRPr sz="1200"/>
                    </a:p>
                    <a:p>
                      <a:pPr indent="0" lvl="0" marL="0" marR="0" rtl="0" algn="l">
                        <a:spcBef>
                          <a:spcPts val="0"/>
                        </a:spcBef>
                        <a:spcAft>
                          <a:spcPts val="0"/>
                        </a:spcAft>
                        <a:buNone/>
                      </a:pPr>
                      <a:r>
                        <a:rPr lang="en-US" sz="1200"/>
                        <a:t>Quality Management </a:t>
                      </a:r>
                      <a:endParaRPr sz="1200"/>
                    </a:p>
                    <a:p>
                      <a:pPr indent="0" lvl="0" marL="0" marR="0" rtl="0" algn="l">
                        <a:spcBef>
                          <a:spcPts val="0"/>
                        </a:spcBef>
                        <a:spcAft>
                          <a:spcPts val="0"/>
                        </a:spcAft>
                        <a:buNone/>
                      </a:pPr>
                      <a:r>
                        <a:rPr lang="en-US" sz="1200"/>
                        <a:t>Packaging </a:t>
                      </a:r>
                      <a:endParaRPr sz="1200"/>
                    </a:p>
                    <a:p>
                      <a:pPr indent="0" lvl="0" marL="0" marR="0" rtl="0" algn="l">
                        <a:spcBef>
                          <a:spcPts val="0"/>
                        </a:spcBef>
                        <a:spcAft>
                          <a:spcPts val="0"/>
                        </a:spcAft>
                        <a:buNone/>
                      </a:pPr>
                      <a:r>
                        <a:rPr lang="en-US" sz="1200"/>
                        <a:t>Cost Control and Management  </a:t>
                      </a:r>
                      <a:endParaRPr sz="1200"/>
                    </a:p>
                    <a:p>
                      <a:pPr indent="0" lvl="0" marL="0" marR="0" rtl="0" algn="l">
                        <a:spcBef>
                          <a:spcPts val="0"/>
                        </a:spcBef>
                        <a:spcAft>
                          <a:spcPts val="0"/>
                        </a:spcAft>
                        <a:buNone/>
                      </a:pPr>
                      <a:r>
                        <a:rPr lang="en-US" sz="1200"/>
                        <a:t>Maintenance and Industrial Safety</a:t>
                      </a:r>
                      <a:endParaRPr sz="1200"/>
                    </a:p>
                  </a:txBody>
                  <a:tcPr marT="6500" marB="0" marR="6500" marL="6500" anchor="ctr"/>
                </a:tc>
              </a:tr>
              <a:tr h="1141425">
                <a:tc>
                  <a:txBody>
                    <a:bodyPr/>
                    <a:lstStyle/>
                    <a:p>
                      <a:pPr indent="0" lvl="0" marL="0" marR="0" rtl="0" algn="ctr">
                        <a:spcBef>
                          <a:spcPts val="0"/>
                        </a:spcBef>
                        <a:spcAft>
                          <a:spcPts val="0"/>
                        </a:spcAft>
                        <a:buNone/>
                      </a:pPr>
                      <a:r>
                        <a:rPr lang="en-US" sz="1200"/>
                        <a:t>7</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Market Survey</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Market frame</a:t>
                      </a:r>
                      <a:br>
                        <a:rPr lang="en-US" sz="1200" u="none" cap="none" strike="noStrike"/>
                      </a:br>
                      <a:r>
                        <a:rPr lang="en-US" sz="1200" u="none" cap="none" strike="noStrike"/>
                        <a:t>Price of the product</a:t>
                      </a:r>
                      <a:br>
                        <a:rPr lang="en-US" sz="1200" u="none" cap="none" strike="noStrike"/>
                      </a:br>
                      <a:r>
                        <a:rPr lang="en-US" sz="1200" u="none" cap="none" strike="noStrike"/>
                        <a:t>Demand</a:t>
                      </a:r>
                      <a:br>
                        <a:rPr lang="en-US" sz="1200" u="none" cap="none" strike="noStrike"/>
                      </a:br>
                      <a:r>
                        <a:rPr lang="en-US" sz="1200" u="none" cap="none" strike="noStrike"/>
                        <a:t>Source</a:t>
                      </a:r>
                      <a:br>
                        <a:rPr lang="en-US" sz="1200" u="none" cap="none" strike="noStrike"/>
                      </a:br>
                      <a:r>
                        <a:rPr lang="en-US" sz="1200" u="none" cap="none" strike="noStrike"/>
                        <a:t>Connecting to the vendor</a:t>
                      </a:r>
                      <a:br>
                        <a:rPr lang="en-US" sz="1200" u="none" cap="none" strike="noStrike"/>
                      </a:br>
                      <a:r>
                        <a:rPr lang="en-US" sz="1200" u="none" cap="none" strike="noStrike"/>
                        <a:t>Catalogue </a:t>
                      </a:r>
                      <a:endParaRPr b="0" i="0" sz="1200" u="none" cap="none" strike="noStrike">
                        <a:solidFill>
                          <a:srgbClr val="000000"/>
                        </a:solidFill>
                        <a:latin typeface="Calibri"/>
                        <a:ea typeface="Calibri"/>
                        <a:cs typeface="Calibri"/>
                        <a:sym typeface="Calibri"/>
                      </a:endParaRPr>
                    </a:p>
                  </a:txBody>
                  <a:tcPr marT="6500" marB="0" marR="6500" marL="6500" anchor="ctr"/>
                </a:tc>
              </a:tr>
              <a:tr h="402875">
                <a:tc>
                  <a:txBody>
                    <a:bodyPr/>
                    <a:lstStyle/>
                    <a:p>
                      <a:pPr indent="0" lvl="0" marL="0" marR="0" rtl="0" algn="ctr">
                        <a:spcBef>
                          <a:spcPts val="0"/>
                        </a:spcBef>
                        <a:spcAft>
                          <a:spcPts val="0"/>
                        </a:spcAft>
                        <a:buNone/>
                      </a:pPr>
                      <a:r>
                        <a:rPr lang="en-US" sz="1200"/>
                        <a:t>8</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Marketing &amp; Government Scheme and Policy </a:t>
                      </a:r>
                      <a:endParaRPr b="0" i="0" sz="1200" u="none" cap="none" strike="noStrike">
                        <a:solidFill>
                          <a:srgbClr val="000000"/>
                        </a:solidFill>
                        <a:latin typeface="Calibri"/>
                        <a:ea typeface="Calibri"/>
                        <a:cs typeface="Calibri"/>
                        <a:sym typeface="Calibri"/>
                      </a:endParaRPr>
                    </a:p>
                  </a:txBody>
                  <a:tcPr marT="6500" marB="0" marR="6500" marL="6500" anchor="ctr"/>
                </a:tc>
                <a:tc>
                  <a:txBody>
                    <a:bodyPr/>
                    <a:lstStyle/>
                    <a:p>
                      <a:pPr indent="0" lvl="0" marL="0" marR="0" rtl="0" algn="l">
                        <a:spcBef>
                          <a:spcPts val="0"/>
                        </a:spcBef>
                        <a:spcAft>
                          <a:spcPts val="0"/>
                        </a:spcAft>
                        <a:buNone/>
                      </a:pPr>
                      <a:r>
                        <a:rPr lang="en-US" sz="1200" u="none" cap="none" strike="noStrike"/>
                        <a:t>The 4 P's (Product, Price, Place, Promotion)</a:t>
                      </a:r>
                      <a:br>
                        <a:rPr lang="en-US" sz="1200" u="none" cap="none" strike="noStrike"/>
                      </a:br>
                      <a:r>
                        <a:rPr lang="en-US" sz="1200" u="none" cap="none" strike="noStrike"/>
                        <a:t>Policies for MSME, Cultural Group, Micro Enterprises</a:t>
                      </a:r>
                      <a:endParaRPr b="0" i="0" sz="1200" u="none" cap="none" strike="noStrike">
                        <a:solidFill>
                          <a:srgbClr val="000000"/>
                        </a:solidFill>
                        <a:latin typeface="Calibri"/>
                        <a:ea typeface="Calibri"/>
                        <a:cs typeface="Calibri"/>
                        <a:sym typeface="Calibri"/>
                      </a:endParaRPr>
                    </a:p>
                  </a:txBody>
                  <a:tcPr marT="6500" marB="0" marR="6500" marL="6500"/>
                </a:tc>
              </a:tr>
            </a:tbl>
          </a:graphicData>
        </a:graphic>
      </p:graphicFrame>
      <p:sp>
        <p:nvSpPr>
          <p:cNvPr id="120" name="Google Shape;120;g1bfede9da76_0_7"/>
          <p:cNvSpPr txBox="1"/>
          <p:nvPr/>
        </p:nvSpPr>
        <p:spPr>
          <a:xfrm>
            <a:off x="0" y="0"/>
            <a:ext cx="11633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400">
                <a:solidFill>
                  <a:schemeClr val="dk1"/>
                </a:solidFill>
                <a:latin typeface="Times New Roman"/>
                <a:ea typeface="Times New Roman"/>
                <a:cs typeface="Times New Roman"/>
                <a:sym typeface="Times New Roman"/>
              </a:rPr>
              <a:t>Modules &amp; Topics</a:t>
            </a:r>
            <a:endParaRPr sz="54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3"/>
          <p:cNvSpPr/>
          <p:nvPr/>
        </p:nvSpPr>
        <p:spPr>
          <a:xfrm>
            <a:off x="-225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Module 5: Pricing</a:t>
            </a:r>
            <a:endParaRPr b="0" sz="5400" cap="none">
              <a:solidFill>
                <a:schemeClr val="dk1"/>
              </a:solidFill>
              <a:latin typeface="Times New Roman"/>
              <a:ea typeface="Times New Roman"/>
              <a:cs typeface="Times New Roman"/>
              <a:sym typeface="Times New Roman"/>
            </a:endParaRPr>
          </a:p>
        </p:txBody>
      </p:sp>
      <p:pic>
        <p:nvPicPr>
          <p:cNvPr id="438" name="Google Shape;438;p23"/>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39" name="Google Shape;439;p23"/>
          <p:cNvSpPr/>
          <p:nvPr/>
        </p:nvSpPr>
        <p:spPr>
          <a:xfrm>
            <a:off x="2221522" y="2200145"/>
            <a:ext cx="806547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oboto"/>
                <a:ea typeface="Roboto"/>
                <a:cs typeface="Roboto"/>
                <a:sym typeface="Roboto"/>
              </a:rPr>
              <a:t>Meaning of Pricing:</a:t>
            </a:r>
            <a:endParaRPr/>
          </a:p>
          <a:p>
            <a:pPr indent="0" lvl="0" marL="0" marR="0" rtl="0" algn="l">
              <a:spcBef>
                <a:spcPts val="0"/>
              </a:spcBef>
              <a:spcAft>
                <a:spcPts val="0"/>
              </a:spcAft>
              <a:buNone/>
            </a:pPr>
            <a:r>
              <a:t/>
            </a:r>
            <a:endParaRPr sz="2400">
              <a:solidFill>
                <a:srgbClr val="0C19B3"/>
              </a:solidFill>
              <a:latin typeface="Roboto"/>
              <a:ea typeface="Roboto"/>
              <a:cs typeface="Roboto"/>
              <a:sym typeface="Roboto"/>
            </a:endParaRPr>
          </a:p>
          <a:p>
            <a:pPr indent="0" lvl="0" marL="0" marR="0" rtl="0" algn="l">
              <a:spcBef>
                <a:spcPts val="0"/>
              </a:spcBef>
              <a:spcAft>
                <a:spcPts val="0"/>
              </a:spcAft>
              <a:buNone/>
            </a:pPr>
            <a:r>
              <a:rPr lang="en-US" sz="2400">
                <a:solidFill>
                  <a:srgbClr val="333333"/>
                </a:solidFill>
                <a:latin typeface="Roboto"/>
                <a:ea typeface="Roboto"/>
                <a:cs typeface="Roboto"/>
                <a:sym typeface="Roboto"/>
              </a:rPr>
              <a:t>Pricing is a process of fixing the value that a manufacturer will receive in the exchange of services and goods. Pricing method is exercised to adjust the cost of the producer’s offerings suitable to both the manufacturer and the customer.</a:t>
            </a:r>
            <a:endParaRPr b="0" i="0" sz="2400">
              <a:solidFill>
                <a:srgbClr val="33333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24"/>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45" name="Google Shape;445;p24"/>
          <p:cNvSpPr/>
          <p:nvPr/>
        </p:nvSpPr>
        <p:spPr>
          <a:xfrm>
            <a:off x="2731476" y="1371325"/>
            <a:ext cx="7678615"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33333"/>
                </a:solidFill>
                <a:latin typeface="Roboto"/>
                <a:ea typeface="Roboto"/>
                <a:cs typeface="Roboto"/>
                <a:sym typeface="Roboto"/>
              </a:rPr>
              <a:t>Every businessperson starts a business with a motive and intention of earning profits. This ambition can be acquired by the pricing method of a firm. While fixing the cost of a product and services the following point should be considered:</a:t>
            </a:r>
            <a:endParaRPr/>
          </a:p>
          <a:p>
            <a:pPr indent="0" lvl="0" marL="0" marR="0" rtl="0" algn="l">
              <a:spcBef>
                <a:spcPts val="0"/>
              </a:spcBef>
              <a:spcAft>
                <a:spcPts val="0"/>
              </a:spcAft>
              <a:buNone/>
            </a:pPr>
            <a:r>
              <a:t/>
            </a:r>
            <a:endParaRPr sz="2000">
              <a:solidFill>
                <a:srgbClr val="333333"/>
              </a:solidFill>
              <a:latin typeface="Roboto"/>
              <a:ea typeface="Roboto"/>
              <a:cs typeface="Roboto"/>
              <a:sym typeface="Roboto"/>
            </a:endParaRPr>
          </a:p>
          <a:p>
            <a:pPr indent="-342900" lvl="0" marL="342900" marR="0" rtl="0" algn="l">
              <a:spcBef>
                <a:spcPts val="0"/>
              </a:spcBef>
              <a:spcAft>
                <a:spcPts val="0"/>
              </a:spcAft>
              <a:buClr>
                <a:srgbClr val="333333"/>
              </a:buClr>
              <a:buSzPts val="2000"/>
              <a:buFont typeface="Calibri"/>
              <a:buAutoNum type="arabicPeriod"/>
            </a:pPr>
            <a:r>
              <a:rPr lang="en-US" sz="2000">
                <a:solidFill>
                  <a:srgbClr val="333333"/>
                </a:solidFill>
                <a:latin typeface="Roboto"/>
                <a:ea typeface="Roboto"/>
                <a:cs typeface="Roboto"/>
                <a:sym typeface="Roboto"/>
              </a:rPr>
              <a:t>The identity of the goods and services</a:t>
            </a:r>
            <a:endParaRPr/>
          </a:p>
          <a:p>
            <a:pPr indent="-342900" lvl="0" marL="342900" marR="0" rtl="0" algn="l">
              <a:spcBef>
                <a:spcPts val="0"/>
              </a:spcBef>
              <a:spcAft>
                <a:spcPts val="0"/>
              </a:spcAft>
              <a:buClr>
                <a:srgbClr val="333333"/>
              </a:buClr>
              <a:buSzPts val="2000"/>
              <a:buFont typeface="Calibri"/>
              <a:buAutoNum type="arabicPeriod"/>
            </a:pPr>
            <a:r>
              <a:rPr lang="en-US" sz="2000">
                <a:solidFill>
                  <a:srgbClr val="333333"/>
                </a:solidFill>
                <a:latin typeface="Roboto"/>
                <a:ea typeface="Roboto"/>
                <a:cs typeface="Roboto"/>
                <a:sym typeface="Roboto"/>
              </a:rPr>
              <a:t>The cost of similar goods and services in the market</a:t>
            </a:r>
            <a:endParaRPr/>
          </a:p>
          <a:p>
            <a:pPr indent="-342900" lvl="0" marL="342900" marR="0" rtl="0" algn="l">
              <a:spcBef>
                <a:spcPts val="0"/>
              </a:spcBef>
              <a:spcAft>
                <a:spcPts val="0"/>
              </a:spcAft>
              <a:buClr>
                <a:srgbClr val="333333"/>
              </a:buClr>
              <a:buSzPts val="2000"/>
              <a:buFont typeface="Calibri"/>
              <a:buAutoNum type="arabicPeriod"/>
            </a:pPr>
            <a:r>
              <a:rPr lang="en-US" sz="2000">
                <a:solidFill>
                  <a:srgbClr val="333333"/>
                </a:solidFill>
                <a:latin typeface="Roboto"/>
                <a:ea typeface="Roboto"/>
                <a:cs typeface="Roboto"/>
                <a:sym typeface="Roboto"/>
              </a:rPr>
              <a:t>The target audience for whom the goods and services are produces</a:t>
            </a:r>
            <a:endParaRPr/>
          </a:p>
          <a:p>
            <a:pPr indent="-342900" lvl="0" marL="342900" marR="0" rtl="0" algn="l">
              <a:spcBef>
                <a:spcPts val="0"/>
              </a:spcBef>
              <a:spcAft>
                <a:spcPts val="0"/>
              </a:spcAft>
              <a:buClr>
                <a:srgbClr val="333333"/>
              </a:buClr>
              <a:buSzPts val="2000"/>
              <a:buFont typeface="Calibri"/>
              <a:buAutoNum type="arabicPeriod"/>
            </a:pPr>
            <a:r>
              <a:rPr lang="en-US" sz="2000">
                <a:solidFill>
                  <a:srgbClr val="333333"/>
                </a:solidFill>
                <a:latin typeface="Roboto"/>
                <a:ea typeface="Roboto"/>
                <a:cs typeface="Roboto"/>
                <a:sym typeface="Roboto"/>
              </a:rPr>
              <a:t>The total cost of production (raw material, labour cost, machinery cost, transit, inventory cost etc).</a:t>
            </a:r>
            <a:endParaRPr/>
          </a:p>
          <a:p>
            <a:pPr indent="-342900" lvl="0" marL="342900" marR="0" rtl="0" algn="l">
              <a:spcBef>
                <a:spcPts val="0"/>
              </a:spcBef>
              <a:spcAft>
                <a:spcPts val="0"/>
              </a:spcAft>
              <a:buClr>
                <a:srgbClr val="333333"/>
              </a:buClr>
              <a:buSzPts val="2000"/>
              <a:buFont typeface="Calibri"/>
              <a:buAutoNum type="arabicPeriod"/>
            </a:pPr>
            <a:r>
              <a:rPr lang="en-US" sz="2000">
                <a:solidFill>
                  <a:srgbClr val="333333"/>
                </a:solidFill>
                <a:latin typeface="Roboto"/>
                <a:ea typeface="Roboto"/>
                <a:cs typeface="Roboto"/>
                <a:sym typeface="Roboto"/>
              </a:rPr>
              <a:t>External elements like government rules and regulations, policies, economy, etc.</a:t>
            </a:r>
            <a:endParaRPr b="0" i="0" sz="2000">
              <a:solidFill>
                <a:srgbClr val="333333"/>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25"/>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52" name="Google Shape;452;p25"/>
          <p:cNvSpPr/>
          <p:nvPr/>
        </p:nvSpPr>
        <p:spPr>
          <a:xfrm>
            <a:off x="3724283" y="200497"/>
            <a:ext cx="43957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Roboto"/>
                <a:ea typeface="Roboto"/>
                <a:cs typeface="Roboto"/>
                <a:sym typeface="Roboto"/>
              </a:rPr>
              <a:t>Objectives of Pricing:</a:t>
            </a:r>
            <a:endParaRPr b="1" i="0" sz="3200">
              <a:solidFill>
                <a:schemeClr val="dk1"/>
              </a:solidFill>
              <a:latin typeface="Roboto"/>
              <a:ea typeface="Roboto"/>
              <a:cs typeface="Roboto"/>
              <a:sym typeface="Roboto"/>
            </a:endParaRPr>
          </a:p>
        </p:txBody>
      </p:sp>
      <p:sp>
        <p:nvSpPr>
          <p:cNvPr id="453" name="Google Shape;453;p25"/>
          <p:cNvSpPr/>
          <p:nvPr/>
        </p:nvSpPr>
        <p:spPr>
          <a:xfrm>
            <a:off x="3567765" y="4176319"/>
            <a:ext cx="5260286" cy="1815882"/>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333333"/>
              </a:buClr>
              <a:buSzPts val="2800"/>
              <a:buFont typeface="Calibri"/>
              <a:buAutoNum type="arabicPeriod"/>
            </a:pPr>
            <a:r>
              <a:rPr lang="en-US" sz="2800">
                <a:solidFill>
                  <a:srgbClr val="333333"/>
                </a:solidFill>
                <a:latin typeface="Calibri"/>
                <a:ea typeface="Calibri"/>
                <a:cs typeface="Calibri"/>
                <a:sym typeface="Calibri"/>
              </a:rPr>
              <a:t>Survival</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Expansion of current profits</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Ruling the market</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A market for an innovative idea</a:t>
            </a:r>
            <a:endParaRPr/>
          </a:p>
        </p:txBody>
      </p:sp>
      <p:pic>
        <p:nvPicPr>
          <p:cNvPr descr="Dynamic Pricing – Towards Data Science" id="454" name="Google Shape;454;p25"/>
          <p:cNvPicPr preferRelativeResize="0"/>
          <p:nvPr/>
        </p:nvPicPr>
        <p:blipFill rotWithShape="1">
          <a:blip r:embed="rId4">
            <a:alphaModFix/>
          </a:blip>
          <a:srcRect b="0" l="0" r="0" t="0"/>
          <a:stretch/>
        </p:blipFill>
        <p:spPr>
          <a:xfrm>
            <a:off x="2916359" y="985770"/>
            <a:ext cx="6051795" cy="31771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26"/>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60" name="Google Shape;460;p26"/>
          <p:cNvSpPr/>
          <p:nvPr/>
        </p:nvSpPr>
        <p:spPr>
          <a:xfrm>
            <a:off x="2414953" y="651663"/>
            <a:ext cx="7935994" cy="5386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33333"/>
                </a:solidFill>
                <a:latin typeface="Calibri"/>
                <a:ea typeface="Calibri"/>
                <a:cs typeface="Calibri"/>
                <a:sym typeface="Calibri"/>
              </a:rPr>
              <a:t>Survival-</a:t>
            </a:r>
            <a:r>
              <a:rPr lang="en-US" sz="2000">
                <a:solidFill>
                  <a:srgbClr val="333333"/>
                </a:solidFill>
                <a:latin typeface="Calibri"/>
                <a:ea typeface="Calibri"/>
                <a:cs typeface="Calibri"/>
                <a:sym typeface="Calibri"/>
              </a:rPr>
              <a:t> </a:t>
            </a:r>
            <a:endParaRPr sz="2000">
              <a:solidFill>
                <a:srgbClr val="333333"/>
              </a:solidFill>
              <a:latin typeface="Calibri"/>
              <a:ea typeface="Calibri"/>
              <a:cs typeface="Calibri"/>
              <a:sym typeface="Calibri"/>
            </a:endParaRPr>
          </a:p>
          <a:p>
            <a:pPr indent="0" lvl="0" marL="0" marR="0" rtl="0" algn="l">
              <a:spcBef>
                <a:spcPts val="0"/>
              </a:spcBef>
              <a:spcAft>
                <a:spcPts val="0"/>
              </a:spcAft>
              <a:buNone/>
            </a:pPr>
            <a:r>
              <a:t/>
            </a:r>
            <a:endParaRPr sz="2000">
              <a:solidFill>
                <a:srgbClr val="333333"/>
              </a:solidFill>
              <a:latin typeface="Calibri"/>
              <a:ea typeface="Calibri"/>
              <a:cs typeface="Calibri"/>
              <a:sym typeface="Calibri"/>
            </a:endParaRPr>
          </a:p>
          <a:p>
            <a:pPr indent="0" lvl="0" marL="0" marR="0" rtl="0" algn="l">
              <a:spcBef>
                <a:spcPts val="0"/>
              </a:spcBef>
              <a:spcAft>
                <a:spcPts val="0"/>
              </a:spcAft>
              <a:buNone/>
            </a:pPr>
            <a:r>
              <a:rPr lang="en-US" sz="2000">
                <a:solidFill>
                  <a:srgbClr val="333333"/>
                </a:solidFill>
                <a:latin typeface="Calibri"/>
                <a:ea typeface="Calibri"/>
                <a:cs typeface="Calibri"/>
                <a:sym typeface="Calibri"/>
              </a:rPr>
              <a:t>The objective of pricing for any company is to fix a price that is reasonable for the consumers and also for the producer to survive in the market. Every company is in danger of getting ruled out from the market because of rigorous competition, change in customer’s preferences and taste. Therefore, while determining the cost of a product all the variables and fixed cost should be taken into consideration. Once the survival phase is over the company can strive for extra profits.</a:t>
            </a:r>
            <a:endParaRPr/>
          </a:p>
          <a:p>
            <a:pPr indent="0" lvl="0" marL="0" marR="0" rtl="0" algn="l">
              <a:spcBef>
                <a:spcPts val="0"/>
              </a:spcBef>
              <a:spcAft>
                <a:spcPts val="0"/>
              </a:spcAft>
              <a:buNone/>
            </a:pPr>
            <a:r>
              <a:t/>
            </a:r>
            <a:endParaRPr sz="2000">
              <a:solidFill>
                <a:srgbClr val="333333"/>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Expansion of current profits-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Most of the company tries to enlarge their profit margin by evaluating the demand and supply of services and goods in the market. So the pricing is fixed according to the product’s demand and the substitute for that product. If the demand is high, the price will also be high.</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27"/>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66" name="Google Shape;466;p27"/>
          <p:cNvSpPr/>
          <p:nvPr/>
        </p:nvSpPr>
        <p:spPr>
          <a:xfrm>
            <a:off x="3188676" y="985770"/>
            <a:ext cx="60960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33333"/>
                </a:solidFill>
                <a:latin typeface="Roboto"/>
                <a:ea typeface="Roboto"/>
                <a:cs typeface="Roboto"/>
                <a:sym typeface="Roboto"/>
              </a:rPr>
              <a:t>Ruling the market-</a:t>
            </a:r>
            <a:r>
              <a:rPr lang="en-US" sz="2000">
                <a:solidFill>
                  <a:srgbClr val="333333"/>
                </a:solidFill>
                <a:latin typeface="Roboto"/>
                <a:ea typeface="Roboto"/>
                <a:cs typeface="Roboto"/>
                <a:sym typeface="Roboto"/>
              </a:rPr>
              <a:t> </a:t>
            </a:r>
            <a:endParaRPr sz="2000">
              <a:solidFill>
                <a:srgbClr val="333333"/>
              </a:solidFill>
              <a:latin typeface="Roboto"/>
              <a:ea typeface="Roboto"/>
              <a:cs typeface="Roboto"/>
              <a:sym typeface="Roboto"/>
            </a:endParaRPr>
          </a:p>
          <a:p>
            <a:pPr indent="0" lvl="0" marL="0" marR="0" rtl="0" algn="l">
              <a:spcBef>
                <a:spcPts val="0"/>
              </a:spcBef>
              <a:spcAft>
                <a:spcPts val="0"/>
              </a:spcAft>
              <a:buNone/>
            </a:pPr>
            <a:r>
              <a:t/>
            </a:r>
            <a:endParaRPr sz="2000">
              <a:solidFill>
                <a:srgbClr val="333333"/>
              </a:solidFill>
              <a:latin typeface="Roboto"/>
              <a:ea typeface="Roboto"/>
              <a:cs typeface="Roboto"/>
              <a:sym typeface="Roboto"/>
            </a:endParaRPr>
          </a:p>
          <a:p>
            <a:pPr indent="0" lvl="0" marL="0" marR="0" rtl="0" algn="l">
              <a:spcBef>
                <a:spcPts val="0"/>
              </a:spcBef>
              <a:spcAft>
                <a:spcPts val="0"/>
              </a:spcAft>
              <a:buNone/>
            </a:pPr>
            <a:r>
              <a:rPr lang="en-US" sz="2000">
                <a:solidFill>
                  <a:srgbClr val="333333"/>
                </a:solidFill>
                <a:latin typeface="Roboto"/>
                <a:ea typeface="Roboto"/>
                <a:cs typeface="Roboto"/>
                <a:sym typeface="Roboto"/>
              </a:rPr>
              <a:t>Firm’s impose low figure for the goods and services to get hold of large market size. The technique helps to increase the sale by increasing the demand and leading to low production cost.</a:t>
            </a:r>
            <a:endParaRPr/>
          </a:p>
          <a:p>
            <a:pPr indent="0" lvl="0" marL="0" marR="0" rtl="0" algn="l">
              <a:spcBef>
                <a:spcPts val="0"/>
              </a:spcBef>
              <a:spcAft>
                <a:spcPts val="0"/>
              </a:spcAft>
              <a:buNone/>
            </a:pPr>
            <a:r>
              <a:t/>
            </a:r>
            <a:endParaRPr sz="2000">
              <a:solidFill>
                <a:srgbClr val="333333"/>
              </a:solidFill>
              <a:latin typeface="Roboto"/>
              <a:ea typeface="Roboto"/>
              <a:cs typeface="Roboto"/>
              <a:sym typeface="Roboto"/>
            </a:endParaRPr>
          </a:p>
          <a:p>
            <a:pPr indent="0" lvl="0" marL="0" marR="0" rtl="0" algn="l">
              <a:spcBef>
                <a:spcPts val="0"/>
              </a:spcBef>
              <a:spcAft>
                <a:spcPts val="0"/>
              </a:spcAft>
              <a:buNone/>
            </a:pPr>
            <a:r>
              <a:rPr b="1" lang="en-US" sz="2000">
                <a:solidFill>
                  <a:srgbClr val="333333"/>
                </a:solidFill>
                <a:latin typeface="Roboto"/>
                <a:ea typeface="Roboto"/>
                <a:cs typeface="Roboto"/>
                <a:sym typeface="Roboto"/>
              </a:rPr>
              <a:t>A market for an innovative idea-</a:t>
            </a:r>
            <a:endParaRPr/>
          </a:p>
          <a:p>
            <a:pPr indent="0" lvl="0" marL="0" marR="0" rtl="0" algn="l">
              <a:spcBef>
                <a:spcPts val="0"/>
              </a:spcBef>
              <a:spcAft>
                <a:spcPts val="0"/>
              </a:spcAft>
              <a:buNone/>
            </a:pPr>
            <a:r>
              <a:t/>
            </a:r>
            <a:endParaRPr b="1" sz="2000">
              <a:solidFill>
                <a:srgbClr val="333333"/>
              </a:solidFill>
              <a:latin typeface="Roboto"/>
              <a:ea typeface="Roboto"/>
              <a:cs typeface="Roboto"/>
              <a:sym typeface="Roboto"/>
            </a:endParaRPr>
          </a:p>
          <a:p>
            <a:pPr indent="0" lvl="0" marL="0" marR="0" rtl="0" algn="l">
              <a:spcBef>
                <a:spcPts val="0"/>
              </a:spcBef>
              <a:spcAft>
                <a:spcPts val="0"/>
              </a:spcAft>
              <a:buNone/>
            </a:pPr>
            <a:r>
              <a:rPr lang="en-US" sz="2000">
                <a:solidFill>
                  <a:srgbClr val="333333"/>
                </a:solidFill>
                <a:latin typeface="Roboto"/>
                <a:ea typeface="Roboto"/>
                <a:cs typeface="Roboto"/>
                <a:sym typeface="Roboto"/>
              </a:rPr>
              <a:t>Here, the company charge a high price for their product and services that are highly innovative and use cutting-edge technology. The price is high because of high production cost. Mobile phone, electronic gadgets are a few examples.</a:t>
            </a:r>
            <a:endParaRPr b="0" i="0" sz="2000">
              <a:solidFill>
                <a:srgbClr val="333333"/>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8"/>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Determining Manufacturing Costs</a:t>
            </a:r>
            <a:endParaRPr b="0" sz="5400" cap="none">
              <a:solidFill>
                <a:schemeClr val="dk1"/>
              </a:solidFill>
              <a:latin typeface="Times New Roman"/>
              <a:ea typeface="Times New Roman"/>
              <a:cs typeface="Times New Roman"/>
              <a:sym typeface="Times New Roman"/>
            </a:endParaRPr>
          </a:p>
        </p:txBody>
      </p:sp>
      <p:pic>
        <p:nvPicPr>
          <p:cNvPr id="472" name="Google Shape;472;p28"/>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73" name="Google Shape;473;p28"/>
          <p:cNvSpPr/>
          <p:nvPr/>
        </p:nvSpPr>
        <p:spPr>
          <a:xfrm>
            <a:off x="2502876" y="1775827"/>
            <a:ext cx="7935993"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000000"/>
                </a:solidFill>
                <a:latin typeface="Calibri"/>
                <a:ea typeface="Calibri"/>
                <a:cs typeface="Calibri"/>
                <a:sym typeface="Calibri"/>
              </a:rPr>
              <a:t>What are the manufacturing costs?</a:t>
            </a:r>
            <a:endParaRPr/>
          </a:p>
          <a:p>
            <a:pPr indent="0" lvl="0" marL="0" marR="0" rtl="0" algn="just">
              <a:spcBef>
                <a:spcPts val="0"/>
              </a:spcBef>
              <a:spcAft>
                <a:spcPts val="0"/>
              </a:spcAft>
              <a:buNone/>
            </a:pPr>
            <a:r>
              <a:rPr lang="en-US" sz="2000">
                <a:solidFill>
                  <a:srgbClr val="000000"/>
                </a:solidFill>
                <a:latin typeface="Calibri"/>
                <a:ea typeface="Calibri"/>
                <a:cs typeface="Calibri"/>
                <a:sym typeface="Calibri"/>
              </a:rPr>
              <a:t>Manufacturing costs are the funds and costs associated in the business for one time</a:t>
            </a:r>
            <a:endParaRPr/>
          </a:p>
          <a:p>
            <a:pPr indent="0" lvl="0" marL="0" marR="0" rtl="0" algn="just">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just">
              <a:spcBef>
                <a:spcPts val="0"/>
              </a:spcBef>
              <a:spcAft>
                <a:spcPts val="0"/>
              </a:spcAft>
              <a:buNone/>
            </a:pPr>
            <a:r>
              <a:rPr b="1" lang="en-US" sz="2000">
                <a:solidFill>
                  <a:srgbClr val="000000"/>
                </a:solidFill>
                <a:latin typeface="Calibri"/>
                <a:ea typeface="Calibri"/>
                <a:cs typeface="Calibri"/>
                <a:sym typeface="Calibri"/>
              </a:rPr>
              <a:t>Why do you need to determine the manufacturing costs?</a:t>
            </a:r>
            <a:endParaRPr/>
          </a:p>
          <a:p>
            <a:pPr indent="-127000" lvl="0" marL="0" marR="0" rtl="0" algn="just">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To know the costs required for the business, in production</a:t>
            </a:r>
            <a:endParaRPr/>
          </a:p>
          <a:p>
            <a:pPr indent="-127000" lvl="0" marL="0" marR="0" rtl="0" algn="just">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Do be used in determining the cost of selling the product or to determine the price</a:t>
            </a:r>
            <a:endParaRPr/>
          </a:p>
          <a:p>
            <a:pPr indent="-127000" lvl="0" marL="0" marR="0" rtl="0" algn="just">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To determine that when the product is sold, you get a profit or loss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9"/>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Determining Manufacturing Costs</a:t>
            </a:r>
            <a:endParaRPr b="0" sz="5400" cap="none">
              <a:solidFill>
                <a:schemeClr val="dk1"/>
              </a:solidFill>
              <a:latin typeface="Times New Roman"/>
              <a:ea typeface="Times New Roman"/>
              <a:cs typeface="Times New Roman"/>
              <a:sym typeface="Times New Roman"/>
            </a:endParaRPr>
          </a:p>
        </p:txBody>
      </p:sp>
      <p:pic>
        <p:nvPicPr>
          <p:cNvPr id="479" name="Google Shape;479;p29"/>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80" name="Google Shape;480;p29"/>
          <p:cNvSpPr/>
          <p:nvPr/>
        </p:nvSpPr>
        <p:spPr>
          <a:xfrm>
            <a:off x="2889738" y="1582396"/>
            <a:ext cx="7935993"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What do the manufacturing costs include?</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materials</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equipment</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labour</a:t>
            </a:r>
            <a:endParaRPr sz="28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materials for packaging</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electricity and water</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transportation</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promotion and advertising</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 cost of management and co-ordination</a:t>
            </a:r>
            <a:endParaRPr/>
          </a:p>
          <a:p>
            <a:pPr indent="0" lvl="0" marL="0" marR="0" rtl="0" algn="just">
              <a:spcBef>
                <a:spcPts val="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0"/>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Determining Manufacturing Costs</a:t>
            </a:r>
            <a:endParaRPr b="0" sz="5400" cap="none">
              <a:solidFill>
                <a:schemeClr val="dk1"/>
              </a:solidFill>
              <a:latin typeface="Times New Roman"/>
              <a:ea typeface="Times New Roman"/>
              <a:cs typeface="Times New Roman"/>
              <a:sym typeface="Times New Roman"/>
            </a:endParaRPr>
          </a:p>
        </p:txBody>
      </p:sp>
      <p:pic>
        <p:nvPicPr>
          <p:cNvPr id="486" name="Google Shape;486;p30"/>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487" name="Google Shape;487;p30"/>
          <p:cNvSpPr/>
          <p:nvPr/>
        </p:nvSpPr>
        <p:spPr>
          <a:xfrm>
            <a:off x="3223846" y="1819834"/>
            <a:ext cx="6096000"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rgbClr val="000000"/>
                </a:solidFill>
                <a:latin typeface="Calibri"/>
                <a:ea typeface="Calibri"/>
                <a:cs typeface="Calibri"/>
                <a:sym typeface="Calibri"/>
              </a:rPr>
              <a:t>Profit and loss</a:t>
            </a:r>
            <a:endParaRPr/>
          </a:p>
          <a:p>
            <a:pPr indent="0" lvl="0" marL="0" marR="0" rtl="0" algn="just">
              <a:spcBef>
                <a:spcPts val="0"/>
              </a:spcBef>
              <a:spcAft>
                <a:spcPts val="0"/>
              </a:spcAft>
              <a:buNone/>
            </a:pPr>
            <a:r>
              <a:rPr lang="en-US" sz="2400">
                <a:solidFill>
                  <a:srgbClr val="000000"/>
                </a:solidFill>
                <a:latin typeface="Calibri"/>
                <a:ea typeface="Calibri"/>
                <a:cs typeface="Calibri"/>
                <a:sym typeface="Calibri"/>
              </a:rPr>
              <a:t>This is determined by comparing the income with manufacturing costs.</a:t>
            </a:r>
            <a:endParaRPr/>
          </a:p>
          <a:p>
            <a:pPr indent="0" lvl="0" marL="0" marR="0" rtl="0" algn="just">
              <a:spcBef>
                <a:spcPts val="0"/>
              </a:spcBef>
              <a:spcAft>
                <a:spcPts val="0"/>
              </a:spcAft>
              <a:buNone/>
            </a:pPr>
            <a:r>
              <a:t/>
            </a:r>
            <a:endParaRPr sz="2400">
              <a:solidFill>
                <a:srgbClr val="000000"/>
              </a:solidFill>
              <a:latin typeface="Calibri"/>
              <a:ea typeface="Calibri"/>
              <a:cs typeface="Calibri"/>
              <a:sym typeface="Calibri"/>
            </a:endParaRPr>
          </a:p>
          <a:p>
            <a:pPr indent="-152400" lvl="0" marL="0" marR="0" rtl="0" algn="just">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Profit means the money made from the income which is more than the manufacturing costs or selling the product at a cost higher than the capital investment.</a:t>
            </a:r>
            <a:endParaRPr/>
          </a:p>
          <a:p>
            <a:pPr indent="-152400" lvl="0" marL="0" marR="0" rtl="0" algn="just">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Loss means the amount when the income is less than the manufacturing costs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bfede9da76_0_90"/>
          <p:cNvSpPr txBox="1"/>
          <p:nvPr/>
        </p:nvSpPr>
        <p:spPr>
          <a:xfrm>
            <a:off x="1362525" y="386050"/>
            <a:ext cx="10332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Module 6. Production Management </a:t>
            </a:r>
            <a:endParaRPr sz="5000">
              <a:latin typeface="Times New Roman"/>
              <a:ea typeface="Times New Roman"/>
              <a:cs typeface="Times New Roman"/>
              <a:sym typeface="Times New Roman"/>
            </a:endParaRPr>
          </a:p>
        </p:txBody>
      </p:sp>
      <p:sp>
        <p:nvSpPr>
          <p:cNvPr id="494" name="Google Shape;494;g1bfede9da76_0_90"/>
          <p:cNvSpPr txBox="1"/>
          <p:nvPr/>
        </p:nvSpPr>
        <p:spPr>
          <a:xfrm>
            <a:off x="396150" y="1340350"/>
            <a:ext cx="11399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202124"/>
                </a:solidFill>
                <a:highlight>
                  <a:srgbClr val="FFFFFF"/>
                </a:highlight>
              </a:rPr>
              <a:t>Production management </a:t>
            </a:r>
            <a:r>
              <a:rPr lang="en-US" sz="2400">
                <a:solidFill>
                  <a:srgbClr val="202124"/>
                </a:solidFill>
                <a:highlight>
                  <a:srgbClr val="FFFFFF"/>
                </a:highlight>
              </a:rPr>
              <a:t>- A</a:t>
            </a:r>
            <a:r>
              <a:rPr lang="en-US" sz="2400">
                <a:solidFill>
                  <a:srgbClr val="202124"/>
                </a:solidFill>
                <a:highlight>
                  <a:srgbClr val="FFFFFF"/>
                </a:highlight>
              </a:rPr>
              <a:t>ims to monitor and improve the efficiency of activities, materials, staff resources, and budgets to produce goods. Production outcomes vary according to the industry. A production manager ensures that manufacturing stays on schedule, within budget, and achieves the desired output goals.</a:t>
            </a:r>
            <a:endParaRPr sz="2400">
              <a:solidFill>
                <a:srgbClr val="202124"/>
              </a:solidFill>
              <a:highlight>
                <a:srgbClr val="FFFFFF"/>
              </a:highlight>
            </a:endParaRPr>
          </a:p>
          <a:p>
            <a:pPr indent="0" lvl="0" marL="0" rtl="0" algn="l">
              <a:spcBef>
                <a:spcPts val="0"/>
              </a:spcBef>
              <a:spcAft>
                <a:spcPts val="0"/>
              </a:spcAft>
              <a:buNone/>
            </a:pPr>
            <a:r>
              <a:t/>
            </a:r>
            <a:endParaRPr sz="2400">
              <a:solidFill>
                <a:srgbClr val="202124"/>
              </a:solidFill>
              <a:highlight>
                <a:srgbClr val="FFFFFF"/>
              </a:highlight>
            </a:endParaRPr>
          </a:p>
          <a:p>
            <a:pPr indent="0" lvl="0" marL="0" rtl="0" algn="l">
              <a:spcBef>
                <a:spcPts val="0"/>
              </a:spcBef>
              <a:spcAft>
                <a:spcPts val="0"/>
              </a:spcAft>
              <a:buNone/>
            </a:pPr>
            <a:r>
              <a:rPr lang="en-US" sz="2400">
                <a:solidFill>
                  <a:srgbClr val="202124"/>
                </a:solidFill>
                <a:highlight>
                  <a:srgbClr val="FFFFFF"/>
                </a:highlight>
              </a:rPr>
              <a:t>Production management has three main functions: </a:t>
            </a:r>
            <a:endParaRPr sz="2400">
              <a:solidFill>
                <a:srgbClr val="202124"/>
              </a:solidFill>
              <a:highlight>
                <a:srgbClr val="FFFFFF"/>
              </a:highlight>
            </a:endParaRPr>
          </a:p>
          <a:p>
            <a:pPr indent="0" lvl="0" marL="0" rtl="0" algn="l">
              <a:spcBef>
                <a:spcPts val="0"/>
              </a:spcBef>
              <a:spcAft>
                <a:spcPts val="0"/>
              </a:spcAft>
              <a:buNone/>
            </a:pPr>
            <a:r>
              <a:rPr b="1" lang="en-US" sz="2400">
                <a:solidFill>
                  <a:srgbClr val="202124"/>
                </a:solidFill>
                <a:highlight>
                  <a:srgbClr val="FFFFFF"/>
                </a:highlight>
              </a:rPr>
              <a:t>1.Planning</a:t>
            </a:r>
            <a:endParaRPr b="1" sz="2400">
              <a:solidFill>
                <a:srgbClr val="202124"/>
              </a:solidFill>
              <a:highlight>
                <a:srgbClr val="FFFFFF"/>
              </a:highlight>
            </a:endParaRPr>
          </a:p>
          <a:p>
            <a:pPr indent="0" lvl="0" marL="0" rtl="0" algn="l">
              <a:spcBef>
                <a:spcPts val="0"/>
              </a:spcBef>
              <a:spcAft>
                <a:spcPts val="0"/>
              </a:spcAft>
              <a:buNone/>
            </a:pPr>
            <a:r>
              <a:rPr b="1" lang="en-US" sz="2400">
                <a:solidFill>
                  <a:srgbClr val="202124"/>
                </a:solidFill>
                <a:highlight>
                  <a:srgbClr val="FFFFFF"/>
                </a:highlight>
              </a:rPr>
              <a:t>2.control</a:t>
            </a:r>
            <a:endParaRPr b="1" sz="2400">
              <a:solidFill>
                <a:srgbClr val="202124"/>
              </a:solidFill>
              <a:highlight>
                <a:srgbClr val="FFFFFF"/>
              </a:highlight>
            </a:endParaRPr>
          </a:p>
          <a:p>
            <a:pPr indent="0" lvl="0" marL="0" rtl="0" algn="l">
              <a:spcBef>
                <a:spcPts val="0"/>
              </a:spcBef>
              <a:spcAft>
                <a:spcPts val="0"/>
              </a:spcAft>
              <a:buNone/>
            </a:pPr>
            <a:r>
              <a:rPr b="1" lang="en-US" sz="2400">
                <a:solidFill>
                  <a:srgbClr val="202124"/>
                </a:solidFill>
                <a:highlight>
                  <a:srgbClr val="FFFFFF"/>
                </a:highlight>
              </a:rPr>
              <a:t>3.coordination</a:t>
            </a:r>
            <a:r>
              <a:rPr lang="en-US" sz="2400">
                <a:solidFill>
                  <a:srgbClr val="202124"/>
                </a:solidFill>
                <a:highlight>
                  <a:srgbClr val="FFFFFF"/>
                </a:highlight>
              </a:rPr>
              <a:t>. </a:t>
            </a:r>
            <a:endParaRPr sz="2400">
              <a:solidFill>
                <a:srgbClr val="202124"/>
              </a:solidFill>
              <a:highlight>
                <a:srgbClr val="FFFFFF"/>
              </a:highlight>
            </a:endParaRPr>
          </a:p>
          <a:p>
            <a:pPr indent="0" lvl="0" marL="0" rtl="0" algn="l">
              <a:spcBef>
                <a:spcPts val="0"/>
              </a:spcBef>
              <a:spcAft>
                <a:spcPts val="0"/>
              </a:spcAft>
              <a:buNone/>
            </a:pPr>
            <a:r>
              <a:t/>
            </a:r>
            <a:endParaRPr sz="2400">
              <a:solidFill>
                <a:srgbClr val="202124"/>
              </a:solidFill>
              <a:highlight>
                <a:srgbClr val="FFFFFF"/>
              </a:highlight>
            </a:endParaRPr>
          </a:p>
          <a:p>
            <a:pPr indent="0" lvl="0" marL="0" rtl="0" algn="l">
              <a:spcBef>
                <a:spcPts val="0"/>
              </a:spcBef>
              <a:spcAft>
                <a:spcPts val="0"/>
              </a:spcAft>
              <a:buNone/>
            </a:pPr>
            <a:r>
              <a:rPr lang="en-US" sz="2400">
                <a:solidFill>
                  <a:srgbClr val="202124"/>
                </a:solidFill>
                <a:highlight>
                  <a:srgbClr val="FFFFFF"/>
                </a:highlight>
              </a:rPr>
              <a:t>.</a:t>
            </a:r>
            <a:endParaRPr sz="2400">
              <a:solidFill>
                <a:srgbClr val="202124"/>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bfede9da76_0_99"/>
          <p:cNvSpPr txBox="1"/>
          <p:nvPr/>
        </p:nvSpPr>
        <p:spPr>
          <a:xfrm>
            <a:off x="0" y="295200"/>
            <a:ext cx="12192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202124"/>
                </a:solidFill>
                <a:highlight>
                  <a:srgbClr val="FFFFFF"/>
                </a:highlight>
              </a:rPr>
              <a:t>Planning</a:t>
            </a:r>
            <a:r>
              <a:rPr lang="en-US" sz="2400">
                <a:solidFill>
                  <a:srgbClr val="202124"/>
                </a:solidFill>
                <a:highlight>
                  <a:srgbClr val="FFFFFF"/>
                </a:highlight>
              </a:rPr>
              <a:t> is setting objectives and determining the course of action to achieve those objectives. Coordination is the process of aligning all resources and activities to achieve objectives.</a:t>
            </a:r>
            <a:endParaRPr sz="2400">
              <a:solidFill>
                <a:srgbClr val="202124"/>
              </a:solidFill>
              <a:highlight>
                <a:srgbClr val="FFFFFF"/>
              </a:highlight>
            </a:endParaRPr>
          </a:p>
          <a:p>
            <a:pPr indent="0" lvl="0" marL="0" rtl="0" algn="l">
              <a:spcBef>
                <a:spcPts val="0"/>
              </a:spcBef>
              <a:spcAft>
                <a:spcPts val="0"/>
              </a:spcAft>
              <a:buNone/>
            </a:pPr>
            <a:r>
              <a:t/>
            </a:r>
            <a:endParaRPr sz="2400">
              <a:solidFill>
                <a:srgbClr val="202124"/>
              </a:solidFill>
              <a:highlight>
                <a:srgbClr val="FFFFFF"/>
              </a:highlight>
            </a:endParaRPr>
          </a:p>
          <a:p>
            <a:pPr indent="0" lvl="0" marL="0" rtl="0" algn="l">
              <a:spcBef>
                <a:spcPts val="0"/>
              </a:spcBef>
              <a:spcAft>
                <a:spcPts val="0"/>
              </a:spcAft>
              <a:buNone/>
            </a:pPr>
            <a:r>
              <a:t/>
            </a:r>
            <a:endParaRPr sz="2400">
              <a:solidFill>
                <a:srgbClr val="202124"/>
              </a:solidFill>
              <a:highlight>
                <a:srgbClr val="FFFFFF"/>
              </a:highlight>
            </a:endParaRPr>
          </a:p>
          <a:p>
            <a:pPr indent="0" lvl="0" marL="0" rtl="0" algn="l">
              <a:spcBef>
                <a:spcPts val="0"/>
              </a:spcBef>
              <a:spcAft>
                <a:spcPts val="0"/>
              </a:spcAft>
              <a:buNone/>
            </a:pPr>
            <a:r>
              <a:rPr b="1" lang="en-US" sz="2400">
                <a:solidFill>
                  <a:srgbClr val="202124"/>
                </a:solidFill>
                <a:highlight>
                  <a:srgbClr val="FFFFFF"/>
                </a:highlight>
              </a:rPr>
              <a:t>4 M’s of Production Management - </a:t>
            </a:r>
            <a:r>
              <a:rPr lang="en-US" sz="2400">
                <a:solidFill>
                  <a:srgbClr val="202124"/>
                </a:solidFill>
                <a:highlight>
                  <a:srgbClr val="FFFFFF"/>
                </a:highlight>
              </a:rPr>
              <a:t> </a:t>
            </a:r>
            <a:r>
              <a:rPr lang="en-US" sz="2400">
                <a:solidFill>
                  <a:srgbClr val="202124"/>
                </a:solidFill>
                <a:highlight>
                  <a:srgbClr val="FFFFFF"/>
                </a:highlight>
              </a:rPr>
              <a:t>Machines, Manpower, Methods, and Material.</a:t>
            </a:r>
            <a:endParaRPr sz="2400">
              <a:solidFill>
                <a:srgbClr val="202124"/>
              </a:solidFill>
              <a:highlight>
                <a:srgbClr val="FFFFFF"/>
              </a:highlight>
            </a:endParaRPr>
          </a:p>
          <a:p>
            <a:pPr indent="0" lvl="0" marL="0" rtl="0" algn="l">
              <a:spcBef>
                <a:spcPts val="0"/>
              </a:spcBef>
              <a:spcAft>
                <a:spcPts val="0"/>
              </a:spcAft>
              <a:buNone/>
            </a:pPr>
            <a:r>
              <a:t/>
            </a:r>
            <a:endParaRPr sz="2400">
              <a:solidFill>
                <a:srgbClr val="202124"/>
              </a:solidFill>
              <a:highlight>
                <a:srgbClr val="FFFFFF"/>
              </a:highlight>
            </a:endParaRPr>
          </a:p>
          <a:p>
            <a:pPr indent="0" lvl="0" marL="0" rtl="0" algn="l">
              <a:spcBef>
                <a:spcPts val="0"/>
              </a:spcBef>
              <a:spcAft>
                <a:spcPts val="0"/>
              </a:spcAft>
              <a:buNone/>
            </a:pPr>
            <a:r>
              <a:t/>
            </a:r>
            <a:endParaRPr sz="2400">
              <a:solidFill>
                <a:srgbClr val="202124"/>
              </a:solidFill>
              <a:highlight>
                <a:srgbClr val="FFFFFF"/>
              </a:highlight>
            </a:endParaRPr>
          </a:p>
          <a:p>
            <a:pPr indent="0" lvl="0" marL="0" rtl="0" algn="l">
              <a:spcBef>
                <a:spcPts val="0"/>
              </a:spcBef>
              <a:spcAft>
                <a:spcPts val="0"/>
              </a:spcAft>
              <a:buNone/>
            </a:pPr>
            <a:r>
              <a:t/>
            </a:r>
            <a:endParaRPr b="1" sz="2400">
              <a:solidFill>
                <a:srgbClr val="202124"/>
              </a:solidFill>
              <a:highlight>
                <a:srgbClr val="FFFFFF"/>
              </a:highlight>
            </a:endParaRPr>
          </a:p>
        </p:txBody>
      </p:sp>
      <p:pic>
        <p:nvPicPr>
          <p:cNvPr id="501" name="Google Shape;501;g1bfede9da76_0_99"/>
          <p:cNvPicPr preferRelativeResize="0"/>
          <p:nvPr/>
        </p:nvPicPr>
        <p:blipFill>
          <a:blip r:embed="rId3">
            <a:alphaModFix/>
          </a:blip>
          <a:stretch>
            <a:fillRect/>
          </a:stretch>
        </p:blipFill>
        <p:spPr>
          <a:xfrm>
            <a:off x="2128850" y="2883975"/>
            <a:ext cx="8566901" cy="311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3"/>
          <p:cNvGrpSpPr/>
          <p:nvPr/>
        </p:nvGrpSpPr>
        <p:grpSpPr>
          <a:xfrm>
            <a:off x="219943" y="0"/>
            <a:ext cx="11972057" cy="985770"/>
            <a:chOff x="199789" y="0"/>
            <a:chExt cx="11972057" cy="985770"/>
          </a:xfrm>
        </p:grpSpPr>
        <p:sp>
          <p:nvSpPr>
            <p:cNvPr id="126" name="Google Shape;126;p3"/>
            <p:cNvSpPr/>
            <p:nvPr/>
          </p:nvSpPr>
          <p:spPr>
            <a:xfrm>
              <a:off x="199789" y="62440"/>
              <a:ext cx="109862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Module 1: Soft Skills</a:t>
              </a:r>
              <a:endParaRPr b="0" i="0" sz="3600" u="none" cap="none" strike="noStrike">
                <a:solidFill>
                  <a:schemeClr val="dk1"/>
                </a:solidFill>
                <a:latin typeface="Times New Roman"/>
                <a:ea typeface="Times New Roman"/>
                <a:cs typeface="Times New Roman"/>
                <a:sym typeface="Times New Roman"/>
              </a:endParaRPr>
            </a:p>
          </p:txBody>
        </p:sp>
        <p:pic>
          <p:nvPicPr>
            <p:cNvPr id="127" name="Google Shape;127;p3"/>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pSp>
      <p:sp>
        <p:nvSpPr>
          <p:cNvPr id="128" name="Google Shape;128;p3"/>
          <p:cNvSpPr/>
          <p:nvPr/>
        </p:nvSpPr>
        <p:spPr>
          <a:xfrm>
            <a:off x="1172530" y="1493909"/>
            <a:ext cx="98114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chemeClr val="dk1"/>
                </a:solidFill>
                <a:latin typeface="Times New Roman"/>
                <a:ea typeface="Times New Roman"/>
                <a:cs typeface="Times New Roman"/>
                <a:sym typeface="Times New Roman"/>
              </a:rPr>
              <a:t>Meaning</a:t>
            </a:r>
            <a:r>
              <a:rPr b="0" i="0" lang="en-US" sz="2400" u="none" cap="none" strike="noStrike">
                <a:solidFill>
                  <a:schemeClr val="dk1"/>
                </a:solidFill>
                <a:latin typeface="Times New Roman"/>
                <a:ea typeface="Times New Roman"/>
                <a:cs typeface="Times New Roman"/>
                <a:sym typeface="Times New Roman"/>
              </a:rPr>
              <a:t>: Soft Skills are personal qualities that allow us to relate with others. Soft skills covers both personality. </a:t>
            </a:r>
            <a:endParaRPr sz="2400">
              <a:solidFill>
                <a:schemeClr val="dk1"/>
              </a:solidFill>
              <a:latin typeface="Times New Roman"/>
              <a:ea typeface="Times New Roman"/>
              <a:cs typeface="Times New Roman"/>
              <a:sym typeface="Times New Roman"/>
            </a:endParaRPr>
          </a:p>
        </p:txBody>
      </p:sp>
      <p:sp>
        <p:nvSpPr>
          <p:cNvPr id="129" name="Google Shape;129;p3"/>
          <p:cNvSpPr/>
          <p:nvPr/>
        </p:nvSpPr>
        <p:spPr>
          <a:xfrm>
            <a:off x="1172530" y="2713784"/>
            <a:ext cx="4815841"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Self-Awareness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Grooming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Body Language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Confidence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Teamwork</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Active Listening &amp; Probing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Time Management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1"/>
          <p:cNvSpPr/>
          <p:nvPr/>
        </p:nvSpPr>
        <p:spPr>
          <a:xfrm>
            <a:off x="802688" y="2427709"/>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Module 5: Market Survey</a:t>
            </a:r>
            <a:endParaRPr b="0" sz="5400" cap="none">
              <a:solidFill>
                <a:schemeClr val="dk1"/>
              </a:solidFill>
              <a:latin typeface="Times New Roman"/>
              <a:ea typeface="Times New Roman"/>
              <a:cs typeface="Times New Roman"/>
              <a:sym typeface="Times New Roman"/>
            </a:endParaRPr>
          </a:p>
        </p:txBody>
      </p:sp>
      <p:pic>
        <p:nvPicPr>
          <p:cNvPr id="507" name="Google Shape;507;p31"/>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32"/>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aphicFrame>
        <p:nvGraphicFramePr>
          <p:cNvPr id="513" name="Google Shape;513;p32"/>
          <p:cNvGraphicFramePr/>
          <p:nvPr/>
        </p:nvGraphicFramePr>
        <p:xfrm>
          <a:off x="956285" y="1265971"/>
          <a:ext cx="3000000" cy="3000000"/>
        </p:xfrm>
        <a:graphic>
          <a:graphicData uri="http://schemas.openxmlformats.org/drawingml/2006/table">
            <a:tbl>
              <a:tblPr bandRow="1" firstRow="1">
                <a:noFill/>
                <a:tableStyleId>{A73E35B9-0A56-4FE5-9BE6-899BD73A5B91}</a:tableStyleId>
              </a:tblPr>
              <a:tblGrid>
                <a:gridCol w="2930950"/>
                <a:gridCol w="7982400"/>
              </a:tblGrid>
              <a:tr h="794850">
                <a:tc>
                  <a:txBody>
                    <a:bodyPr/>
                    <a:lstStyle/>
                    <a:p>
                      <a:pPr indent="0" lvl="0" marL="0" marR="0" rtl="0" algn="l">
                        <a:spcBef>
                          <a:spcPts val="0"/>
                        </a:spcBef>
                        <a:spcAft>
                          <a:spcPts val="0"/>
                        </a:spcAft>
                        <a:buNone/>
                      </a:pPr>
                      <a:r>
                        <a:rPr lang="en-US" sz="1800"/>
                        <a:t>Business Management</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Problem solving, logical thinking, practical approach</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794850">
                <a:tc>
                  <a:txBody>
                    <a:bodyPr/>
                    <a:lstStyle/>
                    <a:p>
                      <a:pPr indent="0" lvl="0" marL="0" marR="0" rtl="0" algn="l">
                        <a:spcBef>
                          <a:spcPts val="0"/>
                        </a:spcBef>
                        <a:spcAft>
                          <a:spcPts val="0"/>
                        </a:spcAft>
                        <a:buNone/>
                      </a:pPr>
                      <a:r>
                        <a:rPr lang="en-US" sz="1800"/>
                        <a:t>Running a business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Organizational skills, business</a:t>
                      </a:r>
                      <a:r>
                        <a:rPr lang="en-US" sz="1800"/>
                        <a:t> and operations planning, risk planning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794850">
                <a:tc>
                  <a:txBody>
                    <a:bodyPr/>
                    <a:lstStyle/>
                    <a:p>
                      <a:pPr indent="0" lvl="0" marL="0" marR="0" rtl="0" algn="l">
                        <a:spcBef>
                          <a:spcPts val="0"/>
                        </a:spcBef>
                        <a:spcAft>
                          <a:spcPts val="0"/>
                        </a:spcAft>
                        <a:buNone/>
                      </a:pPr>
                      <a:r>
                        <a:rPr lang="en-US" sz="1800"/>
                        <a:t>Vision</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Short term and long term goal, step by step execution plan for the goal, sustenance and growth plans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794850">
                <a:tc>
                  <a:txBody>
                    <a:bodyPr/>
                    <a:lstStyle/>
                    <a:p>
                      <a:pPr indent="0" lvl="0" marL="0" marR="0" rtl="0" algn="l">
                        <a:spcBef>
                          <a:spcPts val="0"/>
                        </a:spcBef>
                        <a:spcAft>
                          <a:spcPts val="0"/>
                        </a:spcAft>
                        <a:buNone/>
                      </a:pPr>
                      <a:r>
                        <a:rPr lang="en-US" sz="1800"/>
                        <a:t>Decision Making</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Confidence in facts, insights and data, logical interpretations, confident decision</a:t>
                      </a:r>
                      <a:r>
                        <a:rPr lang="en-US" sz="1800"/>
                        <a:t> and judgement abilities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794850">
                <a:tc>
                  <a:txBody>
                    <a:bodyPr/>
                    <a:lstStyle/>
                    <a:p>
                      <a:pPr indent="0" lvl="0" marL="0" marR="0" rtl="0" algn="l">
                        <a:spcBef>
                          <a:spcPts val="0"/>
                        </a:spcBef>
                        <a:spcAft>
                          <a:spcPts val="0"/>
                        </a:spcAft>
                        <a:buNone/>
                      </a:pPr>
                      <a:r>
                        <a:rPr lang="en-US" sz="1800"/>
                        <a:t>Risk vs Returns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Risk appetite,</a:t>
                      </a:r>
                      <a:r>
                        <a:rPr lang="en-US" sz="1800"/>
                        <a:t> profit expectations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3"/>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Market Survey - Meaning</a:t>
            </a:r>
            <a:endParaRPr b="0" sz="5400" cap="none">
              <a:solidFill>
                <a:schemeClr val="dk1"/>
              </a:solidFill>
              <a:latin typeface="Times New Roman"/>
              <a:ea typeface="Times New Roman"/>
              <a:cs typeface="Times New Roman"/>
              <a:sym typeface="Times New Roman"/>
            </a:endParaRPr>
          </a:p>
        </p:txBody>
      </p:sp>
      <p:pic>
        <p:nvPicPr>
          <p:cNvPr id="519" name="Google Shape;519;p33"/>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20" name="Google Shape;520;p33"/>
          <p:cNvSpPr/>
          <p:nvPr/>
        </p:nvSpPr>
        <p:spPr>
          <a:xfrm>
            <a:off x="1957753" y="2061646"/>
            <a:ext cx="8733693"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Fira Sans"/>
                <a:ea typeface="Fira Sans"/>
                <a:cs typeface="Fira Sans"/>
                <a:sym typeface="Fira Sans"/>
              </a:rPr>
              <a:t>Market survey is the survey research and analysis of the market for a particular product/service which includes the investigation into customer inclinations. A study of various customer capabilities such as investment attributes and buying potential. Market surveys are tools to directly collect feedback from the target audience to understand their characteristics, expectations, and requirements.</a:t>
            </a:r>
            <a:endParaRPr sz="24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4"/>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Purpose of Market Survey</a:t>
            </a:r>
            <a:endParaRPr b="0" sz="5400" cap="none">
              <a:solidFill>
                <a:schemeClr val="dk1"/>
              </a:solidFill>
              <a:latin typeface="Times New Roman"/>
              <a:ea typeface="Times New Roman"/>
              <a:cs typeface="Times New Roman"/>
              <a:sym typeface="Times New Roman"/>
            </a:endParaRPr>
          </a:p>
        </p:txBody>
      </p:sp>
      <p:pic>
        <p:nvPicPr>
          <p:cNvPr id="527" name="Google Shape;527;p34"/>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28" name="Google Shape;528;p34"/>
          <p:cNvSpPr/>
          <p:nvPr/>
        </p:nvSpPr>
        <p:spPr>
          <a:xfrm>
            <a:off x="2485291" y="1560401"/>
            <a:ext cx="7713785"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Gain critical customer feedback:</a:t>
            </a:r>
            <a:r>
              <a:rPr lang="en-US" sz="2400">
                <a:solidFill>
                  <a:schemeClr val="dk1"/>
                </a:solidFill>
                <a:latin typeface="Calibri"/>
                <a:ea typeface="Calibri"/>
                <a:cs typeface="Calibri"/>
                <a:sym typeface="Calibri"/>
              </a:rPr>
              <a:t> The main purpose of the market survey is to offer marketing and business managers a platform to obtain critical information about their consumers so that existing customers can be retained and new ones can be got onboard. </a:t>
            </a:r>
            <a:endParaRPr/>
          </a:p>
          <a:p>
            <a:pPr indent="-190500" lvl="0" marL="342900" marR="0" rtl="0" algn="l">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Understand customer inclination towards purchasing products:</a:t>
            </a:r>
            <a:r>
              <a:rPr lang="en-US" sz="2400">
                <a:solidFill>
                  <a:schemeClr val="dk1"/>
                </a:solidFill>
                <a:latin typeface="Calibri"/>
                <a:ea typeface="Calibri"/>
                <a:cs typeface="Calibri"/>
                <a:sym typeface="Calibri"/>
              </a:rPr>
              <a:t> Details such as whether the customers will spend a certain amount of money for their products/services, inclination levels among customers about upcoming features or products, what are their thoughts about the competitor products etc.</a:t>
            </a:r>
            <a:endParaRPr b="0" i="0" sz="2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5"/>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Purpose of Market Survey</a:t>
            </a:r>
            <a:endParaRPr b="0" sz="5400" cap="none">
              <a:solidFill>
                <a:schemeClr val="dk1"/>
              </a:solidFill>
              <a:latin typeface="Times New Roman"/>
              <a:ea typeface="Times New Roman"/>
              <a:cs typeface="Times New Roman"/>
              <a:sym typeface="Times New Roman"/>
            </a:endParaRPr>
          </a:p>
        </p:txBody>
      </p:sp>
      <p:pic>
        <p:nvPicPr>
          <p:cNvPr id="535" name="Google Shape;535;p35"/>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36" name="Google Shape;536;p35"/>
          <p:cNvSpPr/>
          <p:nvPr/>
        </p:nvSpPr>
        <p:spPr>
          <a:xfrm>
            <a:off x="2485291" y="1560401"/>
            <a:ext cx="771378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 Enhance existing products and services:</a:t>
            </a:r>
            <a:r>
              <a:rPr lang="en-US" sz="2400">
                <a:solidFill>
                  <a:schemeClr val="dk1"/>
                </a:solidFill>
                <a:latin typeface="Calibri"/>
                <a:ea typeface="Calibri"/>
                <a:cs typeface="Calibri"/>
                <a:sym typeface="Calibri"/>
              </a:rPr>
              <a:t> A market survey can also be implemented with the purpose of improving existing products, analyze customer satisfaction levels along with getting data about their perception of the market and build a buyer persona using information from existing clientele database. </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4. Make well-informed business decisions:</a:t>
            </a:r>
            <a:r>
              <a:rPr lang="en-US" sz="2400">
                <a:solidFill>
                  <a:schemeClr val="dk1"/>
                </a:solidFill>
                <a:latin typeface="Calibri"/>
                <a:ea typeface="Calibri"/>
                <a:cs typeface="Calibri"/>
                <a:sym typeface="Calibri"/>
              </a:rPr>
              <a:t> Data gathered using market surveys is instrumental in making major changes in the business which reduces the degree of risks involved in taking important business decisions</a:t>
            </a:r>
            <a:endParaRPr/>
          </a:p>
          <a:p>
            <a:pPr indent="0" lvl="0" marL="0" marR="0" rtl="0" algn="l">
              <a:spcBef>
                <a:spcPts val="0"/>
              </a:spcBef>
              <a:spcAft>
                <a:spcPts val="0"/>
              </a:spcAft>
              <a:buNone/>
            </a:pPr>
            <a:r>
              <a:t/>
            </a:r>
            <a:endParaRPr b="0" i="0" sz="24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6"/>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Building Proposals</a:t>
            </a:r>
            <a:endParaRPr b="0" sz="5400" cap="none">
              <a:solidFill>
                <a:schemeClr val="dk1"/>
              </a:solidFill>
              <a:latin typeface="Times New Roman"/>
              <a:ea typeface="Times New Roman"/>
              <a:cs typeface="Times New Roman"/>
              <a:sym typeface="Times New Roman"/>
            </a:endParaRPr>
          </a:p>
        </p:txBody>
      </p:sp>
      <p:pic>
        <p:nvPicPr>
          <p:cNvPr id="543" name="Google Shape;543;p36"/>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aphicFrame>
        <p:nvGraphicFramePr>
          <p:cNvPr id="544" name="Google Shape;544;p36"/>
          <p:cNvGraphicFramePr/>
          <p:nvPr/>
        </p:nvGraphicFramePr>
        <p:xfrm>
          <a:off x="1096962" y="1846261"/>
          <a:ext cx="3000000" cy="3000000"/>
        </p:xfrm>
        <a:graphic>
          <a:graphicData uri="http://schemas.openxmlformats.org/drawingml/2006/table">
            <a:tbl>
              <a:tblPr bandRow="1" firstRow="1">
                <a:noFill/>
                <a:tableStyleId>{A73E35B9-0A56-4FE5-9BE6-899BD73A5B91}</a:tableStyleId>
              </a:tblPr>
              <a:tblGrid>
                <a:gridCol w="2770375"/>
                <a:gridCol w="7545075"/>
              </a:tblGrid>
              <a:tr h="975975">
                <a:tc>
                  <a:txBody>
                    <a:bodyPr/>
                    <a:lstStyle/>
                    <a:p>
                      <a:pPr indent="0" lvl="0" marL="0" marR="0" rtl="0" algn="l">
                        <a:spcBef>
                          <a:spcPts val="0"/>
                        </a:spcBef>
                        <a:spcAft>
                          <a:spcPts val="0"/>
                        </a:spcAft>
                        <a:buNone/>
                      </a:pPr>
                      <a:r>
                        <a:rPr lang="en-US" sz="2400">
                          <a:latin typeface="Calibri"/>
                          <a:ea typeface="Calibri"/>
                          <a:cs typeface="Calibri"/>
                          <a:sym typeface="Calibri"/>
                        </a:rPr>
                        <a:t>How to build proposal</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latin typeface="Calibri"/>
                          <a:ea typeface="Calibri"/>
                          <a:cs typeface="Calibri"/>
                          <a:sym typeface="Calibri"/>
                        </a:rPr>
                        <a:t>Value proposition, plan, cost, benefits</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975975">
                <a:tc>
                  <a:txBody>
                    <a:bodyPr/>
                    <a:lstStyle/>
                    <a:p>
                      <a:pPr indent="0" lvl="0" marL="0" marR="0" rtl="0" algn="l">
                        <a:spcBef>
                          <a:spcPts val="0"/>
                        </a:spcBef>
                        <a:spcAft>
                          <a:spcPts val="0"/>
                        </a:spcAft>
                        <a:buNone/>
                      </a:pPr>
                      <a:r>
                        <a:rPr lang="en-US" sz="2400">
                          <a:latin typeface="Calibri"/>
                          <a:ea typeface="Calibri"/>
                          <a:cs typeface="Calibri"/>
                          <a:sym typeface="Calibri"/>
                        </a:rPr>
                        <a:t>Business</a:t>
                      </a:r>
                      <a:r>
                        <a:rPr lang="en-US" sz="2400">
                          <a:latin typeface="Calibri"/>
                          <a:ea typeface="Calibri"/>
                          <a:cs typeface="Calibri"/>
                          <a:sym typeface="Calibri"/>
                        </a:rPr>
                        <a:t> Identity </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latin typeface="Calibri"/>
                          <a:ea typeface="Calibri"/>
                          <a:cs typeface="Calibri"/>
                          <a:sym typeface="Calibri"/>
                        </a:rPr>
                        <a:t>Unique</a:t>
                      </a:r>
                      <a:r>
                        <a:rPr lang="en-US" sz="2400">
                          <a:latin typeface="Calibri"/>
                          <a:ea typeface="Calibri"/>
                          <a:cs typeface="Calibri"/>
                          <a:sym typeface="Calibri"/>
                        </a:rPr>
                        <a:t> identifier, detailed information, reachability and accessibility of business </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975975">
                <a:tc>
                  <a:txBody>
                    <a:bodyPr/>
                    <a:lstStyle/>
                    <a:p>
                      <a:pPr indent="0" lvl="0" marL="0" marR="0" rtl="0" algn="l">
                        <a:spcBef>
                          <a:spcPts val="0"/>
                        </a:spcBef>
                        <a:spcAft>
                          <a:spcPts val="0"/>
                        </a:spcAft>
                        <a:buNone/>
                      </a:pPr>
                      <a:r>
                        <a:rPr lang="en-US" sz="2400">
                          <a:latin typeface="Calibri"/>
                          <a:ea typeface="Calibri"/>
                          <a:cs typeface="Calibri"/>
                          <a:sym typeface="Calibri"/>
                        </a:rPr>
                        <a:t>Pricing</a:t>
                      </a:r>
                      <a:r>
                        <a:rPr lang="en-US" sz="2400">
                          <a:latin typeface="Calibri"/>
                          <a:ea typeface="Calibri"/>
                          <a:cs typeface="Calibri"/>
                          <a:sym typeface="Calibri"/>
                        </a:rPr>
                        <a:t> and Methodology</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latin typeface="Calibri"/>
                          <a:ea typeface="Calibri"/>
                          <a:cs typeface="Calibri"/>
                          <a:sym typeface="Calibri"/>
                        </a:rPr>
                        <a:t>Per unit, bulk, Bundles, Discounts, Offers, </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975975">
                <a:tc>
                  <a:txBody>
                    <a:bodyPr/>
                    <a:lstStyle/>
                    <a:p>
                      <a:pPr indent="0" lvl="0" marL="0" marR="0" rtl="0" algn="l">
                        <a:spcBef>
                          <a:spcPts val="0"/>
                        </a:spcBef>
                        <a:spcAft>
                          <a:spcPts val="0"/>
                        </a:spcAft>
                        <a:buNone/>
                      </a:pPr>
                      <a:r>
                        <a:rPr lang="en-US" sz="2400">
                          <a:latin typeface="Calibri"/>
                          <a:ea typeface="Calibri"/>
                          <a:cs typeface="Calibri"/>
                          <a:sym typeface="Calibri"/>
                        </a:rPr>
                        <a:t>Outline </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latin typeface="Calibri"/>
                          <a:ea typeface="Calibri"/>
                          <a:cs typeface="Calibri"/>
                          <a:sym typeface="Calibri"/>
                        </a:rPr>
                        <a:t>End to end proposal overview, outlines, details, basis</a:t>
                      </a:r>
                      <a:r>
                        <a:rPr lang="en-US" sz="2400">
                          <a:latin typeface="Calibri"/>
                          <a:ea typeface="Calibri"/>
                          <a:cs typeface="Calibri"/>
                          <a:sym typeface="Calibri"/>
                        </a:rPr>
                        <a:t> of information, commitment </a:t>
                      </a:r>
                      <a:endParaRPr sz="2400">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7"/>
          <p:cNvSpPr/>
          <p:nvPr/>
        </p:nvSpPr>
        <p:spPr>
          <a:xfrm>
            <a:off x="591673" y="229632"/>
            <a:ext cx="1098624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Setting up a Business</a:t>
            </a:r>
            <a:endParaRPr b="0" sz="2800" cap="none">
              <a:solidFill>
                <a:schemeClr val="dk1"/>
              </a:solidFill>
              <a:latin typeface="Times New Roman"/>
              <a:ea typeface="Times New Roman"/>
              <a:cs typeface="Times New Roman"/>
              <a:sym typeface="Times New Roman"/>
            </a:endParaRPr>
          </a:p>
        </p:txBody>
      </p:sp>
      <p:pic>
        <p:nvPicPr>
          <p:cNvPr id="550" name="Google Shape;550;p37"/>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aphicFrame>
        <p:nvGraphicFramePr>
          <p:cNvPr id="551" name="Google Shape;551;p37"/>
          <p:cNvGraphicFramePr/>
          <p:nvPr/>
        </p:nvGraphicFramePr>
        <p:xfrm>
          <a:off x="1253519" y="752854"/>
          <a:ext cx="3000000" cy="3000000"/>
        </p:xfrm>
        <a:graphic>
          <a:graphicData uri="http://schemas.openxmlformats.org/drawingml/2006/table">
            <a:tbl>
              <a:tblPr bandRow="1" firstRow="1">
                <a:noFill/>
                <a:tableStyleId>{A73E35B9-0A56-4FE5-9BE6-899BD73A5B91}</a:tableStyleId>
              </a:tblPr>
              <a:tblGrid>
                <a:gridCol w="2729900"/>
                <a:gridCol w="7434850"/>
              </a:tblGrid>
              <a:tr h="737750">
                <a:tc>
                  <a:txBody>
                    <a:bodyPr/>
                    <a:lstStyle/>
                    <a:p>
                      <a:pPr indent="0" lvl="0" marL="0" marR="0" rtl="0" algn="l">
                        <a:spcBef>
                          <a:spcPts val="0"/>
                        </a:spcBef>
                        <a:spcAft>
                          <a:spcPts val="0"/>
                        </a:spcAft>
                        <a:buNone/>
                      </a:pPr>
                      <a:r>
                        <a:rPr lang="en-US" sz="1600"/>
                        <a:t>Business Reports </a:t>
                      </a:r>
                      <a:endParaRPr sz="1600"/>
                    </a:p>
                  </a:txBody>
                  <a:tcPr marT="45725" marB="45725" marR="91450" marL="91450" anchor="ctr">
                    <a:lnL cap="flat" cmpd="sng" w="12700">
                      <a:solidFill>
                        <a:schemeClr val="dk1"/>
                      </a:solidFill>
                      <a:prstDash val="dash"/>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 Survey Questionnaire, Survey Findings</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Outcomes, Product Finalization, Methods of Manufacturing</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Transportation Issues, Competition for the product, repeated mass appeal </a:t>
                      </a:r>
                      <a:endParaRPr/>
                    </a:p>
                  </a:txBody>
                  <a:tcPr marT="45725" marB="45725" marR="91450" marL="91450" anchor="ctr">
                    <a:lnL cap="flat" cmpd="sng" w="12700">
                      <a:solidFill>
                        <a:schemeClr val="dk1"/>
                      </a:solidFill>
                      <a:prstDash val="dash"/>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solidFill>
                      <a:srgbClr val="FFE5D3"/>
                    </a:solidFill>
                  </a:tcPr>
                </a:tc>
              </a:tr>
              <a:tr h="183072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Use of SWOT Analysis </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STRENGTH:- What do you do well, What Unique resources can you draw on, what do others see as your strengths. </a:t>
                      </a:r>
                      <a:endParaRPr/>
                    </a:p>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WEAKNESS:- What could you improve?, Where do you have fewer resources than others, What are others likely to see as weakness.</a:t>
                      </a:r>
                      <a:endParaRPr/>
                    </a:p>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OPPORTUNITY :-What opportunity are open to you, What trends could you take advantage of, How can you turn your strength into opportunity.</a:t>
                      </a:r>
                      <a:endParaRPr/>
                    </a:p>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THREATS:- What threats can harm you, What is your competitor doing, What threats do your weakness expose to you.</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519150">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Capital requirement and other financial indicators.</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Budget require for your business plan, Setup  cost, inventory cost, Tools Cost,  Labor Wages</a:t>
                      </a:r>
                      <a:endParaRPr sz="16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737750">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Developing a strong business profile </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Put Basic information about your company/ Business</a:t>
                      </a:r>
                      <a:endParaRPr/>
                    </a:p>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Put your company idea</a:t>
                      </a:r>
                      <a:endParaRPr/>
                    </a:p>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Outline mission statement</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0822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Psychological aspects </a:t>
                      </a:r>
                      <a:endParaRPr sz="1600">
                        <a:latin typeface="Times New Roman"/>
                        <a:ea typeface="Times New Roman"/>
                        <a:cs typeface="Times New Roman"/>
                        <a:sym typeface="Times New Roman"/>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Mental, Physical, Emotional, Social and Financial</a:t>
                      </a:r>
                      <a:endParaRPr sz="1600">
                        <a:latin typeface="Times New Roman"/>
                        <a:ea typeface="Times New Roman"/>
                        <a:cs typeface="Times New Roman"/>
                        <a:sym typeface="Times New Roman"/>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0822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Material selection </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Quantity, quality, price, availability, sourcing</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0822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Goal Setting </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Targets, attainment, gaps </a:t>
                      </a:r>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p:nvPr/>
        </p:nvSpPr>
        <p:spPr>
          <a:xfrm>
            <a:off x="591672"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Catalogue Making</a:t>
            </a:r>
            <a:endParaRPr b="0" sz="5400" cap="none">
              <a:solidFill>
                <a:schemeClr val="dk1"/>
              </a:solidFill>
              <a:latin typeface="Times New Roman"/>
              <a:ea typeface="Times New Roman"/>
              <a:cs typeface="Times New Roman"/>
              <a:sym typeface="Times New Roman"/>
            </a:endParaRPr>
          </a:p>
        </p:txBody>
      </p:sp>
      <p:pic>
        <p:nvPicPr>
          <p:cNvPr id="558" name="Google Shape;558;p38"/>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59" name="Google Shape;559;p38"/>
          <p:cNvSpPr/>
          <p:nvPr/>
        </p:nvSpPr>
        <p:spPr>
          <a:xfrm>
            <a:off x="2930726" y="1048210"/>
            <a:ext cx="630813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222222"/>
                </a:solidFill>
                <a:latin typeface="Arial"/>
                <a:ea typeface="Arial"/>
                <a:cs typeface="Arial"/>
                <a:sym typeface="Arial"/>
              </a:rPr>
              <a:t>How to Make a Product Catalog</a:t>
            </a:r>
            <a:endParaRPr b="1" i="0" sz="3200">
              <a:solidFill>
                <a:srgbClr val="222222"/>
              </a:solidFill>
              <a:latin typeface="Helvetica Neue"/>
              <a:ea typeface="Helvetica Neue"/>
              <a:cs typeface="Helvetica Neue"/>
              <a:sym typeface="Helvetica Neue"/>
            </a:endParaRPr>
          </a:p>
        </p:txBody>
      </p:sp>
      <p:sp>
        <p:nvSpPr>
          <p:cNvPr id="560" name="Google Shape;560;p38"/>
          <p:cNvSpPr/>
          <p:nvPr/>
        </p:nvSpPr>
        <p:spPr>
          <a:xfrm>
            <a:off x="3655796" y="1885250"/>
            <a:ext cx="6044732" cy="470898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545454"/>
              </a:buClr>
              <a:buSzPts val="2400"/>
              <a:buFont typeface="Calibri"/>
              <a:buAutoNum type="arabicPeriod"/>
            </a:pPr>
            <a:r>
              <a:rPr lang="en-US" sz="2400">
                <a:solidFill>
                  <a:srgbClr val="545454"/>
                </a:solidFill>
                <a:latin typeface="Calibri"/>
                <a:ea typeface="Calibri"/>
                <a:cs typeface="Calibri"/>
                <a:sym typeface="Calibri"/>
              </a:rPr>
              <a:t>Gather your content.</a:t>
            </a:r>
            <a:endParaRPr/>
          </a:p>
          <a:p>
            <a:pPr indent="-304800" lvl="0" marL="457200" marR="0" rtl="0" algn="l">
              <a:spcBef>
                <a:spcPts val="0"/>
              </a:spcBef>
              <a:spcAft>
                <a:spcPts val="0"/>
              </a:spcAft>
              <a:buClr>
                <a:schemeClr val="dk1"/>
              </a:buClr>
              <a:buSzPts val="2400"/>
              <a:buFont typeface="Calibri"/>
              <a:buNone/>
            </a:pPr>
            <a:r>
              <a:t/>
            </a:r>
            <a:endParaRPr sz="2400">
              <a:solidFill>
                <a:srgbClr val="545454"/>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Produce visually appealing product images</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Know your product features</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Choose an appropriate size for your catalog</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Choose the right amount of pages</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Write product descriptions</a:t>
            </a:r>
            <a:endParaRPr/>
          </a:p>
          <a:p>
            <a:pPr indent="-228600" lvl="0" marL="342900" marR="0" rtl="0" algn="l">
              <a:spcBef>
                <a:spcPts val="0"/>
              </a:spcBef>
              <a:spcAft>
                <a:spcPts val="0"/>
              </a:spcAft>
              <a:buClr>
                <a:schemeClr val="dk1"/>
              </a:buClr>
              <a:buSzPts val="1800"/>
              <a:buFont typeface="Calibri"/>
              <a:buNone/>
            </a:pPr>
            <a:r>
              <a:t/>
            </a:r>
            <a:endParaRPr b="1"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9"/>
          <p:cNvSpPr/>
          <p:nvPr/>
        </p:nvSpPr>
        <p:spPr>
          <a:xfrm>
            <a:off x="591673" y="2234278"/>
            <a:ext cx="10986246" cy="25853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Module 6: Government Schemes &amp; Policies</a:t>
            </a:r>
            <a:endParaRPr/>
          </a:p>
          <a:p>
            <a:pPr indent="0" lvl="0" marL="0" marR="0" rtl="0" algn="ctr">
              <a:spcBef>
                <a:spcPts val="0"/>
              </a:spcBef>
              <a:spcAft>
                <a:spcPts val="0"/>
              </a:spcAft>
              <a:buNone/>
            </a:pPr>
            <a:r>
              <a:rPr b="0" lang="en-US" sz="5400" cap="none">
                <a:solidFill>
                  <a:schemeClr val="dk1"/>
                </a:solidFill>
                <a:latin typeface="Times New Roman"/>
                <a:ea typeface="Times New Roman"/>
                <a:cs typeface="Times New Roman"/>
                <a:sym typeface="Times New Roman"/>
              </a:rPr>
              <a:t>(Maharashtra)</a:t>
            </a:r>
            <a:endParaRPr b="0" sz="5400" cap="none">
              <a:solidFill>
                <a:schemeClr val="dk1"/>
              </a:solidFill>
              <a:latin typeface="Times New Roman"/>
              <a:ea typeface="Times New Roman"/>
              <a:cs typeface="Times New Roman"/>
              <a:sym typeface="Times New Roman"/>
            </a:endParaRPr>
          </a:p>
        </p:txBody>
      </p:sp>
      <p:pic>
        <p:nvPicPr>
          <p:cNvPr id="566" name="Google Shape;566;p39"/>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40"/>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73" name="Google Shape;573;p40"/>
          <p:cNvSpPr/>
          <p:nvPr/>
        </p:nvSpPr>
        <p:spPr>
          <a:xfrm>
            <a:off x="3048000" y="1573631"/>
            <a:ext cx="7935993" cy="31085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202124"/>
              </a:buClr>
              <a:buSzPts val="2800"/>
              <a:buFont typeface="Calibri"/>
              <a:buAutoNum type="arabicPeriod"/>
            </a:pPr>
            <a:r>
              <a:rPr lang="en-US" sz="2800">
                <a:solidFill>
                  <a:srgbClr val="202124"/>
                </a:solidFill>
                <a:latin typeface="arial"/>
                <a:ea typeface="arial"/>
                <a:cs typeface="arial"/>
                <a:sym typeface="arial"/>
              </a:rPr>
              <a:t>Udyog Aadhaar Memorandum. </a:t>
            </a:r>
            <a:endParaRPr/>
          </a:p>
          <a:p>
            <a:pPr indent="-342900" lvl="0" marL="342900" marR="0" rtl="0" algn="l">
              <a:spcBef>
                <a:spcPts val="0"/>
              </a:spcBef>
              <a:spcAft>
                <a:spcPts val="0"/>
              </a:spcAft>
              <a:buClr>
                <a:srgbClr val="202124"/>
              </a:buClr>
              <a:buSzPts val="2800"/>
              <a:buFont typeface="Calibri"/>
              <a:buAutoNum type="arabicPeriod"/>
            </a:pPr>
            <a:r>
              <a:rPr lang="en-US" sz="2800">
                <a:solidFill>
                  <a:srgbClr val="202124"/>
                </a:solidFill>
                <a:latin typeface="arial"/>
                <a:ea typeface="arial"/>
                <a:cs typeface="arial"/>
                <a:sym typeface="arial"/>
              </a:rPr>
              <a:t>Quality Management Standards &amp; Quality Technology Tools</a:t>
            </a:r>
            <a:endParaRPr sz="2800">
              <a:solidFill>
                <a:srgbClr val="202124"/>
              </a:solidFill>
              <a:latin typeface="arial"/>
              <a:ea typeface="arial"/>
              <a:cs typeface="arial"/>
              <a:sym typeface="arial"/>
            </a:endParaRPr>
          </a:p>
          <a:p>
            <a:pPr indent="-342900" lvl="0" marL="342900" marR="0" rtl="0" algn="l">
              <a:spcBef>
                <a:spcPts val="0"/>
              </a:spcBef>
              <a:spcAft>
                <a:spcPts val="0"/>
              </a:spcAft>
              <a:buClr>
                <a:srgbClr val="202124"/>
              </a:buClr>
              <a:buSzPts val="2800"/>
              <a:buFont typeface="Calibri"/>
              <a:buAutoNum type="arabicPeriod"/>
            </a:pPr>
            <a:r>
              <a:rPr lang="en-US" sz="2800">
                <a:solidFill>
                  <a:srgbClr val="202124"/>
                </a:solidFill>
                <a:latin typeface="arial"/>
                <a:ea typeface="arial"/>
                <a:cs typeface="arial"/>
                <a:sym typeface="arial"/>
              </a:rPr>
              <a:t>Grievance Monitoring System</a:t>
            </a:r>
            <a:endParaRPr sz="2800">
              <a:solidFill>
                <a:srgbClr val="202124"/>
              </a:solidFill>
              <a:latin typeface="arial"/>
              <a:ea typeface="arial"/>
              <a:cs typeface="arial"/>
              <a:sym typeface="arial"/>
            </a:endParaRPr>
          </a:p>
          <a:p>
            <a:pPr indent="-342900" lvl="0" marL="342900" marR="0" rtl="0" algn="l">
              <a:spcBef>
                <a:spcPts val="0"/>
              </a:spcBef>
              <a:spcAft>
                <a:spcPts val="0"/>
              </a:spcAft>
              <a:buClr>
                <a:srgbClr val="202124"/>
              </a:buClr>
              <a:buSzPts val="2800"/>
              <a:buFont typeface="Calibri"/>
              <a:buAutoNum type="arabicPeriod"/>
            </a:pPr>
            <a:r>
              <a:rPr lang="en-US" sz="2800">
                <a:solidFill>
                  <a:srgbClr val="202124"/>
                </a:solidFill>
                <a:latin typeface="arial"/>
                <a:ea typeface="arial"/>
                <a:cs typeface="arial"/>
                <a:sym typeface="arial"/>
              </a:rPr>
              <a:t>Incubation</a:t>
            </a:r>
            <a:endParaRPr sz="2800">
              <a:solidFill>
                <a:srgbClr val="202124"/>
              </a:solidFill>
              <a:latin typeface="arial"/>
              <a:ea typeface="arial"/>
              <a:cs typeface="arial"/>
              <a:sym typeface="arial"/>
            </a:endParaRPr>
          </a:p>
          <a:p>
            <a:pPr indent="-342900" lvl="0" marL="342900" marR="0" rtl="0" algn="l">
              <a:spcBef>
                <a:spcPts val="0"/>
              </a:spcBef>
              <a:spcAft>
                <a:spcPts val="0"/>
              </a:spcAft>
              <a:buClr>
                <a:srgbClr val="202124"/>
              </a:buClr>
              <a:buSzPts val="2800"/>
              <a:buFont typeface="Calibri"/>
              <a:buAutoNum type="arabicPeriod"/>
            </a:pPr>
            <a:r>
              <a:rPr lang="en-US" sz="2800">
                <a:solidFill>
                  <a:srgbClr val="202124"/>
                </a:solidFill>
                <a:latin typeface="arial"/>
                <a:ea typeface="arial"/>
                <a:cs typeface="arial"/>
                <a:sym typeface="arial"/>
              </a:rPr>
              <a:t>Credit Linked Capital Subsidy Scheme.</a:t>
            </a:r>
            <a:endParaRPr sz="2800">
              <a:solidFill>
                <a:srgbClr val="202124"/>
              </a:solidFill>
              <a:latin typeface="arial"/>
              <a:ea typeface="arial"/>
              <a:cs typeface="arial"/>
              <a:sym typeface="arial"/>
            </a:endParaRPr>
          </a:p>
          <a:p>
            <a:pPr indent="-342900" lvl="0" marL="342900" marR="0" rtl="0" algn="l">
              <a:spcBef>
                <a:spcPts val="0"/>
              </a:spcBef>
              <a:spcAft>
                <a:spcPts val="0"/>
              </a:spcAft>
              <a:buClr>
                <a:srgbClr val="202124"/>
              </a:buClr>
              <a:buSzPts val="2800"/>
              <a:buFont typeface="Calibri"/>
              <a:buAutoNum type="arabicPeriod"/>
            </a:pPr>
            <a:r>
              <a:rPr lang="en-US" sz="2800">
                <a:solidFill>
                  <a:srgbClr val="202124"/>
                </a:solidFill>
                <a:latin typeface="arial"/>
                <a:ea typeface="arial"/>
                <a:cs typeface="arial"/>
                <a:sym typeface="arial"/>
              </a:rPr>
              <a:t>Women Entrepreneurship.</a:t>
            </a:r>
            <a:endParaRPr b="0" i="0" sz="2800">
              <a:solidFill>
                <a:srgbClr val="20212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p:nvPr/>
        </p:nvSpPr>
        <p:spPr>
          <a:xfrm>
            <a:off x="591673" y="244691"/>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5400" cap="none">
                <a:solidFill>
                  <a:schemeClr val="dk1"/>
                </a:solidFill>
                <a:latin typeface="Times New Roman"/>
                <a:ea typeface="Times New Roman"/>
                <a:cs typeface="Times New Roman"/>
                <a:sym typeface="Times New Roman"/>
              </a:rPr>
              <a:t>Self Awareness </a:t>
            </a:r>
            <a:endParaRPr b="0" sz="5400" cap="none">
              <a:solidFill>
                <a:schemeClr val="dk1"/>
              </a:solidFill>
              <a:latin typeface="Times New Roman"/>
              <a:ea typeface="Times New Roman"/>
              <a:cs typeface="Times New Roman"/>
              <a:sym typeface="Times New Roman"/>
            </a:endParaRPr>
          </a:p>
        </p:txBody>
      </p:sp>
      <p:pic>
        <p:nvPicPr>
          <p:cNvPr id="136" name="Google Shape;136;p4"/>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37" name="Google Shape;137;p4"/>
          <p:cNvSpPr/>
          <p:nvPr/>
        </p:nvSpPr>
        <p:spPr>
          <a:xfrm>
            <a:off x="1390748" y="1168021"/>
            <a:ext cx="938809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202124"/>
                </a:solidFill>
                <a:latin typeface="arial"/>
                <a:ea typeface="arial"/>
                <a:cs typeface="arial"/>
                <a:sym typeface="arial"/>
              </a:rPr>
              <a:t>Self-awareness skills, as the term indicates, refer to one's ability to be aware of or to recognize his emotions, behaviors, beliefs, motivations.</a:t>
            </a:r>
            <a:endParaRPr sz="2000">
              <a:solidFill>
                <a:schemeClr val="dk1"/>
              </a:solidFill>
              <a:latin typeface="Calibri"/>
              <a:ea typeface="Calibri"/>
              <a:cs typeface="Calibri"/>
              <a:sym typeface="Calibri"/>
            </a:endParaRPr>
          </a:p>
        </p:txBody>
      </p:sp>
      <p:sp>
        <p:nvSpPr>
          <p:cNvPr id="138" name="Google Shape;138;p4"/>
          <p:cNvSpPr/>
          <p:nvPr/>
        </p:nvSpPr>
        <p:spPr>
          <a:xfrm>
            <a:off x="3949014" y="2091351"/>
            <a:ext cx="52361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02124"/>
                </a:solidFill>
                <a:latin typeface="arial"/>
                <a:ea typeface="arial"/>
                <a:cs typeface="arial"/>
                <a:sym typeface="arial"/>
              </a:rPr>
              <a:t>6 Ways to Improve Self Awareness</a:t>
            </a:r>
            <a:endParaRPr b="1" sz="2400">
              <a:solidFill>
                <a:schemeClr val="dk1"/>
              </a:solidFill>
              <a:latin typeface="Calibri"/>
              <a:ea typeface="Calibri"/>
              <a:cs typeface="Calibri"/>
              <a:sym typeface="Calibri"/>
            </a:endParaRPr>
          </a:p>
        </p:txBody>
      </p:sp>
      <p:sp>
        <p:nvSpPr>
          <p:cNvPr id="139" name="Google Shape;139;p4"/>
          <p:cNvSpPr/>
          <p:nvPr/>
        </p:nvSpPr>
        <p:spPr>
          <a:xfrm>
            <a:off x="2954831" y="3035330"/>
            <a:ext cx="7629000" cy="25854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b="1" lang="en-US" sz="2400" cap="none">
                <a:solidFill>
                  <a:schemeClr val="dk1"/>
                </a:solidFill>
                <a:latin typeface="Calibri"/>
                <a:ea typeface="Calibri"/>
                <a:cs typeface="Calibri"/>
                <a:sym typeface="Calibri"/>
              </a:rPr>
              <a:t>ASK FOR FEEDBACK</a:t>
            </a:r>
            <a:endParaRPr/>
          </a:p>
          <a:p>
            <a:pPr indent="-342900" lvl="0" marL="342900" marR="0" rtl="0" algn="l">
              <a:spcBef>
                <a:spcPts val="0"/>
              </a:spcBef>
              <a:spcAft>
                <a:spcPts val="0"/>
              </a:spcAft>
              <a:buClr>
                <a:schemeClr val="dk1"/>
              </a:buClr>
              <a:buSzPts val="2400"/>
              <a:buFont typeface="Calibri"/>
              <a:buAutoNum type="arabicPeriod"/>
            </a:pPr>
            <a:r>
              <a:rPr b="1" lang="en-US" sz="2400" cap="none">
                <a:solidFill>
                  <a:schemeClr val="dk1"/>
                </a:solidFill>
                <a:latin typeface="Calibri"/>
                <a:ea typeface="Calibri"/>
                <a:cs typeface="Calibri"/>
                <a:sym typeface="Calibri"/>
              </a:rPr>
              <a:t>RECOGNISE STRENGTHS AND WEAKNESSES</a:t>
            </a:r>
            <a:endParaRPr/>
          </a:p>
          <a:p>
            <a:pPr indent="-342900" lvl="0" marL="342900" marR="0" rtl="0" algn="l">
              <a:spcBef>
                <a:spcPts val="0"/>
              </a:spcBef>
              <a:spcAft>
                <a:spcPts val="0"/>
              </a:spcAft>
              <a:buClr>
                <a:schemeClr val="dk1"/>
              </a:buClr>
              <a:buSzPts val="2400"/>
              <a:buFont typeface="Calibri"/>
              <a:buAutoNum type="arabicPeriod"/>
            </a:pPr>
            <a:r>
              <a:rPr b="1" lang="en-US" sz="2400" cap="none">
                <a:solidFill>
                  <a:schemeClr val="dk1"/>
                </a:solidFill>
                <a:latin typeface="Calibri"/>
                <a:ea typeface="Calibri"/>
                <a:cs typeface="Calibri"/>
                <a:sym typeface="Calibri"/>
              </a:rPr>
              <a:t>BETTER SELF-REFLECTION</a:t>
            </a:r>
            <a:endParaRPr/>
          </a:p>
          <a:p>
            <a:pPr indent="-342900" lvl="0" marL="342900" marR="0" rtl="0" algn="l">
              <a:spcBef>
                <a:spcPts val="0"/>
              </a:spcBef>
              <a:spcAft>
                <a:spcPts val="0"/>
              </a:spcAft>
              <a:buClr>
                <a:schemeClr val="dk1"/>
              </a:buClr>
              <a:buSzPts val="2400"/>
              <a:buFont typeface="Calibri"/>
              <a:buAutoNum type="arabicPeriod"/>
            </a:pPr>
            <a:r>
              <a:rPr b="1" lang="en-US" sz="2400" cap="none">
                <a:solidFill>
                  <a:schemeClr val="dk1"/>
                </a:solidFill>
                <a:latin typeface="Calibri"/>
                <a:ea typeface="Calibri"/>
                <a:cs typeface="Calibri"/>
                <a:sym typeface="Calibri"/>
              </a:rPr>
              <a:t>MONITOR SELF-TALK</a:t>
            </a:r>
            <a:endParaRPr b="1" sz="2400" cap="non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b="1" lang="en-US" sz="2400" cap="none">
                <a:solidFill>
                  <a:schemeClr val="dk1"/>
                </a:solidFill>
                <a:latin typeface="Calibri"/>
                <a:ea typeface="Calibri"/>
                <a:cs typeface="Calibri"/>
                <a:sym typeface="Calibri"/>
              </a:rPr>
              <a:t>QUESTION DECISIONS</a:t>
            </a:r>
            <a:endParaRPr/>
          </a:p>
          <a:p>
            <a:pPr indent="-342900" lvl="0" marL="342900" marR="0" rtl="0" algn="l">
              <a:spcBef>
                <a:spcPts val="0"/>
              </a:spcBef>
              <a:spcAft>
                <a:spcPts val="0"/>
              </a:spcAft>
              <a:buClr>
                <a:schemeClr val="dk1"/>
              </a:buClr>
              <a:buSzPts val="2400"/>
              <a:buFont typeface="Calibri"/>
              <a:buAutoNum type="arabicPeriod"/>
            </a:pPr>
            <a:r>
              <a:rPr b="1" lang="en-US" sz="2400" cap="none">
                <a:solidFill>
                  <a:schemeClr val="dk1"/>
                </a:solidFill>
                <a:latin typeface="Calibri"/>
                <a:ea typeface="Calibri"/>
                <a:cs typeface="Calibri"/>
                <a:sym typeface="Calibri"/>
              </a:rPr>
              <a:t>FINAL THOUGHT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1"/>
          <p:cNvSpPr/>
          <p:nvPr/>
        </p:nvSpPr>
        <p:spPr>
          <a:xfrm>
            <a:off x="591673" y="229632"/>
            <a:ext cx="10986246"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Maharashtra Govt Special Policy for Women Entrepreneurs</a:t>
            </a:r>
            <a:endParaRPr b="0" sz="5400" cap="none">
              <a:solidFill>
                <a:schemeClr val="dk1"/>
              </a:solidFill>
              <a:latin typeface="Times New Roman"/>
              <a:ea typeface="Times New Roman"/>
              <a:cs typeface="Times New Roman"/>
              <a:sym typeface="Times New Roman"/>
            </a:endParaRPr>
          </a:p>
        </p:txBody>
      </p:sp>
      <p:pic>
        <p:nvPicPr>
          <p:cNvPr id="580" name="Google Shape;580;p41"/>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81" name="Google Shape;581;p41"/>
          <p:cNvSpPr/>
          <p:nvPr/>
        </p:nvSpPr>
        <p:spPr>
          <a:xfrm>
            <a:off x="2526843" y="2213590"/>
            <a:ext cx="7760158" cy="378565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The policy stated that a woman entrepreneur would get from Rs 15 lakh up to Rs 1 crore financial assistance in a proportion of 15%-35% of the capital investment of project at the subsidized rate of interest up to 5%</a:t>
            </a:r>
            <a:endParaRPr/>
          </a:p>
          <a:p>
            <a:pPr indent="-304800" lvl="0" marL="457200" marR="0" rtl="0" algn="l">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order to benefit the women, the policy has defined the woman entrepreneur as ‘a group of women entrepreneurs who have financed 100% for the project and hired minimum 50% women employees’ would be treated as the women entrepreneur.</a:t>
            </a:r>
            <a:endParaRPr sz="24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2"/>
          <p:cNvSpPr/>
          <p:nvPr/>
        </p:nvSpPr>
        <p:spPr>
          <a:xfrm>
            <a:off x="591673" y="308219"/>
            <a:ext cx="109862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Top 6 Government Loan Schemes for Startups &amp; New MSMEs</a:t>
            </a:r>
            <a:endParaRPr sz="3200">
              <a:solidFill>
                <a:schemeClr val="dk1"/>
              </a:solidFill>
              <a:latin typeface="Calibri"/>
              <a:ea typeface="Calibri"/>
              <a:cs typeface="Calibri"/>
              <a:sym typeface="Calibri"/>
            </a:endParaRPr>
          </a:p>
        </p:txBody>
      </p:sp>
      <p:pic>
        <p:nvPicPr>
          <p:cNvPr id="588" name="Google Shape;588;p42"/>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89" name="Google Shape;589;p42"/>
          <p:cNvSpPr/>
          <p:nvPr/>
        </p:nvSpPr>
        <p:spPr>
          <a:xfrm>
            <a:off x="2523242" y="2136504"/>
            <a:ext cx="9668758" cy="323165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555555"/>
              </a:buClr>
              <a:buSzPts val="2800"/>
              <a:buFont typeface="Calibri"/>
              <a:buAutoNum type="arabicPeriod"/>
            </a:pPr>
            <a:r>
              <a:rPr lang="en-US" sz="2800">
                <a:solidFill>
                  <a:srgbClr val="555555"/>
                </a:solidFill>
                <a:latin typeface="Calibri"/>
                <a:ea typeface="Calibri"/>
                <a:cs typeface="Calibri"/>
                <a:sym typeface="Calibri"/>
              </a:rPr>
              <a:t>MUDRA Loan under PMMY</a:t>
            </a:r>
            <a:endParaRPr/>
          </a:p>
          <a:p>
            <a:pPr indent="-4572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Stand-Up India</a:t>
            </a:r>
            <a:endParaRPr/>
          </a:p>
          <a:p>
            <a:pPr indent="-4572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PSB/MSME Loans in 59 Minutes</a:t>
            </a:r>
            <a:endParaRPr/>
          </a:p>
          <a:p>
            <a:pPr indent="-4572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National Small Industries Corporation (NSIC) Subsidy</a:t>
            </a:r>
            <a:endParaRPr/>
          </a:p>
          <a:p>
            <a:pPr indent="-4572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SIDBI Make in India Soft Loan Fund for MSMEs (SMILE)</a:t>
            </a:r>
            <a:endParaRPr/>
          </a:p>
          <a:p>
            <a:pPr indent="-4572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Credit Guarantee Scheme (CGS)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b="0" i="0" sz="1800">
              <a:solidFill>
                <a:srgbClr val="555555"/>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43"/>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596" name="Google Shape;596;p43"/>
          <p:cNvSpPr/>
          <p:nvPr/>
        </p:nvSpPr>
        <p:spPr>
          <a:xfrm>
            <a:off x="3188677" y="839433"/>
            <a:ext cx="6096000" cy="51398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555555"/>
                </a:solidFill>
                <a:latin typeface="Open Sans"/>
                <a:ea typeface="Open Sans"/>
                <a:cs typeface="Open Sans"/>
                <a:sym typeface="Open Sans"/>
              </a:rPr>
              <a:t>5 Steps to Register </a:t>
            </a:r>
            <a:endParaRPr b="1" sz="2800">
              <a:solidFill>
                <a:srgbClr val="555555"/>
              </a:solidFill>
              <a:latin typeface="Open Sans"/>
              <a:ea typeface="Open Sans"/>
              <a:cs typeface="Open Sans"/>
              <a:sym typeface="Open Sans"/>
            </a:endParaRPr>
          </a:p>
          <a:p>
            <a:pPr indent="0" lvl="0" marL="0" marR="0" rtl="0" algn="l">
              <a:spcBef>
                <a:spcPts val="0"/>
              </a:spcBef>
              <a:spcAft>
                <a:spcPts val="0"/>
              </a:spcAft>
              <a:buNone/>
            </a:pPr>
            <a:r>
              <a:t/>
            </a:r>
            <a:endParaRPr sz="2000">
              <a:solidFill>
                <a:srgbClr val="555555"/>
              </a:solidFill>
              <a:latin typeface="Open Sans"/>
              <a:ea typeface="Open Sans"/>
              <a:cs typeface="Open Sans"/>
              <a:sym typeface="Open Sans"/>
            </a:endParaRPr>
          </a:p>
          <a:p>
            <a:pPr indent="0" lvl="0" marL="0" marR="0" rtl="0" algn="l">
              <a:spcBef>
                <a:spcPts val="0"/>
              </a:spcBef>
              <a:spcAft>
                <a:spcPts val="0"/>
              </a:spcAft>
              <a:buNone/>
            </a:pPr>
            <a:r>
              <a:rPr b="1" lang="en-US" sz="2000">
                <a:solidFill>
                  <a:srgbClr val="666666"/>
                </a:solidFill>
                <a:latin typeface="Open Sans"/>
                <a:ea typeface="Open Sans"/>
                <a:cs typeface="Open Sans"/>
                <a:sym typeface="Open Sans"/>
              </a:rPr>
              <a:t>Step 1:</a:t>
            </a:r>
            <a:r>
              <a:rPr lang="en-US" sz="2000">
                <a:solidFill>
                  <a:srgbClr val="666666"/>
                </a:solidFill>
                <a:latin typeface="Open Sans"/>
                <a:ea typeface="Open Sans"/>
                <a:cs typeface="Open Sans"/>
                <a:sym typeface="Open Sans"/>
              </a:rPr>
              <a:t> Go to the nearest bank’s official website eligible to offer loans under Govt. schemes</a:t>
            </a:r>
            <a:endParaRPr/>
          </a:p>
          <a:p>
            <a:pPr indent="0" lvl="0" marL="0" marR="0" rtl="0" algn="l">
              <a:spcBef>
                <a:spcPts val="0"/>
              </a:spcBef>
              <a:spcAft>
                <a:spcPts val="0"/>
              </a:spcAft>
              <a:buNone/>
            </a:pPr>
            <a:r>
              <a:t/>
            </a:r>
            <a:endParaRPr sz="2000">
              <a:solidFill>
                <a:srgbClr val="666666"/>
              </a:solidFill>
              <a:latin typeface="Open Sans"/>
              <a:ea typeface="Open Sans"/>
              <a:cs typeface="Open Sans"/>
              <a:sym typeface="Open Sans"/>
            </a:endParaRPr>
          </a:p>
          <a:p>
            <a:pPr indent="0" lvl="0" marL="0" marR="0" rtl="0" algn="l">
              <a:spcBef>
                <a:spcPts val="0"/>
              </a:spcBef>
              <a:spcAft>
                <a:spcPts val="0"/>
              </a:spcAft>
              <a:buNone/>
            </a:pPr>
            <a:r>
              <a:rPr b="1" lang="en-US" sz="2000">
                <a:solidFill>
                  <a:srgbClr val="666666"/>
                </a:solidFill>
                <a:latin typeface="Open Sans"/>
                <a:ea typeface="Open Sans"/>
                <a:cs typeface="Open Sans"/>
                <a:sym typeface="Open Sans"/>
              </a:rPr>
              <a:t>Step 2:</a:t>
            </a:r>
            <a:r>
              <a:rPr lang="en-US" sz="2000">
                <a:solidFill>
                  <a:srgbClr val="666666"/>
                </a:solidFill>
                <a:latin typeface="Open Sans"/>
                <a:ea typeface="Open Sans"/>
                <a:cs typeface="Open Sans"/>
                <a:sym typeface="Open Sans"/>
              </a:rPr>
              <a:t> Register on the portal and login through the One-Time Password (OTP) authentication</a:t>
            </a:r>
            <a:endParaRPr/>
          </a:p>
          <a:p>
            <a:pPr indent="0" lvl="0" marL="0" marR="0" rtl="0" algn="l">
              <a:spcBef>
                <a:spcPts val="0"/>
              </a:spcBef>
              <a:spcAft>
                <a:spcPts val="0"/>
              </a:spcAft>
              <a:buNone/>
            </a:pPr>
            <a:r>
              <a:t/>
            </a:r>
            <a:endParaRPr sz="2000">
              <a:solidFill>
                <a:srgbClr val="666666"/>
              </a:solidFill>
              <a:latin typeface="Open Sans"/>
              <a:ea typeface="Open Sans"/>
              <a:cs typeface="Open Sans"/>
              <a:sym typeface="Open Sans"/>
            </a:endParaRPr>
          </a:p>
          <a:p>
            <a:pPr indent="0" lvl="0" marL="0" marR="0" rtl="0" algn="l">
              <a:spcBef>
                <a:spcPts val="0"/>
              </a:spcBef>
              <a:spcAft>
                <a:spcPts val="0"/>
              </a:spcAft>
              <a:buNone/>
            </a:pPr>
            <a:r>
              <a:rPr b="1" lang="en-US" sz="2000">
                <a:solidFill>
                  <a:srgbClr val="666666"/>
                </a:solidFill>
                <a:latin typeface="Open Sans"/>
                <a:ea typeface="Open Sans"/>
                <a:cs typeface="Open Sans"/>
                <a:sym typeface="Open Sans"/>
              </a:rPr>
              <a:t>Step 3:</a:t>
            </a:r>
            <a:r>
              <a:rPr lang="en-US" sz="2000">
                <a:solidFill>
                  <a:srgbClr val="666666"/>
                </a:solidFill>
                <a:latin typeface="Open Sans"/>
                <a:ea typeface="Open Sans"/>
                <a:cs typeface="Open Sans"/>
                <a:sym typeface="Open Sans"/>
              </a:rPr>
              <a:t> Agree to the terms and conditions of the Government loan scheme</a:t>
            </a:r>
            <a:endParaRPr/>
          </a:p>
          <a:p>
            <a:pPr indent="0" lvl="0" marL="0" marR="0" rtl="0" algn="l">
              <a:spcBef>
                <a:spcPts val="0"/>
              </a:spcBef>
              <a:spcAft>
                <a:spcPts val="0"/>
              </a:spcAft>
              <a:buNone/>
            </a:pPr>
            <a:r>
              <a:t/>
            </a:r>
            <a:endParaRPr sz="2000">
              <a:solidFill>
                <a:srgbClr val="666666"/>
              </a:solidFill>
              <a:latin typeface="Open Sans"/>
              <a:ea typeface="Open Sans"/>
              <a:cs typeface="Open Sans"/>
              <a:sym typeface="Open Sans"/>
            </a:endParaRPr>
          </a:p>
          <a:p>
            <a:pPr indent="0" lvl="0" marL="0" marR="0" rtl="0" algn="l">
              <a:spcBef>
                <a:spcPts val="0"/>
              </a:spcBef>
              <a:spcAft>
                <a:spcPts val="0"/>
              </a:spcAft>
              <a:buNone/>
            </a:pPr>
            <a:r>
              <a:rPr b="1" lang="en-US" sz="2000">
                <a:solidFill>
                  <a:srgbClr val="666666"/>
                </a:solidFill>
                <a:latin typeface="Open Sans"/>
                <a:ea typeface="Open Sans"/>
                <a:cs typeface="Open Sans"/>
                <a:sym typeface="Open Sans"/>
              </a:rPr>
              <a:t>Step 4:</a:t>
            </a:r>
            <a:r>
              <a:rPr lang="en-US" sz="2000">
                <a:solidFill>
                  <a:srgbClr val="666666"/>
                </a:solidFill>
                <a:latin typeface="Open Sans"/>
                <a:ea typeface="Open Sans"/>
                <a:cs typeface="Open Sans"/>
                <a:sym typeface="Open Sans"/>
              </a:rPr>
              <a:t> Enter your financial credentials and other information required</a:t>
            </a:r>
            <a:endParaRPr/>
          </a:p>
          <a:p>
            <a:pPr indent="0" lvl="0" marL="0" marR="0" rtl="0" algn="l">
              <a:spcBef>
                <a:spcPts val="0"/>
              </a:spcBef>
              <a:spcAft>
                <a:spcPts val="0"/>
              </a:spcAft>
              <a:buNone/>
            </a:pPr>
            <a:r>
              <a:t/>
            </a:r>
            <a:endParaRPr sz="2000">
              <a:solidFill>
                <a:srgbClr val="666666"/>
              </a:solidFill>
              <a:latin typeface="Open Sans"/>
              <a:ea typeface="Open Sans"/>
              <a:cs typeface="Open Sans"/>
              <a:sym typeface="Open Sans"/>
            </a:endParaRPr>
          </a:p>
          <a:p>
            <a:pPr indent="0" lvl="0" marL="0" marR="0" rtl="0" algn="l">
              <a:spcBef>
                <a:spcPts val="0"/>
              </a:spcBef>
              <a:spcAft>
                <a:spcPts val="0"/>
              </a:spcAft>
              <a:buNone/>
            </a:pPr>
            <a:r>
              <a:rPr b="1" lang="en-US" sz="2000">
                <a:solidFill>
                  <a:srgbClr val="666666"/>
                </a:solidFill>
                <a:latin typeface="Open Sans"/>
                <a:ea typeface="Open Sans"/>
                <a:cs typeface="Open Sans"/>
                <a:sym typeface="Open Sans"/>
              </a:rPr>
              <a:t>Step 5:</a:t>
            </a:r>
            <a:r>
              <a:rPr lang="en-US" sz="2000">
                <a:solidFill>
                  <a:srgbClr val="666666"/>
                </a:solidFill>
                <a:latin typeface="Open Sans"/>
                <a:ea typeface="Open Sans"/>
                <a:cs typeface="Open Sans"/>
                <a:sym typeface="Open Sans"/>
              </a:rPr>
              <a:t> Proceed further and continue with filling the forms and uploading the required documents</a:t>
            </a:r>
            <a:endParaRPr b="0" i="0" sz="2000">
              <a:solidFill>
                <a:srgbClr val="666666"/>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4"/>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5400" cap="none">
                <a:solidFill>
                  <a:schemeClr val="dk1"/>
                </a:solidFill>
                <a:latin typeface="Times New Roman"/>
                <a:ea typeface="Times New Roman"/>
                <a:cs typeface="Times New Roman"/>
                <a:sym typeface="Times New Roman"/>
              </a:rPr>
              <a:t>Managing Finances</a:t>
            </a:r>
            <a:endParaRPr b="0" sz="5400" cap="none">
              <a:solidFill>
                <a:schemeClr val="dk1"/>
              </a:solidFill>
              <a:latin typeface="Times New Roman"/>
              <a:ea typeface="Times New Roman"/>
              <a:cs typeface="Times New Roman"/>
              <a:sym typeface="Times New Roman"/>
            </a:endParaRPr>
          </a:p>
        </p:txBody>
      </p:sp>
      <p:pic>
        <p:nvPicPr>
          <p:cNvPr id="602" name="Google Shape;602;p44"/>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aphicFrame>
        <p:nvGraphicFramePr>
          <p:cNvPr id="603" name="Google Shape;603;p44"/>
          <p:cNvGraphicFramePr/>
          <p:nvPr/>
        </p:nvGraphicFramePr>
        <p:xfrm>
          <a:off x="1096962" y="1846263"/>
          <a:ext cx="3000000" cy="3000000"/>
        </p:xfrm>
        <a:graphic>
          <a:graphicData uri="http://schemas.openxmlformats.org/drawingml/2006/table">
            <a:tbl>
              <a:tblPr bandRow="1" firstRow="1">
                <a:noFill/>
                <a:tableStyleId>{A73E35B9-0A56-4FE5-9BE6-899BD73A5B91}</a:tableStyleId>
              </a:tblPr>
              <a:tblGrid>
                <a:gridCol w="2814825"/>
                <a:gridCol w="7666125"/>
              </a:tblGrid>
              <a:tr h="413775">
                <a:tc>
                  <a:txBody>
                    <a:bodyPr/>
                    <a:lstStyle/>
                    <a:p>
                      <a:pPr indent="0" lvl="0" marL="0" marR="0" rtl="0" algn="l">
                        <a:spcBef>
                          <a:spcPts val="0"/>
                        </a:spcBef>
                        <a:spcAft>
                          <a:spcPts val="0"/>
                        </a:spcAft>
                        <a:buNone/>
                      </a:pPr>
                      <a:r>
                        <a:rPr lang="en-US" sz="1800"/>
                        <a:t>Funds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rowSpan="2">
                  <a:txBody>
                    <a:bodyPr/>
                    <a:lstStyle/>
                    <a:p>
                      <a:pPr indent="0" lvl="0" marL="0" marR="0" rtl="0" algn="l">
                        <a:spcBef>
                          <a:spcPts val="0"/>
                        </a:spcBef>
                        <a:spcAft>
                          <a:spcPts val="0"/>
                        </a:spcAft>
                        <a:buNone/>
                      </a:pPr>
                      <a:r>
                        <a:rPr lang="en-US" sz="1800"/>
                        <a:t>Availability, quantity, quality, trust</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13775">
                <a:tc>
                  <a:txBody>
                    <a:bodyPr/>
                    <a:lstStyle/>
                    <a:p>
                      <a:pPr indent="0" lvl="0" marL="0" marR="0" rtl="0" algn="l">
                        <a:spcBef>
                          <a:spcPts val="0"/>
                        </a:spcBef>
                        <a:spcAft>
                          <a:spcPts val="0"/>
                        </a:spcAft>
                        <a:buNone/>
                      </a:pPr>
                      <a:r>
                        <a:rPr lang="en-US" sz="1800"/>
                        <a:t>Sources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vMerge="1"/>
              </a:tr>
              <a:tr h="413775">
                <a:tc>
                  <a:txBody>
                    <a:bodyPr/>
                    <a:lstStyle/>
                    <a:p>
                      <a:pPr indent="0" lvl="0" marL="0" marR="0" rtl="0" algn="l">
                        <a:spcBef>
                          <a:spcPts val="0"/>
                        </a:spcBef>
                        <a:spcAft>
                          <a:spcPts val="0"/>
                        </a:spcAft>
                        <a:buNone/>
                      </a:pPr>
                      <a:r>
                        <a:rPr lang="en-US" sz="1800"/>
                        <a:t>Budget</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Estimation, planning, actuals vs planned risks</a:t>
                      </a:r>
                      <a:r>
                        <a:rPr lang="en-US" sz="1800"/>
                        <a:t> and overheads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13775">
                <a:tc>
                  <a:txBody>
                    <a:bodyPr/>
                    <a:lstStyle/>
                    <a:p>
                      <a:pPr indent="0" lvl="0" marL="0" marR="0" rtl="0" algn="l">
                        <a:spcBef>
                          <a:spcPts val="0"/>
                        </a:spcBef>
                        <a:spcAft>
                          <a:spcPts val="0"/>
                        </a:spcAft>
                        <a:buNone/>
                      </a:pPr>
                      <a:r>
                        <a:rPr lang="en-US" sz="1800"/>
                        <a:t>Forward Planning</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Uncertain</a:t>
                      </a:r>
                      <a:r>
                        <a:rPr lang="en-US" sz="1800"/>
                        <a:t> situations, risk identification, leading indicators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681525">
                <a:tc>
                  <a:txBody>
                    <a:bodyPr/>
                    <a:lstStyle/>
                    <a:p>
                      <a:pPr indent="0" lvl="0" marL="0" marR="0" rtl="0" algn="l">
                        <a:spcBef>
                          <a:spcPts val="0"/>
                        </a:spcBef>
                        <a:spcAft>
                          <a:spcPts val="0"/>
                        </a:spcAft>
                        <a:buNone/>
                      </a:pPr>
                      <a:r>
                        <a:rPr lang="en-US" sz="1800"/>
                        <a:t>Knowledge of available resources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Subsidy, loans,</a:t>
                      </a:r>
                      <a:r>
                        <a:rPr lang="en-US" sz="1800"/>
                        <a:t> public funds, schemes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13775">
                <a:tc>
                  <a:txBody>
                    <a:bodyPr/>
                    <a:lstStyle/>
                    <a:p>
                      <a:pPr indent="0" lvl="0" marL="0" marR="0" rtl="0" algn="l">
                        <a:spcBef>
                          <a:spcPts val="0"/>
                        </a:spcBef>
                        <a:spcAft>
                          <a:spcPts val="0"/>
                        </a:spcAft>
                        <a:buNone/>
                      </a:pPr>
                      <a:r>
                        <a:rPr lang="en-US" sz="1800"/>
                        <a:t>Taxes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Awareness, calculations, reserving funds,</a:t>
                      </a:r>
                      <a:r>
                        <a:rPr lang="en-US" sz="1800"/>
                        <a:t> implications and penalties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13775">
                <a:tc>
                  <a:txBody>
                    <a:bodyPr/>
                    <a:lstStyle/>
                    <a:p>
                      <a:pPr indent="0" lvl="0" marL="0" marR="0" rtl="0" algn="l">
                        <a:spcBef>
                          <a:spcPts val="0"/>
                        </a:spcBef>
                        <a:spcAft>
                          <a:spcPts val="0"/>
                        </a:spcAft>
                        <a:buNone/>
                      </a:pPr>
                      <a:r>
                        <a:rPr lang="en-US" sz="1800"/>
                        <a:t>Income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Generation sources, tracking, record maintenance, estimate</a:t>
                      </a:r>
                      <a:r>
                        <a:rPr lang="en-US" sz="1800"/>
                        <a:t> expected incomes</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13775">
                <a:tc>
                  <a:txBody>
                    <a:bodyPr/>
                    <a:lstStyle/>
                    <a:p>
                      <a:pPr indent="0" lvl="0" marL="0" marR="0" rtl="0" algn="l">
                        <a:spcBef>
                          <a:spcPts val="0"/>
                        </a:spcBef>
                        <a:spcAft>
                          <a:spcPts val="0"/>
                        </a:spcAft>
                        <a:buNone/>
                      </a:pPr>
                      <a:r>
                        <a:rPr lang="en-US" sz="1800"/>
                        <a:t>Schemes and Loans </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Availability, repayment, calculations</a:t>
                      </a:r>
                      <a:r>
                        <a:rPr lang="en-US" sz="1800"/>
                        <a:t> of interest vs returns vs cost</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413775">
                <a:tc>
                  <a:txBody>
                    <a:bodyPr/>
                    <a:lstStyle/>
                    <a:p>
                      <a:pPr indent="0" lvl="0" marL="0" marR="0" rtl="0" algn="l">
                        <a:spcBef>
                          <a:spcPts val="0"/>
                        </a:spcBef>
                        <a:spcAft>
                          <a:spcPts val="0"/>
                        </a:spcAft>
                        <a:buNone/>
                      </a:pPr>
                      <a:r>
                        <a:rPr lang="en-US" sz="1800"/>
                        <a:t>Loan Criteria</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1800"/>
                        <a:t>Individual</a:t>
                      </a:r>
                      <a:r>
                        <a:rPr lang="en-US" sz="1800"/>
                        <a:t> vs groups , SHGs, MSME</a:t>
                      </a:r>
                      <a:endParaRPr sz="18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5"/>
          <p:cNvSpPr/>
          <p:nvPr/>
        </p:nvSpPr>
        <p:spPr>
          <a:xfrm>
            <a:off x="591673" y="229632"/>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5400" cap="none">
                <a:solidFill>
                  <a:schemeClr val="dk1"/>
                </a:solidFill>
                <a:latin typeface="Times New Roman"/>
                <a:ea typeface="Times New Roman"/>
                <a:cs typeface="Times New Roman"/>
                <a:sym typeface="Times New Roman"/>
              </a:rPr>
              <a:t>Managing Finances</a:t>
            </a:r>
            <a:endParaRPr b="0" sz="5400" cap="none">
              <a:solidFill>
                <a:schemeClr val="dk1"/>
              </a:solidFill>
              <a:latin typeface="Times New Roman"/>
              <a:ea typeface="Times New Roman"/>
              <a:cs typeface="Times New Roman"/>
              <a:sym typeface="Times New Roman"/>
            </a:endParaRPr>
          </a:p>
        </p:txBody>
      </p:sp>
      <p:pic>
        <p:nvPicPr>
          <p:cNvPr id="609" name="Google Shape;609;p45"/>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graphicFrame>
        <p:nvGraphicFramePr>
          <p:cNvPr id="610" name="Google Shape;610;p45"/>
          <p:cNvGraphicFramePr/>
          <p:nvPr/>
        </p:nvGraphicFramePr>
        <p:xfrm>
          <a:off x="1360732" y="1382594"/>
          <a:ext cx="3000000" cy="3000000"/>
        </p:xfrm>
        <a:graphic>
          <a:graphicData uri="http://schemas.openxmlformats.org/drawingml/2006/table">
            <a:tbl>
              <a:tblPr bandRow="1" firstRow="1">
                <a:noFill/>
                <a:tableStyleId>{A73E35B9-0A56-4FE5-9BE6-899BD73A5B91}</a:tableStyleId>
              </a:tblPr>
              <a:tblGrid>
                <a:gridCol w="2655300"/>
                <a:gridCol w="7231725"/>
              </a:tblGrid>
              <a:tr h="141250">
                <a:tc>
                  <a:txBody>
                    <a:bodyPr/>
                    <a:lstStyle/>
                    <a:p>
                      <a:pPr indent="0" lvl="0" marL="0" marR="0" rtl="0" algn="l">
                        <a:spcBef>
                          <a:spcPts val="0"/>
                        </a:spcBef>
                        <a:spcAft>
                          <a:spcPts val="0"/>
                        </a:spcAft>
                        <a:buNone/>
                      </a:pPr>
                      <a:r>
                        <a:rPr lang="en-US" sz="2400"/>
                        <a:t>Cost </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t>Cost drivers, cost influencers,</a:t>
                      </a:r>
                      <a:r>
                        <a:rPr lang="en-US" sz="2400"/>
                        <a:t> </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141250">
                <a:tc>
                  <a:txBody>
                    <a:bodyPr/>
                    <a:lstStyle/>
                    <a:p>
                      <a:pPr indent="0" lvl="0" marL="0" marR="0" rtl="0" algn="l">
                        <a:spcBef>
                          <a:spcPts val="0"/>
                        </a:spcBef>
                        <a:spcAft>
                          <a:spcPts val="0"/>
                        </a:spcAft>
                        <a:buNone/>
                      </a:pPr>
                      <a:r>
                        <a:rPr lang="en-US" sz="2400"/>
                        <a:t>Business Impact</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t>Impact of cost on business</a:t>
                      </a:r>
                      <a:r>
                        <a:rPr lang="en-US" sz="2400"/>
                        <a:t> – operations, cost, profit</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232650">
                <a:tc>
                  <a:txBody>
                    <a:bodyPr/>
                    <a:lstStyle/>
                    <a:p>
                      <a:pPr indent="0" lvl="0" marL="0" marR="0" rtl="0" algn="l">
                        <a:spcBef>
                          <a:spcPts val="0"/>
                        </a:spcBef>
                        <a:spcAft>
                          <a:spcPts val="0"/>
                        </a:spcAft>
                        <a:buNone/>
                      </a:pPr>
                      <a:r>
                        <a:rPr lang="en-US" sz="2400"/>
                        <a:t>Minimizing Cost </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t>Overhead costs, delay-able cost, minimizable cost</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141250">
                <a:tc>
                  <a:txBody>
                    <a:bodyPr/>
                    <a:lstStyle/>
                    <a:p>
                      <a:pPr indent="0" lvl="0" marL="0" marR="0" rtl="0" algn="l">
                        <a:spcBef>
                          <a:spcPts val="0"/>
                        </a:spcBef>
                        <a:spcAft>
                          <a:spcPts val="0"/>
                        </a:spcAft>
                        <a:buNone/>
                      </a:pPr>
                      <a:r>
                        <a:rPr lang="en-US" sz="2400"/>
                        <a:t>Types</a:t>
                      </a:r>
                      <a:r>
                        <a:rPr lang="en-US" sz="2400"/>
                        <a:t> of Cost</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t>Fixed, variable, avoidable vs unavoidable</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141250">
                <a:tc>
                  <a:txBody>
                    <a:bodyPr/>
                    <a:lstStyle/>
                    <a:p>
                      <a:pPr indent="0" lvl="0" marL="0" marR="0" rtl="0" algn="l">
                        <a:spcBef>
                          <a:spcPts val="0"/>
                        </a:spcBef>
                        <a:spcAft>
                          <a:spcPts val="0"/>
                        </a:spcAft>
                        <a:buNone/>
                      </a:pPr>
                      <a:r>
                        <a:rPr lang="en-US" sz="2400"/>
                        <a:t>Breakeven</a:t>
                      </a:r>
                      <a:r>
                        <a:rPr lang="en-US" sz="2400"/>
                        <a:t> Concept</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t>Investment (self vs sourced), stage wise returns, recovery and breakeven</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141250">
                <a:tc>
                  <a:txBody>
                    <a:bodyPr/>
                    <a:lstStyle/>
                    <a:p>
                      <a:pPr indent="0" lvl="0" marL="0" marR="0" rtl="0" algn="l">
                        <a:spcBef>
                          <a:spcPts val="0"/>
                        </a:spcBef>
                        <a:spcAft>
                          <a:spcPts val="0"/>
                        </a:spcAft>
                        <a:buNone/>
                      </a:pPr>
                      <a:r>
                        <a:rPr lang="en-US" sz="2400"/>
                        <a:t>Cost Elements </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Manufacturing cost, Selling Costing and Profit calculations</a:t>
                      </a:r>
                      <a:endParaRPr sz="2400">
                        <a:solidFill>
                          <a:schemeClr val="dk1"/>
                        </a:solidFill>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r h="141250">
                <a:tc>
                  <a:txBody>
                    <a:bodyPr/>
                    <a:lstStyle/>
                    <a:p>
                      <a:pPr indent="0" lvl="0" marL="0" marR="0" rtl="0" algn="l">
                        <a:spcBef>
                          <a:spcPts val="0"/>
                        </a:spcBef>
                        <a:spcAft>
                          <a:spcPts val="0"/>
                        </a:spcAft>
                        <a:buNone/>
                      </a:pPr>
                      <a:r>
                        <a:rPr lang="en-US" sz="2400"/>
                        <a:t>Records and Documentation</a:t>
                      </a:r>
                      <a:endParaRPr sz="2400"/>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c>
                  <a:txBody>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Records maintenance, invoices</a:t>
                      </a:r>
                      <a:r>
                        <a:rPr lang="en-US" sz="2400">
                          <a:solidFill>
                            <a:schemeClr val="dk1"/>
                          </a:solidFill>
                          <a:latin typeface="Calibri"/>
                          <a:ea typeface="Calibri"/>
                          <a:cs typeface="Calibri"/>
                          <a:sym typeface="Calibri"/>
                        </a:rPr>
                        <a:t> documentation and maintenance, Calculations</a:t>
                      </a:r>
                      <a:endParaRPr sz="2400">
                        <a:solidFill>
                          <a:schemeClr val="dk1"/>
                        </a:solidFill>
                        <a:latin typeface="Calibri"/>
                        <a:ea typeface="Calibri"/>
                        <a:cs typeface="Calibri"/>
                        <a:sym typeface="Calibri"/>
                      </a:endParaRPr>
                    </a:p>
                  </a:txBody>
                  <a:tcPr marT="45725" marB="45725" marR="91450" marL="91450" anchor="ctr">
                    <a:lnL cap="flat" cmpd="sng" w="12700">
                      <a:solidFill>
                        <a:srgbClr val="BFBFBF"/>
                      </a:solidFill>
                      <a:prstDash val="dash"/>
                      <a:round/>
                      <a:headEnd len="sm" w="sm" type="none"/>
                      <a:tailEnd len="sm" w="sm" type="none"/>
                    </a:lnL>
                    <a:lnR cap="flat" cmpd="sng" w="12700">
                      <a:solidFill>
                        <a:srgbClr val="BFBFBF"/>
                      </a:solidFill>
                      <a:prstDash val="dash"/>
                      <a:round/>
                      <a:headEnd len="sm" w="sm" type="none"/>
                      <a:tailEnd len="sm" w="sm" type="none"/>
                    </a:lnR>
                    <a:lnT cap="flat" cmpd="sng" w="12700">
                      <a:solidFill>
                        <a:srgbClr val="BFBFBF"/>
                      </a:solidFill>
                      <a:prstDash val="dash"/>
                      <a:round/>
                      <a:headEnd len="sm" w="sm" type="none"/>
                      <a:tailEnd len="sm" w="sm" type="none"/>
                    </a:lnT>
                    <a:lnB cap="flat" cmpd="sng" w="12700">
                      <a:solidFill>
                        <a:srgbClr val="BFBFBF"/>
                      </a:solidFill>
                      <a:prstDash val="dash"/>
                      <a:round/>
                      <a:headEnd len="sm" w="sm" type="none"/>
                      <a:tailEnd len="sm" w="sm" type="none"/>
                    </a:lnB>
                    <a:solidFill>
                      <a:srgbClr val="FFE5D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5400" cap="none">
                <a:solidFill>
                  <a:schemeClr val="dk1"/>
                </a:solidFill>
                <a:latin typeface="Times New Roman"/>
                <a:ea typeface="Times New Roman"/>
                <a:cs typeface="Times New Roman"/>
                <a:sym typeface="Times New Roman"/>
              </a:rPr>
              <a:t>Grooming</a:t>
            </a:r>
            <a:endParaRPr/>
          </a:p>
        </p:txBody>
      </p:sp>
      <p:pic>
        <p:nvPicPr>
          <p:cNvPr id="146" name="Google Shape;146;p5"/>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47" name="Google Shape;147;p5"/>
          <p:cNvSpPr/>
          <p:nvPr/>
        </p:nvSpPr>
        <p:spPr>
          <a:xfrm>
            <a:off x="591673" y="1048210"/>
            <a:ext cx="1174705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202124"/>
                </a:solidFill>
                <a:latin typeface="arial"/>
                <a:ea typeface="arial"/>
                <a:cs typeface="arial"/>
                <a:sym typeface="arial"/>
              </a:rPr>
              <a:t>Grooming your personality is just as important as grooming your outward appearance. When you regularly work on developing good personality traits and minimizing bad ones, you'll make more friends, do better at work, and feel happier overall.</a:t>
            </a:r>
            <a:endParaRPr sz="2000">
              <a:solidFill>
                <a:schemeClr val="dk1"/>
              </a:solidFill>
              <a:latin typeface="Calibri"/>
              <a:ea typeface="Calibri"/>
              <a:cs typeface="Calibri"/>
              <a:sym typeface="Calibri"/>
            </a:endParaRPr>
          </a:p>
        </p:txBody>
      </p:sp>
      <p:sp>
        <p:nvSpPr>
          <p:cNvPr id="148" name="Google Shape;148;p5"/>
          <p:cNvSpPr/>
          <p:nvPr/>
        </p:nvSpPr>
        <p:spPr>
          <a:xfrm>
            <a:off x="4178761" y="2259596"/>
            <a:ext cx="48558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2124"/>
                </a:solidFill>
                <a:latin typeface="arial"/>
                <a:ea typeface="arial"/>
                <a:cs typeface="arial"/>
                <a:sym typeface="arial"/>
              </a:rPr>
              <a:t>6 Impacts of Self Grooming</a:t>
            </a:r>
            <a:endParaRPr b="1" sz="2800">
              <a:solidFill>
                <a:schemeClr val="dk1"/>
              </a:solidFill>
              <a:latin typeface="Calibri"/>
              <a:ea typeface="Calibri"/>
              <a:cs typeface="Calibri"/>
              <a:sym typeface="Calibri"/>
            </a:endParaRPr>
          </a:p>
        </p:txBody>
      </p:sp>
      <p:sp>
        <p:nvSpPr>
          <p:cNvPr id="149" name="Google Shape;149;p5"/>
          <p:cNvSpPr/>
          <p:nvPr/>
        </p:nvSpPr>
        <p:spPr>
          <a:xfrm>
            <a:off x="3558602" y="3138826"/>
            <a:ext cx="5813194" cy="295465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222222"/>
              </a:buClr>
              <a:buSzPts val="2800"/>
              <a:buFont typeface="Calibri"/>
              <a:buAutoNum type="arabicPeriod"/>
            </a:pPr>
            <a:r>
              <a:rPr b="1" lang="en-US" sz="2800">
                <a:solidFill>
                  <a:srgbClr val="222222"/>
                </a:solidFill>
                <a:latin typeface="Calibri"/>
                <a:ea typeface="Calibri"/>
                <a:cs typeface="Calibri"/>
                <a:sym typeface="Calibri"/>
              </a:rPr>
              <a:t>Affects The Way You Think</a:t>
            </a:r>
            <a:endParaRPr/>
          </a:p>
          <a:p>
            <a:pPr indent="-514350" lvl="0" marL="514350" marR="0" rtl="0" algn="l">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Revitalizing Your Behaviour</a:t>
            </a:r>
            <a:endParaRPr b="1" sz="28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Affects People’s Perception Of You</a:t>
            </a:r>
            <a:endParaRPr/>
          </a:p>
          <a:p>
            <a:pPr indent="-514350" lvl="0" marL="514350" marR="0" rtl="0" algn="l">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Keeps You Up-To-Date</a:t>
            </a:r>
            <a:endParaRPr/>
          </a:p>
          <a:p>
            <a:pPr indent="-514350" lvl="0" marL="514350" marR="0" rtl="0" algn="l">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Long Term Profession</a:t>
            </a:r>
            <a:endParaRPr/>
          </a:p>
          <a:p>
            <a:pPr indent="-514350" lvl="0" marL="514350" marR="0" rtl="0" algn="l">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Makes You Productive</a:t>
            </a:r>
            <a:endParaRPr/>
          </a:p>
          <a:p>
            <a:pPr indent="0" lvl="0" marL="0" marR="0" rtl="0" algn="l">
              <a:spcBef>
                <a:spcPts val="0"/>
              </a:spcBef>
              <a:spcAft>
                <a:spcPts val="0"/>
              </a:spcAft>
              <a:buNone/>
            </a:pPr>
            <a:r>
              <a:t/>
            </a:r>
            <a:endParaRPr b="0" i="0" sz="18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Body Language</a:t>
            </a:r>
            <a:endParaRPr b="0" sz="5400" cap="none">
              <a:solidFill>
                <a:schemeClr val="dk1"/>
              </a:solidFill>
              <a:latin typeface="Times New Roman"/>
              <a:ea typeface="Times New Roman"/>
              <a:cs typeface="Times New Roman"/>
              <a:sym typeface="Times New Roman"/>
            </a:endParaRPr>
          </a:p>
        </p:txBody>
      </p:sp>
      <p:pic>
        <p:nvPicPr>
          <p:cNvPr id="156" name="Google Shape;156;p6"/>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57" name="Google Shape;157;p6"/>
          <p:cNvSpPr/>
          <p:nvPr/>
        </p:nvSpPr>
        <p:spPr>
          <a:xfrm>
            <a:off x="1735534" y="3299266"/>
            <a:ext cx="86985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33333"/>
                </a:solidFill>
                <a:latin typeface="Arial"/>
                <a:ea typeface="Arial"/>
                <a:cs typeface="Arial"/>
                <a:sym typeface="Arial"/>
              </a:rPr>
              <a:t>Best Body Language Tips For Making A Great Impression:</a:t>
            </a:r>
            <a:endParaRPr b="1" i="0" sz="2400">
              <a:solidFill>
                <a:srgbClr val="333333"/>
              </a:solidFill>
              <a:latin typeface="Arial"/>
              <a:ea typeface="Arial"/>
              <a:cs typeface="Arial"/>
              <a:sym typeface="Arial"/>
            </a:endParaRPr>
          </a:p>
        </p:txBody>
      </p:sp>
      <p:sp>
        <p:nvSpPr>
          <p:cNvPr id="158" name="Google Shape;158;p6"/>
          <p:cNvSpPr/>
          <p:nvPr/>
        </p:nvSpPr>
        <p:spPr>
          <a:xfrm>
            <a:off x="3770348" y="3999441"/>
            <a:ext cx="4628896" cy="2215991"/>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333333"/>
              </a:buClr>
              <a:buSzPts val="2400"/>
              <a:buFont typeface="Calibri"/>
              <a:buAutoNum type="arabicPeriod"/>
            </a:pPr>
            <a:r>
              <a:rPr b="1" lang="en-US" sz="2400">
                <a:solidFill>
                  <a:srgbClr val="333333"/>
                </a:solidFill>
                <a:latin typeface="Calibri"/>
                <a:ea typeface="Calibri"/>
                <a:cs typeface="Calibri"/>
                <a:sym typeface="Calibri"/>
              </a:rPr>
              <a:t>Eye contact</a:t>
            </a:r>
            <a:endParaRPr/>
          </a:p>
          <a:p>
            <a:pPr indent="-514350" lvl="0" marL="51435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Posture</a:t>
            </a:r>
            <a:endParaRPr/>
          </a:p>
          <a:p>
            <a:pPr indent="-514350" lvl="0" marL="51435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Body movements and gestures</a:t>
            </a:r>
            <a:endParaRPr/>
          </a:p>
          <a:p>
            <a:pPr indent="-514350" lvl="0" marL="51435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Facial expression</a:t>
            </a:r>
            <a:endParaRPr/>
          </a:p>
          <a:p>
            <a:pPr indent="-514350" lvl="0" marL="51435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Attire</a:t>
            </a:r>
            <a:endParaRPr/>
          </a:p>
          <a:p>
            <a:pPr indent="0" lvl="0" marL="0" marR="0" rtl="0" algn="l">
              <a:spcBef>
                <a:spcPts val="0"/>
              </a:spcBef>
              <a:spcAft>
                <a:spcPts val="0"/>
              </a:spcAft>
              <a:buNone/>
            </a:pPr>
            <a:r>
              <a:t/>
            </a:r>
            <a:endParaRPr b="1" i="0" sz="1800">
              <a:solidFill>
                <a:srgbClr val="333333"/>
              </a:solidFill>
              <a:latin typeface="Arial"/>
              <a:ea typeface="Arial"/>
              <a:cs typeface="Arial"/>
              <a:sym typeface="Arial"/>
            </a:endParaRPr>
          </a:p>
        </p:txBody>
      </p:sp>
      <p:sp>
        <p:nvSpPr>
          <p:cNvPr id="159" name="Google Shape;159;p6"/>
          <p:cNvSpPr/>
          <p:nvPr/>
        </p:nvSpPr>
        <p:spPr>
          <a:xfrm>
            <a:off x="1082347" y="1206386"/>
            <a:ext cx="10259729"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Before you’ve even said a word, the person across from you has noticed your body position, posture, facial expressions, and more. For this reason, your body language is important in making a first impression and being remembered. Building strong body language is going to make you seem more confident in any interaction.</a:t>
            </a:r>
            <a:endParaRPr/>
          </a:p>
          <a:p>
            <a:pPr indent="0" lvl="0" marL="0" marR="0" rtl="0" algn="ctr">
              <a:spcBef>
                <a:spcPts val="0"/>
              </a:spcBef>
              <a:spcAft>
                <a:spcPts val="0"/>
              </a:spcAft>
              <a:buNone/>
            </a:pP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p:nvPr/>
        </p:nvSpPr>
        <p:spPr>
          <a:xfrm>
            <a:off x="591673" y="3122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Confidence</a:t>
            </a:r>
            <a:endParaRPr b="0" sz="5400" cap="none">
              <a:solidFill>
                <a:schemeClr val="dk1"/>
              </a:solidFill>
              <a:latin typeface="Times New Roman"/>
              <a:ea typeface="Times New Roman"/>
              <a:cs typeface="Times New Roman"/>
              <a:sym typeface="Times New Roman"/>
            </a:endParaRPr>
          </a:p>
        </p:txBody>
      </p:sp>
      <p:pic>
        <p:nvPicPr>
          <p:cNvPr id="166" name="Google Shape;166;p7"/>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67" name="Google Shape;167;p7"/>
          <p:cNvSpPr/>
          <p:nvPr/>
        </p:nvSpPr>
        <p:spPr>
          <a:xfrm>
            <a:off x="591673" y="1052559"/>
            <a:ext cx="1111457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33333"/>
                </a:solidFill>
                <a:latin typeface="Georgia"/>
                <a:ea typeface="Georgia"/>
                <a:cs typeface="Georgia"/>
                <a:sym typeface="Georgia"/>
              </a:rPr>
              <a:t>Confidence is built on different things, but overall it is built on choices and accomplishments that feed your passion, and that make you feel happy and proud of who you are. Discovering these things is one of the most worthwhile pursuits of you life.</a:t>
            </a:r>
            <a:endParaRPr sz="2000">
              <a:solidFill>
                <a:schemeClr val="dk1"/>
              </a:solidFill>
              <a:latin typeface="Calibri"/>
              <a:ea typeface="Calibri"/>
              <a:cs typeface="Calibri"/>
              <a:sym typeface="Calibri"/>
            </a:endParaRPr>
          </a:p>
        </p:txBody>
      </p:sp>
      <p:sp>
        <p:nvSpPr>
          <p:cNvPr id="168" name="Google Shape;168;p7"/>
          <p:cNvSpPr/>
          <p:nvPr/>
        </p:nvSpPr>
        <p:spPr>
          <a:xfrm>
            <a:off x="2979812" y="2315537"/>
            <a:ext cx="726949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333333"/>
                </a:solidFill>
                <a:latin typeface="Calibri"/>
                <a:ea typeface="Calibri"/>
                <a:cs typeface="Calibri"/>
                <a:sym typeface="Calibri"/>
              </a:rPr>
              <a:t> 7 ways you can begin building your confidence</a:t>
            </a:r>
            <a:r>
              <a:rPr b="1" lang="en-US" sz="2000" u="sng">
                <a:solidFill>
                  <a:srgbClr val="333333"/>
                </a:solidFill>
                <a:latin typeface="Georgia"/>
                <a:ea typeface="Georgia"/>
                <a:cs typeface="Georgia"/>
                <a:sym typeface="Georgia"/>
              </a:rPr>
              <a:t>:</a:t>
            </a:r>
            <a:endParaRPr b="1" sz="2000" u="sng">
              <a:solidFill>
                <a:schemeClr val="dk1"/>
              </a:solidFill>
              <a:latin typeface="Calibri"/>
              <a:ea typeface="Calibri"/>
              <a:cs typeface="Calibri"/>
              <a:sym typeface="Calibri"/>
            </a:endParaRPr>
          </a:p>
        </p:txBody>
      </p:sp>
      <p:sp>
        <p:nvSpPr>
          <p:cNvPr id="169" name="Google Shape;169;p7"/>
          <p:cNvSpPr/>
          <p:nvPr/>
        </p:nvSpPr>
        <p:spPr>
          <a:xfrm>
            <a:off x="4275915" y="3226749"/>
            <a:ext cx="5141472" cy="267765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33333"/>
              </a:buClr>
              <a:buSzPts val="2400"/>
              <a:buFont typeface="Calibri"/>
              <a:buAutoNum type="arabicPeriod"/>
            </a:pPr>
            <a:r>
              <a:rPr lang="en-US" sz="2400">
                <a:solidFill>
                  <a:srgbClr val="333333"/>
                </a:solidFill>
                <a:latin typeface="Calibri"/>
                <a:ea typeface="Calibri"/>
                <a:cs typeface="Calibri"/>
                <a:sym typeface="Calibri"/>
              </a:rPr>
              <a:t>Get Things Done  </a:t>
            </a:r>
            <a:endParaRPr sz="2400">
              <a:solidFill>
                <a:srgbClr val="333333"/>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Monitor Your Progress</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Be Fearless</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Stand-up For Yourself</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Think Long-term</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Don't Care What Others Think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Do More Of What Makes You Happy</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p:nvPr/>
        </p:nvSpPr>
        <p:spPr>
          <a:xfrm>
            <a:off x="591673" y="62440"/>
            <a:ext cx="1098624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Teamwork</a:t>
            </a:r>
            <a:endParaRPr b="0" sz="5400" cap="none">
              <a:solidFill>
                <a:schemeClr val="dk1"/>
              </a:solidFill>
              <a:latin typeface="Times New Roman"/>
              <a:ea typeface="Times New Roman"/>
              <a:cs typeface="Times New Roman"/>
              <a:sym typeface="Times New Roman"/>
            </a:endParaRPr>
          </a:p>
        </p:txBody>
      </p:sp>
      <p:pic>
        <p:nvPicPr>
          <p:cNvPr id="175" name="Google Shape;175;p8"/>
          <p:cNvPicPr preferRelativeResize="0"/>
          <p:nvPr/>
        </p:nvPicPr>
        <p:blipFill rotWithShape="1">
          <a:blip r:embed="rId3">
            <a:alphaModFix/>
          </a:blip>
          <a:srcRect b="0" l="0" r="0" t="0"/>
          <a:stretch/>
        </p:blipFill>
        <p:spPr>
          <a:xfrm>
            <a:off x="10983993" y="0"/>
            <a:ext cx="1187853" cy="985770"/>
          </a:xfrm>
          <a:prstGeom prst="rect">
            <a:avLst/>
          </a:prstGeom>
          <a:noFill/>
          <a:ln>
            <a:noFill/>
          </a:ln>
        </p:spPr>
      </p:pic>
      <p:sp>
        <p:nvSpPr>
          <p:cNvPr id="176" name="Google Shape;176;p8"/>
          <p:cNvSpPr/>
          <p:nvPr/>
        </p:nvSpPr>
        <p:spPr>
          <a:xfrm>
            <a:off x="2641142" y="2749623"/>
            <a:ext cx="7133492"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202124"/>
                </a:solidFill>
                <a:latin typeface="Calibri"/>
                <a:ea typeface="Calibri"/>
                <a:cs typeface="Calibri"/>
                <a:sym typeface="Calibri"/>
              </a:rPr>
              <a:t>6 Keys to Successful Teamwork</a:t>
            </a:r>
            <a:endParaRPr/>
          </a:p>
          <a:p>
            <a:pPr indent="0" lvl="0" marL="0" marR="0" rtl="0" algn="l">
              <a:spcBef>
                <a:spcPts val="0"/>
              </a:spcBef>
              <a:spcAft>
                <a:spcPts val="0"/>
              </a:spcAft>
              <a:buNone/>
            </a:pPr>
            <a:r>
              <a:t/>
            </a:r>
            <a:endParaRPr sz="2400">
              <a:solidFill>
                <a:srgbClr val="202124"/>
              </a:solidFill>
              <a:latin typeface="Calibri"/>
              <a:ea typeface="Calibri"/>
              <a:cs typeface="Calibri"/>
              <a:sym typeface="Calibri"/>
            </a:endParaRPr>
          </a:p>
          <a:p>
            <a:pPr indent="-457200" lvl="0" marL="457200" marR="0" rtl="0" algn="l">
              <a:spcBef>
                <a:spcPts val="0"/>
              </a:spcBef>
              <a:spcAft>
                <a:spcPts val="0"/>
              </a:spcAft>
              <a:buClr>
                <a:srgbClr val="202124"/>
              </a:buClr>
              <a:buSzPts val="2400"/>
              <a:buFont typeface="Calibri"/>
              <a:buAutoNum type="arabicPeriod"/>
            </a:pPr>
            <a:r>
              <a:rPr lang="en-US" sz="2400">
                <a:solidFill>
                  <a:srgbClr val="202124"/>
                </a:solidFill>
                <a:latin typeface="Calibri"/>
                <a:ea typeface="Calibri"/>
                <a:cs typeface="Calibri"/>
                <a:sym typeface="Calibri"/>
              </a:rPr>
              <a:t>Clear common purpose, goals and identity</a:t>
            </a:r>
            <a:endParaRPr sz="2400">
              <a:solidFill>
                <a:srgbClr val="202124"/>
              </a:solidFill>
              <a:latin typeface="Calibri"/>
              <a:ea typeface="Calibri"/>
              <a:cs typeface="Calibri"/>
              <a:sym typeface="Calibri"/>
            </a:endParaRPr>
          </a:p>
          <a:p>
            <a:pPr indent="-457200" lvl="0" marL="457200" marR="0" rtl="0" algn="l">
              <a:spcBef>
                <a:spcPts val="0"/>
              </a:spcBef>
              <a:spcAft>
                <a:spcPts val="0"/>
              </a:spcAft>
              <a:buClr>
                <a:srgbClr val="202124"/>
              </a:buClr>
              <a:buSzPts val="2400"/>
              <a:buFont typeface="Calibri"/>
              <a:buAutoNum type="arabicPeriod"/>
            </a:pPr>
            <a:r>
              <a:rPr lang="en-US" sz="2400">
                <a:solidFill>
                  <a:srgbClr val="202124"/>
                </a:solidFill>
                <a:latin typeface="Calibri"/>
                <a:ea typeface="Calibri"/>
                <a:cs typeface="Calibri"/>
                <a:sym typeface="Calibri"/>
              </a:rPr>
              <a:t>Respect and tolerance for the differences in every team member</a:t>
            </a:r>
            <a:endParaRPr sz="2400">
              <a:solidFill>
                <a:srgbClr val="202124"/>
              </a:solidFill>
              <a:latin typeface="Calibri"/>
              <a:ea typeface="Calibri"/>
              <a:cs typeface="Calibri"/>
              <a:sym typeface="Calibri"/>
            </a:endParaRPr>
          </a:p>
          <a:p>
            <a:pPr indent="-457200" lvl="0" marL="457200" marR="0" rtl="0" algn="l">
              <a:spcBef>
                <a:spcPts val="0"/>
              </a:spcBef>
              <a:spcAft>
                <a:spcPts val="0"/>
              </a:spcAft>
              <a:buClr>
                <a:srgbClr val="202124"/>
              </a:buClr>
              <a:buSzPts val="2400"/>
              <a:buFont typeface="Calibri"/>
              <a:buAutoNum type="arabicPeriod"/>
            </a:pPr>
            <a:r>
              <a:rPr lang="en-US" sz="2400">
                <a:solidFill>
                  <a:srgbClr val="202124"/>
                </a:solidFill>
                <a:latin typeface="Calibri"/>
                <a:ea typeface="Calibri"/>
                <a:cs typeface="Calibri"/>
                <a:sym typeface="Calibri"/>
              </a:rPr>
              <a:t>Balanced communications among all team members</a:t>
            </a:r>
            <a:endParaRPr sz="2400">
              <a:solidFill>
                <a:srgbClr val="202124"/>
              </a:solidFill>
              <a:latin typeface="Calibri"/>
              <a:ea typeface="Calibri"/>
              <a:cs typeface="Calibri"/>
              <a:sym typeface="Calibri"/>
            </a:endParaRPr>
          </a:p>
          <a:p>
            <a:pPr indent="-457200" lvl="0" marL="457200" marR="0" rtl="0" algn="l">
              <a:spcBef>
                <a:spcPts val="0"/>
              </a:spcBef>
              <a:spcAft>
                <a:spcPts val="0"/>
              </a:spcAft>
              <a:buClr>
                <a:srgbClr val="202124"/>
              </a:buClr>
              <a:buSzPts val="2400"/>
              <a:buFont typeface="Calibri"/>
              <a:buAutoNum type="arabicPeriod"/>
            </a:pPr>
            <a:r>
              <a:rPr lang="en-US" sz="2400">
                <a:solidFill>
                  <a:srgbClr val="202124"/>
                </a:solidFill>
                <a:latin typeface="Calibri"/>
                <a:ea typeface="Calibri"/>
                <a:cs typeface="Calibri"/>
                <a:sym typeface="Calibri"/>
              </a:rPr>
              <a:t>Build trust with everyone on the team</a:t>
            </a:r>
            <a:endParaRPr sz="2400">
              <a:solidFill>
                <a:srgbClr val="202124"/>
              </a:solidFill>
              <a:latin typeface="Calibri"/>
              <a:ea typeface="Calibri"/>
              <a:cs typeface="Calibri"/>
              <a:sym typeface="Calibri"/>
            </a:endParaRPr>
          </a:p>
          <a:p>
            <a:pPr indent="-457200" lvl="0" marL="457200" marR="0" rtl="0" algn="l">
              <a:spcBef>
                <a:spcPts val="0"/>
              </a:spcBef>
              <a:spcAft>
                <a:spcPts val="0"/>
              </a:spcAft>
              <a:buClr>
                <a:srgbClr val="202124"/>
              </a:buClr>
              <a:buSzPts val="2400"/>
              <a:buFont typeface="Calibri"/>
              <a:buAutoNum type="arabicPeriod"/>
            </a:pPr>
            <a:r>
              <a:rPr lang="en-US" sz="2400">
                <a:solidFill>
                  <a:srgbClr val="202124"/>
                </a:solidFill>
                <a:latin typeface="Calibri"/>
                <a:ea typeface="Calibri"/>
                <a:cs typeface="Calibri"/>
                <a:sym typeface="Calibri"/>
              </a:rPr>
              <a:t>Don't let little things become big things</a:t>
            </a:r>
            <a:endParaRPr sz="2400">
              <a:solidFill>
                <a:srgbClr val="202124"/>
              </a:solidFill>
              <a:latin typeface="Calibri"/>
              <a:ea typeface="Calibri"/>
              <a:cs typeface="Calibri"/>
              <a:sym typeface="Calibri"/>
            </a:endParaRPr>
          </a:p>
          <a:p>
            <a:pPr indent="-457200" lvl="0" marL="457200" marR="0" rtl="0" algn="l">
              <a:spcBef>
                <a:spcPts val="0"/>
              </a:spcBef>
              <a:spcAft>
                <a:spcPts val="0"/>
              </a:spcAft>
              <a:buClr>
                <a:srgbClr val="202124"/>
              </a:buClr>
              <a:buSzPts val="2400"/>
              <a:buFont typeface="Calibri"/>
              <a:buAutoNum type="arabicPeriod"/>
            </a:pPr>
            <a:r>
              <a:rPr lang="en-US" sz="2400">
                <a:solidFill>
                  <a:srgbClr val="202124"/>
                </a:solidFill>
                <a:latin typeface="Calibri"/>
                <a:ea typeface="Calibri"/>
                <a:cs typeface="Calibri"/>
                <a:sym typeface="Calibri"/>
              </a:rPr>
              <a:t>Live with imperfection and the unknown</a:t>
            </a:r>
            <a:endParaRPr b="0" i="0" sz="2400">
              <a:solidFill>
                <a:srgbClr val="202124"/>
              </a:solidFill>
              <a:latin typeface="Calibri"/>
              <a:ea typeface="Calibri"/>
              <a:cs typeface="Calibri"/>
              <a:sym typeface="Calibri"/>
            </a:endParaRPr>
          </a:p>
        </p:txBody>
      </p:sp>
      <p:sp>
        <p:nvSpPr>
          <p:cNvPr id="177" name="Google Shape;177;p8"/>
          <p:cNvSpPr/>
          <p:nvPr/>
        </p:nvSpPr>
        <p:spPr>
          <a:xfrm>
            <a:off x="1334278" y="1004116"/>
            <a:ext cx="950103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202124"/>
                </a:solidFill>
                <a:latin typeface="Calibri"/>
                <a:ea typeface="Calibri"/>
                <a:cs typeface="Calibri"/>
                <a:sym typeface="Calibri"/>
              </a:rPr>
              <a:t>Successful teams tend to be successful because they're more than a bunch of individuals who happen to be working together; their relationships, their direction and their ways of working and collaborating together mean that the whole becomes greater than the sum of its parts.</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2021-12-31T06:38:53Z</dcterms:created>
  <dc:creator>Shubham Sharma</dc:creator>
</cp:coreProperties>
</file>