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3"/>
  </p:notesMasterIdLst>
  <p:sldIdLst>
    <p:sldId id="294" r:id="rId2"/>
    <p:sldId id="295" r:id="rId3"/>
    <p:sldId id="335" r:id="rId4"/>
    <p:sldId id="334" r:id="rId5"/>
    <p:sldId id="336" r:id="rId6"/>
    <p:sldId id="337" r:id="rId7"/>
    <p:sldId id="304" r:id="rId8"/>
    <p:sldId id="325" r:id="rId9"/>
    <p:sldId id="329" r:id="rId10"/>
    <p:sldId id="330" r:id="rId11"/>
    <p:sldId id="331" r:id="rId12"/>
    <p:sldId id="300" r:id="rId13"/>
    <p:sldId id="339" r:id="rId14"/>
    <p:sldId id="338" r:id="rId15"/>
    <p:sldId id="296" r:id="rId16"/>
    <p:sldId id="301" r:id="rId17"/>
    <p:sldId id="303" r:id="rId18"/>
    <p:sldId id="305" r:id="rId19"/>
    <p:sldId id="298" r:id="rId20"/>
    <p:sldId id="307" r:id="rId21"/>
    <p:sldId id="308" r:id="rId22"/>
    <p:sldId id="310" r:id="rId23"/>
    <p:sldId id="309" r:id="rId24"/>
    <p:sldId id="311" r:id="rId25"/>
    <p:sldId id="299" r:id="rId26"/>
    <p:sldId id="312" r:id="rId27"/>
    <p:sldId id="314" r:id="rId28"/>
    <p:sldId id="327" r:id="rId29"/>
    <p:sldId id="290" r:id="rId30"/>
    <p:sldId id="313" r:id="rId31"/>
    <p:sldId id="328" r:id="rId32"/>
    <p:sldId id="315" r:id="rId33"/>
    <p:sldId id="316" r:id="rId34"/>
    <p:sldId id="317" r:id="rId35"/>
    <p:sldId id="322" r:id="rId36"/>
    <p:sldId id="324" r:id="rId37"/>
    <p:sldId id="321" r:id="rId38"/>
    <p:sldId id="323" r:id="rId39"/>
    <p:sldId id="320" r:id="rId40"/>
    <p:sldId id="318" r:id="rId41"/>
    <p:sldId id="319" r:id="rId42"/>
  </p:sldIdLst>
  <p:sldSz cx="9144000" cy="6858000" type="screen4x3"/>
  <p:notesSz cx="6997700" cy="92837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6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997700" cy="9283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89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5863" y="703263"/>
            <a:ext cx="4624387" cy="34671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33450" y="4410075"/>
            <a:ext cx="5129213" cy="417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5575" y="8820150"/>
            <a:ext cx="3030538" cy="461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9440" tIns="0" rIns="1944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i="1"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fld id="{6EC7F47B-1DA3-4E53-8D07-293861296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11010-20BE-426B-AEAF-C2DD2113FE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11010-20BE-426B-AEAF-C2DD2113FE7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EOPL3 Chapter1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200" dirty="0" smtClean="0"/>
              <a:t>(equal?? (occurs-free? 'x 'x) #t)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200" dirty="0" smtClean="0"/>
              <a:t>  (equal?? (occurs-free? 'x 'y) #f)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200" dirty="0" smtClean="0"/>
              <a:t>  (equal?? (occurs-free? 'x '(lambda (x) (x y))) #f)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200" dirty="0" smtClean="0"/>
              <a:t>  (equal?? (occurs-free? 'x '(lambda (y) (x y))) #t)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200" dirty="0" smtClean="0"/>
              <a:t>  (equal?? (occurs-free? 'x '((lambda (x) x) (x y))) #t)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200" dirty="0" smtClean="0"/>
              <a:t>  (equal?? (occurs-free? 'x '(lambda (y) (lambda (z) (x (y z))))) #t)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EC7F47B-1DA3-4E53-8D07-2938612965D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D4138-DB3D-4531-82C0-954851A8F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D35F1-05BC-4F42-92E2-38893B4DD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14FE5-FDD1-4BDA-A984-1A1D439AE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685801" y="6065838"/>
            <a:ext cx="1066799" cy="8223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CS784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SchemeRefresher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0448B-56A9-498D-8E82-4059C37CDC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FB0C7-7BB6-452B-AFCE-FFD4FCC77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269AB-837E-420B-AAE0-BC813B202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C009E-9AD3-4075-973F-CE9461943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53819-8F14-47B5-ADCC-37E81B1ED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A2296-A873-4203-BB39-B7717F730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E382F-D4DA-4040-8B3D-4421DBE79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065838"/>
            <a:ext cx="1903413" cy="822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1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fld id="{C17FABAA-7711-409C-AE1F-B2AA5B1886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acket-lang.org/reference/pairs.html?q=list&amp;q=data%20types&amp;q=special%20forms&amp;q=function%20call&amp;q=procedure%20calls&amp;q=variable#(def._((quote._~23~25kernel)._pair~3f))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acket-lang.org/reference/pairs.html?q=list&amp;q=data%20types&amp;q=special%20forms&amp;q=function%20call&amp;q=procedure%20calls&amp;q=variable#(def._((quote._~23~25kernel)._null))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racket-lang.org/reference/pairs.html?q=list&amp;q=data%20types&amp;q=special%20forms&amp;q=function%20call&amp;q=procedure%20calls&amp;q=variable#(def._((quote._~23~25kernel)._cons))" TargetMode="External"/><Relationship Id="rId4" Type="http://schemas.openxmlformats.org/officeDocument/2006/relationships/hyperlink" Target="http://docs.racket-lang.org/reference/pairs.html?q=list&amp;q=data%20types&amp;q=special%20forms&amp;q=function%20call&amp;q=procedure%20calls&amp;q=variable#(def._((quote._~23~25kernel)._list~3f))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acket-lang.org/reference/booleans.html?q=function%20call&amp;q=procedure%20calls&amp;q=variable#(def._((quote._~23~25kernel)._equal~3f))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racket-lang.org/reference/strings.html?q=function%20call&amp;q=procedure%20calls&amp;q=variable#(def._((quote._~23~25kernel)._string~3f)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acket-lang.org/reference/booleans.html?q=eq?&amp;q=caddddr&amp;q=list&amp;q=data%20types&amp;q=special%20forms&amp;q=function%20call&amp;q=procedure%20calls&amp;q=variable#(def._((quote._~23~25kernel)._eq~3f))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acket-lang.org/reference/booleans.html?q=eq?&amp;q=caddddr&amp;q=list&amp;q=data%20types&amp;q=special%20forms&amp;q=function%20call&amp;q=procedure%20calls&amp;q=variable#(def._((quote._~23~25kernel)._eqv~3f))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racket-lang.org/reference/characters.html?q=eq?&amp;q=caddddr&amp;q=list&amp;q=data%20types&amp;q=special%20forms&amp;q=function%20call&amp;q=procedure%20calls&amp;q=variable#(tech._character)" TargetMode="External"/><Relationship Id="rId5" Type="http://schemas.openxmlformats.org/officeDocument/2006/relationships/hyperlink" Target="http://docs.racket-lang.org/reference/numbers.html?q=eq?&amp;q=caddddr&amp;q=list&amp;q=data%20types&amp;q=special%20forms&amp;q=function%20call&amp;q=procedure%20calls&amp;q=variable#(tech._number)" TargetMode="External"/><Relationship Id="rId4" Type="http://schemas.openxmlformats.org/officeDocument/2006/relationships/hyperlink" Target="http://docs.racket-lang.org/reference/booleans.html?q=eq?&amp;q=caddddr&amp;q=list&amp;q=data%20types&amp;q=special%20forms&amp;q=function%20call&amp;q=procedure%20calls&amp;q=variable#(def._((quote._~23~25kernel)._eq~3f))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acket-lang.org/reference/booleans.html?q=eq?&amp;q=caddddr&amp;q=list&amp;q=data%20types&amp;q=special%20forms&amp;q=function%20call&amp;q=procedure%20calls&amp;q=variable#(def._((quote._~23~25kernel)._equal~3f))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racket-lang.org/reference/booleans.html?q=eq?&amp;q=caddddr&amp;q=list&amp;q=data%20types&amp;q=special%20forms&amp;q=function%20call&amp;q=procedure%20calls&amp;q=variable#(def._((quote._~23~25kernel)._eqv~3f))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acket-lang.org/reference/vectors.html?q=eq?&amp;q=caddddr&amp;q=list&amp;q=data%20types&amp;q=special%20forms&amp;q=function%20call&amp;q=procedure%20calls&amp;q=variable#(def._((lib._racket/private/base..rkt)._build-vector))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racket-lang.org/reference/numbers.html?q=eq?&amp;q=caddddr&amp;q=list&amp;q=data%20types&amp;q=special%20forms&amp;q=function%20call&amp;q=procedure%20calls&amp;q=variable#(def._((quote._~23~25kernel)._add1))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acket-lang.org/reference/define.html?q=define&amp;q=procedure&amp;q=eq?&amp;q=caddddr&amp;q=list&amp;q=data%20types&amp;q=special%20forms&amp;q=function%20call&amp;q=procedure%20calls&amp;q=variable#(form._((lib._racket/private/base..rkt)._define))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acket-lang.org/reference/define.html?q=define&amp;q=procedure&amp;q=eq?&amp;q=caddddr&amp;q=list&amp;q=data%20types&amp;q=special%20forms&amp;q=function%20call&amp;q=procedure%20calls&amp;q=variable#(form._((lib._racket/private/base..rkt)._define))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andards.iee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chemers.org/Documents/Standards/R5RS/" TargetMode="External"/><Relationship Id="rId4" Type="http://schemas.openxmlformats.org/officeDocument/2006/relationships/hyperlink" Target="http://www.r6rs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acket-lang.org/reference/define.html?q=define&amp;q=procedure&amp;q=eq?&amp;q=caddddr&amp;q=list&amp;q=data%20types&amp;q=special%20forms&amp;q=function%20call&amp;q=procedure%20calls&amp;q=variable#(form._((lib._racket/private/base..rkt)._define-syntax))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acket-lang.org/reference/procedures.html?q=apply&amp;q=define&amp;q=procedure&amp;q=eq?&amp;q=caddddr&amp;q=list&amp;q=data%20types&amp;q=special%20forms&amp;q=function%20call&amp;q=procedure%20calls&amp;q=variable#(def._((lib._racket/private/base..rkt)._apply))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racket-lang.org/reference/stx-patterns.html?q=apply&amp;q=define&amp;q=procedure&amp;q=eq?&amp;q=caddddr&amp;q=list&amp;q=data%20types&amp;q=special%20forms&amp;q=function%20call&amp;q=procedure%20calls&amp;q=variable#(form._((lib._racket/private/stxcase-scheme..rkt)._......))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acket-lang.org/reference/pairs.html?q=lambda&amp;q=apply&amp;q=define&amp;q=procedure&amp;q=eq?&amp;q=caddddr&amp;q=list&amp;q=data%20types&amp;q=special%20forms&amp;q=function%20call&amp;q=procedure%20calls&amp;q=variable#(def._((quote._~23~25kernel)._list))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acket-lang.org/reference/let.html?q=if&amp;q=cond&amp;q=case&amp;q=lambda&amp;q=apply&amp;q=define&amp;q=procedure&amp;q=eq?&amp;q=caddddr&amp;q=list&amp;q=data%20types&amp;q=special%20forms&amp;q=function%20call&amp;q=procedure%20calls&amp;q=variable#(form._((lib._racket/private/letstx-scheme..rkt)._let))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acket-lang.org/reference/let.html?q=if&amp;q=cond&amp;q=case&amp;q=lambda&amp;q=apply&amp;q=define&amp;q=procedure&amp;q=eq?&amp;q=caddddr&amp;q=list&amp;q=data%20types&amp;q=special%20forms&amp;q=function%20call&amp;q=procedure%20calls&amp;q=variable#(form._((lib._racket/private/letstx-scheme..rkt)._let))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acket-lang.org/reference/let.html?q=if&amp;q=cond&amp;q=case&amp;q=lambda&amp;q=apply&amp;q=define&amp;q=procedure&amp;q=eq?&amp;q=caddddr&amp;q=list&amp;q=data%20types&amp;q=special%20forms&amp;q=function%20call&amp;q=procedure%20calls&amp;q=variable#(form._((lib._racket/private/letstx-scheme..rkt)._let*))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racket-lang.org/reference/let.html?q=if&amp;q=cond&amp;q=case&amp;q=lambda&amp;q=apply&amp;q=define&amp;q=procedure&amp;q=eq?&amp;q=caddddr&amp;q=list&amp;q=data%20types&amp;q=special%20forms&amp;q=function%20call&amp;q=procedure%20calls&amp;q=variable#(form._((lib._racket/private/letstx-scheme..rkt)._let))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acket-lang.org/reference/let.html?q=if&amp;q=cond&amp;q=case&amp;q=lambda&amp;q=apply&amp;q=define&amp;q=procedure&amp;q=eq?&amp;q=caddddr&amp;q=list&amp;q=data%20types&amp;q=special%20forms&amp;q=function%20call&amp;q=procedure%20calls&amp;q=variable#(form._((lib._racket/private/letstx-scheme..rkt)._letrec))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acket-lang.org/reference/if.html?q=cond&amp;q=case&amp;q=lambda&amp;q=apply&amp;q=define&amp;q=procedure&amp;q=eq?&amp;q=caddddr&amp;q=list&amp;q=data%20types&amp;q=special%20forms&amp;q=function%20call&amp;q=procedure%20calls&amp;q=variable#(form._((quote._~23~25kernel)._if))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acket-lang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acket-lang.org/reference/characters.html?q=case&amp;q=lambda&amp;q=apply&amp;q=define&amp;q=procedure&amp;q=eq?&amp;q=caddddr&amp;q=list&amp;q=data%20types&amp;q=special%20forms&amp;q=function%20call&amp;q=procedure%20calls&amp;q=variable#(def._((quote._~23~25kernel)._char-general-category))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s.neu.edu/home/dora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unity.schemewiki.org/" TargetMode="External"/><Relationship Id="rId4" Type="http://schemas.openxmlformats.org/officeDocument/2006/relationships/hyperlink" Target="http://www.htdp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ractical-scheme.net/" TargetMode="External"/><Relationship Id="rId2" Type="http://schemas.openxmlformats.org/officeDocument/2006/relationships/hyperlink" Target="http://community.schemewiki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mbda-the-ultimate.org/" TargetMode="External"/><Relationship Id="rId4" Type="http://schemas.openxmlformats.org/officeDocument/2006/relationships/hyperlink" Target="http://www.schemers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Scheme Refresher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(Functional Subset)</a:t>
            </a:r>
          </a:p>
          <a:p>
            <a:endParaRPr lang="en-US" dirty="0" smtClean="0"/>
          </a:p>
          <a:p>
            <a:r>
              <a:rPr lang="en-US" dirty="0" err="1" smtClean="0"/>
              <a:t>Prabhaker</a:t>
            </a:r>
            <a:r>
              <a:rPr lang="en-US" dirty="0" smtClean="0"/>
              <a:t> </a:t>
            </a:r>
            <a:r>
              <a:rPr lang="en-US" dirty="0" err="1" smtClean="0"/>
              <a:t>Mateti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Example-4  EOPL3 p21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dirty="0" smtClean="0"/>
              <a:t>(define </a:t>
            </a:r>
            <a:r>
              <a:rPr lang="en-US" dirty="0" err="1" smtClean="0"/>
              <a:t>subst</a:t>
            </a:r>
            <a:r>
              <a:rPr lang="en-US" dirty="0" smtClean="0"/>
              <a:t>-in-s-exp</a:t>
            </a:r>
          </a:p>
          <a:p>
            <a:pPr marL="0" indent="0">
              <a:spcBef>
                <a:spcPts val="0"/>
              </a:spcBef>
            </a:pPr>
            <a:r>
              <a:rPr lang="en-US" dirty="0" smtClean="0"/>
              <a:t>  (lambda (new old </a:t>
            </a:r>
            <a:r>
              <a:rPr lang="en-US" dirty="0" err="1" smtClean="0"/>
              <a:t>sexp</a:t>
            </a:r>
            <a:r>
              <a:rPr lang="en-US" dirty="0" smtClean="0"/>
              <a:t>)</a:t>
            </a:r>
          </a:p>
          <a:p>
            <a:pPr marL="0" indent="0">
              <a:spcBef>
                <a:spcPts val="0"/>
              </a:spcBef>
            </a:pPr>
            <a:r>
              <a:rPr lang="en-US" dirty="0" smtClean="0"/>
              <a:t>    (if (symbol? </a:t>
            </a:r>
            <a:r>
              <a:rPr lang="en-US" dirty="0" err="1" smtClean="0"/>
              <a:t>sexp</a:t>
            </a:r>
            <a:r>
              <a:rPr lang="en-US" dirty="0" smtClean="0"/>
              <a:t>) </a:t>
            </a:r>
          </a:p>
          <a:p>
            <a:pPr marL="0" indent="0">
              <a:spcBef>
                <a:spcPts val="0"/>
              </a:spcBef>
            </a:pPr>
            <a:r>
              <a:rPr lang="en-US" dirty="0" smtClean="0"/>
              <a:t>        (if (</a:t>
            </a:r>
            <a:r>
              <a:rPr lang="en-US" dirty="0" err="1" smtClean="0"/>
              <a:t>eqv</a:t>
            </a:r>
            <a:r>
              <a:rPr lang="en-US" dirty="0" smtClean="0"/>
              <a:t>? </a:t>
            </a:r>
            <a:r>
              <a:rPr lang="en-US" dirty="0" err="1" smtClean="0"/>
              <a:t>sexp</a:t>
            </a:r>
            <a:r>
              <a:rPr lang="en-US" dirty="0" smtClean="0"/>
              <a:t> old) new </a:t>
            </a:r>
            <a:r>
              <a:rPr lang="en-US" dirty="0" err="1" smtClean="0"/>
              <a:t>sexp</a:t>
            </a:r>
            <a:r>
              <a:rPr lang="en-US" dirty="0" smtClean="0"/>
              <a:t>)</a:t>
            </a:r>
          </a:p>
          <a:p>
            <a:pPr marL="0" indent="0">
              <a:spcBef>
                <a:spcPts val="0"/>
              </a:spcBef>
            </a:pPr>
            <a:r>
              <a:rPr lang="en-US" dirty="0" smtClean="0"/>
              <a:t>        (</a:t>
            </a:r>
            <a:r>
              <a:rPr lang="en-US" dirty="0" err="1" smtClean="0"/>
              <a:t>subst</a:t>
            </a:r>
            <a:r>
              <a:rPr lang="en-US" dirty="0" smtClean="0"/>
              <a:t> new old </a:t>
            </a:r>
            <a:r>
              <a:rPr lang="en-US" dirty="0" err="1" smtClean="0"/>
              <a:t>sexp</a:t>
            </a:r>
            <a:r>
              <a:rPr lang="en-US" dirty="0" smtClean="0"/>
              <a:t>))))</a:t>
            </a:r>
          </a:p>
          <a:p>
            <a:pPr marL="0" indent="0">
              <a:spcBef>
                <a:spcPts val="0"/>
              </a:spcBef>
            </a:pPr>
            <a:endParaRPr lang="en-US" dirty="0" smtClean="0"/>
          </a:p>
          <a:p>
            <a:pPr marL="0" indent="0">
              <a:spcBef>
                <a:spcPts val="0"/>
              </a:spcBef>
            </a:pPr>
            <a:r>
              <a:rPr lang="en-US" dirty="0" smtClean="0"/>
              <a:t>(</a:t>
            </a:r>
            <a:r>
              <a:rPr lang="en-US" dirty="0" err="1" smtClean="0"/>
              <a:t>subst</a:t>
            </a:r>
            <a:r>
              <a:rPr lang="en-US" dirty="0" smtClean="0"/>
              <a:t> 'a 'b '((b c) (b () d)))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'((a c) (a () d))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Example-5  EOPL3 p23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(define number-elements-from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  (lambda (</a:t>
            </a:r>
            <a:r>
              <a:rPr lang="en-US" sz="2400" dirty="0" err="1" smtClean="0"/>
              <a:t>lst</a:t>
            </a:r>
            <a:r>
              <a:rPr lang="en-US" sz="2400" dirty="0" smtClean="0"/>
              <a:t> 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    (if (null? </a:t>
            </a:r>
            <a:r>
              <a:rPr lang="en-US" sz="2400" dirty="0" err="1" smtClean="0"/>
              <a:t>lst</a:t>
            </a:r>
            <a:r>
              <a:rPr lang="en-US" sz="2400" dirty="0" smtClean="0"/>
              <a:t>) '()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        (cons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	 (list n (car </a:t>
            </a:r>
            <a:r>
              <a:rPr lang="en-US" sz="2400" dirty="0" err="1" smtClean="0"/>
              <a:t>lst</a:t>
            </a:r>
            <a:r>
              <a:rPr lang="en-US" sz="2400" dirty="0" smtClean="0"/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	 (number-elements-from (</a:t>
            </a:r>
            <a:r>
              <a:rPr lang="en-US" sz="2400" dirty="0" err="1" smtClean="0"/>
              <a:t>cdr</a:t>
            </a:r>
            <a:r>
              <a:rPr lang="en-US" sz="2400" dirty="0" smtClean="0"/>
              <a:t> </a:t>
            </a:r>
            <a:r>
              <a:rPr lang="en-US" sz="2400" dirty="0" err="1" smtClean="0"/>
              <a:t>lst</a:t>
            </a:r>
            <a:r>
              <a:rPr lang="en-US" sz="2400" dirty="0" smtClean="0"/>
              <a:t>) (+ n 1))))))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(define number-elements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  (lambda (</a:t>
            </a:r>
            <a:r>
              <a:rPr lang="en-US" sz="2400" dirty="0" err="1" smtClean="0"/>
              <a:t>lst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    (number-elements-from </a:t>
            </a:r>
            <a:r>
              <a:rPr lang="en-US" sz="2400" dirty="0" err="1" smtClean="0"/>
              <a:t>lst</a:t>
            </a:r>
            <a:r>
              <a:rPr lang="en-US" sz="2400" dirty="0" smtClean="0"/>
              <a:t> 0)))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pt-BR" sz="2400" dirty="0" smtClean="0"/>
              <a:t>(number-elements '(a b c d e))  </a:t>
            </a:r>
            <a:r>
              <a:rPr lang="pt-BR" sz="2400" dirty="0" smtClean="0">
                <a:sym typeface="Wingdings" pitchFamily="2" charset="2"/>
              </a:rPr>
              <a:t> </a:t>
            </a:r>
            <a:r>
              <a:rPr lang="pt-BR" sz="2400" dirty="0" smtClean="0"/>
              <a:t>'((0 a) (1 b) (2 c) (3 d) (4 e))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Booleans: #t #f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Numbers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Characters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Strings (Unicode)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Bytes and Byte Strings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Symbols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Keywords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Pairs and Lists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Vectors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Hash Tables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Boxes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Void and Undefined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Types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Constants: numbers, </a:t>
            </a:r>
            <a:r>
              <a:rPr lang="en-US" dirty="0" err="1" smtClean="0"/>
              <a:t>booleans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Variables: names for values. Created using the special form </a:t>
            </a:r>
            <a:r>
              <a:rPr lang="en-US" dirty="0" smtClean="0">
                <a:latin typeface="Lucida Console" pitchFamily="49" charset="0"/>
              </a:rPr>
              <a:t>define</a:t>
            </a:r>
          </a:p>
          <a:p>
            <a:r>
              <a:rPr lang="en-US" i="1" dirty="0" smtClean="0"/>
              <a:t>Special</a:t>
            </a:r>
            <a:r>
              <a:rPr lang="en-US" dirty="0" smtClean="0"/>
              <a:t> forms have special rules for evaluation. </a:t>
            </a:r>
          </a:p>
          <a:p>
            <a:pPr lvl="1"/>
            <a:r>
              <a:rPr lang="en-US" dirty="0" smtClean="0"/>
              <a:t>Cannot be redefined</a:t>
            </a:r>
          </a:p>
          <a:p>
            <a:pPr lvl="1"/>
            <a:r>
              <a:rPr lang="en-US" dirty="0" smtClean="0"/>
              <a:t>15 “magic words”</a:t>
            </a:r>
          </a:p>
          <a:p>
            <a:pPr lvl="1">
              <a:buNone/>
            </a:pPr>
            <a:r>
              <a:rPr lang="en-US" dirty="0" smtClean="0">
                <a:latin typeface="Lucida Console" pitchFamily="49" charset="0"/>
              </a:rPr>
              <a:t>	and, begin, case, </a:t>
            </a:r>
            <a:r>
              <a:rPr lang="en-US" dirty="0" err="1" smtClean="0">
                <a:latin typeface="Lucida Console" pitchFamily="49" charset="0"/>
              </a:rPr>
              <a:t>cond</a:t>
            </a:r>
            <a:r>
              <a:rPr lang="en-US" dirty="0" smtClean="0">
                <a:latin typeface="Lucida Console" pitchFamily="49" charset="0"/>
              </a:rPr>
              <a:t>, define, do, if, 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lambda, let, let*, </a:t>
            </a:r>
            <a:r>
              <a:rPr lang="en-US" dirty="0" err="1" smtClean="0">
                <a:latin typeface="Lucida Console" pitchFamily="49" charset="0"/>
              </a:rPr>
              <a:t>letrec</a:t>
            </a:r>
            <a:r>
              <a:rPr lang="en-US" dirty="0" smtClean="0">
                <a:latin typeface="Lucida Console" pitchFamily="49" charset="0"/>
              </a:rPr>
              <a:t>, or,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err="1" smtClean="0">
                <a:latin typeface="Lucida Console" pitchFamily="49" charset="0"/>
              </a:rPr>
              <a:t>quasiquote</a:t>
            </a:r>
            <a:r>
              <a:rPr lang="en-US" dirty="0" smtClean="0">
                <a:latin typeface="Lucida Console" pitchFamily="49" charset="0"/>
              </a:rPr>
              <a:t>, quote, set!</a:t>
            </a:r>
          </a:p>
          <a:p>
            <a:pPr lvl="1"/>
            <a:r>
              <a:rPr lang="en-US" dirty="0" smtClean="0"/>
              <a:t> a special form is not a first-class object like a procedure</a:t>
            </a:r>
          </a:p>
          <a:p>
            <a:r>
              <a:rPr lang="en-US" i="1" dirty="0" smtClean="0"/>
              <a:t>Combination</a:t>
            </a:r>
            <a:r>
              <a:rPr lang="en-US" dirty="0" smtClean="0"/>
              <a:t>: </a:t>
            </a:r>
            <a:r>
              <a:rPr lang="en-US" dirty="0" smtClean="0">
                <a:latin typeface="Lucida Console" pitchFamily="49" charset="0"/>
              </a:rPr>
              <a:t>(operator operands)</a:t>
            </a:r>
          </a:p>
          <a:p>
            <a:pPr lvl="1"/>
            <a:r>
              <a:rPr lang="en-US" dirty="0" smtClean="0"/>
              <a:t>"function calls" or </a:t>
            </a:r>
          </a:p>
          <a:p>
            <a:pPr lvl="1"/>
            <a:r>
              <a:rPr lang="en-US" dirty="0" smtClean="0"/>
              <a:t>"procedure applications."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32F3-9CE5-45C7-AAD8-119C0ADE24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CS784(pm)</a:t>
            </a:r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Mantras of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Every expression has a value</a:t>
            </a:r>
          </a:p>
          <a:p>
            <a:pPr lvl="1"/>
            <a:r>
              <a:rPr lang="en-US" dirty="0" smtClean="0"/>
              <a:t>except for </a:t>
            </a:r>
          </a:p>
          <a:p>
            <a:pPr lvl="2"/>
            <a:r>
              <a:rPr lang="en-US" dirty="0" smtClean="0"/>
              <a:t>errors, </a:t>
            </a:r>
          </a:p>
          <a:p>
            <a:pPr lvl="2"/>
            <a:r>
              <a:rPr lang="en-US" dirty="0" smtClean="0"/>
              <a:t>infinite loops, and</a:t>
            </a:r>
          </a:p>
          <a:p>
            <a:pPr lvl="2"/>
            <a:r>
              <a:rPr lang="en-US" dirty="0" smtClean="0"/>
              <a:t>define special form </a:t>
            </a:r>
          </a:p>
          <a:p>
            <a:r>
              <a:rPr lang="en-US" dirty="0" smtClean="0"/>
              <a:t>Computing the value of a combination</a:t>
            </a:r>
          </a:p>
          <a:p>
            <a:pPr lvl="1"/>
            <a:r>
              <a:rPr lang="en-US" dirty="0" smtClean="0">
                <a:latin typeface="Lucida Console" pitchFamily="49" charset="0"/>
              </a:rPr>
              <a:t>(operator operands …)</a:t>
            </a:r>
            <a:endParaRPr lang="en-US" dirty="0" smtClean="0"/>
          </a:p>
          <a:p>
            <a:pPr lvl="1"/>
            <a:r>
              <a:rPr lang="en-US" dirty="0" smtClean="0"/>
              <a:t>Compute all sub-expressions (in any order)</a:t>
            </a:r>
          </a:p>
          <a:p>
            <a:pPr lvl="1"/>
            <a:r>
              <a:rPr lang="en-US" dirty="0" smtClean="0"/>
              <a:t>Apply the value of the first to the values of the rest</a:t>
            </a:r>
          </a:p>
          <a:p>
            <a:pPr lvl="1"/>
            <a:r>
              <a:rPr lang="en-US" i="1" dirty="0" smtClean="0"/>
              <a:t>Applicative Order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value of a lambda expression is a procedure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32F3-9CE5-45C7-AAD8-119C0ADE24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CS784(pm)</a:t>
            </a:r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Literals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2, 22/7, 3.1, "</a:t>
            </a:r>
            <a:r>
              <a:rPr lang="en-US" dirty="0" err="1" smtClean="0"/>
              <a:t>abc</a:t>
            </a:r>
            <a:r>
              <a:rPr lang="en-US" dirty="0" smtClean="0"/>
              <a:t>", #t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'(define x 12)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Variables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(define x 12)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x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Function Calls (aka Procedure Applications)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( ‹</a:t>
            </a:r>
            <a:r>
              <a:rPr lang="en-US" i="1" dirty="0" smtClean="0"/>
              <a:t>id</a:t>
            </a:r>
            <a:r>
              <a:rPr lang="en-US" dirty="0" smtClean="0"/>
              <a:t>› ‹</a:t>
            </a:r>
            <a:r>
              <a:rPr lang="en-US" i="1" dirty="0" err="1" smtClean="0"/>
              <a:t>expr</a:t>
            </a:r>
            <a:r>
              <a:rPr lang="en-US" dirty="0" smtClean="0"/>
              <a:t>›* )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symbol is an atomic value.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 expression that starts with ' and continues with an identifier.</a:t>
            </a:r>
          </a:p>
          <a:p>
            <a:pPr marL="341313" indent="-284163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Distinct from identifiers that name variables in the program text.</a:t>
            </a:r>
          </a:p>
          <a:p>
            <a:pPr marL="341313" indent="-284163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Distinct from strings (sequence of characters).</a:t>
            </a:r>
          </a:p>
          <a:p>
            <a:pPr marL="341313" indent="-284163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Examples</a:t>
            </a:r>
          </a:p>
          <a:p>
            <a:pPr marL="741363" lvl="1" indent="-284163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(symbol?   'blah) 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#t</a:t>
            </a:r>
          </a:p>
          <a:p>
            <a:pPr marL="741363" lvl="1" indent="-284163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(string-&gt;symbol   "one, two</a:t>
            </a:r>
            <a:r>
              <a:rPr lang="en-US" smtClean="0"/>
              <a:t>“) </a:t>
            </a:r>
            <a:r>
              <a:rPr lang="en-US" smtClean="0">
                <a:sym typeface="Wingdings" pitchFamily="2" charset="2"/>
              </a:rPr>
              <a:t></a:t>
            </a:r>
            <a:r>
              <a:rPr lang="en-US" smtClean="0"/>
              <a:t>|</a:t>
            </a:r>
            <a:r>
              <a:rPr lang="en-US" dirty="0" smtClean="0"/>
              <a:t>one, two|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i="1" dirty="0" smtClean="0"/>
              <a:t>cons</a:t>
            </a:r>
            <a:r>
              <a:rPr lang="en-US" dirty="0" smtClean="0"/>
              <a:t> procedure: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(cons  x  y) constructs a pair </a:t>
            </a:r>
            <a:r>
              <a:rPr lang="en-US" dirty="0" smtClean="0">
                <a:sym typeface="Wingdings" pitchFamily="2" charset="2"/>
              </a:rPr>
              <a:t> (10 . 20)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(cons  '()     'blah)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(() . blah)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(cons  "blah"   '())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("blah")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(cons  'blah     '())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(blah)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car</a:t>
            </a:r>
            <a:r>
              <a:rPr lang="en-US" dirty="0" smtClean="0"/>
              <a:t> procedure: first value </a:t>
            </a:r>
          </a:p>
          <a:p>
            <a:pPr>
              <a:buFont typeface="Arial" pitchFamily="34" charset="0"/>
              <a:buChar char="•"/>
            </a:pPr>
            <a:r>
              <a:rPr lang="en-US" i="1" dirty="0" err="1" smtClean="0"/>
              <a:t>cdr</a:t>
            </a:r>
            <a:r>
              <a:rPr lang="en-US" dirty="0" smtClean="0"/>
              <a:t> procedure: second value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cdr</a:t>
            </a:r>
            <a:r>
              <a:rPr lang="en-US" dirty="0" smtClean="0"/>
              <a:t> (cons x y)) </a:t>
            </a:r>
            <a:r>
              <a:rPr lang="en-US" dirty="0" smtClean="0">
                <a:sym typeface="Wingdings" pitchFamily="2" charset="2"/>
              </a:rPr>
              <a:t> 20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pair?</a:t>
            </a:r>
            <a:r>
              <a:rPr lang="en-US" dirty="0" smtClean="0"/>
              <a:t>  '(1 2))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 #t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 </a:t>
            </a:r>
            <a:r>
              <a:rPr lang="en-US" i="1" dirty="0" smtClean="0"/>
              <a:t>list</a:t>
            </a:r>
            <a:r>
              <a:rPr lang="en-US" dirty="0" smtClean="0"/>
              <a:t> is recursively defined: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constant </a:t>
            </a:r>
            <a:r>
              <a:rPr lang="en-US" dirty="0" smtClean="0">
                <a:hlinkClick r:id="rId3"/>
              </a:rPr>
              <a:t>null</a:t>
            </a:r>
            <a:r>
              <a:rPr lang="en-US" dirty="0" smtClean="0"/>
              <a:t>, or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pair whose second value is a list.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Ordered sequence of elements of arbitrary types (</a:t>
            </a:r>
            <a:r>
              <a:rPr lang="en-US" i="1" dirty="0" smtClean="0"/>
              <a:t>Heterogeneous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(</a:t>
            </a:r>
            <a:r>
              <a:rPr lang="fr-FR" dirty="0" err="1" smtClean="0">
                <a:hlinkClick r:id="rId4"/>
              </a:rPr>
              <a:t>list</a:t>
            </a:r>
            <a:r>
              <a:rPr lang="fr-FR" dirty="0" smtClean="0">
                <a:hlinkClick r:id="rId4"/>
              </a:rPr>
              <a:t>?</a:t>
            </a:r>
            <a:r>
              <a:rPr lang="fr-FR" dirty="0" smtClean="0"/>
              <a:t> (</a:t>
            </a:r>
            <a:r>
              <a:rPr lang="fr-FR" dirty="0" smtClean="0">
                <a:hlinkClick r:id="rId5"/>
              </a:rPr>
              <a:t>cons</a:t>
            </a:r>
            <a:r>
              <a:rPr lang="fr-FR" dirty="0" smtClean="0"/>
              <a:t>  alpha (</a:t>
            </a:r>
            <a:r>
              <a:rPr lang="fr-FR" dirty="0" smtClean="0">
                <a:hlinkClick r:id="rId5"/>
              </a:rPr>
              <a:t>cons</a:t>
            </a:r>
            <a:r>
              <a:rPr lang="fr-FR" dirty="0" smtClean="0"/>
              <a:t> 2  '()))) </a:t>
            </a:r>
            <a:r>
              <a:rPr lang="fr-FR" dirty="0" smtClean="0">
                <a:sym typeface="Wingdings" pitchFamily="2" charset="2"/>
              </a:rPr>
              <a:t></a:t>
            </a:r>
            <a:r>
              <a:rPr lang="fr-FR" dirty="0" smtClean="0"/>
              <a:t>  #t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(</a:t>
            </a:r>
            <a:r>
              <a:rPr lang="fr-FR" dirty="0" err="1" smtClean="0">
                <a:hlinkClick r:id="rId4"/>
              </a:rPr>
              <a:t>list</a:t>
            </a:r>
            <a:r>
              <a:rPr lang="fr-FR" dirty="0" smtClean="0">
                <a:hlinkClick r:id="rId4"/>
              </a:rPr>
              <a:t>?</a:t>
            </a:r>
            <a:r>
              <a:rPr lang="fr-FR" dirty="0" smtClean="0"/>
              <a:t> (</a:t>
            </a:r>
            <a:r>
              <a:rPr lang="fr-FR" dirty="0" smtClean="0">
                <a:hlinkClick r:id="rId5"/>
              </a:rPr>
              <a:t>cons</a:t>
            </a:r>
            <a:r>
              <a:rPr lang="fr-FR" dirty="0" smtClean="0"/>
              <a:t>  alpha 2)) </a:t>
            </a:r>
            <a:r>
              <a:rPr lang="fr-FR" dirty="0" smtClean="0">
                <a:sym typeface="Wingdings" pitchFamily="2" charset="2"/>
              </a:rPr>
              <a:t></a:t>
            </a:r>
            <a:r>
              <a:rPr lang="fr-FR" dirty="0" smtClean="0"/>
              <a:t> #f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Call/Application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( ‹</a:t>
            </a:r>
            <a:r>
              <a:rPr lang="en-US" i="1" dirty="0" smtClean="0"/>
              <a:t>id</a:t>
            </a:r>
            <a:r>
              <a:rPr lang="en-US" dirty="0" smtClean="0"/>
              <a:t>› ‹</a:t>
            </a:r>
            <a:r>
              <a:rPr lang="en-US" i="1" dirty="0" err="1" smtClean="0"/>
              <a:t>expr</a:t>
            </a:r>
            <a:r>
              <a:rPr lang="en-US" dirty="0" smtClean="0"/>
              <a:t>›* 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(proc exp1 exp2 exp3 ...) is in other languages proc(exp1 exp2 exp3 ...)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equal?</a:t>
            </a:r>
            <a:r>
              <a:rPr lang="en-US" dirty="0" smtClean="0"/>
              <a:t>    6   "half dozen")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((f  #t  3) 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string?</a:t>
            </a:r>
            <a:r>
              <a:rPr lang="en-US" dirty="0" smtClean="0"/>
              <a:t> s)</a:t>
            </a:r>
            <a:r>
              <a:rPr lang="en-US" dirty="0" smtClean="0">
                <a:cs typeface="Courier New" pitchFamily="49" charset="0"/>
              </a:rPr>
              <a:t>   6)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Order of evaluation of the sub-expressions is deliberately left unspecified by Scheme.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cf. C is silent about it.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cf. Java specifies a left to right processing.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Guy Steele and Gerald </a:t>
            </a:r>
            <a:r>
              <a:rPr lang="en-US" dirty="0" err="1" smtClean="0"/>
              <a:t>Sussman</a:t>
            </a:r>
            <a:r>
              <a:rPr lang="en-US" dirty="0" smtClean="0"/>
              <a:t>, MIT, 1975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Interpreted or compiled to machine code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REPL (Read, </a:t>
            </a:r>
            <a:r>
              <a:rPr lang="en-US" dirty="0" err="1" smtClean="0"/>
              <a:t>Eval</a:t>
            </a:r>
            <a:r>
              <a:rPr lang="en-US" dirty="0" smtClean="0"/>
              <a:t>, Print, Loop)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Like Python, </a:t>
            </a:r>
            <a:r>
              <a:rPr lang="en-US" dirty="0" err="1" smtClean="0"/>
              <a:t>MatLab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Lisp syntax  + lexical scope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Lists are a fundamental built-in data type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Everything in prefix form: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(+ a b) instead of the infix a + b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Procedures represented by computable data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procedure:  (</a:t>
            </a:r>
            <a:r>
              <a:rPr lang="en-US" dirty="0" err="1" smtClean="0"/>
              <a:t>eq</a:t>
            </a:r>
            <a:r>
              <a:rPr lang="en-US" dirty="0" smtClean="0"/>
              <a:t>?</a:t>
            </a:r>
            <a:r>
              <a:rPr lang="en-US" i="1" dirty="0" smtClean="0"/>
              <a:t> v</a:t>
            </a:r>
            <a:r>
              <a:rPr lang="en-US" i="1" baseline="-25000" dirty="0" smtClean="0"/>
              <a:t>1</a:t>
            </a:r>
            <a:r>
              <a:rPr lang="en-US" i="1" dirty="0" smtClean="0"/>
              <a:t> v</a:t>
            </a:r>
            <a:r>
              <a:rPr lang="en-US" i="1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Return #t  if </a:t>
            </a:r>
            <a:r>
              <a:rPr lang="en-US" i="1" dirty="0" smtClean="0"/>
              <a:t>v1</a:t>
            </a:r>
            <a:r>
              <a:rPr lang="en-US" dirty="0" smtClean="0"/>
              <a:t> and </a:t>
            </a:r>
            <a:r>
              <a:rPr lang="en-US" i="1" dirty="0" smtClean="0"/>
              <a:t>v2</a:t>
            </a:r>
            <a:r>
              <a:rPr lang="en-US" dirty="0" smtClean="0"/>
              <a:t> refer to the same object, #f  otherwise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>
                <a:hlinkClick r:id="rId3"/>
              </a:rPr>
              <a:t>eq</a:t>
            </a:r>
            <a:r>
              <a:rPr lang="en-US" dirty="0" smtClean="0">
                <a:hlinkClick r:id="rId3"/>
              </a:rPr>
              <a:t>?</a:t>
            </a:r>
            <a:r>
              <a:rPr lang="en-US" dirty="0" smtClean="0"/>
              <a:t>  'yes  'yes) </a:t>
            </a:r>
            <a:r>
              <a:rPr lang="en-US" dirty="0" smtClean="0">
                <a:sym typeface="Wingdings" pitchFamily="2" charset="2"/>
              </a:rPr>
              <a:t> #t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(</a:t>
            </a:r>
            <a:r>
              <a:rPr lang="fr-FR" dirty="0" err="1" smtClean="0"/>
              <a:t>eq</a:t>
            </a:r>
            <a:r>
              <a:rPr lang="fr-FR" dirty="0" smtClean="0"/>
              <a:t>?  "</a:t>
            </a:r>
            <a:r>
              <a:rPr lang="fr-FR" dirty="0" err="1" smtClean="0"/>
              <a:t>yes</a:t>
            </a:r>
            <a:r>
              <a:rPr lang="fr-FR" dirty="0" smtClean="0"/>
              <a:t>"  "</a:t>
            </a:r>
            <a:r>
              <a:rPr lang="fr-FR" dirty="0" err="1" smtClean="0"/>
              <a:t>yes</a:t>
            </a:r>
            <a:r>
              <a:rPr lang="fr-FR" dirty="0" smtClean="0"/>
              <a:t>" ) </a:t>
            </a:r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#f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(</a:t>
            </a:r>
            <a:r>
              <a:rPr lang="fr-FR" dirty="0" err="1" smtClean="0"/>
              <a:t>eq</a:t>
            </a:r>
            <a:r>
              <a:rPr lang="fr-FR" dirty="0" smtClean="0"/>
              <a:t>?  (cons 1 2) (cons 1 2)) </a:t>
            </a:r>
            <a:r>
              <a:rPr lang="fr-FR" dirty="0" smtClean="0">
                <a:sym typeface="Wingdings" pitchFamily="2" charset="2"/>
              </a:rPr>
              <a:t> #f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procedure:  (</a:t>
            </a:r>
            <a:r>
              <a:rPr lang="en-US" dirty="0" err="1" smtClean="0"/>
              <a:t>eqv</a:t>
            </a:r>
            <a:r>
              <a:rPr lang="en-US" dirty="0" smtClean="0"/>
              <a:t>?</a:t>
            </a:r>
            <a:r>
              <a:rPr lang="en-US" i="1" dirty="0" smtClean="0"/>
              <a:t> v</a:t>
            </a:r>
            <a:r>
              <a:rPr lang="en-US" i="1" baseline="-25000" dirty="0" smtClean="0"/>
              <a:t>1</a:t>
            </a:r>
            <a:r>
              <a:rPr lang="en-US" i="1" dirty="0" smtClean="0"/>
              <a:t> v</a:t>
            </a:r>
            <a:r>
              <a:rPr lang="en-US" i="1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Two values are </a:t>
            </a:r>
            <a:r>
              <a:rPr lang="en-US" dirty="0" err="1" smtClean="0">
                <a:hlinkClick r:id="rId3"/>
              </a:rPr>
              <a:t>eqv</a:t>
            </a:r>
            <a:r>
              <a:rPr lang="en-US" dirty="0" smtClean="0">
                <a:hlinkClick r:id="rId3"/>
              </a:rPr>
              <a:t>?</a:t>
            </a:r>
            <a:r>
              <a:rPr lang="en-US" dirty="0" smtClean="0"/>
              <a:t> if and only if they are </a:t>
            </a:r>
            <a:r>
              <a:rPr lang="en-US" dirty="0" err="1" smtClean="0">
                <a:hlinkClick r:id="rId4"/>
              </a:rPr>
              <a:t>eq</a:t>
            </a:r>
            <a:r>
              <a:rPr lang="en-US" dirty="0" smtClean="0">
                <a:hlinkClick r:id="rId4"/>
              </a:rPr>
              <a:t>?</a:t>
            </a:r>
            <a:r>
              <a:rPr lang="en-US" dirty="0" smtClean="0"/>
              <a:t>,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except for </a:t>
            </a:r>
            <a:r>
              <a:rPr lang="en-US" u="sng" dirty="0" smtClean="0">
                <a:hlinkClick r:id="rId5"/>
              </a:rPr>
              <a:t>number</a:t>
            </a:r>
            <a:r>
              <a:rPr lang="en-US" dirty="0" smtClean="0"/>
              <a:t> and </a:t>
            </a:r>
            <a:r>
              <a:rPr lang="en-US" u="sng" dirty="0" smtClean="0">
                <a:hlinkClick r:id="rId6"/>
              </a:rPr>
              <a:t>character</a:t>
            </a:r>
            <a:r>
              <a:rPr lang="en-US" dirty="0" smtClean="0"/>
              <a:t> data types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eqv</a:t>
            </a:r>
            <a:r>
              <a:rPr lang="en-US" dirty="0" smtClean="0"/>
              <a:t>? (</a:t>
            </a:r>
            <a:r>
              <a:rPr lang="en-US" dirty="0" err="1" smtClean="0"/>
              <a:t>expt</a:t>
            </a:r>
            <a:r>
              <a:rPr lang="en-US" dirty="0" smtClean="0"/>
              <a:t> 2 100) (</a:t>
            </a:r>
            <a:r>
              <a:rPr lang="en-US" dirty="0" err="1" smtClean="0"/>
              <a:t>expt</a:t>
            </a:r>
            <a:r>
              <a:rPr lang="en-US" dirty="0" smtClean="0"/>
              <a:t> 2 100))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#t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eq</a:t>
            </a:r>
            <a:r>
              <a:rPr lang="en-US" dirty="0" smtClean="0"/>
              <a:t>?   (</a:t>
            </a:r>
            <a:r>
              <a:rPr lang="en-US" dirty="0" err="1" smtClean="0"/>
              <a:t>expt</a:t>
            </a:r>
            <a:r>
              <a:rPr lang="en-US" dirty="0" smtClean="0"/>
              <a:t> 2 100) (</a:t>
            </a:r>
            <a:r>
              <a:rPr lang="en-US" dirty="0" err="1" smtClean="0"/>
              <a:t>expt</a:t>
            </a:r>
            <a:r>
              <a:rPr lang="en-US" dirty="0" smtClean="0"/>
              <a:t> 2 100))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#f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procedure:  (equal?</a:t>
            </a:r>
            <a:r>
              <a:rPr lang="en-US" i="1" dirty="0" smtClean="0"/>
              <a:t> v</a:t>
            </a:r>
            <a:r>
              <a:rPr lang="en-US" i="1" baseline="-25000" dirty="0" smtClean="0"/>
              <a:t>1</a:t>
            </a:r>
            <a:r>
              <a:rPr lang="en-US" i="1" dirty="0" smtClean="0"/>
              <a:t> v</a:t>
            </a:r>
            <a:r>
              <a:rPr lang="en-US" i="1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Two values are </a:t>
            </a:r>
            <a:r>
              <a:rPr lang="en-US" dirty="0" smtClean="0">
                <a:hlinkClick r:id="rId3"/>
              </a:rPr>
              <a:t>equal?</a:t>
            </a:r>
            <a:r>
              <a:rPr lang="en-US" dirty="0" smtClean="0"/>
              <a:t> if and only if they are </a:t>
            </a:r>
            <a:r>
              <a:rPr lang="en-US" dirty="0" err="1" smtClean="0">
                <a:hlinkClick r:id="rId4"/>
              </a:rPr>
              <a:t>eqv</a:t>
            </a:r>
            <a:r>
              <a:rPr lang="en-US" dirty="0" smtClean="0">
                <a:hlinkClick r:id="rId4"/>
              </a:rPr>
              <a:t>?</a:t>
            </a:r>
            <a:r>
              <a:rPr lang="en-US" dirty="0" smtClean="0"/>
              <a:t>,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except for strings, byte strings, numbers, pairs, mutable pairs, vectors, hash tables, and </a:t>
            </a:r>
            <a:r>
              <a:rPr lang="en-US" dirty="0" err="1" smtClean="0"/>
              <a:t>inspectable</a:t>
            </a:r>
            <a:r>
              <a:rPr lang="en-US" dirty="0" smtClean="0"/>
              <a:t> structures.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rule of thumb is that objects are generally equal? if they print the same.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For precise details, see the docs of Scheme implementation you are using.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</a:t>
            </a:r>
            <a:r>
              <a:rPr lang="en-US" dirty="0" smtClean="0"/>
              <a:t>? </a:t>
            </a:r>
            <a:r>
              <a:rPr lang="en-US" dirty="0" err="1" smtClean="0"/>
              <a:t>eqv</a:t>
            </a:r>
            <a:r>
              <a:rPr lang="en-US" dirty="0" smtClean="0"/>
              <a:t>? equal?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 smtClean="0"/>
              <a:t>(equal? (</a:t>
            </a:r>
            <a:r>
              <a:rPr lang="en-US" sz="2600" dirty="0" err="1" smtClean="0"/>
              <a:t>expt</a:t>
            </a:r>
            <a:r>
              <a:rPr lang="en-US" sz="2600" dirty="0" smtClean="0"/>
              <a:t> 2 100) (</a:t>
            </a:r>
            <a:r>
              <a:rPr lang="en-US" sz="2600" dirty="0" err="1" smtClean="0"/>
              <a:t>expt</a:t>
            </a:r>
            <a:r>
              <a:rPr lang="en-US" sz="2600" dirty="0" smtClean="0"/>
              <a:t> 2 100)) </a:t>
            </a:r>
            <a:r>
              <a:rPr lang="en-US" sz="2600" dirty="0" smtClean="0">
                <a:sym typeface="Wingdings" pitchFamily="2" charset="2"/>
              </a:rPr>
              <a:t> </a:t>
            </a:r>
            <a:r>
              <a:rPr lang="en-US" sz="2600" dirty="0" smtClean="0"/>
              <a:t>#t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(</a:t>
            </a:r>
            <a:r>
              <a:rPr lang="en-US" sz="2600" dirty="0" err="1" smtClean="0"/>
              <a:t>eqv</a:t>
            </a:r>
            <a:r>
              <a:rPr lang="en-US" sz="2600" dirty="0" smtClean="0"/>
              <a:t>?    (</a:t>
            </a:r>
            <a:r>
              <a:rPr lang="en-US" sz="2600" dirty="0" err="1" smtClean="0"/>
              <a:t>expt</a:t>
            </a:r>
            <a:r>
              <a:rPr lang="en-US" sz="2600" dirty="0" smtClean="0"/>
              <a:t> 2 100) (</a:t>
            </a:r>
            <a:r>
              <a:rPr lang="en-US" sz="2600" dirty="0" err="1" smtClean="0"/>
              <a:t>expt</a:t>
            </a:r>
            <a:r>
              <a:rPr lang="en-US" sz="2600" dirty="0" smtClean="0"/>
              <a:t> 2 100)) </a:t>
            </a:r>
            <a:r>
              <a:rPr lang="en-US" sz="2600" dirty="0" smtClean="0">
                <a:sym typeface="Wingdings" pitchFamily="2" charset="2"/>
              </a:rPr>
              <a:t> </a:t>
            </a:r>
            <a:r>
              <a:rPr lang="en-US" sz="2600" dirty="0" smtClean="0"/>
              <a:t>#t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(</a:t>
            </a:r>
            <a:r>
              <a:rPr lang="en-US" sz="2600" dirty="0" err="1" smtClean="0"/>
              <a:t>eq</a:t>
            </a:r>
            <a:r>
              <a:rPr lang="en-US" sz="2600" dirty="0" smtClean="0"/>
              <a:t>?      (</a:t>
            </a:r>
            <a:r>
              <a:rPr lang="en-US" sz="2600" dirty="0" err="1" smtClean="0"/>
              <a:t>expt</a:t>
            </a:r>
            <a:r>
              <a:rPr lang="en-US" sz="2600" dirty="0" smtClean="0"/>
              <a:t> 2 100) (</a:t>
            </a:r>
            <a:r>
              <a:rPr lang="en-US" sz="2600" dirty="0" err="1" smtClean="0"/>
              <a:t>expt</a:t>
            </a:r>
            <a:r>
              <a:rPr lang="en-US" sz="2600" dirty="0" smtClean="0"/>
              <a:t> 2 100)) </a:t>
            </a:r>
            <a:r>
              <a:rPr lang="en-US" sz="2600" dirty="0" smtClean="0">
                <a:sym typeface="Wingdings" pitchFamily="2" charset="2"/>
              </a:rPr>
              <a:t> </a:t>
            </a:r>
            <a:r>
              <a:rPr lang="en-US" sz="2600" dirty="0" smtClean="0"/>
              <a:t>#f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(equal? (make-string 3 #\z) (make-string 3 #\z)) </a:t>
            </a:r>
            <a:r>
              <a:rPr lang="en-US" sz="2600" dirty="0" smtClean="0">
                <a:sym typeface="Wingdings" pitchFamily="2" charset="2"/>
              </a:rPr>
              <a:t> </a:t>
            </a:r>
            <a:r>
              <a:rPr lang="en-US" sz="2600" dirty="0" smtClean="0"/>
              <a:t>#t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(</a:t>
            </a:r>
            <a:r>
              <a:rPr lang="en-US" sz="2600" dirty="0" err="1" smtClean="0"/>
              <a:t>eqv</a:t>
            </a:r>
            <a:r>
              <a:rPr lang="en-US" sz="2600" dirty="0" smtClean="0"/>
              <a:t>? (make-string 3 #\z) (make-string 3 #\z)) </a:t>
            </a:r>
            <a:r>
              <a:rPr lang="en-US" sz="2600" dirty="0" smtClean="0">
                <a:sym typeface="Wingdings" pitchFamily="2" charset="2"/>
              </a:rPr>
              <a:t> </a:t>
            </a:r>
            <a:r>
              <a:rPr lang="en-US" sz="2600" dirty="0" smtClean="0"/>
              <a:t>#f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(</a:t>
            </a:r>
            <a:r>
              <a:rPr lang="en-US" sz="2600" dirty="0" err="1" smtClean="0"/>
              <a:t>eq</a:t>
            </a:r>
            <a:r>
              <a:rPr lang="en-US" sz="2600" dirty="0" smtClean="0"/>
              <a:t>? (make-string 3 #\z) (make-string 3 #\z)) </a:t>
            </a:r>
            <a:r>
              <a:rPr lang="en-US" sz="2600" dirty="0" smtClean="0">
                <a:sym typeface="Wingdings" pitchFamily="2" charset="2"/>
              </a:rPr>
              <a:t> </a:t>
            </a:r>
            <a:r>
              <a:rPr lang="en-US" sz="2600" dirty="0" smtClean="0"/>
              <a:t>#f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procedure:  (vector</a:t>
            </a:r>
            <a:r>
              <a:rPr lang="en-US" i="1" dirty="0" smtClean="0"/>
              <a:t> v ...</a:t>
            </a:r>
            <a:r>
              <a:rPr lang="en-US" dirty="0" smtClean="0"/>
              <a:t>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Returns a new </a:t>
            </a:r>
            <a:r>
              <a:rPr lang="en-US" i="1" dirty="0" smtClean="0"/>
              <a:t>mutable</a:t>
            </a:r>
            <a:r>
              <a:rPr lang="en-US" dirty="0" smtClean="0"/>
              <a:t> “array” with the slots initialized to contain the given </a:t>
            </a:r>
            <a:r>
              <a:rPr lang="en-US" i="1" dirty="0" smtClean="0"/>
              <a:t>v …</a:t>
            </a:r>
            <a:r>
              <a:rPr lang="en-US" dirty="0" smtClean="0"/>
              <a:t> in order.  Index starts at 0.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(vector   'a  20  "yes") </a:t>
            </a: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smtClean="0"/>
              <a:t>#(a  20  "yes")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(define v (vector   'a  20  "yes"))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(vector-ref  v  2) </a:t>
            </a: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smtClean="0"/>
              <a:t>"yes“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(vector-length v) </a:t>
            </a: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smtClean="0"/>
              <a:t>3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(vector-&gt;list  v)  </a:t>
            </a:r>
            <a:r>
              <a:rPr lang="en-US" sz="2400" dirty="0" smtClean="0">
                <a:sym typeface="Wingdings" pitchFamily="2" charset="2"/>
              </a:rPr>
              <a:t></a:t>
            </a:r>
            <a:r>
              <a:rPr lang="en-US" sz="2400" dirty="0" smtClean="0"/>
              <a:t>   (a 20 "yes")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(list-&gt;vector   '(a 20 "yes")) </a:t>
            </a: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smtClean="0"/>
              <a:t>#(a 20 "yes")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(</a:t>
            </a:r>
            <a:r>
              <a:rPr lang="en-US" sz="2400" dirty="0" smtClean="0">
                <a:hlinkClick r:id="rId3"/>
              </a:rPr>
              <a:t>build-vector</a:t>
            </a:r>
            <a:r>
              <a:rPr lang="en-US" sz="2400" dirty="0" smtClean="0"/>
              <a:t>  5  </a:t>
            </a:r>
            <a:r>
              <a:rPr lang="en-US" sz="2400" dirty="0" smtClean="0">
                <a:hlinkClick r:id="rId4"/>
              </a:rPr>
              <a:t>add1</a:t>
            </a:r>
            <a:r>
              <a:rPr lang="en-US" sz="2400" dirty="0" smtClean="0"/>
              <a:t>) </a:t>
            </a:r>
            <a:r>
              <a:rPr lang="en-US" sz="2400" dirty="0" smtClean="0">
                <a:sym typeface="Wingdings" pitchFamily="2" charset="2"/>
              </a:rPr>
              <a:t></a:t>
            </a:r>
            <a:r>
              <a:rPr lang="en-US" sz="2400" dirty="0" smtClean="0"/>
              <a:t>  '#(1 2 3 4 5)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special form is an expression that follows special evaluation rules.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Lambda Expressions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Definitions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Assignments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Conditionals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Sequencing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Iteration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(define</a:t>
            </a:r>
            <a:r>
              <a:rPr lang="en-US" dirty="0" smtClean="0"/>
              <a:t>  </a:t>
            </a:r>
            <a:r>
              <a:rPr lang="en-US" i="1" dirty="0" smtClean="0"/>
              <a:t>id</a:t>
            </a:r>
            <a:r>
              <a:rPr lang="en-US" dirty="0" smtClean="0"/>
              <a:t> </a:t>
            </a:r>
            <a:r>
              <a:rPr lang="en-US" i="1" dirty="0" err="1" smtClean="0"/>
              <a:t>expr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binds  </a:t>
            </a:r>
            <a:r>
              <a:rPr lang="en-US" i="1" dirty="0" smtClean="0"/>
              <a:t>id</a:t>
            </a:r>
            <a:r>
              <a:rPr lang="en-US" dirty="0" smtClean="0"/>
              <a:t> to the result of </a:t>
            </a:r>
            <a:r>
              <a:rPr lang="en-US" i="1" dirty="0" err="1" smtClean="0"/>
              <a:t>expr</a:t>
            </a:r>
            <a:endParaRPr lang="en-US" i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(define x 10)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(define v (vector   'a  20  "yes"))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b="1" dirty="0" smtClean="0">
                <a:hlinkClick r:id="rId3"/>
              </a:rPr>
              <a:t>define</a:t>
            </a:r>
            <a:r>
              <a:rPr lang="en-US" dirty="0" smtClean="0"/>
              <a:t> (</a:t>
            </a:r>
            <a:r>
              <a:rPr lang="en-US" i="1" dirty="0" smtClean="0"/>
              <a:t>head</a:t>
            </a:r>
            <a:r>
              <a:rPr lang="en-US" dirty="0" smtClean="0"/>
              <a:t> </a:t>
            </a:r>
            <a:r>
              <a:rPr lang="en-US" i="1" dirty="0" err="1" smtClean="0"/>
              <a:t>args</a:t>
            </a:r>
            <a:r>
              <a:rPr lang="en-US" dirty="0" smtClean="0"/>
              <a:t>) </a:t>
            </a:r>
            <a:r>
              <a:rPr lang="en-US" i="1" dirty="0" smtClean="0"/>
              <a:t>body</a:t>
            </a:r>
            <a:r>
              <a:rPr lang="en-US" dirty="0" smtClean="0"/>
              <a:t> ...+)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binds  </a:t>
            </a:r>
            <a:r>
              <a:rPr lang="en-US" i="1" dirty="0" smtClean="0"/>
              <a:t>id, </a:t>
            </a:r>
            <a:r>
              <a:rPr lang="en-US" dirty="0" smtClean="0"/>
              <a:t>in the </a:t>
            </a:r>
            <a:r>
              <a:rPr lang="en-US" i="1" dirty="0" smtClean="0"/>
              <a:t>head,</a:t>
            </a:r>
            <a:r>
              <a:rPr lang="en-US" dirty="0" smtClean="0"/>
              <a:t> to a procedure.</a:t>
            </a:r>
          </a:p>
          <a:p>
            <a:pPr lvl="1">
              <a:buFont typeface="Arial" pitchFamily="34" charset="0"/>
              <a:buChar char="•"/>
            </a:pPr>
            <a:r>
              <a:rPr lang="it-IT" dirty="0" smtClean="0"/>
              <a:t>(define (f x) (+ x 1))</a:t>
            </a:r>
          </a:p>
          <a:p>
            <a:pPr lvl="1">
              <a:buFont typeface="Arial" pitchFamily="34" charset="0"/>
              <a:buChar char="•"/>
            </a:pPr>
            <a:r>
              <a:rPr lang="it-IT" dirty="0" smtClean="0"/>
              <a:t>(define ((f x)) (+ x 20))</a:t>
            </a:r>
          </a:p>
          <a:p>
            <a:pPr lvl="1">
              <a:buFont typeface="Arial" pitchFamily="34" charset="0"/>
              <a:buChar char="•"/>
            </a:pPr>
            <a:r>
              <a:rPr lang="it-IT" dirty="0" smtClean="0"/>
              <a:t>((f 10)) </a:t>
            </a:r>
            <a:r>
              <a:rPr lang="it-IT" dirty="0" smtClean="0">
                <a:sym typeface="Wingdings" pitchFamily="2" charset="2"/>
              </a:rPr>
              <a:t> </a:t>
            </a:r>
            <a:r>
              <a:rPr lang="it-IT" dirty="0" smtClean="0"/>
              <a:t>30</a:t>
            </a:r>
          </a:p>
          <a:p>
            <a:pPr lvl="1">
              <a:buFont typeface="Arial" pitchFamily="34" charset="0"/>
              <a:buChar char="•"/>
            </a:pPr>
            <a:r>
              <a:rPr lang="it-IT" dirty="0" smtClean="0"/>
              <a:t>(f 10) </a:t>
            </a:r>
            <a:r>
              <a:rPr lang="it-IT" dirty="0" smtClean="0">
                <a:sym typeface="Wingdings" pitchFamily="2" charset="2"/>
              </a:rPr>
              <a:t> </a:t>
            </a:r>
            <a:r>
              <a:rPr lang="it-IT" dirty="0" smtClean="0"/>
              <a:t>#&lt;procedure&gt;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(define </a:t>
            </a:r>
            <a:r>
              <a:rPr lang="en-US" dirty="0" err="1" smtClean="0"/>
              <a:t>fnid</a:t>
            </a:r>
            <a:r>
              <a:rPr lang="en-US" dirty="0" smtClean="0"/>
              <a:t> (lambda (id …) 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(define (factx n)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    (if  (=  n  0) 1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	 (*  n  (facty  (-  n  1)))))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(factx 4)  </a:t>
            </a:r>
            <a:r>
              <a:rPr lang="pt-BR" dirty="0" smtClean="0">
                <a:sym typeface="Wingdings" pitchFamily="2" charset="2"/>
              </a:rPr>
              <a:t> </a:t>
            </a:r>
            <a:r>
              <a:rPr lang="pt-BR" dirty="0" smtClean="0"/>
              <a:t>24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(define  facty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  (lambda  (n)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    (if  (=  n  0) 	 1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	 (*  n  (facty  (-  n  1))))))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(facty 4)  </a:t>
            </a:r>
            <a:r>
              <a:rPr lang="pt-BR" dirty="0" smtClean="0">
                <a:sym typeface="Wingdings" pitchFamily="2" charset="2"/>
              </a:rPr>
              <a:t> </a:t>
            </a:r>
            <a:r>
              <a:rPr lang="pt-BR" dirty="0" smtClean="0"/>
              <a:t>24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(equal?  factx   facty) </a:t>
            </a:r>
            <a:r>
              <a:rPr lang="pt-BR" dirty="0" smtClean="0">
                <a:sym typeface="Wingdings" pitchFamily="2" charset="2"/>
              </a:rPr>
              <a:t> </a:t>
            </a:r>
            <a:r>
              <a:rPr lang="pt-BR" dirty="0" smtClean="0"/>
              <a:t>#f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(eqv?     factx   facty) </a:t>
            </a:r>
            <a:r>
              <a:rPr lang="pt-BR" dirty="0" smtClean="0">
                <a:sym typeface="Wingdings" pitchFamily="2" charset="2"/>
              </a:rPr>
              <a:t> </a:t>
            </a:r>
            <a:r>
              <a:rPr lang="pt-BR" dirty="0" smtClean="0"/>
              <a:t>#f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(eq?       factx   facty) </a:t>
            </a:r>
            <a:r>
              <a:rPr lang="pt-BR" dirty="0" smtClean="0">
                <a:sym typeface="Wingdings" pitchFamily="2" charset="2"/>
              </a:rPr>
              <a:t> </a:t>
            </a:r>
            <a:r>
              <a:rPr lang="pt-BR" dirty="0" smtClean="0"/>
              <a:t>#f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are first-class data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The definition of a procedure is stored as a data structure.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Can pass them as arguments to other procedures.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 procedure can create and return another procedure.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Docs for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Official Standard: The IEEE standard, 1178-1990 (R1995)  </a:t>
            </a:r>
            <a:r>
              <a:rPr lang="en-US" dirty="0" smtClean="0">
                <a:hlinkClick r:id="rId3"/>
              </a:rPr>
              <a:t>standards.ieee.org/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 Facto Std: R6RS (2007) Revised^6 Report on the Algorithmic Language Scheme   </a:t>
            </a:r>
            <a:r>
              <a:rPr lang="en-US" dirty="0" smtClean="0">
                <a:hlinkClick r:id="rId4"/>
              </a:rPr>
              <a:t>www.r6rs.org</a:t>
            </a:r>
            <a:r>
              <a:rPr lang="en-US" dirty="0" smtClean="0"/>
              <a:t>/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Older R5RS (1998) </a:t>
            </a:r>
            <a:r>
              <a:rPr lang="en-US" dirty="0" smtClean="0">
                <a:hlinkClick r:id="rId5"/>
              </a:rPr>
              <a:t>www.schemers.org/ Documents/Standards/R5RS/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define-syntax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(define-syntax </a:t>
            </a:r>
            <a:r>
              <a:rPr lang="en-US" i="1" dirty="0" smtClean="0"/>
              <a:t>id</a:t>
            </a:r>
            <a:r>
              <a:rPr lang="en-US" dirty="0" smtClean="0"/>
              <a:t> </a:t>
            </a:r>
            <a:r>
              <a:rPr lang="en-US" i="1" dirty="0" err="1" smtClean="0"/>
              <a:t>expr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(define-syntax </a:t>
            </a:r>
            <a:r>
              <a:rPr lang="en-US" dirty="0" err="1" smtClean="0"/>
              <a:t>foo</a:t>
            </a:r>
            <a:endParaRPr lang="en-US" dirty="0" smtClean="0"/>
          </a:p>
          <a:p>
            <a:pPr lvl="2"/>
            <a:r>
              <a:rPr lang="en-US" dirty="0" smtClean="0"/>
              <a:t>  (syntax-rules ()</a:t>
            </a:r>
          </a:p>
          <a:p>
            <a:pPr lvl="2"/>
            <a:r>
              <a:rPr lang="en-US" dirty="0" smtClean="0"/>
              <a:t>    ((_ a ...)</a:t>
            </a:r>
          </a:p>
          <a:p>
            <a:pPr lvl="2"/>
            <a:r>
              <a:rPr lang="en-US" dirty="0" smtClean="0"/>
              <a:t>     (</a:t>
            </a:r>
            <a:r>
              <a:rPr lang="en-US" dirty="0" err="1" smtClean="0"/>
              <a:t>printf</a:t>
            </a:r>
            <a:r>
              <a:rPr lang="en-US" dirty="0" smtClean="0"/>
              <a:t> "~a\n" (list a ...)))))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foo</a:t>
            </a:r>
            <a:r>
              <a:rPr lang="en-US" dirty="0" smtClean="0"/>
              <a:t> 1 2 3 4) 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 (1 2 3 4)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b="1" dirty="0" smtClean="0">
                <a:hlinkClick r:id="rId3"/>
              </a:rPr>
              <a:t>define-syntax</a:t>
            </a:r>
            <a:r>
              <a:rPr lang="en-US" dirty="0" smtClean="0"/>
              <a:t> (</a:t>
            </a:r>
            <a:r>
              <a:rPr lang="en-US" i="1" dirty="0" smtClean="0"/>
              <a:t>head</a:t>
            </a:r>
            <a:r>
              <a:rPr lang="en-US" dirty="0" smtClean="0"/>
              <a:t> </a:t>
            </a:r>
            <a:r>
              <a:rPr lang="en-US" i="1" dirty="0" err="1" smtClean="0"/>
              <a:t>args</a:t>
            </a:r>
            <a:r>
              <a:rPr lang="en-US" dirty="0" smtClean="0"/>
              <a:t>) </a:t>
            </a:r>
            <a:r>
              <a:rPr lang="en-US" i="1" dirty="0" smtClean="0"/>
              <a:t>body</a:t>
            </a:r>
            <a:r>
              <a:rPr lang="en-US" dirty="0" smtClean="0"/>
              <a:t> ...+)</a:t>
            </a:r>
          </a:p>
          <a:p>
            <a:pPr lvl="2"/>
            <a:r>
              <a:rPr lang="en-US" dirty="0" smtClean="0"/>
              <a:t>(define-syntax (bar syntax-object)</a:t>
            </a:r>
          </a:p>
          <a:p>
            <a:pPr lvl="2"/>
            <a:r>
              <a:rPr lang="en-US" dirty="0" smtClean="0"/>
              <a:t>  (syntax-case syntax-object ()</a:t>
            </a:r>
          </a:p>
          <a:p>
            <a:pPr lvl="2"/>
            <a:r>
              <a:rPr lang="en-US" dirty="0" smtClean="0"/>
              <a:t>    ((_ a ...)</a:t>
            </a:r>
          </a:p>
          <a:p>
            <a:pPr lvl="2"/>
            <a:r>
              <a:rPr lang="en-US" dirty="0" smtClean="0"/>
              <a:t>     #'(</a:t>
            </a:r>
            <a:r>
              <a:rPr lang="en-US" dirty="0" err="1" smtClean="0"/>
              <a:t>printf</a:t>
            </a:r>
            <a:r>
              <a:rPr lang="en-US" dirty="0" smtClean="0"/>
              <a:t> "~a\n" (list a ...)))))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(bar 1 2 3 4) 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  (1 2 3 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(define-syntax equal?? 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(define-syntax equal??</a:t>
            </a:r>
          </a:p>
          <a:p>
            <a:r>
              <a:rPr lang="en-US" dirty="0" smtClean="0"/>
              <a:t>    (syntax-rules ()</a:t>
            </a:r>
          </a:p>
          <a:p>
            <a:r>
              <a:rPr lang="en-US" dirty="0" smtClean="0"/>
              <a:t>      ((_ test-exp correct-</a:t>
            </a:r>
            <a:r>
              <a:rPr lang="en-US" dirty="0" err="1" smtClean="0"/>
              <a:t>ans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(let ((observed-</a:t>
            </a:r>
            <a:r>
              <a:rPr lang="en-US" dirty="0" err="1" smtClean="0"/>
              <a:t>ans</a:t>
            </a:r>
            <a:r>
              <a:rPr lang="en-US" dirty="0" smtClean="0"/>
              <a:t> test-exp))</a:t>
            </a:r>
          </a:p>
          <a:p>
            <a:r>
              <a:rPr lang="en-US" dirty="0" smtClean="0"/>
              <a:t>         (if (not (equal? observed-</a:t>
            </a:r>
            <a:r>
              <a:rPr lang="en-US" dirty="0" err="1" smtClean="0"/>
              <a:t>ans</a:t>
            </a:r>
            <a:r>
              <a:rPr lang="en-US" dirty="0" smtClean="0"/>
              <a:t> correct-</a:t>
            </a:r>
            <a:r>
              <a:rPr lang="en-US" dirty="0" err="1" smtClean="0"/>
              <a:t>ans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   (</a:t>
            </a:r>
            <a:r>
              <a:rPr lang="en-US" dirty="0" err="1" smtClean="0"/>
              <a:t>printf</a:t>
            </a:r>
            <a:r>
              <a:rPr lang="en-US" dirty="0" smtClean="0"/>
              <a:t> "~s returned ~s, should have returned ~s~%"</a:t>
            </a:r>
          </a:p>
          <a:p>
            <a:r>
              <a:rPr lang="en-US" dirty="0" smtClean="0"/>
              <a:t>             'test-exp</a:t>
            </a:r>
          </a:p>
          <a:p>
            <a:r>
              <a:rPr lang="en-US" dirty="0" smtClean="0"/>
              <a:t>             observed-</a:t>
            </a:r>
            <a:r>
              <a:rPr lang="en-US" dirty="0" err="1" smtClean="0"/>
              <a:t>ans</a:t>
            </a:r>
            <a:endParaRPr lang="en-US" dirty="0" smtClean="0"/>
          </a:p>
          <a:p>
            <a:r>
              <a:rPr lang="en-US" dirty="0" smtClean="0"/>
              <a:t>             correct-</a:t>
            </a:r>
            <a:r>
              <a:rPr lang="en-US" dirty="0" err="1" smtClean="0"/>
              <a:t>ans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   (</a:t>
            </a:r>
            <a:r>
              <a:rPr lang="en-US" dirty="0" err="1" smtClean="0"/>
              <a:t>printf</a:t>
            </a:r>
            <a:r>
              <a:rPr lang="en-US" dirty="0" smtClean="0"/>
              <a:t> "</a:t>
            </a:r>
            <a:r>
              <a:rPr lang="en-US" dirty="0" err="1" smtClean="0"/>
              <a:t>pmateti</a:t>
            </a:r>
            <a:r>
              <a:rPr lang="en-US" dirty="0" smtClean="0"/>
              <a:t> ~s OK~%"</a:t>
            </a:r>
          </a:p>
          <a:p>
            <a:r>
              <a:rPr lang="en-US" dirty="0" smtClean="0"/>
              <a:t>		   'test-exp))))))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(</a:t>
            </a:r>
            <a:r>
              <a:rPr lang="pl-PL" dirty="0" smtClean="0">
                <a:hlinkClick r:id="rId3"/>
              </a:rPr>
              <a:t>apply</a:t>
            </a:r>
            <a:r>
              <a:rPr lang="pl-PL" dirty="0" smtClean="0"/>
              <a:t> </a:t>
            </a:r>
            <a:r>
              <a:rPr lang="pl-PL" i="1" dirty="0" smtClean="0"/>
              <a:t>proc</a:t>
            </a:r>
            <a:r>
              <a:rPr lang="pl-PL" dirty="0" smtClean="0"/>
              <a:t> </a:t>
            </a:r>
            <a:r>
              <a:rPr lang="pl-PL" i="1" dirty="0" smtClean="0"/>
              <a:t>v</a:t>
            </a:r>
            <a:r>
              <a:rPr lang="pl-PL" dirty="0" smtClean="0"/>
              <a:t> ... ) → </a:t>
            </a:r>
            <a:r>
              <a:rPr lang="pl-PL" b="1" dirty="0" smtClean="0"/>
              <a:t>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Applies </a:t>
            </a:r>
            <a:r>
              <a:rPr lang="en-US" i="1" dirty="0" smtClean="0"/>
              <a:t>proc</a:t>
            </a:r>
            <a:r>
              <a:rPr lang="en-US" dirty="0" smtClean="0"/>
              <a:t> using the content of </a:t>
            </a:r>
            <a:r>
              <a:rPr lang="en-US" i="1" dirty="0" smtClean="0"/>
              <a:t>v</a:t>
            </a:r>
            <a:r>
              <a:rPr lang="en-US" dirty="0" smtClean="0"/>
              <a:t> </a:t>
            </a:r>
            <a:r>
              <a:rPr lang="en-US" b="1" dirty="0" smtClean="0">
                <a:hlinkClick r:id="rId4"/>
              </a:rPr>
              <a:t>...</a:t>
            </a:r>
            <a:r>
              <a:rPr lang="en-US" dirty="0" smtClean="0"/>
              <a:t> as the (by-position) arguments.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(apply +  1  2  '(3)) 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  6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(define compose</a:t>
            </a:r>
            <a:br>
              <a:rPr lang="en-US" dirty="0" smtClean="0"/>
            </a:br>
            <a:r>
              <a:rPr lang="en-US" dirty="0" smtClean="0"/>
              <a:t>  (lambda (f g)</a:t>
            </a:r>
            <a:br>
              <a:rPr lang="en-US" dirty="0" smtClean="0"/>
            </a:br>
            <a:r>
              <a:rPr lang="en-US" dirty="0" smtClean="0"/>
              <a:t>    (lambda </a:t>
            </a:r>
            <a:r>
              <a:rPr lang="en-US" dirty="0" err="1" smtClean="0"/>
              <a:t>args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(f (apply g </a:t>
            </a:r>
            <a:r>
              <a:rPr lang="en-US" dirty="0" err="1" smtClean="0"/>
              <a:t>args</a:t>
            </a:r>
            <a:r>
              <a:rPr lang="en-US" dirty="0" smtClean="0"/>
              <a:t>)))))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((compose </a:t>
            </a:r>
            <a:r>
              <a:rPr lang="en-US" dirty="0" err="1" smtClean="0"/>
              <a:t>sqrt</a:t>
            </a:r>
            <a:r>
              <a:rPr lang="en-US" dirty="0" smtClean="0"/>
              <a:t> *) 12 75)  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  30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(lambda</a:t>
            </a:r>
            <a:r>
              <a:rPr lang="en-US" i="1" dirty="0" smtClean="0"/>
              <a:t>   formals   body</a:t>
            </a:r>
            <a:r>
              <a:rPr lang="en-US" dirty="0" smtClean="0"/>
              <a:t>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 </a:t>
            </a:r>
            <a:r>
              <a:rPr lang="en-US" i="1" dirty="0" smtClean="0"/>
              <a:t>lambda expression </a:t>
            </a:r>
            <a:r>
              <a:rPr lang="en-US" dirty="0" smtClean="0"/>
              <a:t>evaluates to an </a:t>
            </a:r>
            <a:r>
              <a:rPr lang="en-US" i="1" dirty="0" smtClean="0"/>
              <a:t>anonymous</a:t>
            </a:r>
            <a:r>
              <a:rPr lang="en-US" dirty="0" smtClean="0"/>
              <a:t> procedure.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(lambda (x) (+ 12 x)) </a:t>
            </a:r>
            <a:r>
              <a:rPr lang="it-IT" dirty="0" smtClean="0">
                <a:sym typeface="Wingdings" pitchFamily="2" charset="2"/>
              </a:rPr>
              <a:t> </a:t>
            </a:r>
            <a:r>
              <a:rPr lang="it-IT" dirty="0" smtClean="0"/>
              <a:t>#&lt;procedure&gt;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((lambda (x) (+ 12 x)) 20)  </a:t>
            </a:r>
            <a:r>
              <a:rPr lang="it-IT" dirty="0" smtClean="0">
                <a:sym typeface="Wingdings" pitchFamily="2" charset="2"/>
              </a:rPr>
              <a:t> </a:t>
            </a:r>
            <a:r>
              <a:rPr lang="it-IT" dirty="0" smtClean="0"/>
              <a:t>32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((lambda (x y) (</a:t>
            </a:r>
            <a:r>
              <a:rPr lang="es-ES" dirty="0" err="1" smtClean="0">
                <a:hlinkClick r:id="rId3"/>
              </a:rPr>
              <a:t>list</a:t>
            </a:r>
            <a:r>
              <a:rPr lang="es-ES" dirty="0" smtClean="0"/>
              <a:t> y x)) 1 2) </a:t>
            </a:r>
            <a:r>
              <a:rPr lang="es-ES" dirty="0" smtClean="0">
                <a:sym typeface="Wingdings" pitchFamily="2" charset="2"/>
              </a:rPr>
              <a:t>  </a:t>
            </a:r>
            <a:r>
              <a:rPr lang="es-ES" dirty="0" smtClean="0"/>
              <a:t> '(2 1)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((lambda (x [y 5]) (</a:t>
            </a:r>
            <a:r>
              <a:rPr lang="es-ES" dirty="0" err="1" smtClean="0">
                <a:hlinkClick r:id="rId3"/>
              </a:rPr>
              <a:t>list</a:t>
            </a:r>
            <a:r>
              <a:rPr lang="es-ES" dirty="0" smtClean="0"/>
              <a:t> y x)) 1 2) </a:t>
            </a:r>
            <a:r>
              <a:rPr lang="es-ES" dirty="0" smtClean="0">
                <a:sym typeface="Wingdings" pitchFamily="2" charset="2"/>
              </a:rPr>
              <a:t>  </a:t>
            </a:r>
            <a:r>
              <a:rPr lang="es-ES" dirty="0" smtClean="0"/>
              <a:t> '(2 1)</a:t>
            </a:r>
          </a:p>
          <a:p>
            <a:endParaRPr lang="es-E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Binding: let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b="1" dirty="0" smtClean="0">
                <a:hlinkClick r:id="rId3"/>
              </a:rPr>
              <a:t>let</a:t>
            </a:r>
            <a:r>
              <a:rPr lang="en-US" dirty="0" smtClean="0"/>
              <a:t> ([</a:t>
            </a:r>
            <a:r>
              <a:rPr lang="en-US" i="1" dirty="0" smtClean="0"/>
              <a:t>id</a:t>
            </a:r>
            <a:r>
              <a:rPr lang="en-US" dirty="0" smtClean="0"/>
              <a:t> </a:t>
            </a:r>
            <a:r>
              <a:rPr lang="en-US" i="1" dirty="0" err="1" smtClean="0"/>
              <a:t>val-expr</a:t>
            </a:r>
            <a:r>
              <a:rPr lang="en-US" dirty="0" smtClean="0"/>
              <a:t>] ...) </a:t>
            </a:r>
            <a:r>
              <a:rPr lang="en-US" i="1" dirty="0" smtClean="0"/>
              <a:t>body</a:t>
            </a:r>
            <a:r>
              <a:rPr lang="en-US" dirty="0" smtClean="0"/>
              <a:t> ...+)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Evaluates the </a:t>
            </a:r>
            <a:r>
              <a:rPr lang="en-US" i="1" dirty="0" err="1" smtClean="0"/>
              <a:t>val-expr</a:t>
            </a:r>
            <a:r>
              <a:rPr lang="en-US" dirty="0" err="1" smtClean="0"/>
              <a:t>s</a:t>
            </a:r>
            <a:r>
              <a:rPr lang="en-US" dirty="0" smtClean="0"/>
              <a:t> left-to-right, creates a new location for each </a:t>
            </a:r>
            <a:r>
              <a:rPr lang="en-US" i="1" dirty="0" smtClean="0"/>
              <a:t>id</a:t>
            </a:r>
            <a:r>
              <a:rPr lang="en-US" dirty="0" smtClean="0"/>
              <a:t>, and places the values into the locations. It then evaluates the </a:t>
            </a:r>
            <a:r>
              <a:rPr lang="en-US" i="1" dirty="0" err="1" smtClean="0"/>
              <a:t>body</a:t>
            </a:r>
            <a:r>
              <a:rPr lang="en-US" dirty="0" err="1" smtClean="0"/>
              <a:t>s</a:t>
            </a:r>
            <a:r>
              <a:rPr lang="en-US" dirty="0" smtClean="0"/>
              <a:t>, in which the </a:t>
            </a:r>
            <a:r>
              <a:rPr lang="en-US" i="1" dirty="0" smtClean="0"/>
              <a:t>id</a:t>
            </a:r>
            <a:r>
              <a:rPr lang="en-US" dirty="0" smtClean="0"/>
              <a:t>s are bound.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(let ([x 5])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(let ([x 2]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         [y x])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(list y x)))                  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'(5 2)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Binding: let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b="1" dirty="0" smtClean="0">
                <a:hlinkClick r:id="rId3"/>
              </a:rPr>
              <a:t>let</a:t>
            </a:r>
            <a:r>
              <a:rPr lang="en-US" dirty="0" smtClean="0"/>
              <a:t> </a:t>
            </a:r>
            <a:r>
              <a:rPr lang="en-US" i="1" dirty="0" smtClean="0"/>
              <a:t>proc-id</a:t>
            </a:r>
            <a:r>
              <a:rPr lang="en-US" dirty="0" smtClean="0"/>
              <a:t> ([</a:t>
            </a:r>
            <a:r>
              <a:rPr lang="en-US" i="1" dirty="0" smtClean="0"/>
              <a:t>id</a:t>
            </a:r>
            <a:r>
              <a:rPr lang="en-US" dirty="0" smtClean="0"/>
              <a:t> </a:t>
            </a:r>
            <a:r>
              <a:rPr lang="en-US" i="1" dirty="0" smtClean="0"/>
              <a:t>init-</a:t>
            </a:r>
            <a:r>
              <a:rPr lang="en-US" i="1" dirty="0" err="1" smtClean="0"/>
              <a:t>expr</a:t>
            </a:r>
            <a:r>
              <a:rPr lang="en-US" dirty="0" smtClean="0"/>
              <a:t>] ...) </a:t>
            </a:r>
            <a:r>
              <a:rPr lang="en-US" i="1" dirty="0" smtClean="0"/>
              <a:t>body</a:t>
            </a:r>
            <a:r>
              <a:rPr lang="en-US" dirty="0" smtClean="0"/>
              <a:t> ...+)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Defines a local procedure. Evaluates the </a:t>
            </a:r>
            <a:r>
              <a:rPr lang="en-US" i="1" dirty="0" smtClean="0"/>
              <a:t>init-</a:t>
            </a:r>
            <a:r>
              <a:rPr lang="en-US" i="1" dirty="0" err="1" smtClean="0"/>
              <a:t>expr</a:t>
            </a:r>
            <a:r>
              <a:rPr lang="en-US" dirty="0" err="1" smtClean="0"/>
              <a:t>s</a:t>
            </a:r>
            <a:r>
              <a:rPr lang="en-US" dirty="0" smtClean="0"/>
              <a:t>; these become arguments to the proc. The </a:t>
            </a:r>
            <a:r>
              <a:rPr lang="en-US" i="1" dirty="0" smtClean="0"/>
              <a:t>id</a:t>
            </a:r>
            <a:r>
              <a:rPr lang="en-US" dirty="0" smtClean="0"/>
              <a:t>s must be distinct.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(let fac ([n 10])</a:t>
            </a:r>
          </a:p>
          <a:p>
            <a:pPr lvl="1"/>
            <a:r>
              <a:rPr lang="pt-BR" dirty="0" smtClean="0"/>
              <a:t>  (if (zero? n)</a:t>
            </a:r>
          </a:p>
          <a:p>
            <a:pPr lvl="1"/>
            <a:r>
              <a:rPr lang="pt-BR" dirty="0" smtClean="0"/>
              <a:t>      1</a:t>
            </a:r>
          </a:p>
          <a:p>
            <a:pPr lvl="1"/>
            <a:r>
              <a:rPr lang="pt-BR" dirty="0" smtClean="0"/>
              <a:t>      (*  n  (fac (sub1 n)))))  </a:t>
            </a:r>
            <a:r>
              <a:rPr lang="pt-BR" dirty="0" smtClean="0">
                <a:sym typeface="Wingdings" pitchFamily="2" charset="2"/>
              </a:rPr>
              <a:t> </a:t>
            </a:r>
            <a:r>
              <a:rPr lang="en-US" dirty="0" smtClean="0"/>
              <a:t>3628800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Binding: let*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b="1" dirty="0" smtClean="0">
                <a:hlinkClick r:id="rId3"/>
              </a:rPr>
              <a:t>let*</a:t>
            </a:r>
            <a:r>
              <a:rPr lang="en-US" dirty="0" smtClean="0"/>
              <a:t> ([</a:t>
            </a:r>
            <a:r>
              <a:rPr lang="en-US" i="1" dirty="0" smtClean="0"/>
              <a:t>id</a:t>
            </a:r>
            <a:r>
              <a:rPr lang="en-US" dirty="0" smtClean="0"/>
              <a:t> </a:t>
            </a:r>
            <a:r>
              <a:rPr lang="en-US" i="1" dirty="0" err="1" smtClean="0"/>
              <a:t>val-expr</a:t>
            </a:r>
            <a:r>
              <a:rPr lang="en-US" dirty="0" smtClean="0"/>
              <a:t>] ...) </a:t>
            </a:r>
            <a:r>
              <a:rPr lang="en-US" i="1" dirty="0" smtClean="0"/>
              <a:t>body</a:t>
            </a:r>
            <a:r>
              <a:rPr lang="en-US" dirty="0" smtClean="0"/>
              <a:t> ...+)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Similar to </a:t>
            </a:r>
            <a:r>
              <a:rPr lang="en-US" b="1" dirty="0" smtClean="0">
                <a:hlinkClick r:id="rId4"/>
              </a:rPr>
              <a:t>let</a:t>
            </a:r>
            <a:r>
              <a:rPr lang="en-US" dirty="0" smtClean="0"/>
              <a:t>, but evaluates the </a:t>
            </a:r>
            <a:r>
              <a:rPr lang="en-US" i="1" dirty="0" err="1" smtClean="0"/>
              <a:t>val-expr</a:t>
            </a:r>
            <a:r>
              <a:rPr lang="en-US" dirty="0" err="1" smtClean="0"/>
              <a:t>s</a:t>
            </a:r>
            <a:r>
              <a:rPr lang="en-US" dirty="0" smtClean="0"/>
              <a:t> one by one, creating a location for each </a:t>
            </a:r>
            <a:r>
              <a:rPr lang="en-US" i="1" dirty="0" smtClean="0"/>
              <a:t>id</a:t>
            </a:r>
            <a:r>
              <a:rPr lang="en-US" dirty="0" smtClean="0"/>
              <a:t> as soon as the value is available. The </a:t>
            </a:r>
            <a:r>
              <a:rPr lang="en-US" i="1" dirty="0" smtClean="0"/>
              <a:t>id</a:t>
            </a:r>
            <a:r>
              <a:rPr lang="en-US" dirty="0" smtClean="0"/>
              <a:t>s are bound in the </a:t>
            </a:r>
            <a:r>
              <a:rPr lang="en-US" dirty="0" smtClean="0">
                <a:solidFill>
                  <a:srgbClr val="C00000"/>
                </a:solidFill>
              </a:rPr>
              <a:t>remaining</a:t>
            </a:r>
            <a:r>
              <a:rPr lang="en-US" dirty="0" smtClean="0"/>
              <a:t> </a:t>
            </a:r>
            <a:r>
              <a:rPr lang="en-US" i="1" dirty="0" err="1" smtClean="0"/>
              <a:t>val-expr</a:t>
            </a:r>
            <a:r>
              <a:rPr lang="en-US" dirty="0" err="1" smtClean="0"/>
              <a:t>s</a:t>
            </a:r>
            <a:r>
              <a:rPr lang="en-US" dirty="0" smtClean="0"/>
              <a:t> as well as the </a:t>
            </a:r>
            <a:r>
              <a:rPr lang="en-US" i="1" dirty="0" err="1" smtClean="0"/>
              <a:t>body</a:t>
            </a:r>
            <a:r>
              <a:rPr lang="en-US" dirty="0" err="1" smtClean="0"/>
              <a:t>s</a:t>
            </a:r>
            <a:r>
              <a:rPr lang="en-US" dirty="0" smtClean="0"/>
              <a:t>, and the </a:t>
            </a:r>
            <a:r>
              <a:rPr lang="en-US" i="1" dirty="0" smtClean="0"/>
              <a:t>id</a:t>
            </a:r>
            <a:r>
              <a:rPr lang="en-US" dirty="0" smtClean="0"/>
              <a:t>s need </a:t>
            </a:r>
            <a:r>
              <a:rPr lang="en-US" dirty="0" smtClean="0">
                <a:solidFill>
                  <a:srgbClr val="C00000"/>
                </a:solidFill>
              </a:rPr>
              <a:t>not</a:t>
            </a:r>
            <a:r>
              <a:rPr lang="en-US" dirty="0" smtClean="0"/>
              <a:t> be distinct; later bindings shadow earlier bindings.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* ([x 1]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           [y (+ x 1)])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      (</a:t>
            </a:r>
            <a:r>
              <a:rPr lang="es-ES" dirty="0" err="1" smtClean="0"/>
              <a:t>list</a:t>
            </a:r>
            <a:r>
              <a:rPr lang="es-ES" dirty="0" smtClean="0"/>
              <a:t> y x))   </a:t>
            </a:r>
            <a:r>
              <a:rPr lang="es-ES" dirty="0" smtClean="0">
                <a:sym typeface="Wingdings" pitchFamily="2" charset="2"/>
              </a:rPr>
              <a:t> </a:t>
            </a:r>
            <a:r>
              <a:rPr lang="es-ES" dirty="0" smtClean="0"/>
              <a:t>(2 1)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Binding: </a:t>
            </a:r>
            <a:r>
              <a:rPr lang="en-US" dirty="0" err="1" smtClean="0"/>
              <a:t>letrec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b="1" dirty="0" err="1" smtClean="0">
                <a:hlinkClick r:id="rId3"/>
              </a:rPr>
              <a:t>letrec</a:t>
            </a:r>
            <a:r>
              <a:rPr lang="en-US" dirty="0" smtClean="0"/>
              <a:t> ([</a:t>
            </a:r>
            <a:r>
              <a:rPr lang="en-US" i="1" dirty="0" smtClean="0"/>
              <a:t>id</a:t>
            </a:r>
            <a:r>
              <a:rPr lang="en-US" dirty="0" smtClean="0"/>
              <a:t> </a:t>
            </a:r>
            <a:r>
              <a:rPr lang="en-US" i="1" dirty="0" err="1" smtClean="0"/>
              <a:t>val-expr</a:t>
            </a:r>
            <a:r>
              <a:rPr lang="en-US" dirty="0" smtClean="0"/>
              <a:t>] ...) </a:t>
            </a:r>
            <a:r>
              <a:rPr lang="en-US" i="1" dirty="0" smtClean="0"/>
              <a:t>body</a:t>
            </a:r>
            <a:r>
              <a:rPr lang="en-US" dirty="0" smtClean="0"/>
              <a:t> ...+)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Similar to </a:t>
            </a:r>
            <a:r>
              <a:rPr lang="en-US" b="1" dirty="0" smtClean="0"/>
              <a:t>let</a:t>
            </a:r>
            <a:r>
              <a:rPr lang="en-US" dirty="0" smtClean="0"/>
              <a:t>, but the locations for all </a:t>
            </a:r>
            <a:r>
              <a:rPr lang="en-US" i="1" dirty="0" smtClean="0"/>
              <a:t>id</a:t>
            </a:r>
            <a:r>
              <a:rPr lang="en-US" dirty="0" smtClean="0"/>
              <a:t>s are created </a:t>
            </a:r>
            <a:r>
              <a:rPr lang="en-US" dirty="0" smtClean="0">
                <a:solidFill>
                  <a:srgbClr val="C00000"/>
                </a:solidFill>
              </a:rPr>
              <a:t>first</a:t>
            </a:r>
            <a:r>
              <a:rPr lang="en-US" dirty="0" smtClean="0"/>
              <a:t> and filled with #&lt;undefined&gt;, and all </a:t>
            </a:r>
            <a:r>
              <a:rPr lang="en-US" i="1" dirty="0" smtClean="0"/>
              <a:t>id</a:t>
            </a:r>
            <a:r>
              <a:rPr lang="en-US" dirty="0" smtClean="0"/>
              <a:t>s are bound in all </a:t>
            </a:r>
            <a:r>
              <a:rPr lang="en-US" i="1" dirty="0" err="1" smtClean="0"/>
              <a:t>val-expr</a:t>
            </a:r>
            <a:r>
              <a:rPr lang="en-US" dirty="0" err="1" smtClean="0"/>
              <a:t>s</a:t>
            </a:r>
            <a:r>
              <a:rPr lang="en-US" dirty="0" smtClean="0"/>
              <a:t> as well as the </a:t>
            </a:r>
            <a:r>
              <a:rPr lang="en-US" i="1" dirty="0" err="1" smtClean="0"/>
              <a:t>body</a:t>
            </a:r>
            <a:r>
              <a:rPr lang="en-US" dirty="0" err="1" smtClean="0"/>
              <a:t>s</a:t>
            </a:r>
            <a:r>
              <a:rPr lang="en-US" dirty="0" smtClean="0"/>
              <a:t>. The </a:t>
            </a:r>
            <a:r>
              <a:rPr lang="en-US" i="1" dirty="0" smtClean="0"/>
              <a:t>id</a:t>
            </a:r>
            <a:r>
              <a:rPr lang="en-US" dirty="0" smtClean="0"/>
              <a:t>s must be distinct.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err="1" smtClean="0"/>
              <a:t>letrec</a:t>
            </a:r>
            <a:r>
              <a:rPr lang="en-US" dirty="0" smtClean="0"/>
              <a:t>  ((a  b) 	  (b  34)	  (c  (+ b 5)))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  (list  a  b  c))  </a:t>
            </a:r>
            <a:r>
              <a:rPr lang="en-US" dirty="0" smtClean="0">
                <a:sym typeface="Wingdings" pitchFamily="2" charset="2"/>
              </a:rPr>
              <a:t>  </a:t>
            </a:r>
            <a:r>
              <a:rPr lang="en-US" dirty="0" smtClean="0"/>
              <a:t>(#&lt;undefined&gt;   34   39)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err="1" smtClean="0"/>
              <a:t>letrec</a:t>
            </a:r>
            <a:r>
              <a:rPr lang="en-US" dirty="0" smtClean="0"/>
              <a:t> ([is-even? (lambda 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                 (or (zero? 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                     (is-odd? (sub1 n))))]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     [is-odd? (lambda 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                (and (not (zero? n))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                     (is-even? (sub1 n))))])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(is-odd? 11)) 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#t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Comparison: let, let*, </a:t>
            </a:r>
            <a:r>
              <a:rPr lang="en-US" dirty="0" err="1" smtClean="0"/>
              <a:t>letrec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(let/let*/</a:t>
            </a:r>
            <a:r>
              <a:rPr lang="en-US" dirty="0" err="1" smtClean="0"/>
              <a:t>letrec</a:t>
            </a:r>
            <a:r>
              <a:rPr lang="en-US" dirty="0" smtClean="0"/>
              <a:t>  ((v1 e1 )  (v2 e2 )	…	(</a:t>
            </a:r>
            <a:r>
              <a:rPr lang="en-US" dirty="0" err="1" smtClean="0"/>
              <a:t>vn</a:t>
            </a:r>
            <a:r>
              <a:rPr lang="en-US" dirty="0" smtClean="0"/>
              <a:t> en )) body 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let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vi is created until all </a:t>
            </a:r>
            <a:r>
              <a:rPr lang="en-US" dirty="0" err="1" smtClean="0"/>
              <a:t>ei</a:t>
            </a:r>
            <a:r>
              <a:rPr lang="en-US" dirty="0" smtClean="0"/>
              <a:t> are evaluated.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none of </a:t>
            </a:r>
            <a:r>
              <a:rPr lang="en-US" dirty="0" err="1" smtClean="0"/>
              <a:t>ei</a:t>
            </a:r>
            <a:r>
              <a:rPr lang="en-US" dirty="0" smtClean="0"/>
              <a:t> can refer to any vi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let*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e1 is evaluated; v1 created, bound to e1;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e2 is evaluated; v2 created, bound to e2; …;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ej</a:t>
            </a:r>
            <a:r>
              <a:rPr lang="en-US" dirty="0" smtClean="0"/>
              <a:t> can refer to earlier vi,  </a:t>
            </a:r>
            <a:r>
              <a:rPr lang="en-US" dirty="0" err="1" smtClean="0"/>
              <a:t>i</a:t>
            </a:r>
            <a:r>
              <a:rPr lang="en-US" dirty="0" smtClean="0"/>
              <a:t> &lt; j.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letrec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vi are created with #undefined as their value.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with the above in effect, e1, …, en are evaluated l-to-r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each vi is now bound to </a:t>
            </a:r>
            <a:r>
              <a:rPr lang="en-US" dirty="0" err="1" smtClean="0"/>
              <a:t>ei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b="1" dirty="0" smtClean="0">
                <a:hlinkClick r:id="rId3"/>
              </a:rPr>
              <a:t>if</a:t>
            </a:r>
            <a:r>
              <a:rPr lang="en-US" dirty="0" smtClean="0"/>
              <a:t> </a:t>
            </a:r>
            <a:r>
              <a:rPr lang="en-US" i="1" dirty="0" smtClean="0"/>
              <a:t>test</a:t>
            </a:r>
            <a:r>
              <a:rPr lang="en-US" dirty="0" smtClean="0"/>
              <a:t>  </a:t>
            </a:r>
            <a:r>
              <a:rPr lang="en-US" i="1" dirty="0" smtClean="0"/>
              <a:t>then-exp</a:t>
            </a:r>
            <a:r>
              <a:rPr lang="en-US" dirty="0" smtClean="0"/>
              <a:t>  </a:t>
            </a:r>
            <a:r>
              <a:rPr lang="en-US" i="1" dirty="0" smtClean="0"/>
              <a:t>else-exp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If </a:t>
            </a:r>
            <a:r>
              <a:rPr lang="en-US" i="1" dirty="0" smtClean="0"/>
              <a:t>test</a:t>
            </a:r>
            <a:r>
              <a:rPr lang="en-US" dirty="0" smtClean="0"/>
              <a:t> produces any value other than #f, then </a:t>
            </a:r>
            <a:r>
              <a:rPr lang="en-US" i="1" dirty="0" smtClean="0"/>
              <a:t>then-exp</a:t>
            </a:r>
            <a:r>
              <a:rPr lang="en-US" dirty="0" smtClean="0"/>
              <a:t> is the result. Otherwise, </a:t>
            </a:r>
            <a:r>
              <a:rPr lang="en-US" i="1" dirty="0" smtClean="0"/>
              <a:t>else-exp</a:t>
            </a:r>
            <a:r>
              <a:rPr lang="en-US" dirty="0" smtClean="0"/>
              <a:t> is the result.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(if  (&gt; 3 2)  (- 3 2)  (+ 3 2))  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  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(if  'we-have-no-bananas "yes" "no")</a:t>
            </a:r>
            <a:br>
              <a:rPr lang="en-US" dirty="0" smtClean="0"/>
            </a:br>
            <a:r>
              <a:rPr lang="en-US" dirty="0" smtClean="0"/>
              <a:t>		  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"yes"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“Implementations” of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Many (~100 ?) that meet R5RS and R6RS.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 Linux, Windows, …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CS784 choice: </a:t>
            </a:r>
            <a:r>
              <a:rPr lang="en-US" dirty="0" smtClean="0">
                <a:hlinkClick r:id="rId3"/>
              </a:rPr>
              <a:t>http://racket-lang.org/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Previously (&lt; June 2010) known as PLT-Scheme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DrRacket</a:t>
            </a:r>
            <a:r>
              <a:rPr lang="en-US" dirty="0" smtClean="0"/>
              <a:t>, …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“Determine language from source”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EOPL3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Many extensions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cond</a:t>
            </a:r>
            <a:r>
              <a:rPr lang="en-US" i="1" dirty="0" smtClean="0"/>
              <a:t> clause</a:t>
            </a:r>
            <a:r>
              <a:rPr lang="en-US" i="1" baseline="-25000" dirty="0" smtClean="0"/>
              <a:t>1</a:t>
            </a:r>
            <a:r>
              <a:rPr lang="en-US" i="1" dirty="0" smtClean="0"/>
              <a:t>  clause</a:t>
            </a:r>
            <a:r>
              <a:rPr lang="en-US" i="1" baseline="-25000" dirty="0" smtClean="0"/>
              <a:t>2</a:t>
            </a:r>
            <a:r>
              <a:rPr lang="en-US" i="1" dirty="0" smtClean="0"/>
              <a:t>  ...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/>
              <a:t>clause ::= ( test expression )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(</a:t>
            </a:r>
            <a:r>
              <a:rPr lang="en-US" sz="4000" dirty="0" err="1" smtClean="0"/>
              <a:t>cond</a:t>
            </a:r>
            <a:endParaRPr lang="en-US" sz="4000" dirty="0" smtClean="0"/>
          </a:p>
          <a:p>
            <a:pPr lvl="1"/>
            <a:r>
              <a:rPr lang="en-US" sz="3600" dirty="0" smtClean="0"/>
              <a:t>	 [(positive? -5) (error "doesn't get here")]</a:t>
            </a:r>
          </a:p>
          <a:p>
            <a:pPr lvl="1"/>
            <a:r>
              <a:rPr lang="en-US" sz="3600" dirty="0" smtClean="0"/>
              <a:t>	 [(zero? -5) (error "doesn't get here, either")]</a:t>
            </a:r>
          </a:p>
          <a:p>
            <a:pPr lvl="1"/>
            <a:r>
              <a:rPr lang="en-US" sz="3600" dirty="0" smtClean="0"/>
              <a:t>	 [(positive? 5) 'here])   </a:t>
            </a:r>
            <a:r>
              <a:rPr lang="en-US" sz="3600" dirty="0" smtClean="0">
                <a:sym typeface="Wingdings" pitchFamily="2" charset="2"/>
              </a:rPr>
              <a:t> </a:t>
            </a:r>
            <a:r>
              <a:rPr lang="en-US" sz="3600" dirty="0" smtClean="0"/>
              <a:t>here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(</a:t>
            </a:r>
            <a:r>
              <a:rPr lang="en-US" sz="4000" dirty="0" err="1" smtClean="0"/>
              <a:t>cond</a:t>
            </a:r>
            <a:endParaRPr lang="en-US" sz="4000" dirty="0" smtClean="0"/>
          </a:p>
          <a:p>
            <a:pPr lvl="1"/>
            <a:r>
              <a:rPr lang="en-US" sz="3600" dirty="0" smtClean="0"/>
              <a:t>	[(member 2 '(1 2 3))</a:t>
            </a:r>
          </a:p>
          <a:p>
            <a:pPr lvl="1"/>
            <a:r>
              <a:rPr lang="en-US" sz="3600" dirty="0" smtClean="0"/>
              <a:t>			=&gt; (lambda (x) (map -  x))])  </a:t>
            </a:r>
            <a:r>
              <a:rPr lang="en-US" sz="3600" dirty="0" smtClean="0">
                <a:sym typeface="Wingdings" pitchFamily="2" charset="2"/>
              </a:rPr>
              <a:t> </a:t>
            </a:r>
            <a:r>
              <a:rPr lang="en-US" sz="3600" dirty="0" smtClean="0"/>
              <a:t>(-2 -3)</a:t>
            </a:r>
            <a:endParaRPr lang="en-US" sz="4000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(</a:t>
            </a:r>
            <a:r>
              <a:rPr lang="en-US" sz="4000" dirty="0" err="1" smtClean="0"/>
              <a:t>cond</a:t>
            </a:r>
            <a:r>
              <a:rPr lang="en-US" sz="4000" dirty="0" smtClean="0"/>
              <a:t>   [(member 2 '(1 2 3))])  </a:t>
            </a:r>
            <a:r>
              <a:rPr lang="en-US" sz="4000" dirty="0" smtClean="0">
                <a:sym typeface="Wingdings" pitchFamily="2" charset="2"/>
              </a:rPr>
              <a:t> </a:t>
            </a:r>
            <a:r>
              <a:rPr lang="en-US" sz="4000" dirty="0" smtClean="0"/>
              <a:t>(2 3)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(case</a:t>
            </a:r>
            <a:r>
              <a:rPr lang="en-US" sz="3600" i="1" dirty="0" smtClean="0"/>
              <a:t> key clause</a:t>
            </a:r>
            <a:r>
              <a:rPr lang="en-US" sz="3600" i="1" baseline="-25000" dirty="0" smtClean="0"/>
              <a:t>1</a:t>
            </a:r>
            <a:r>
              <a:rPr lang="en-US" sz="3600" i="1" dirty="0" smtClean="0"/>
              <a:t> clause</a:t>
            </a:r>
            <a:r>
              <a:rPr lang="en-US" sz="3600" i="1" baseline="-25000" dirty="0" smtClean="0"/>
              <a:t>2</a:t>
            </a:r>
            <a:r>
              <a:rPr lang="en-US" sz="3600" i="1" dirty="0" smtClean="0"/>
              <a:t> ...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clause ::= ( </a:t>
            </a:r>
            <a:r>
              <a:rPr lang="en-US" dirty="0" err="1" smtClean="0"/>
              <a:t>keyList</a:t>
            </a:r>
            <a:r>
              <a:rPr lang="en-US" dirty="0" smtClean="0"/>
              <a:t> expression 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(case (- 7 5)</a:t>
            </a:r>
          </a:p>
          <a:p>
            <a:r>
              <a:rPr lang="en-US" dirty="0" smtClean="0"/>
              <a:t> 			[(1 2 3)  'small]</a:t>
            </a:r>
          </a:p>
          <a:p>
            <a:r>
              <a:rPr lang="en-US" dirty="0" smtClean="0"/>
              <a:t>			[(10 11 12)  'big]) 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'small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(define (classify c)</a:t>
            </a:r>
          </a:p>
          <a:p>
            <a:r>
              <a:rPr lang="en-US" dirty="0" smtClean="0"/>
              <a:t>			(case (</a:t>
            </a:r>
            <a:r>
              <a:rPr lang="en-US" dirty="0" smtClean="0">
                <a:hlinkClick r:id="rId3"/>
              </a:rPr>
              <a:t>char-general-category</a:t>
            </a:r>
            <a:r>
              <a:rPr lang="en-US" dirty="0" smtClean="0"/>
              <a:t>  c)</a:t>
            </a:r>
          </a:p>
          <a:p>
            <a:r>
              <a:rPr lang="en-US" dirty="0" smtClean="0"/>
              <a:t>			[(</a:t>
            </a:r>
            <a:r>
              <a:rPr lang="en-US" dirty="0" err="1" smtClean="0"/>
              <a:t>ll</a:t>
            </a:r>
            <a:r>
              <a:rPr lang="en-US" dirty="0" smtClean="0"/>
              <a:t> </a:t>
            </a:r>
            <a:r>
              <a:rPr lang="en-US" dirty="0" err="1" smtClean="0"/>
              <a:t>lu</a:t>
            </a:r>
            <a:r>
              <a:rPr lang="en-US" dirty="0" smtClean="0"/>
              <a:t> </a:t>
            </a:r>
            <a:r>
              <a:rPr lang="en-US" dirty="0" err="1" smtClean="0"/>
              <a:t>lt</a:t>
            </a:r>
            <a:r>
              <a:rPr lang="en-US" dirty="0" smtClean="0"/>
              <a:t> </a:t>
            </a:r>
            <a:r>
              <a:rPr lang="en-US" dirty="0" err="1" smtClean="0"/>
              <a:t>ln</a:t>
            </a:r>
            <a:r>
              <a:rPr lang="en-US" dirty="0" smtClean="0"/>
              <a:t> lo) "letter"]</a:t>
            </a:r>
          </a:p>
          <a:p>
            <a:r>
              <a:rPr lang="en-US" dirty="0" smtClean="0"/>
              <a:t>			[(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nl</a:t>
            </a:r>
            <a:r>
              <a:rPr lang="en-US" dirty="0" smtClean="0"/>
              <a:t> no) "number"]</a:t>
            </a:r>
          </a:p>
          <a:p>
            <a:r>
              <a:rPr lang="en-US" dirty="0" smtClean="0"/>
              <a:t>			[else "other"]))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(classify #\A) 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 "letter "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(classify #\1)  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 "number"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(classify #\!)  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 "other"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i="1" dirty="0" smtClean="0"/>
              <a:t>Teach Yourself Scheme in </a:t>
            </a:r>
            <a:r>
              <a:rPr lang="en-US" i="1" dirty="0" err="1" smtClean="0"/>
              <a:t>Fixnum</a:t>
            </a:r>
            <a:r>
              <a:rPr lang="en-US" i="1" dirty="0" smtClean="0"/>
              <a:t> Days</a:t>
            </a:r>
            <a:r>
              <a:rPr lang="en-US" dirty="0" smtClean="0"/>
              <a:t>, </a:t>
            </a:r>
            <a:r>
              <a:rPr lang="en-US" dirty="0" err="1" smtClean="0"/>
              <a:t>Dorai</a:t>
            </a:r>
            <a:r>
              <a:rPr lang="en-US" dirty="0" smtClean="0"/>
              <a:t> </a:t>
            </a:r>
            <a:r>
              <a:rPr lang="en-US" dirty="0" err="1" smtClean="0"/>
              <a:t>Sitaram</a:t>
            </a:r>
            <a:r>
              <a:rPr lang="en-US" dirty="0" smtClean="0"/>
              <a:t>, free download, </a:t>
            </a:r>
            <a:r>
              <a:rPr lang="en-US" dirty="0" smtClean="0">
                <a:hlinkClick r:id="rId3"/>
              </a:rPr>
              <a:t>www.ccs. neu.edu/home/</a:t>
            </a:r>
            <a:r>
              <a:rPr lang="en-US" dirty="0" err="1" smtClean="0">
                <a:hlinkClick r:id="rId3"/>
              </a:rPr>
              <a:t>dorai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(For programmers.)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How to Design Programs</a:t>
            </a:r>
            <a:r>
              <a:rPr lang="en-US" dirty="0" smtClean="0"/>
              <a:t>, </a:t>
            </a:r>
            <a:r>
              <a:rPr lang="en-US" dirty="0" err="1" smtClean="0"/>
              <a:t>Felleisen</a:t>
            </a:r>
            <a:r>
              <a:rPr lang="en-US" dirty="0" smtClean="0"/>
              <a:t>, Bruce </a:t>
            </a:r>
            <a:r>
              <a:rPr lang="en-US" dirty="0" err="1" smtClean="0"/>
              <a:t>Findler</a:t>
            </a:r>
            <a:r>
              <a:rPr lang="en-US" dirty="0" smtClean="0"/>
              <a:t>, </a:t>
            </a:r>
            <a:r>
              <a:rPr lang="en-US" dirty="0" err="1" smtClean="0"/>
              <a:t>Flatt</a:t>
            </a:r>
            <a:r>
              <a:rPr lang="en-US" dirty="0" smtClean="0"/>
              <a:t> and </a:t>
            </a:r>
            <a:r>
              <a:rPr lang="en-US" dirty="0" err="1" smtClean="0"/>
              <a:t>Krishnamurthi</a:t>
            </a:r>
            <a:r>
              <a:rPr lang="en-US" dirty="0" smtClean="0"/>
              <a:t>, MIT Press, 2001. on-line </a:t>
            </a:r>
            <a:r>
              <a:rPr lang="en-US" dirty="0" smtClean="0">
                <a:hlinkClick r:id="rId4"/>
              </a:rPr>
              <a:t>www.htdp.org/</a:t>
            </a:r>
            <a:r>
              <a:rPr lang="en-US" dirty="0" smtClean="0"/>
              <a:t> (For beginners.)</a:t>
            </a:r>
            <a:endParaRPr lang="en-US" dirty="0" smtClean="0">
              <a:hlinkClick r:id="rId5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Scheme Wiki: </a:t>
            </a:r>
            <a:r>
              <a:rPr lang="en-US" dirty="0" smtClean="0">
                <a:hlinkClick r:id="rId5"/>
              </a:rPr>
              <a:t>community.schemewiki.org/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Examples, Discussion,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http://community.schemewiki.org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hlinkClick r:id="rId3"/>
              </a:rPr>
              <a:t>http://practical-scheme.net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hlinkClick r:id="rId4"/>
              </a:rPr>
              <a:t>http://www.schemers.org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hlinkClick r:id="rId5"/>
              </a:rPr>
              <a:t>http://lambda-the-ultimate.org/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(define x 10)</a:t>
            </a:r>
          </a:p>
          <a:p>
            <a:r>
              <a:rPr lang="es-ES" dirty="0" smtClean="0"/>
              <a:t>(define y 20)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cons</a:t>
            </a:r>
            <a:r>
              <a:rPr lang="es-ES" dirty="0" smtClean="0"/>
              <a:t> x y)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cdr</a:t>
            </a:r>
            <a:r>
              <a:rPr lang="en-US" dirty="0" smtClean="0"/>
              <a:t> (cons x y))</a:t>
            </a:r>
          </a:p>
          <a:p>
            <a:r>
              <a:rPr lang="en-US" dirty="0" smtClean="0"/>
              <a:t>(symbol?  '123)</a:t>
            </a:r>
          </a:p>
          <a:p>
            <a:r>
              <a:rPr lang="en-US" dirty="0" smtClean="0"/>
              <a:t>(string-&gt;symbol  "one, two")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(define list-length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    (lambda (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      (if (null? 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        (+ 1 (list-length (</a:t>
            </a:r>
            <a:r>
              <a:rPr lang="en-US" sz="2800" dirty="0" err="1" smtClean="0"/>
              <a:t>cdr</a:t>
            </a:r>
            <a:r>
              <a:rPr lang="en-US" sz="2800" dirty="0" smtClean="0"/>
              <a:t> </a:t>
            </a:r>
            <a:r>
              <a:rPr lang="en-US" sz="2800" dirty="0" err="1" smtClean="0"/>
              <a:t>lst</a:t>
            </a:r>
            <a:r>
              <a:rPr lang="en-US" sz="2800" dirty="0" smtClean="0"/>
              <a:t>))))))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endParaRPr lang="en-US" sz="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(define remove-first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    (lambda (s los)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      (if (null? los)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        '()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        (if (</a:t>
            </a:r>
            <a:r>
              <a:rPr lang="en-US" sz="2800" dirty="0" err="1" smtClean="0"/>
              <a:t>eqv</a:t>
            </a:r>
            <a:r>
              <a:rPr lang="en-US" sz="2800" dirty="0" smtClean="0"/>
              <a:t>? (car los) 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          (</a:t>
            </a:r>
            <a:r>
              <a:rPr lang="en-US" sz="2800" dirty="0" err="1" smtClean="0"/>
              <a:t>cdr</a:t>
            </a:r>
            <a:r>
              <a:rPr lang="en-US" sz="2800" dirty="0" smtClean="0"/>
              <a:t> los)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          (cons (car los) (remove-first s (</a:t>
            </a:r>
            <a:r>
              <a:rPr lang="en-US" sz="2800" dirty="0" err="1" smtClean="0"/>
              <a:t>cdr</a:t>
            </a:r>
            <a:r>
              <a:rPr lang="en-US" sz="2800" dirty="0" smtClean="0"/>
              <a:t> los)))))))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  EOPL3 p19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(define occurs-free?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  (lambda (</a:t>
            </a:r>
            <a:r>
              <a:rPr lang="en-US" sz="2400" dirty="0" err="1" smtClean="0"/>
              <a:t>var</a:t>
            </a:r>
            <a:r>
              <a:rPr lang="en-US" sz="2400" dirty="0" smtClean="0"/>
              <a:t> exp)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    (</a:t>
            </a:r>
            <a:r>
              <a:rPr lang="en-US" sz="2400" dirty="0" err="1" smtClean="0"/>
              <a:t>cond</a:t>
            </a:r>
            <a:endParaRPr lang="en-US" sz="24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     ((symbol? exp) (</a:t>
            </a:r>
            <a:r>
              <a:rPr lang="en-US" sz="2400" dirty="0" err="1" smtClean="0"/>
              <a:t>eqv</a:t>
            </a:r>
            <a:r>
              <a:rPr lang="en-US" sz="2400" dirty="0" smtClean="0"/>
              <a:t>? </a:t>
            </a:r>
            <a:r>
              <a:rPr lang="en-US" sz="2400" dirty="0" err="1" smtClean="0"/>
              <a:t>var</a:t>
            </a:r>
            <a:r>
              <a:rPr lang="en-US" sz="2400" dirty="0" smtClean="0"/>
              <a:t> exp))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     ((</a:t>
            </a:r>
            <a:r>
              <a:rPr lang="en-US" sz="2400" dirty="0" err="1" smtClean="0"/>
              <a:t>eqv</a:t>
            </a:r>
            <a:r>
              <a:rPr lang="en-US" sz="2400" dirty="0" smtClean="0"/>
              <a:t>? (car exp) 'lambda)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      		(and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       		(not (</a:t>
            </a:r>
            <a:r>
              <a:rPr lang="en-US" sz="2400" dirty="0" err="1" smtClean="0"/>
              <a:t>eqv</a:t>
            </a:r>
            <a:r>
              <a:rPr lang="en-US" sz="2400" dirty="0" smtClean="0"/>
              <a:t>? </a:t>
            </a:r>
            <a:r>
              <a:rPr lang="en-US" sz="2400" dirty="0" err="1" smtClean="0"/>
              <a:t>var</a:t>
            </a:r>
            <a:r>
              <a:rPr lang="en-US" sz="2400" dirty="0" smtClean="0"/>
              <a:t> (car (</a:t>
            </a:r>
            <a:r>
              <a:rPr lang="en-US" sz="2400" dirty="0" err="1" smtClean="0"/>
              <a:t>cadr</a:t>
            </a:r>
            <a:r>
              <a:rPr lang="en-US" sz="2400" dirty="0" smtClean="0"/>
              <a:t> exp))))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       		(occurs-free? </a:t>
            </a:r>
            <a:r>
              <a:rPr lang="en-US" sz="2400" dirty="0" err="1" smtClean="0"/>
              <a:t>var</a:t>
            </a:r>
            <a:r>
              <a:rPr lang="en-US" sz="2400" dirty="0" smtClean="0"/>
              <a:t> (</a:t>
            </a:r>
            <a:r>
              <a:rPr lang="en-US" sz="2400" dirty="0" err="1" smtClean="0"/>
              <a:t>caddr</a:t>
            </a:r>
            <a:r>
              <a:rPr lang="en-US" sz="2400" dirty="0" smtClean="0"/>
              <a:t> exp))))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     (else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      		(or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       		(occurs-free? </a:t>
            </a:r>
            <a:r>
              <a:rPr lang="en-US" sz="2400" dirty="0" err="1" smtClean="0"/>
              <a:t>var</a:t>
            </a:r>
            <a:r>
              <a:rPr lang="en-US" sz="2400" dirty="0" smtClean="0"/>
              <a:t> (car exp))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       		(occurs-free? </a:t>
            </a:r>
            <a:r>
              <a:rPr lang="en-US" sz="2400" dirty="0" err="1" smtClean="0"/>
              <a:t>var</a:t>
            </a:r>
            <a:r>
              <a:rPr lang="en-US" sz="2400" dirty="0" smtClean="0"/>
              <a:t> (</a:t>
            </a:r>
            <a:r>
              <a:rPr lang="en-US" sz="2400" dirty="0" err="1" smtClean="0"/>
              <a:t>cadr</a:t>
            </a:r>
            <a:r>
              <a:rPr lang="en-US" sz="2400" dirty="0" smtClean="0"/>
              <a:t> exp)))))))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66304-E99D-45D4-B646-E202150D47C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SchemeRefresher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Office Them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1428</Words>
  <Application>Microsoft Office PowerPoint</Application>
  <PresentationFormat>On-screen Show (4:3)</PresentationFormat>
  <Paragraphs>509</Paragraphs>
  <Slides>41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A Scheme Refresher</vt:lpstr>
      <vt:lpstr>Overview of Scheme</vt:lpstr>
      <vt:lpstr>Standards Docs for Scheme</vt:lpstr>
      <vt:lpstr> “Implementations” of Scheme</vt:lpstr>
      <vt:lpstr>Scheme Reading</vt:lpstr>
      <vt:lpstr>Examples, Discussion, … </vt:lpstr>
      <vt:lpstr>Examples-1</vt:lpstr>
      <vt:lpstr>Examples-2</vt:lpstr>
      <vt:lpstr>Example-3  EOPL3 p19</vt:lpstr>
      <vt:lpstr>Example-4  EOPL3 p21</vt:lpstr>
      <vt:lpstr>Example-5  EOPL3 p23</vt:lpstr>
      <vt:lpstr>Built-In Data Types</vt:lpstr>
      <vt:lpstr>Four Types Of Expressions</vt:lpstr>
      <vt:lpstr>Mantras of Scheme</vt:lpstr>
      <vt:lpstr>Expressions</vt:lpstr>
      <vt:lpstr>Symbols</vt:lpstr>
      <vt:lpstr>Pairs</vt:lpstr>
      <vt:lpstr>Lists</vt:lpstr>
      <vt:lpstr>Procedure Call/Application</vt:lpstr>
      <vt:lpstr>procedure:  (eq? v1 v2)</vt:lpstr>
      <vt:lpstr>procedure:  (eqv? v1 v2)</vt:lpstr>
      <vt:lpstr>procedure:  (equal? v1 v2)</vt:lpstr>
      <vt:lpstr>eq? eqv? equal?</vt:lpstr>
      <vt:lpstr>procedure:  (vector v ...) </vt:lpstr>
      <vt:lpstr>Special Forms</vt:lpstr>
      <vt:lpstr>(define  id expr)</vt:lpstr>
      <vt:lpstr>(define (head args) body ...+)</vt:lpstr>
      <vt:lpstr>(define fnid (lambda (id …) …)</vt:lpstr>
      <vt:lpstr>Procedures are first-class data</vt:lpstr>
      <vt:lpstr>define-syntax</vt:lpstr>
      <vt:lpstr>(define-syntax equal?? …)</vt:lpstr>
      <vt:lpstr>(apply proc v ... ) → any</vt:lpstr>
      <vt:lpstr>(lambda   formals   body) </vt:lpstr>
      <vt:lpstr>Local Binding: let</vt:lpstr>
      <vt:lpstr>Local Binding: let</vt:lpstr>
      <vt:lpstr>Local Binding: let*</vt:lpstr>
      <vt:lpstr>Local Binding: letrec</vt:lpstr>
      <vt:lpstr>Comparison: let, let*, letrec</vt:lpstr>
      <vt:lpstr>(if test  then-exp  else-exp)</vt:lpstr>
      <vt:lpstr>(cond clause1  clause2  ...)</vt:lpstr>
      <vt:lpstr>(case key clause1 clause2 ...)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Scheme Refresher</dc:title>
  <dc:subject>Schme PL</dc:subject>
  <dc:creator>Prabhaker Mateti</dc:creator>
  <cp:keywords>Scheme</cp:keywords>
  <cp:lastModifiedBy>Prabhaker Mateti</cp:lastModifiedBy>
  <cp:revision>260</cp:revision>
  <cp:lastPrinted>2010-03-30T10:05:01Z</cp:lastPrinted>
  <dcterms:created xsi:type="dcterms:W3CDTF">1997-09-24T12:57:12Z</dcterms:created>
  <dcterms:modified xsi:type="dcterms:W3CDTF">2010-11-05T08:38:04Z</dcterms:modified>
  <cp:category>PL</cp:category>
</cp:coreProperties>
</file>