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7" r:id="rId5"/>
    <p:sldId id="259" r:id="rId6"/>
    <p:sldId id="271" r:id="rId7"/>
    <p:sldId id="260" r:id="rId8"/>
    <p:sldId id="273" r:id="rId9"/>
    <p:sldId id="274" r:id="rId10"/>
    <p:sldId id="261" r:id="rId11"/>
    <p:sldId id="262" r:id="rId12"/>
    <p:sldId id="275" r:id="rId13"/>
    <p:sldId id="263" r:id="rId14"/>
    <p:sldId id="264" r:id="rId15"/>
    <p:sldId id="276" r:id="rId16"/>
    <p:sldId id="265" r:id="rId17"/>
    <p:sldId id="268" r:id="rId18"/>
    <p:sldId id="277" r:id="rId19"/>
    <p:sldId id="269"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1" d="100"/>
          <a:sy n="71" d="100"/>
        </p:scale>
        <p:origin x="8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18/01/2024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007/s13246-014-0315-4002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i.org/10.1016/j.metrad.2023.100047"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dirty="0">
                <a:latin typeface="Verdana" panose="020B0604030504040204" pitchFamily="34" charset="0"/>
                <a:ea typeface="Verdana" panose="020B0604030504040204" pitchFamily="34" charset="0"/>
              </a:rPr>
              <a:t>Health Sphere</a:t>
            </a: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186240977"/>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20201COM0044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Pratyush Kumar Rai</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20201COM0052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a:t>Mazahir</a:t>
                      </a:r>
                      <a:r>
                        <a:rPr lang="en-GB" dirty="0"/>
                        <a:t> K </a:t>
                      </a:r>
                      <a:r>
                        <a:rPr lang="en-GB" dirty="0" err="1"/>
                        <a:t>Najmi</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20191COM0222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a:t>Vyravel</a:t>
                      </a:r>
                      <a:r>
                        <a:rPr lang="en-GB" dirty="0"/>
                        <a:t> </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err="1">
                <a:solidFill>
                  <a:schemeClr val="tx1"/>
                </a:solidFill>
              </a:rPr>
              <a:t>Dr.Pallavi</a:t>
            </a:r>
            <a:r>
              <a:rPr lang="en-GB" sz="1700" dirty="0">
                <a:solidFill>
                  <a:schemeClr val="tx1"/>
                </a:solidFill>
              </a:rPr>
              <a:t> M</a:t>
            </a:r>
          </a:p>
          <a:p>
            <a:pPr algn="l"/>
            <a:r>
              <a:rPr lang="en-GB" sz="1700" dirty="0">
                <a:solidFill>
                  <a:schemeClr val="tx1"/>
                </a:solidFill>
              </a:rPr>
              <a:t>Assistant Professor</a:t>
            </a:r>
          </a:p>
          <a:p>
            <a:pPr algn="l"/>
            <a:r>
              <a:rPr lang="en-GB" sz="1700" dirty="0">
                <a:solidFill>
                  <a:schemeClr val="tx1"/>
                </a:solidFill>
              </a:rPr>
              <a:t>School of Computer Engineering</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0027"/>
            <a:ext cx="10515600" cy="1325563"/>
          </a:xfrm>
        </p:spPr>
        <p:txBody>
          <a:bodyPr/>
          <a:lstStyle/>
          <a:p>
            <a:r>
              <a:rPr lang="en-US" b="1" dirty="0"/>
              <a:t>System Design &amp; Implementation</a:t>
            </a:r>
            <a:endParaRPr lang="en-GB" b="1" dirty="0"/>
          </a:p>
        </p:txBody>
      </p:sp>
      <p:pic>
        <p:nvPicPr>
          <p:cNvPr id="4" name="Picture 3">
            <a:extLst>
              <a:ext uri="{FF2B5EF4-FFF2-40B4-BE49-F238E27FC236}">
                <a16:creationId xmlns:a16="http://schemas.microsoft.com/office/drawing/2014/main" id="{47F78287-CE31-7C7E-6856-E1D040191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547" y="1332689"/>
            <a:ext cx="5800725" cy="4346338"/>
          </a:xfrm>
          <a:prstGeom prst="rect">
            <a:avLst/>
          </a:prstGeom>
        </p:spPr>
      </p:pic>
    </p:spTree>
    <p:extLst>
      <p:ext uri="{BB962C8B-B14F-4D97-AF65-F5344CB8AC3E}">
        <p14:creationId xmlns:p14="http://schemas.microsoft.com/office/powerpoint/2010/main" val="231494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sp>
        <p:nvSpPr>
          <p:cNvPr id="3" name="Content Placeholder 2"/>
          <p:cNvSpPr>
            <a:spLocks noGrp="1"/>
          </p:cNvSpPr>
          <p:nvPr>
            <p:ph idx="1"/>
          </p:nvPr>
        </p:nvSpPr>
        <p:spPr/>
        <p:txBody>
          <a:bodyPr>
            <a:normAutofit/>
          </a:bodyPr>
          <a:lstStyle/>
          <a:p>
            <a:pPr marL="342900" marR="0" lvl="0" indent="-342900" algn="just">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The project commenced on October 3, 2023.</a:t>
            </a:r>
          </a:p>
          <a:p>
            <a:pPr marL="342900" marR="0" lvl="0" indent="-342900" algn="just">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The phase of "Research and Analysis" spanned from October 3, 2023, to October 26, 2023, lasting approximately three weeks.</a:t>
            </a:r>
          </a:p>
          <a:p>
            <a:pPr marL="342900" marR="0" lvl="0" indent="-342900" algn="just">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Following the research phase, the "Requirements Collection" phase initiated on October 27, 2023, and concluded on October 30, 2023, lasting only a few days.</a:t>
            </a:r>
          </a:p>
          <a:p>
            <a:pPr marL="342900" marR="0" lvl="0" indent="-342900" algn="just">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The "Design" phase, which appears to be the most extensive phase, started on October 30, 2023, and extended until November 26, 2023, taking nearly four weeks.</a:t>
            </a:r>
          </a:p>
          <a:p>
            <a:pPr marL="342900" marR="0" lvl="0" indent="-342900" algn="just">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A "Review" phase is scheduled post-Design, beginning on November 28, 2023, and ending on December 19, 2023, lasting about three weeks.</a:t>
            </a:r>
          </a:p>
          <a:p>
            <a:endParaRPr lang="en-GB" sz="3200" dirty="0"/>
          </a:p>
        </p:txBody>
      </p:sp>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pic>
        <p:nvPicPr>
          <p:cNvPr id="6" name="Picture 5">
            <a:extLst>
              <a:ext uri="{FF2B5EF4-FFF2-40B4-BE49-F238E27FC236}">
                <a16:creationId xmlns:a16="http://schemas.microsoft.com/office/drawing/2014/main" id="{4DB4199C-3892-B5BE-9A55-E0D8CA8E6F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35337" y="1726565"/>
            <a:ext cx="5521325" cy="3404870"/>
          </a:xfrm>
          <a:prstGeom prst="rect">
            <a:avLst/>
          </a:prstGeom>
          <a:noFill/>
          <a:ln>
            <a:noFill/>
          </a:ln>
        </p:spPr>
      </p:pic>
    </p:spTree>
    <p:extLst>
      <p:ext uri="{BB962C8B-B14F-4D97-AF65-F5344CB8AC3E}">
        <p14:creationId xmlns:p14="http://schemas.microsoft.com/office/powerpoint/2010/main" val="2394013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Outcomes / Results Obtained</a:t>
            </a:r>
          </a:p>
        </p:txBody>
      </p:sp>
      <p:sp>
        <p:nvSpPr>
          <p:cNvPr id="3" name="Content Placeholder 2"/>
          <p:cNvSpPr>
            <a:spLocks noGrp="1"/>
          </p:cNvSpPr>
          <p:nvPr>
            <p:ph idx="1"/>
          </p:nvPr>
        </p:nvSpPr>
        <p:spPr/>
        <p:txBody>
          <a:bodyPr>
            <a:normAutofit/>
          </a:bodyPr>
          <a:lstStyle/>
          <a:p>
            <a:pPr marL="0" indent="0">
              <a:buNone/>
            </a:pPr>
            <a:r>
              <a:rPr lang="en-US" sz="2000" dirty="0">
                <a:effectLst/>
                <a:latin typeface="Times New Roman" panose="02020603050405020304" pitchFamily="18" charset="0"/>
                <a:ea typeface="Times New Roman" panose="02020603050405020304" pitchFamily="18" charset="0"/>
              </a:rPr>
              <a:t>More allowing users to access the </a:t>
            </a:r>
            <a:r>
              <a:rPr lang="en-US" sz="2000" dirty="0" err="1">
                <a:effectLst/>
                <a:latin typeface="Times New Roman" panose="02020603050405020304" pitchFamily="18" charset="0"/>
                <a:ea typeface="Times New Roman" panose="02020603050405020304" pitchFamily="18" charset="0"/>
              </a:rPr>
              <a:t>programme</a:t>
            </a:r>
            <a:r>
              <a:rPr lang="en-US" sz="2000" dirty="0">
                <a:effectLst/>
                <a:latin typeface="Times New Roman" panose="02020603050405020304" pitchFamily="18" charset="0"/>
                <a:ea typeface="Times New Roman" panose="02020603050405020304" pitchFamily="18" charset="0"/>
              </a:rPr>
              <a:t>, system testing must be conducted after the system is been successfully implemented to identify any errors. Before allowing users to use the system, few different sorts of testing will be carried out to ensure that it is error-free. Functional testing, unit testing, and integration testing are the different types of testing. Prior to integration into the application, all of these tests need to be properly examined.</a:t>
            </a:r>
          </a:p>
          <a:p>
            <a:pPr marL="0" indent="0">
              <a:buNone/>
            </a:pPr>
            <a:endParaRPr lang="en-GB" sz="3200" dirty="0"/>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a:xfrm>
            <a:off x="838200" y="1524068"/>
            <a:ext cx="10515600" cy="4351338"/>
          </a:xfrm>
        </p:spPr>
        <p:txBody>
          <a:bodyPr>
            <a:normAutofit fontScale="85000" lnSpcReduction="20000"/>
          </a:bodyPr>
          <a:lstStyle/>
          <a:p>
            <a:pPr algn="l">
              <a:buFont typeface="+mj-lt"/>
              <a:buAutoNum type="arabicPeriod"/>
            </a:pPr>
            <a:r>
              <a:rPr lang="en-US" b="1" i="0" dirty="0">
                <a:solidFill>
                  <a:schemeClr val="tx1">
                    <a:lumMod val="95000"/>
                    <a:lumOff val="5000"/>
                  </a:schemeClr>
                </a:solidFill>
                <a:effectLst/>
                <a:latin typeface="Söhne"/>
              </a:rPr>
              <a:t>Enhanced Patient Engagement:</a:t>
            </a:r>
            <a:r>
              <a:rPr lang="en-US" b="0" i="0" dirty="0">
                <a:solidFill>
                  <a:schemeClr val="tx1">
                    <a:lumMod val="95000"/>
                    <a:lumOff val="5000"/>
                  </a:schemeClr>
                </a:solidFill>
                <a:effectLst/>
                <a:latin typeface="Söhne"/>
              </a:rPr>
              <a:t> The AI chatbot significantly enhances patient engagement by providing immediate and comprehensive responses to a wide array of medical queries, fostering a deeper understanding of health-related concerns.</a:t>
            </a:r>
          </a:p>
          <a:p>
            <a:pPr algn="l">
              <a:buFont typeface="+mj-lt"/>
              <a:buAutoNum type="arabicPeriod"/>
            </a:pPr>
            <a:r>
              <a:rPr lang="en-US" b="1" i="0" dirty="0">
                <a:solidFill>
                  <a:schemeClr val="tx1">
                    <a:lumMod val="95000"/>
                    <a:lumOff val="5000"/>
                  </a:schemeClr>
                </a:solidFill>
                <a:effectLst/>
                <a:latin typeface="Söhne"/>
              </a:rPr>
              <a:t>Improved User Experience:</a:t>
            </a:r>
            <a:r>
              <a:rPr lang="en-US" b="0" i="0" dirty="0">
                <a:solidFill>
                  <a:schemeClr val="tx1">
                    <a:lumMod val="95000"/>
                    <a:lumOff val="5000"/>
                  </a:schemeClr>
                </a:solidFill>
                <a:effectLst/>
                <a:latin typeface="Söhne"/>
              </a:rPr>
              <a:t> User-centric design and seamless integration of the chatbot within the application elevate the user experience, empowering patients to navigate their healthcare journey with confidence and clarity.</a:t>
            </a:r>
          </a:p>
          <a:p>
            <a:pPr algn="l">
              <a:buFont typeface="+mj-lt"/>
              <a:buAutoNum type="arabicPeriod"/>
            </a:pPr>
            <a:r>
              <a:rPr lang="en-US" b="1" i="0" dirty="0">
                <a:solidFill>
                  <a:schemeClr val="tx1">
                    <a:lumMod val="95000"/>
                    <a:lumOff val="5000"/>
                  </a:schemeClr>
                </a:solidFill>
                <a:effectLst/>
                <a:latin typeface="Söhne"/>
              </a:rPr>
              <a:t>Impact on Healthcare Literacy:</a:t>
            </a:r>
            <a:r>
              <a:rPr lang="en-US" b="0" i="0" dirty="0">
                <a:solidFill>
                  <a:schemeClr val="tx1">
                    <a:lumMod val="95000"/>
                    <a:lumOff val="5000"/>
                  </a:schemeClr>
                </a:solidFill>
                <a:effectLst/>
                <a:latin typeface="Söhne"/>
              </a:rPr>
              <a:t> The chatbot contributes to improved healthcare literacy, enabling informed decision-making among patients by providing timely and reliable information on symptoms, treatments, and general healthcare inquiries.</a:t>
            </a:r>
          </a:p>
          <a:p>
            <a:pPr algn="l">
              <a:buFont typeface="+mj-lt"/>
              <a:buAutoNum type="arabicPeriod"/>
            </a:pPr>
            <a:r>
              <a:rPr lang="en-US" b="1" i="0" dirty="0">
                <a:solidFill>
                  <a:schemeClr val="tx1">
                    <a:lumMod val="95000"/>
                    <a:lumOff val="5000"/>
                  </a:schemeClr>
                </a:solidFill>
                <a:effectLst/>
                <a:latin typeface="Söhne"/>
              </a:rPr>
              <a:t>Challenges and Considerations:</a:t>
            </a:r>
            <a:r>
              <a:rPr lang="en-US" b="0" i="0" dirty="0">
                <a:solidFill>
                  <a:schemeClr val="tx1">
                    <a:lumMod val="95000"/>
                    <a:lumOff val="5000"/>
                  </a:schemeClr>
                </a:solidFill>
                <a:effectLst/>
                <a:latin typeface="Söhne"/>
              </a:rPr>
              <a:t> However, challenges such as ensuring medical accuracy, addressing privacy concerns, and overcoming integration hurdles underscore the need for ongoing refinement and vigilance in deploying AI-driven solutions in healthcare settings.</a:t>
            </a:r>
          </a:p>
          <a:p>
            <a:endParaRPr lang="en-GB" dirty="0">
              <a:solidFill>
                <a:schemeClr val="tx1">
                  <a:lumMod val="95000"/>
                  <a:lumOff val="5000"/>
                </a:schemeClr>
              </a:solidFill>
            </a:endParaRPr>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p:txBody>
          <a:bodyPr>
            <a:normAutofit/>
          </a:bodyPr>
          <a:lstStyle/>
          <a:p>
            <a:pPr algn="just">
              <a:lnSpc>
                <a:spcPct val="117000"/>
              </a:lnSpc>
              <a:spcBef>
                <a:spcPts val="0"/>
              </a:spcBef>
              <a:tabLst>
                <a:tab pos="255905" algn="l"/>
              </a:tabLst>
            </a:pPr>
            <a:r>
              <a:rPr lang="en-US" sz="1800" dirty="0" err="1">
                <a:effectLst/>
                <a:latin typeface="Times New Roman" panose="02020603050405020304" pitchFamily="18" charset="0"/>
                <a:ea typeface="Times New Roman" panose="02020603050405020304" pitchFamily="18" charset="0"/>
              </a:rPr>
              <a:t>Zhiqiang</a:t>
            </a:r>
            <a:r>
              <a:rPr lang="en-US" sz="1800" dirty="0">
                <a:effectLst/>
                <a:latin typeface="Times New Roman" panose="02020603050405020304" pitchFamily="18" charset="0"/>
                <a:ea typeface="Times New Roman" panose="02020603050405020304" pitchFamily="18" charset="0"/>
              </a:rPr>
              <a:t> Hu, Lei Wang, </a:t>
            </a:r>
            <a:r>
              <a:rPr lang="en-US" sz="1800" dirty="0" err="1">
                <a:effectLst/>
                <a:latin typeface="Times New Roman" panose="02020603050405020304" pitchFamily="18" charset="0"/>
                <a:ea typeface="Times New Roman" panose="02020603050405020304" pitchFamily="18" charset="0"/>
              </a:rPr>
              <a:t>Yihuai</a:t>
            </a:r>
            <a:r>
              <a:rPr lang="en-US" sz="1800" dirty="0">
                <a:effectLst/>
                <a:latin typeface="Times New Roman" panose="02020603050405020304" pitchFamily="18" charset="0"/>
                <a:ea typeface="Times New Roman" panose="02020603050405020304" pitchFamily="18" charset="0"/>
              </a:rPr>
              <a:t> Lan, </a:t>
            </a:r>
            <a:r>
              <a:rPr lang="en-US" sz="1800" dirty="0" err="1">
                <a:effectLst/>
                <a:latin typeface="Times New Roman" panose="02020603050405020304" pitchFamily="18" charset="0"/>
                <a:ea typeface="Times New Roman" panose="02020603050405020304" pitchFamily="18" charset="0"/>
              </a:rPr>
              <a:t>Wanyu</a:t>
            </a:r>
            <a:r>
              <a:rPr lang="en-US" sz="1800" dirty="0">
                <a:effectLst/>
                <a:latin typeface="Times New Roman" panose="02020603050405020304" pitchFamily="18" charset="0"/>
                <a:ea typeface="Times New Roman" panose="02020603050405020304" pitchFamily="18" charset="0"/>
              </a:rPr>
              <a:t> Xu, Ee-Peng Lim, </a:t>
            </a:r>
            <a:r>
              <a:rPr lang="en-US" sz="1800" dirty="0" err="1">
                <a:effectLst/>
                <a:latin typeface="Times New Roman" panose="02020603050405020304" pitchFamily="18" charset="0"/>
                <a:ea typeface="Times New Roman" panose="02020603050405020304" pitchFamily="18" charset="0"/>
              </a:rPr>
              <a:t>Lidong</a:t>
            </a:r>
            <a:r>
              <a:rPr lang="en-US" sz="1800" dirty="0">
                <a:effectLst/>
                <a:latin typeface="Times New Roman" panose="02020603050405020304" pitchFamily="18" charset="0"/>
                <a:ea typeface="Times New Roman" panose="02020603050405020304" pitchFamily="18" charset="0"/>
              </a:rPr>
              <a:t> Bing, Xing Xu, </a:t>
            </a:r>
            <a:r>
              <a:rPr lang="en-US" sz="1800" dirty="0" err="1">
                <a:effectLst/>
                <a:latin typeface="Times New Roman" panose="02020603050405020304" pitchFamily="18" charset="0"/>
                <a:ea typeface="Times New Roman" panose="02020603050405020304" pitchFamily="18" charset="0"/>
              </a:rPr>
              <a:t>Soujanya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Poria</a:t>
            </a:r>
            <a:r>
              <a:rPr lang="en-US" sz="1800" dirty="0">
                <a:effectLst/>
                <a:latin typeface="Times New Roman" panose="02020603050405020304" pitchFamily="18" charset="0"/>
                <a:ea typeface="Times New Roman" panose="02020603050405020304" pitchFamily="18" charset="0"/>
              </a:rPr>
              <a:t>, Roy Ka-Wei Lee. LLM-Adapters: An Adapter Family for Parameter-Efficient Fine-Tuning of Large Language Models, arXiv:2304.01933, 2023.</a:t>
            </a:r>
          </a:p>
          <a:p>
            <a:pPr algn="just">
              <a:lnSpc>
                <a:spcPct val="117000"/>
              </a:lnSpc>
              <a:spcBef>
                <a:spcPts val="0"/>
              </a:spcBef>
              <a:tabLst>
                <a:tab pos="255905" algn="l"/>
              </a:tabLst>
            </a:pPr>
            <a:endParaRPr lang="en-US" sz="1800" dirty="0">
              <a:effectLst/>
              <a:latin typeface="Times New Roman" panose="02020603050405020304" pitchFamily="18" charset="0"/>
              <a:ea typeface="Times New Roman" panose="02020603050405020304" pitchFamily="18" charset="0"/>
            </a:endParaRPr>
          </a:p>
          <a:p>
            <a:pPr algn="just">
              <a:lnSpc>
                <a:spcPct val="117000"/>
              </a:lnSpc>
              <a:spcBef>
                <a:spcPts val="0"/>
              </a:spcBef>
              <a:tabLst>
                <a:tab pos="255905" algn="l"/>
              </a:tabLst>
            </a:pPr>
            <a:r>
              <a:rPr lang="en-US" sz="1800" dirty="0">
                <a:effectLst/>
                <a:latin typeface="Times New Roman" panose="02020603050405020304" pitchFamily="18" charset="0"/>
                <a:ea typeface="Times New Roman" panose="02020603050405020304" pitchFamily="18" charset="0"/>
              </a:rPr>
              <a:t>Baig, M.M., </a:t>
            </a:r>
            <a:r>
              <a:rPr lang="en-US" sz="1800" dirty="0" err="1">
                <a:effectLst/>
                <a:latin typeface="Times New Roman" panose="02020603050405020304" pitchFamily="18" charset="0"/>
                <a:ea typeface="Times New Roman" panose="02020603050405020304" pitchFamily="18" charset="0"/>
              </a:rPr>
              <a:t>GholamHosseini</a:t>
            </a:r>
            <a:r>
              <a:rPr lang="en-US" sz="1800" dirty="0">
                <a:effectLst/>
                <a:latin typeface="Times New Roman" panose="02020603050405020304" pitchFamily="18" charset="0"/>
                <a:ea typeface="Times New Roman" panose="02020603050405020304" pitchFamily="18" charset="0"/>
              </a:rPr>
              <a:t>, H. &amp; Connolly, M.J. Mobile healthcare applications: system design review, critical issues and challenges. </a:t>
            </a:r>
            <a:r>
              <a:rPr lang="en-US" sz="1800" dirty="0" err="1">
                <a:effectLst/>
                <a:latin typeface="Times New Roman" panose="02020603050405020304" pitchFamily="18" charset="0"/>
                <a:ea typeface="Times New Roman" panose="02020603050405020304" pitchFamily="18" charset="0"/>
              </a:rPr>
              <a:t>Australas</a:t>
            </a:r>
            <a:r>
              <a:rPr lang="en-US" sz="1800" dirty="0">
                <a:effectLst/>
                <a:latin typeface="Times New Roman" panose="02020603050405020304" pitchFamily="18" charset="0"/>
                <a:ea typeface="Times New Roman" panose="02020603050405020304" pitchFamily="18" charset="0"/>
              </a:rPr>
              <a:t> Phys Eng Sci Med 38, 23–38 (2015). </a:t>
            </a:r>
            <a:r>
              <a:rPr lang="en-US" sz="1800" dirty="0">
                <a:effectLst/>
                <a:latin typeface="Times New Roman" panose="02020603050405020304" pitchFamily="18" charset="0"/>
                <a:ea typeface="Times New Roman" panose="02020603050405020304" pitchFamily="18" charset="0"/>
                <a:hlinkClick r:id="rId2"/>
              </a:rPr>
              <a:t>https://doi.org/10.1007/s13246-014-0315-4002E</a:t>
            </a:r>
            <a:endParaRPr lang="en-US" sz="1800" dirty="0">
              <a:effectLst/>
              <a:latin typeface="Times New Roman" panose="02020603050405020304" pitchFamily="18" charset="0"/>
              <a:ea typeface="Times New Roman" panose="02020603050405020304" pitchFamily="18" charset="0"/>
            </a:endParaRPr>
          </a:p>
          <a:p>
            <a:pPr algn="just">
              <a:lnSpc>
                <a:spcPct val="110000"/>
              </a:lnSpc>
              <a:spcBef>
                <a:spcPts val="0"/>
              </a:spcBef>
              <a:tabLst>
                <a:tab pos="255905" algn="l"/>
              </a:tabLst>
            </a:pPr>
            <a:endParaRPr lang="en-US" sz="1800" dirty="0">
              <a:effectLst/>
              <a:latin typeface="Times New Roman" panose="02020603050405020304" pitchFamily="18" charset="0"/>
              <a:ea typeface="Times New Roman" panose="02020603050405020304" pitchFamily="18" charset="0"/>
            </a:endParaRPr>
          </a:p>
          <a:p>
            <a:pPr algn="just">
              <a:lnSpc>
                <a:spcPct val="110000"/>
              </a:lnSpc>
              <a:spcBef>
                <a:spcPts val="0"/>
              </a:spcBef>
              <a:tabLst>
                <a:tab pos="255905" algn="l"/>
              </a:tabLst>
            </a:pPr>
            <a:r>
              <a:rPr lang="en-US" sz="1800" dirty="0">
                <a:effectLst/>
                <a:latin typeface="Times New Roman" panose="02020603050405020304" pitchFamily="18" charset="0"/>
                <a:ea typeface="Times New Roman" panose="02020603050405020304" pitchFamily="18" charset="0"/>
              </a:rPr>
              <a:t> Albert Q. Jiang, Alexandre </a:t>
            </a:r>
            <a:r>
              <a:rPr lang="en-US" sz="1800" dirty="0" err="1">
                <a:effectLst/>
                <a:latin typeface="Times New Roman" panose="02020603050405020304" pitchFamily="18" charset="0"/>
                <a:ea typeface="Times New Roman" panose="02020603050405020304" pitchFamily="18" charset="0"/>
              </a:rPr>
              <a:t>Sablayrolles</a:t>
            </a:r>
            <a:r>
              <a:rPr lang="en-US" sz="1800" dirty="0">
                <a:effectLst/>
                <a:latin typeface="Times New Roman" panose="02020603050405020304" pitchFamily="18" charset="0"/>
                <a:ea typeface="Times New Roman" panose="02020603050405020304" pitchFamily="18" charset="0"/>
              </a:rPr>
              <a:t>, Arthur Mensch, Chris Bamford, Devendra Singh </a:t>
            </a:r>
            <a:r>
              <a:rPr lang="en-US" sz="1800" dirty="0" err="1">
                <a:effectLst/>
                <a:latin typeface="Times New Roman" panose="02020603050405020304" pitchFamily="18" charset="0"/>
                <a:ea typeface="Times New Roman" panose="02020603050405020304" pitchFamily="18" charset="0"/>
              </a:rPr>
              <a:t>Chaplot</a:t>
            </a:r>
            <a:r>
              <a:rPr lang="en-US" sz="1800" dirty="0">
                <a:effectLst/>
                <a:latin typeface="Times New Roman" panose="02020603050405020304" pitchFamily="18" charset="0"/>
                <a:ea typeface="Times New Roman" panose="02020603050405020304" pitchFamily="18" charset="0"/>
              </a:rPr>
              <a:t>, Diego de las Casas, Florian </a:t>
            </a:r>
            <a:r>
              <a:rPr lang="en-US" sz="1800" dirty="0" err="1">
                <a:effectLst/>
                <a:latin typeface="Times New Roman" panose="02020603050405020304" pitchFamily="18" charset="0"/>
                <a:ea typeface="Times New Roman" panose="02020603050405020304" pitchFamily="18" charset="0"/>
              </a:rPr>
              <a:t>Bressand</a:t>
            </a:r>
            <a:r>
              <a:rPr lang="en-US" sz="1800" dirty="0">
                <a:effectLst/>
                <a:latin typeface="Times New Roman" panose="02020603050405020304" pitchFamily="18" charset="0"/>
                <a:ea typeface="Times New Roman" panose="02020603050405020304" pitchFamily="18" charset="0"/>
              </a:rPr>
              <a:t>, Gianna Lengyel, Guillaume </a:t>
            </a:r>
            <a:r>
              <a:rPr lang="en-US" sz="1800" dirty="0" err="1">
                <a:effectLst/>
                <a:latin typeface="Times New Roman" panose="02020603050405020304" pitchFamily="18" charset="0"/>
                <a:ea typeface="Times New Roman" panose="02020603050405020304" pitchFamily="18" charset="0"/>
              </a:rPr>
              <a:t>Lample</a:t>
            </a:r>
            <a:r>
              <a:rPr lang="en-US" sz="1800" dirty="0">
                <a:effectLst/>
                <a:latin typeface="Times New Roman" panose="02020603050405020304" pitchFamily="18" charset="0"/>
                <a:ea typeface="Times New Roman" panose="02020603050405020304" pitchFamily="18" charset="0"/>
              </a:rPr>
              <a:t>, Lucile Saulnier, </a:t>
            </a:r>
            <a:r>
              <a:rPr lang="en-US" sz="1800" dirty="0" err="1">
                <a:effectLst/>
                <a:latin typeface="Times New Roman" panose="02020603050405020304" pitchFamily="18" charset="0"/>
                <a:ea typeface="Times New Roman" panose="02020603050405020304" pitchFamily="18" charset="0"/>
              </a:rPr>
              <a:t>Lélio</a:t>
            </a:r>
            <a:r>
              <a:rPr lang="en-US" sz="1800" dirty="0">
                <a:effectLst/>
                <a:latin typeface="Times New Roman" panose="02020603050405020304" pitchFamily="18" charset="0"/>
                <a:ea typeface="Times New Roman" panose="02020603050405020304" pitchFamily="18" charset="0"/>
              </a:rPr>
              <a:t> Renard </a:t>
            </a:r>
            <a:r>
              <a:rPr lang="en-US" sz="1800" dirty="0" err="1">
                <a:effectLst/>
                <a:latin typeface="Times New Roman" panose="02020603050405020304" pitchFamily="18" charset="0"/>
                <a:ea typeface="Times New Roman" panose="02020603050405020304" pitchFamily="18" charset="0"/>
              </a:rPr>
              <a:t>Lavaud</a:t>
            </a:r>
            <a:r>
              <a:rPr lang="en-US" sz="1800" dirty="0">
                <a:effectLst/>
                <a:latin typeface="Times New Roman" panose="02020603050405020304" pitchFamily="18" charset="0"/>
                <a:ea typeface="Times New Roman" panose="02020603050405020304" pitchFamily="18" charset="0"/>
              </a:rPr>
              <a:t>, Marie-Anne </a:t>
            </a:r>
            <a:r>
              <a:rPr lang="en-US" sz="1800" dirty="0" err="1">
                <a:effectLst/>
                <a:latin typeface="Times New Roman" panose="02020603050405020304" pitchFamily="18" charset="0"/>
                <a:ea typeface="Times New Roman" panose="02020603050405020304" pitchFamily="18" charset="0"/>
              </a:rPr>
              <a:t>Lachaux</a:t>
            </a:r>
            <a:r>
              <a:rPr lang="en-US" sz="1800" dirty="0">
                <a:effectLst/>
                <a:latin typeface="Times New Roman" panose="02020603050405020304" pitchFamily="18" charset="0"/>
                <a:ea typeface="Times New Roman" panose="02020603050405020304" pitchFamily="18" charset="0"/>
              </a:rPr>
              <a:t>, Pierre Stock, </a:t>
            </a:r>
            <a:r>
              <a:rPr lang="en-US" sz="1800" dirty="0" err="1">
                <a:effectLst/>
                <a:latin typeface="Times New Roman" panose="02020603050405020304" pitchFamily="18" charset="0"/>
                <a:ea typeface="Times New Roman" panose="02020603050405020304" pitchFamily="18" charset="0"/>
              </a:rPr>
              <a:t>Teven</a:t>
            </a:r>
            <a:r>
              <a:rPr lang="en-US" sz="1800" dirty="0">
                <a:effectLst/>
                <a:latin typeface="Times New Roman" panose="02020603050405020304" pitchFamily="18" charset="0"/>
                <a:ea typeface="Times New Roman" panose="02020603050405020304" pitchFamily="18" charset="0"/>
              </a:rPr>
              <a:t> Le </a:t>
            </a:r>
            <a:r>
              <a:rPr lang="en-US" sz="1800" dirty="0" err="1">
                <a:effectLst/>
                <a:latin typeface="Times New Roman" panose="02020603050405020304" pitchFamily="18" charset="0"/>
                <a:ea typeface="Times New Roman" panose="02020603050405020304" pitchFamily="18" charset="0"/>
              </a:rPr>
              <a:t>Scao</a:t>
            </a:r>
            <a:r>
              <a:rPr lang="en-US" sz="1800" dirty="0">
                <a:effectLst/>
                <a:latin typeface="Times New Roman" panose="02020603050405020304" pitchFamily="18" charset="0"/>
                <a:ea typeface="Times New Roman" panose="02020603050405020304" pitchFamily="18" charset="0"/>
              </a:rPr>
              <a:t>, Thibaut </a:t>
            </a:r>
            <a:r>
              <a:rPr lang="en-US" sz="1800" dirty="0" err="1">
                <a:effectLst/>
                <a:latin typeface="Times New Roman" panose="02020603050405020304" pitchFamily="18" charset="0"/>
                <a:ea typeface="Times New Roman" panose="02020603050405020304" pitchFamily="18" charset="0"/>
              </a:rPr>
              <a:t>Lavril</a:t>
            </a:r>
            <a:r>
              <a:rPr lang="en-US" sz="1800" dirty="0">
                <a:effectLst/>
                <a:latin typeface="Times New Roman" panose="02020603050405020304" pitchFamily="18" charset="0"/>
                <a:ea typeface="Times New Roman" panose="02020603050405020304" pitchFamily="18" charset="0"/>
              </a:rPr>
              <a:t>, Thomas Wang, </a:t>
            </a:r>
            <a:r>
              <a:rPr lang="en-US" sz="1800" dirty="0" err="1">
                <a:effectLst/>
                <a:latin typeface="Times New Roman" panose="02020603050405020304" pitchFamily="18" charset="0"/>
                <a:ea typeface="Times New Roman" panose="02020603050405020304" pitchFamily="18" charset="0"/>
              </a:rPr>
              <a:t>Timothée</a:t>
            </a:r>
            <a:r>
              <a:rPr lang="en-US" sz="1800" dirty="0">
                <a:effectLst/>
                <a:latin typeface="Times New Roman" panose="02020603050405020304" pitchFamily="18" charset="0"/>
                <a:ea typeface="Times New Roman" panose="02020603050405020304" pitchFamily="18" charset="0"/>
              </a:rPr>
              <a:t> Lacroix, William El Sayed. Mistral 7B, arXiv:2310.06825, 2022.</a:t>
            </a:r>
          </a:p>
          <a:p>
            <a:pPr marL="0" indent="0" algn="just">
              <a:lnSpc>
                <a:spcPts val="740"/>
              </a:lnSpc>
              <a:spcBef>
                <a:spcPts val="0"/>
              </a:spcBef>
              <a:buNone/>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40569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p:txBody>
          <a:bodyPr>
            <a:normAutofit/>
          </a:bodyPr>
          <a:lstStyle/>
          <a:p>
            <a:pPr algn="just">
              <a:lnSpc>
                <a:spcPct val="117000"/>
              </a:lnSpc>
              <a:spcBef>
                <a:spcPts val="0"/>
              </a:spcBef>
              <a:tabLst>
                <a:tab pos="255905" algn="l"/>
              </a:tabLst>
            </a:pPr>
            <a:r>
              <a:rPr lang="en-US" sz="1800" dirty="0">
                <a:effectLst/>
                <a:latin typeface="Times New Roman" panose="02020603050405020304" pitchFamily="18" charset="0"/>
                <a:ea typeface="Times New Roman" panose="02020603050405020304" pitchFamily="18" charset="0"/>
              </a:rPr>
              <a:t>Jiaqi Wang, </a:t>
            </a:r>
            <a:r>
              <a:rPr lang="en-US" sz="1800" dirty="0" err="1">
                <a:effectLst/>
                <a:latin typeface="Times New Roman" panose="02020603050405020304" pitchFamily="18" charset="0"/>
                <a:ea typeface="Times New Roman" panose="02020603050405020304" pitchFamily="18" charset="0"/>
              </a:rPr>
              <a:t>Zhengliang</a:t>
            </a:r>
            <a:r>
              <a:rPr lang="en-US" sz="1800" dirty="0">
                <a:effectLst/>
                <a:latin typeface="Times New Roman" panose="02020603050405020304" pitchFamily="18" charset="0"/>
                <a:ea typeface="Times New Roman" panose="02020603050405020304" pitchFamily="18" charset="0"/>
              </a:rPr>
              <a:t> Liu, Lin Zhao, Zihao Wu, Chong Ma, </a:t>
            </a:r>
            <a:r>
              <a:rPr lang="en-US" sz="1800" dirty="0" err="1">
                <a:effectLst/>
                <a:latin typeface="Times New Roman" panose="02020603050405020304" pitchFamily="18" charset="0"/>
                <a:ea typeface="Times New Roman" panose="02020603050405020304" pitchFamily="18" charset="0"/>
              </a:rPr>
              <a:t>Sigang</a:t>
            </a:r>
            <a:r>
              <a:rPr lang="en-US" sz="1800" dirty="0">
                <a:effectLst/>
                <a:latin typeface="Times New Roman" panose="02020603050405020304" pitchFamily="18" charset="0"/>
                <a:ea typeface="Times New Roman" panose="02020603050405020304" pitchFamily="18" charset="0"/>
              </a:rPr>
              <a:t> Yu, </a:t>
            </a:r>
            <a:r>
              <a:rPr lang="en-US" sz="1800" dirty="0" err="1">
                <a:effectLst/>
                <a:latin typeface="Times New Roman" panose="02020603050405020304" pitchFamily="18" charset="0"/>
                <a:ea typeface="Times New Roman" panose="02020603050405020304" pitchFamily="18" charset="0"/>
              </a:rPr>
              <a:t>Haixing</a:t>
            </a:r>
            <a:r>
              <a:rPr lang="en-US" sz="1800" dirty="0">
                <a:effectLst/>
                <a:latin typeface="Times New Roman" panose="02020603050405020304" pitchFamily="18" charset="0"/>
                <a:ea typeface="Times New Roman" panose="02020603050405020304" pitchFamily="18" charset="0"/>
              </a:rPr>
              <a:t> Dai, </a:t>
            </a:r>
            <a:r>
              <a:rPr lang="en-US" sz="1800" dirty="0" err="1">
                <a:effectLst/>
                <a:latin typeface="Times New Roman" panose="02020603050405020304" pitchFamily="18" charset="0"/>
                <a:ea typeface="Times New Roman" panose="02020603050405020304" pitchFamily="18" charset="0"/>
              </a:rPr>
              <a:t>Qiushi</a:t>
            </a:r>
            <a:r>
              <a:rPr lang="en-US" sz="1800" dirty="0">
                <a:effectLst/>
                <a:latin typeface="Times New Roman" panose="02020603050405020304" pitchFamily="18" charset="0"/>
                <a:ea typeface="Times New Roman" panose="02020603050405020304" pitchFamily="18" charset="0"/>
              </a:rPr>
              <a:t> Yang, </a:t>
            </a:r>
            <a:r>
              <a:rPr lang="en-US" sz="1800" dirty="0" err="1">
                <a:effectLst/>
                <a:latin typeface="Times New Roman" panose="02020603050405020304" pitchFamily="18" charset="0"/>
                <a:ea typeface="Times New Roman" panose="02020603050405020304" pitchFamily="18" charset="0"/>
              </a:rPr>
              <a:t>Yiheng</a:t>
            </a:r>
            <a:r>
              <a:rPr lang="en-US" sz="1800" dirty="0">
                <a:effectLst/>
                <a:latin typeface="Times New Roman" panose="02020603050405020304" pitchFamily="18" charset="0"/>
                <a:ea typeface="Times New Roman" panose="02020603050405020304" pitchFamily="18" charset="0"/>
              </a:rPr>
              <a:t> Liu, </a:t>
            </a:r>
            <a:r>
              <a:rPr lang="en-US" sz="1800" dirty="0" err="1">
                <a:effectLst/>
                <a:latin typeface="Times New Roman" panose="02020603050405020304" pitchFamily="18" charset="0"/>
                <a:ea typeface="Times New Roman" panose="02020603050405020304" pitchFamily="18" charset="0"/>
              </a:rPr>
              <a:t>Songyao</a:t>
            </a:r>
            <a:r>
              <a:rPr lang="en-US" sz="1800" dirty="0">
                <a:effectLst/>
                <a:latin typeface="Times New Roman" panose="02020603050405020304" pitchFamily="18" charset="0"/>
                <a:ea typeface="Times New Roman" panose="02020603050405020304" pitchFamily="18" charset="0"/>
              </a:rPr>
              <a:t> Zhang, </a:t>
            </a:r>
            <a:r>
              <a:rPr lang="en-US" sz="1800" dirty="0" err="1">
                <a:effectLst/>
                <a:latin typeface="Times New Roman" panose="02020603050405020304" pitchFamily="18" charset="0"/>
                <a:ea typeface="Times New Roman" panose="02020603050405020304" pitchFamily="18" charset="0"/>
              </a:rPr>
              <a:t>Enze</a:t>
            </a:r>
            <a:r>
              <a:rPr lang="en-US" sz="1800" dirty="0">
                <a:effectLst/>
                <a:latin typeface="Times New Roman" panose="02020603050405020304" pitchFamily="18" charset="0"/>
                <a:ea typeface="Times New Roman" panose="02020603050405020304" pitchFamily="18" charset="0"/>
              </a:rPr>
              <a:t> Shi, Yi Pan, </a:t>
            </a:r>
            <a:r>
              <a:rPr lang="en-US" sz="1800" dirty="0" err="1">
                <a:effectLst/>
                <a:latin typeface="Times New Roman" panose="02020603050405020304" pitchFamily="18" charset="0"/>
                <a:ea typeface="Times New Roman" panose="02020603050405020304" pitchFamily="18" charset="0"/>
              </a:rPr>
              <a:t>Tuo</a:t>
            </a:r>
            <a:r>
              <a:rPr lang="en-US" sz="1800" dirty="0">
                <a:effectLst/>
                <a:latin typeface="Times New Roman" panose="02020603050405020304" pitchFamily="18" charset="0"/>
                <a:ea typeface="Times New Roman" panose="02020603050405020304" pitchFamily="18" charset="0"/>
              </a:rPr>
              <a:t> Zhang, </a:t>
            </a:r>
            <a:r>
              <a:rPr lang="en-US" sz="1800" dirty="0" err="1">
                <a:effectLst/>
                <a:latin typeface="Times New Roman" panose="02020603050405020304" pitchFamily="18" charset="0"/>
                <a:ea typeface="Times New Roman" panose="02020603050405020304" pitchFamily="18" charset="0"/>
              </a:rPr>
              <a:t>Dajiang</a:t>
            </a:r>
            <a:r>
              <a:rPr lang="en-US" sz="1800" dirty="0">
                <a:effectLst/>
                <a:latin typeface="Times New Roman" panose="02020603050405020304" pitchFamily="18" charset="0"/>
                <a:ea typeface="Times New Roman" panose="02020603050405020304" pitchFamily="18" charset="0"/>
              </a:rPr>
              <a:t> Zhu, Xiang Li, Xi Jiang, Bao Ge, </a:t>
            </a:r>
            <a:r>
              <a:rPr lang="en-US" sz="1800" dirty="0" err="1">
                <a:effectLst/>
                <a:latin typeface="Times New Roman" panose="02020603050405020304" pitchFamily="18" charset="0"/>
                <a:ea typeface="Times New Roman" panose="02020603050405020304" pitchFamily="18" charset="0"/>
              </a:rPr>
              <a:t>Yixuan</a:t>
            </a:r>
            <a:r>
              <a:rPr lang="en-US" sz="1800" dirty="0">
                <a:effectLst/>
                <a:latin typeface="Times New Roman" panose="02020603050405020304" pitchFamily="18" charset="0"/>
                <a:ea typeface="Times New Roman" panose="02020603050405020304" pitchFamily="18" charset="0"/>
              </a:rPr>
              <a:t> Yuan, </a:t>
            </a:r>
            <a:r>
              <a:rPr lang="en-US" sz="1800" dirty="0" err="1">
                <a:effectLst/>
                <a:latin typeface="Times New Roman" panose="02020603050405020304" pitchFamily="18" charset="0"/>
                <a:ea typeface="Times New Roman" panose="02020603050405020304" pitchFamily="18" charset="0"/>
              </a:rPr>
              <a:t>Dinggang</a:t>
            </a:r>
            <a:r>
              <a:rPr lang="en-US" sz="1800" dirty="0">
                <a:effectLst/>
                <a:latin typeface="Times New Roman" panose="02020603050405020304" pitchFamily="18" charset="0"/>
                <a:ea typeface="Times New Roman" panose="02020603050405020304" pitchFamily="18" charset="0"/>
              </a:rPr>
              <a:t> Shen, </a:t>
            </a:r>
            <a:r>
              <a:rPr lang="en-US" sz="1800" dirty="0" err="1">
                <a:effectLst/>
                <a:latin typeface="Times New Roman" panose="02020603050405020304" pitchFamily="18" charset="0"/>
                <a:ea typeface="Times New Roman" panose="02020603050405020304" pitchFamily="18" charset="0"/>
              </a:rPr>
              <a:t>Tianming</a:t>
            </a:r>
            <a:r>
              <a:rPr lang="en-US" sz="1800" dirty="0">
                <a:effectLst/>
                <a:latin typeface="Times New Roman" panose="02020603050405020304" pitchFamily="18" charset="0"/>
                <a:ea typeface="Times New Roman" panose="02020603050405020304" pitchFamily="18" charset="0"/>
              </a:rPr>
              <a:t> Liu, Shu </a:t>
            </a:r>
            <a:r>
              <a:rPr lang="en-US" sz="1800" dirty="0" err="1">
                <a:effectLst/>
                <a:latin typeface="Times New Roman" panose="02020603050405020304" pitchFamily="18" charset="0"/>
                <a:ea typeface="Times New Roman" panose="02020603050405020304" pitchFamily="18" charset="0"/>
              </a:rPr>
              <a:t>Zhang,Review</a:t>
            </a:r>
            <a:r>
              <a:rPr lang="en-US" sz="1800" dirty="0">
                <a:effectLst/>
                <a:latin typeface="Times New Roman" panose="02020603050405020304" pitchFamily="18" charset="0"/>
                <a:ea typeface="Times New Roman" panose="02020603050405020304" pitchFamily="18" charset="0"/>
              </a:rPr>
              <a:t> of Large Vision Models and Visual Prompt Engineering, Meta-Radiology, 2023, 100047, ISSN 2950-1628, </a:t>
            </a:r>
            <a:r>
              <a:rPr lang="en-US" sz="1800" dirty="0">
                <a:effectLst/>
                <a:latin typeface="Times New Roman" panose="02020603050405020304" pitchFamily="18" charset="0"/>
                <a:ea typeface="Times New Roman" panose="02020603050405020304" pitchFamily="18" charset="0"/>
                <a:hlinkClick r:id="rId2"/>
              </a:rPr>
              <a:t>https://doi.org/10.1016/j.metrad.2023.100047</a:t>
            </a:r>
            <a:r>
              <a:rPr lang="en-US" sz="1800" dirty="0">
                <a:effectLst/>
                <a:latin typeface="Times New Roman" panose="02020603050405020304" pitchFamily="18" charset="0"/>
                <a:ea typeface="Times New Roman" panose="02020603050405020304" pitchFamily="18" charset="0"/>
              </a:rPr>
              <a:t>.</a:t>
            </a:r>
          </a:p>
          <a:p>
            <a:pPr algn="just">
              <a:lnSpc>
                <a:spcPct val="117000"/>
              </a:lnSpc>
              <a:spcBef>
                <a:spcPts val="0"/>
              </a:spcBef>
              <a:tabLst>
                <a:tab pos="255905" algn="l"/>
              </a:tabLst>
            </a:pPr>
            <a:endParaRPr lang="en-US" sz="1800" dirty="0">
              <a:effectLst/>
              <a:latin typeface="Times New Roman" panose="02020603050405020304" pitchFamily="18" charset="0"/>
              <a:ea typeface="Times New Roman" panose="02020603050405020304" pitchFamily="18" charset="0"/>
            </a:endParaRPr>
          </a:p>
          <a:p>
            <a:pPr algn="just">
              <a:lnSpc>
                <a:spcPct val="117000"/>
              </a:lnSpc>
              <a:spcBef>
                <a:spcPts val="0"/>
              </a:spcBef>
              <a:tabLst>
                <a:tab pos="255905" algn="l"/>
              </a:tabLst>
            </a:pPr>
            <a:r>
              <a:rPr lang="en-US" sz="1800" dirty="0">
                <a:effectLst/>
                <a:latin typeface="Times New Roman" panose="02020603050405020304" pitchFamily="18" charset="0"/>
                <a:ea typeface="Times New Roman" panose="02020603050405020304" pitchFamily="18" charset="0"/>
              </a:rPr>
              <a:t>Edward J. Hu, </a:t>
            </a:r>
            <a:r>
              <a:rPr lang="en-US" sz="1800" dirty="0" err="1">
                <a:effectLst/>
                <a:latin typeface="Times New Roman" panose="02020603050405020304" pitchFamily="18" charset="0"/>
                <a:ea typeface="Times New Roman" panose="02020603050405020304" pitchFamily="18" charset="0"/>
              </a:rPr>
              <a:t>Yelong</a:t>
            </a:r>
            <a:r>
              <a:rPr lang="en-US" sz="1800" dirty="0">
                <a:effectLst/>
                <a:latin typeface="Times New Roman" panose="02020603050405020304" pitchFamily="18" charset="0"/>
                <a:ea typeface="Times New Roman" panose="02020603050405020304" pitchFamily="18" charset="0"/>
              </a:rPr>
              <a:t> Shen, Phillip Wallis, </a:t>
            </a:r>
            <a:r>
              <a:rPr lang="en-US" sz="1800" dirty="0" err="1">
                <a:effectLst/>
                <a:latin typeface="Times New Roman" panose="02020603050405020304" pitchFamily="18" charset="0"/>
                <a:ea typeface="Times New Roman" panose="02020603050405020304" pitchFamily="18" charset="0"/>
              </a:rPr>
              <a:t>Zeyuan</a:t>
            </a:r>
            <a:r>
              <a:rPr lang="en-US" sz="1800" dirty="0">
                <a:effectLst/>
                <a:latin typeface="Times New Roman" panose="02020603050405020304" pitchFamily="18" charset="0"/>
                <a:ea typeface="Times New Roman" panose="02020603050405020304" pitchFamily="18" charset="0"/>
              </a:rPr>
              <a:t> Allen-Zhu, </a:t>
            </a:r>
            <a:r>
              <a:rPr lang="en-US" sz="1800" dirty="0" err="1">
                <a:effectLst/>
                <a:latin typeface="Times New Roman" panose="02020603050405020304" pitchFamily="18" charset="0"/>
                <a:ea typeface="Times New Roman" panose="02020603050405020304" pitchFamily="18" charset="0"/>
              </a:rPr>
              <a:t>Yuanzhi</a:t>
            </a:r>
            <a:r>
              <a:rPr lang="en-US" sz="1800" dirty="0">
                <a:effectLst/>
                <a:latin typeface="Times New Roman" panose="02020603050405020304" pitchFamily="18" charset="0"/>
                <a:ea typeface="Times New Roman" panose="02020603050405020304" pitchFamily="18" charset="0"/>
              </a:rPr>
              <a:t> Li, </a:t>
            </a:r>
            <a:r>
              <a:rPr lang="en-US" sz="1800" dirty="0" err="1">
                <a:effectLst/>
                <a:latin typeface="Times New Roman" panose="02020603050405020304" pitchFamily="18" charset="0"/>
                <a:ea typeface="Times New Roman" panose="02020603050405020304" pitchFamily="18" charset="0"/>
              </a:rPr>
              <a:t>Shean</a:t>
            </a:r>
            <a:r>
              <a:rPr lang="en-US" sz="1800" dirty="0">
                <a:effectLst/>
                <a:latin typeface="Times New Roman" panose="02020603050405020304" pitchFamily="18" charset="0"/>
                <a:ea typeface="Times New Roman" panose="02020603050405020304" pitchFamily="18" charset="0"/>
              </a:rPr>
              <a:t> Wang, Lu Wang, </a:t>
            </a:r>
            <a:r>
              <a:rPr lang="en-US" sz="1800" dirty="0" err="1">
                <a:effectLst/>
                <a:latin typeface="Times New Roman" panose="02020603050405020304" pitchFamily="18" charset="0"/>
                <a:ea typeface="Times New Roman" panose="02020603050405020304" pitchFamily="18" charset="0"/>
              </a:rPr>
              <a:t>Weizhu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ChenLoRA</a:t>
            </a:r>
            <a:r>
              <a:rPr lang="en-US" sz="1800" dirty="0">
                <a:effectLst/>
                <a:latin typeface="Times New Roman" panose="02020603050405020304" pitchFamily="18" charset="0"/>
                <a:ea typeface="Times New Roman" panose="02020603050405020304" pitchFamily="18" charset="0"/>
              </a:rPr>
              <a:t>: Low-Rank Adaptation of Large Language Models.</a:t>
            </a:r>
            <a:r>
              <a:rPr lang="en-US" sz="1800" i="1" dirty="0">
                <a:effectLst/>
                <a:latin typeface="Times New Roman" panose="02020603050405020304" pitchFamily="18" charset="0"/>
                <a:ea typeface="Times New Roman" panose="02020603050405020304" pitchFamily="18" charset="0"/>
              </a:rPr>
              <a:t> arXiv:2106.09685</a:t>
            </a:r>
            <a:r>
              <a:rPr lang="en-US" sz="1800" dirty="0">
                <a:effectLst/>
                <a:latin typeface="Times New Roman" panose="02020603050405020304" pitchFamily="18" charset="0"/>
                <a:ea typeface="Times New Roman" panose="02020603050405020304" pitchFamily="18" charset="0"/>
              </a:rPr>
              <a:t>, 2021.</a:t>
            </a:r>
          </a:p>
          <a:p>
            <a:pPr algn="just">
              <a:lnSpc>
                <a:spcPct val="117000"/>
              </a:lnSpc>
              <a:spcBef>
                <a:spcPts val="0"/>
              </a:spcBef>
              <a:tabLst>
                <a:tab pos="255905" algn="l"/>
              </a:tabLst>
            </a:pPr>
            <a:endParaRPr lang="en-US" sz="1800" dirty="0">
              <a:latin typeface="Times New Roman" panose="02020603050405020304" pitchFamily="18" charset="0"/>
              <a:ea typeface="Times New Roman" panose="02020603050405020304" pitchFamily="18" charset="0"/>
            </a:endParaRPr>
          </a:p>
          <a:p>
            <a:pPr algn="just">
              <a:lnSpc>
                <a:spcPct val="117000"/>
              </a:lnSpc>
              <a:spcBef>
                <a:spcPts val="0"/>
              </a:spcBef>
              <a:tabLst>
                <a:tab pos="255905" algn="l"/>
              </a:tabLst>
            </a:pPr>
            <a:r>
              <a:rPr lang="en-US" sz="1800" dirty="0">
                <a:effectLst/>
                <a:latin typeface="Times New Roman" panose="02020603050405020304" pitchFamily="18" charset="0"/>
                <a:ea typeface="Times New Roman" panose="02020603050405020304" pitchFamily="18" charset="0"/>
              </a:rPr>
              <a:t>Simon </a:t>
            </a:r>
            <a:r>
              <a:rPr lang="en-US" sz="1800" dirty="0" err="1">
                <a:effectLst/>
                <a:latin typeface="Times New Roman" panose="02020603050405020304" pitchFamily="18" charset="0"/>
                <a:ea typeface="Times New Roman" panose="02020603050405020304" pitchFamily="18" charset="0"/>
              </a:rPr>
              <a:t>Lermen</a:t>
            </a:r>
            <a:r>
              <a:rPr lang="en-US" sz="1800" dirty="0">
                <a:effectLst/>
                <a:latin typeface="Times New Roman" panose="02020603050405020304" pitchFamily="18" charset="0"/>
                <a:ea typeface="Times New Roman" panose="02020603050405020304" pitchFamily="18" charset="0"/>
              </a:rPr>
              <a:t>, Charlie Rogers-Smith, Jeffrey </a:t>
            </a:r>
            <a:r>
              <a:rPr lang="en-US" sz="1800" dirty="0" err="1">
                <a:effectLst/>
                <a:latin typeface="Times New Roman" panose="02020603050405020304" pitchFamily="18" charset="0"/>
                <a:ea typeface="Times New Roman" panose="02020603050405020304" pitchFamily="18" charset="0"/>
              </a:rPr>
              <a:t>Ladish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LoRA</a:t>
            </a:r>
            <a:r>
              <a:rPr lang="en-US" sz="1800" dirty="0">
                <a:effectLst/>
                <a:latin typeface="Times New Roman" panose="02020603050405020304" pitchFamily="18" charset="0"/>
                <a:ea typeface="Times New Roman" panose="02020603050405020304" pitchFamily="18" charset="0"/>
              </a:rPr>
              <a:t> Fine-tuning Efficiently Undoes Safety Training in Llama 2-Chat 70B, 	arXiv:2310.20624, 2023.</a:t>
            </a: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pic>
        <p:nvPicPr>
          <p:cNvPr id="5" name="Content Placeholder 4">
            <a:extLst>
              <a:ext uri="{FF2B5EF4-FFF2-40B4-BE49-F238E27FC236}">
                <a16:creationId xmlns:a16="http://schemas.microsoft.com/office/drawing/2014/main" id="{5C162EAF-EA73-B8A8-4DED-51D1DA59524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6220" y="1400363"/>
            <a:ext cx="6039780" cy="4351338"/>
          </a:xfrm>
        </p:spPr>
      </p:pic>
      <p:pic>
        <p:nvPicPr>
          <p:cNvPr id="7" name="Picture 6">
            <a:extLst>
              <a:ext uri="{FF2B5EF4-FFF2-40B4-BE49-F238E27FC236}">
                <a16:creationId xmlns:a16="http://schemas.microsoft.com/office/drawing/2014/main" id="{B88709CC-0886-6DDF-26A2-5E9FD4DE6E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5606" y="1400364"/>
            <a:ext cx="5956394" cy="4351338"/>
          </a:xfrm>
          <a:prstGeom prst="rect">
            <a:avLst/>
          </a:prstGeom>
        </p:spPr>
      </p:pic>
    </p:spTree>
    <p:extLst>
      <p:ext uri="{BB962C8B-B14F-4D97-AF65-F5344CB8AC3E}">
        <p14:creationId xmlns:p14="http://schemas.microsoft.com/office/powerpoint/2010/main" val="625457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06041A-524A-3EAD-8A44-DC3572A9E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929" y="363071"/>
            <a:ext cx="9700141" cy="5378824"/>
          </a:xfrm>
          <a:prstGeom prst="rect">
            <a:avLst/>
          </a:prstGeom>
        </p:spPr>
      </p:pic>
    </p:spTree>
    <p:extLst>
      <p:ext uri="{BB962C8B-B14F-4D97-AF65-F5344CB8AC3E}">
        <p14:creationId xmlns:p14="http://schemas.microsoft.com/office/powerpoint/2010/main" val="3305411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Achievements (if any)</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223119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3" name="Content Placeholder 2"/>
          <p:cNvSpPr>
            <a:spLocks noGrp="1"/>
          </p:cNvSpPr>
          <p:nvPr>
            <p:ph idx="1"/>
          </p:nvPr>
        </p:nvSpPr>
        <p:spPr>
          <a:xfrm>
            <a:off x="838200" y="1426791"/>
            <a:ext cx="10515600" cy="4351338"/>
          </a:xfrm>
        </p:spPr>
        <p:txBody>
          <a:bodyPr>
            <a:normAutofit fontScale="85000" lnSpcReduction="20000"/>
          </a:bodyPr>
          <a:lstStyle/>
          <a:p>
            <a:r>
              <a:rPr lang="en-US" dirty="0"/>
              <a:t>Healthcare Landscape Transformation: The convergence of advanced technology and a renewed patient-centric approach is poised to revolutionize healthcare.</a:t>
            </a:r>
          </a:p>
          <a:p>
            <a:r>
              <a:rPr lang="en-US" dirty="0"/>
              <a:t>Challenges in Traditional Healthcare: Limitations in patient engagement, immediate access to medical information, and personalized support hinder a seamless healthcare experience.</a:t>
            </a:r>
          </a:p>
          <a:p>
            <a:r>
              <a:rPr lang="en-US" dirty="0"/>
              <a:t>Pioneering Hospital Management Application: A transformative solution is introduced to redefine hospital operations, integrating an AI-driven chatbot.</a:t>
            </a:r>
          </a:p>
          <a:p>
            <a:r>
              <a:rPr lang="en-US" dirty="0"/>
              <a:t>AI-driven Chatbot's Purpose: Prioritizes patient engagement and empowerment by offering a comprehensive repository of medical knowledge.</a:t>
            </a:r>
          </a:p>
          <a:p>
            <a:r>
              <a:rPr lang="en-US" dirty="0"/>
              <a:t>Versatile Support: Addresses a wide range of health-related queries, from symptoms and treatments to medication concerns and general healthcare inquiries.</a:t>
            </a:r>
          </a:p>
          <a:p>
            <a:r>
              <a:rPr lang="en-US" dirty="0"/>
              <a:t>Real-time, Reliable Information: Provides accurate and timely information, empowering patients to make informed decisions about their health journey.</a:t>
            </a:r>
            <a:endParaRPr lang="en-GB"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graphicFrame>
        <p:nvGraphicFramePr>
          <p:cNvPr id="4" name="Content Placeholder 4">
            <a:extLst>
              <a:ext uri="{FF2B5EF4-FFF2-40B4-BE49-F238E27FC236}">
                <a16:creationId xmlns:a16="http://schemas.microsoft.com/office/drawing/2014/main" id="{E642DF39-00BC-B86F-A1AC-F8F8693D3F19}"/>
              </a:ext>
            </a:extLst>
          </p:cNvPr>
          <p:cNvGraphicFramePr>
            <a:graphicFrameLocks noGrp="1"/>
          </p:cNvGraphicFramePr>
          <p:nvPr>
            <p:ph idx="1"/>
            <p:extLst>
              <p:ext uri="{D42A27DB-BD31-4B8C-83A1-F6EECF244321}">
                <p14:modId xmlns:p14="http://schemas.microsoft.com/office/powerpoint/2010/main" val="1799146814"/>
              </p:ext>
            </p:extLst>
          </p:nvPr>
        </p:nvGraphicFramePr>
        <p:xfrm>
          <a:off x="762000" y="1436924"/>
          <a:ext cx="10668000" cy="4509992"/>
        </p:xfrm>
        <a:graphic>
          <a:graphicData uri="http://schemas.openxmlformats.org/drawingml/2006/table">
            <a:tbl>
              <a:tblPr firstRow="1" bandRow="1">
                <a:tableStyleId>{5C22544A-7EE6-4342-B048-85BDC9FD1C3A}</a:tableStyleId>
              </a:tblPr>
              <a:tblGrid>
                <a:gridCol w="3556000">
                  <a:extLst>
                    <a:ext uri="{9D8B030D-6E8A-4147-A177-3AD203B41FA5}">
                      <a16:colId xmlns:a16="http://schemas.microsoft.com/office/drawing/2014/main" val="841976674"/>
                    </a:ext>
                  </a:extLst>
                </a:gridCol>
                <a:gridCol w="3556000">
                  <a:extLst>
                    <a:ext uri="{9D8B030D-6E8A-4147-A177-3AD203B41FA5}">
                      <a16:colId xmlns:a16="http://schemas.microsoft.com/office/drawing/2014/main" val="521897198"/>
                    </a:ext>
                  </a:extLst>
                </a:gridCol>
                <a:gridCol w="3556000">
                  <a:extLst>
                    <a:ext uri="{9D8B030D-6E8A-4147-A177-3AD203B41FA5}">
                      <a16:colId xmlns:a16="http://schemas.microsoft.com/office/drawing/2014/main" val="532616575"/>
                    </a:ext>
                  </a:extLst>
                </a:gridCol>
              </a:tblGrid>
              <a:tr h="712702">
                <a:tc>
                  <a:txBody>
                    <a:bodyPr/>
                    <a:lstStyle/>
                    <a:p>
                      <a:pPr algn="ctr"/>
                      <a:r>
                        <a:rPr lang="en-US" dirty="0"/>
                        <a:t>Name</a:t>
                      </a:r>
                      <a:endParaRPr lang="en-IN" dirty="0"/>
                    </a:p>
                  </a:txBody>
                  <a:tcPr/>
                </a:tc>
                <a:tc>
                  <a:txBody>
                    <a:bodyPr/>
                    <a:lstStyle/>
                    <a:p>
                      <a:pPr algn="ctr"/>
                      <a:r>
                        <a:rPr lang="en-US" dirty="0"/>
                        <a:t>Authors</a:t>
                      </a:r>
                      <a:endParaRPr lang="en-IN" dirty="0"/>
                    </a:p>
                  </a:txBody>
                  <a:tcPr/>
                </a:tc>
                <a:tc>
                  <a:txBody>
                    <a:bodyPr/>
                    <a:lstStyle/>
                    <a:p>
                      <a:pPr algn="ctr"/>
                      <a:r>
                        <a:rPr lang="en-US" dirty="0"/>
                        <a:t>Link</a:t>
                      </a:r>
                      <a:endParaRPr lang="en-IN" dirty="0"/>
                    </a:p>
                  </a:txBody>
                  <a:tcPr/>
                </a:tc>
                <a:extLst>
                  <a:ext uri="{0D108BD9-81ED-4DB2-BD59-A6C34878D82A}">
                    <a16:rowId xmlns:a16="http://schemas.microsoft.com/office/drawing/2014/main" val="10597300"/>
                  </a:ext>
                </a:extLst>
              </a:tr>
              <a:tr h="839374">
                <a:tc>
                  <a:txBody>
                    <a:bodyPr/>
                    <a:lstStyle/>
                    <a:p>
                      <a:r>
                        <a:rPr lang="en-US" sz="1200" b="1" i="0" kern="1200" dirty="0">
                          <a:solidFill>
                            <a:schemeClr val="dk1"/>
                          </a:solidFill>
                          <a:effectLst/>
                          <a:latin typeface="+mn-lt"/>
                          <a:ea typeface="+mn-ea"/>
                          <a:cs typeface="+mn-cs"/>
                        </a:rPr>
                        <a:t>Mr. Doc: A Doctor Appointment Application System</a:t>
                      </a:r>
                      <a:endParaRPr lang="en-IN" sz="1200" dirty="0"/>
                    </a:p>
                  </a:txBody>
                  <a:tcPr/>
                </a:tc>
                <a:tc>
                  <a:txBody>
                    <a:bodyPr/>
                    <a:lstStyle/>
                    <a:p>
                      <a:r>
                        <a:rPr lang="en-IN" sz="1200" dirty="0"/>
                        <a:t>Shafaq Malik</a:t>
                      </a:r>
                    </a:p>
                    <a:p>
                      <a:r>
                        <a:rPr lang="en-IN" sz="1200" dirty="0"/>
                        <a:t>Nargis Bibi</a:t>
                      </a:r>
                    </a:p>
                    <a:p>
                      <a:r>
                        <a:rPr lang="en-IN" sz="1200" dirty="0" err="1"/>
                        <a:t>Sehrish</a:t>
                      </a:r>
                      <a:r>
                        <a:rPr lang="en-IN" sz="1200" dirty="0"/>
                        <a:t> Khan</a:t>
                      </a:r>
                    </a:p>
                    <a:p>
                      <a:r>
                        <a:rPr lang="en-IN" sz="1200" dirty="0"/>
                        <a:t>Razia Sultana</a:t>
                      </a:r>
                    </a:p>
                  </a:txBody>
                  <a:tcPr/>
                </a:tc>
                <a:tc>
                  <a:txBody>
                    <a:bodyPr/>
                    <a:lstStyle/>
                    <a:p>
                      <a:r>
                        <a:rPr lang="en-IN" sz="1200" dirty="0"/>
                        <a:t>https://arxiv.org/abs/1701.08786</a:t>
                      </a:r>
                    </a:p>
                  </a:txBody>
                  <a:tcPr/>
                </a:tc>
                <a:extLst>
                  <a:ext uri="{0D108BD9-81ED-4DB2-BD59-A6C34878D82A}">
                    <a16:rowId xmlns:a16="http://schemas.microsoft.com/office/drawing/2014/main" val="3799194602"/>
                  </a:ext>
                </a:extLst>
              </a:tr>
              <a:tr h="712702">
                <a:tc>
                  <a:txBody>
                    <a:bodyPr/>
                    <a:lstStyle/>
                    <a:p>
                      <a:r>
                        <a:rPr lang="en-US" sz="1200" b="1" i="0" kern="1200" dirty="0">
                          <a:solidFill>
                            <a:schemeClr val="dk1"/>
                          </a:solidFill>
                          <a:effectLst/>
                          <a:latin typeface="+mn-lt"/>
                          <a:ea typeface="+mn-ea"/>
                          <a:cs typeface="+mn-cs"/>
                        </a:rPr>
                        <a:t>Design and Implementation of a Patient Appointment and Scheduling System </a:t>
                      </a:r>
                      <a:endParaRPr lang="en-IN" sz="1200" dirty="0"/>
                    </a:p>
                  </a:txBody>
                  <a:tcPr/>
                </a:tc>
                <a:tc>
                  <a:txBody>
                    <a:bodyPr/>
                    <a:lstStyle/>
                    <a:p>
                      <a:r>
                        <a:rPr lang="en-IN" sz="1200" dirty="0" err="1"/>
                        <a:t>Akinode,John</a:t>
                      </a:r>
                      <a:r>
                        <a:rPr lang="en-IN" sz="1200" dirty="0"/>
                        <a:t> Lekan</a:t>
                      </a:r>
                    </a:p>
                    <a:p>
                      <a:r>
                        <a:rPr lang="en-IN" sz="1200" dirty="0" err="1"/>
                        <a:t>Oloruntoba</a:t>
                      </a:r>
                      <a:r>
                        <a:rPr lang="en-IN" sz="1200" dirty="0"/>
                        <a:t> S.A</a:t>
                      </a:r>
                    </a:p>
                  </a:txBody>
                  <a:tcPr/>
                </a:tc>
                <a:tc>
                  <a:txBody>
                    <a:bodyPr/>
                    <a:lstStyle/>
                    <a:p>
                      <a:r>
                        <a:rPr lang="en-IN" sz="800" dirty="0"/>
                        <a:t>https://www.researchgate.net/profile/Akinode-John-Lekan/publication/332864696_Design_and_Implementation_of_a_Patient_Appointment_and_Scheduling_System/links/5ccdf7c2a6fdccc9dd8d4628/Design-and-Implementation-of-a-Patient-Appointment-and-Scheduling-System.pdf</a:t>
                      </a:r>
                    </a:p>
                  </a:txBody>
                  <a:tcPr/>
                </a:tc>
                <a:extLst>
                  <a:ext uri="{0D108BD9-81ED-4DB2-BD59-A6C34878D82A}">
                    <a16:rowId xmlns:a16="http://schemas.microsoft.com/office/drawing/2014/main" val="791400366"/>
                  </a:ext>
                </a:extLst>
              </a:tr>
              <a:tr h="712702">
                <a:tc>
                  <a:txBody>
                    <a:bodyPr/>
                    <a:lstStyle/>
                    <a:p>
                      <a:r>
                        <a:rPr lang="en-US" sz="1200" b="1" i="0" kern="1200" dirty="0">
                          <a:solidFill>
                            <a:schemeClr val="dk1"/>
                          </a:solidFill>
                          <a:effectLst/>
                          <a:latin typeface="+mn-lt"/>
                          <a:ea typeface="+mn-ea"/>
                          <a:cs typeface="+mn-cs"/>
                        </a:rPr>
                        <a:t>mHealth: Blood donation application using android smartphone</a:t>
                      </a:r>
                      <a:endParaRPr lang="en-IN" sz="1200" dirty="0"/>
                    </a:p>
                  </a:txBody>
                  <a:tcPr/>
                </a:tc>
                <a:tc>
                  <a:txBody>
                    <a:bodyPr/>
                    <a:lstStyle/>
                    <a:p>
                      <a:r>
                        <a:rPr lang="en-IN" sz="1200" dirty="0"/>
                        <a:t>Muhammad Fahim</a:t>
                      </a:r>
                    </a:p>
                    <a:p>
                      <a:r>
                        <a:rPr lang="en-IN" sz="1200" dirty="0"/>
                        <a:t>Halil Ibrahim </a:t>
                      </a:r>
                      <a:r>
                        <a:rPr lang="en-IN" sz="1200" dirty="0" err="1"/>
                        <a:t>Cebe</a:t>
                      </a:r>
                      <a:endParaRPr lang="en-IN" sz="1200" dirty="0"/>
                    </a:p>
                    <a:p>
                      <a:r>
                        <a:rPr lang="en-IN" sz="1200" dirty="0"/>
                        <a:t>Jawad Rasheed</a:t>
                      </a:r>
                    </a:p>
                    <a:p>
                      <a:r>
                        <a:rPr lang="en-IN" sz="1200" dirty="0"/>
                        <a:t>Farzad </a:t>
                      </a:r>
                      <a:r>
                        <a:rPr lang="en-IN" sz="1200" dirty="0" err="1"/>
                        <a:t>Kiani</a:t>
                      </a:r>
                      <a:endParaRPr lang="en-IN" sz="1200" dirty="0"/>
                    </a:p>
                  </a:txBody>
                  <a:tcPr/>
                </a:tc>
                <a:tc>
                  <a:txBody>
                    <a:bodyPr/>
                    <a:lstStyle/>
                    <a:p>
                      <a:r>
                        <a:rPr lang="en-IN" sz="1200" dirty="0"/>
                        <a:t>https://ieeexplore.ieee.org/abstract/document/7543997</a:t>
                      </a:r>
                    </a:p>
                  </a:txBody>
                  <a:tcPr/>
                </a:tc>
                <a:extLst>
                  <a:ext uri="{0D108BD9-81ED-4DB2-BD59-A6C34878D82A}">
                    <a16:rowId xmlns:a16="http://schemas.microsoft.com/office/drawing/2014/main" val="4269910139"/>
                  </a:ext>
                </a:extLst>
              </a:tr>
              <a:tr h="1422254">
                <a:tc>
                  <a:txBody>
                    <a:bodyPr/>
                    <a:lstStyle/>
                    <a:p>
                      <a:pPr rtl="0" fontAlgn="t"/>
                      <a:r>
                        <a:rPr lang="en-US" sz="1200" b="1" i="0" u="none" strike="noStrike" kern="1200" dirty="0">
                          <a:solidFill>
                            <a:schemeClr val="dk1"/>
                          </a:solidFill>
                          <a:effectLst/>
                          <a:latin typeface="+mn-lt"/>
                          <a:ea typeface="+mn-ea"/>
                          <a:cs typeface="+mn-cs"/>
                        </a:rPr>
                        <a:t>THE DEVELOPMENT OF A COMPUTER-BASED STAFF MANAGEMENT SYSTEM</a:t>
                      </a:r>
                      <a:br>
                        <a:rPr lang="en-US" sz="1800" b="1" i="0" kern="1200" dirty="0">
                          <a:solidFill>
                            <a:schemeClr val="dk1"/>
                          </a:solidFill>
                          <a:effectLst/>
                          <a:latin typeface="+mn-lt"/>
                          <a:ea typeface="+mn-ea"/>
                          <a:cs typeface="+mn-cs"/>
                        </a:rPr>
                      </a:br>
                      <a:endParaRPr lang="en-US" sz="1800" b="1" i="0" kern="1200" dirty="0">
                        <a:solidFill>
                          <a:schemeClr val="dk1"/>
                        </a:solidFill>
                        <a:effectLst/>
                        <a:latin typeface="+mn-lt"/>
                        <a:ea typeface="+mn-ea"/>
                        <a:cs typeface="+mn-cs"/>
                      </a:endParaRPr>
                    </a:p>
                    <a:p>
                      <a:br>
                        <a:rPr lang="en-US" dirty="0"/>
                      </a:b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Engr. </a:t>
                      </a:r>
                      <a:r>
                        <a:rPr lang="en-IN" sz="1600" dirty="0" err="1"/>
                        <a:t>Mosud</a:t>
                      </a:r>
                      <a:r>
                        <a:rPr lang="en-IN" sz="1600" dirty="0"/>
                        <a:t> Y. </a:t>
                      </a:r>
                      <a:r>
                        <a:rPr lang="en-IN" sz="1600" dirty="0" err="1"/>
                        <a:t>Olumoye</a:t>
                      </a:r>
                      <a:endParaRPr lang="en-IN" sz="1600" dirty="0"/>
                    </a:p>
                    <a:p>
                      <a:endParaRPr lang="en-IN" dirty="0"/>
                    </a:p>
                  </a:txBody>
                  <a:tcPr/>
                </a:tc>
                <a:tc>
                  <a:txBody>
                    <a:bodyPr/>
                    <a:lstStyle/>
                    <a:p>
                      <a:r>
                        <a:rPr lang="en-IN" sz="1200" dirty="0"/>
                        <a:t>https://www.eijst.org.uk/images/frontImages/gallery/Vol._2_No._9/5.pdf</a:t>
                      </a:r>
                    </a:p>
                  </a:txBody>
                  <a:tcPr/>
                </a:tc>
                <a:extLst>
                  <a:ext uri="{0D108BD9-81ED-4DB2-BD59-A6C34878D82A}">
                    <a16:rowId xmlns:a16="http://schemas.microsoft.com/office/drawing/2014/main" val="1442745569"/>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a:xfrm>
            <a:off x="838200" y="1562978"/>
            <a:ext cx="10515600" cy="4351338"/>
          </a:xfrm>
        </p:spPr>
        <p:txBody>
          <a:bodyPr>
            <a:normAutofit fontScale="85000" lnSpcReduction="20000"/>
          </a:bodyPr>
          <a:lstStyle/>
          <a:p>
            <a:r>
              <a:rPr lang="en-US" dirty="0"/>
              <a:t>Hospital Management Application Innovation: Introduces an AI-driven chatbot to redefine hospital operations and enhance patient support.</a:t>
            </a:r>
          </a:p>
          <a:p>
            <a:r>
              <a:rPr lang="en-US" dirty="0"/>
              <a:t>Comprehensive Medical Query Solution: The AI chatbot provides comprehensive answers to various medical queries, from symptoms to treatments and medication inquiries.</a:t>
            </a:r>
          </a:p>
          <a:p>
            <a:r>
              <a:rPr lang="en-US" dirty="0"/>
              <a:t>Prioritizing Patient Empowerment: Designed to prioritize patient empowerment, fostering a deeper understanding of health concerns and facilitating informed decision-making.</a:t>
            </a:r>
          </a:p>
          <a:p>
            <a:r>
              <a:rPr lang="en-US" dirty="0"/>
              <a:t>Real-time Access to Vital Information: Offers real-time access to crucial medical information, enabling proactive healthcare management and confident navigation of the healthcare journey.</a:t>
            </a:r>
          </a:p>
          <a:p>
            <a:r>
              <a:rPr lang="en-US" dirty="0"/>
              <a:t>Seamless Integration and Complementary Functionality: Seamlessly integrated into the app's interface, complementing existing functionalities to empower patients with confidence and clarity.</a:t>
            </a:r>
            <a:endParaRPr lang="en-GB" dirty="0"/>
          </a:p>
        </p:txBody>
      </p:sp>
    </p:spTree>
    <p:extLst>
      <p:ext uri="{BB962C8B-B14F-4D97-AF65-F5344CB8AC3E}">
        <p14:creationId xmlns:p14="http://schemas.microsoft.com/office/powerpoint/2010/main" val="254712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a:xfrm>
            <a:off x="916021" y="1528695"/>
            <a:ext cx="10515600" cy="4351338"/>
          </a:xfrm>
        </p:spPr>
        <p:txBody>
          <a:bodyPr>
            <a:normAutofit fontScale="77500" lnSpcReduction="20000"/>
          </a:bodyPr>
          <a:lstStyle/>
          <a:p>
            <a:r>
              <a:rPr lang="en-US" b="1" i="0" dirty="0">
                <a:solidFill>
                  <a:schemeClr val="tx1">
                    <a:lumMod val="95000"/>
                    <a:lumOff val="5000"/>
                  </a:schemeClr>
                </a:solidFill>
                <a:effectLst/>
                <a:latin typeface="Söhne"/>
              </a:rPr>
              <a:t>User-Centric Analysis:</a:t>
            </a:r>
            <a:r>
              <a:rPr lang="en-US" b="0" i="0" dirty="0">
                <a:solidFill>
                  <a:schemeClr val="tx1">
                    <a:lumMod val="95000"/>
                    <a:lumOff val="5000"/>
                  </a:schemeClr>
                </a:solidFill>
                <a:effectLst/>
                <a:latin typeface="Söhne"/>
              </a:rPr>
              <a:t> Conduct user-centric analysis through surveys, interviews, or usability testing to gauge user perceptions, preferences, and experiences with the AI chatbot. This phase aims to understand user needs, expectations, and challenges in engaging with the application.</a:t>
            </a:r>
          </a:p>
          <a:p>
            <a:r>
              <a:rPr lang="en-US" b="1" i="0" dirty="0">
                <a:solidFill>
                  <a:schemeClr val="tx1">
                    <a:lumMod val="95000"/>
                    <a:lumOff val="5000"/>
                  </a:schemeClr>
                </a:solidFill>
                <a:effectLst/>
                <a:latin typeface="Söhne"/>
              </a:rPr>
              <a:t>Functionality Assessment:</a:t>
            </a:r>
            <a:r>
              <a:rPr lang="en-US" b="0" i="0" dirty="0">
                <a:solidFill>
                  <a:schemeClr val="tx1">
                    <a:lumMod val="95000"/>
                    <a:lumOff val="5000"/>
                  </a:schemeClr>
                </a:solidFill>
                <a:effectLst/>
                <a:latin typeface="Söhne"/>
              </a:rPr>
              <a:t> Evaluate the functionality and performance of the AI chatbot. Assess its responsiveness, accuracy in providing medical information, ability to address diverse queries, and integration within the application's interface.</a:t>
            </a:r>
          </a:p>
          <a:p>
            <a:r>
              <a:rPr lang="en-US" b="1" i="0" dirty="0">
                <a:solidFill>
                  <a:schemeClr val="tx1">
                    <a:lumMod val="95000"/>
                    <a:lumOff val="5000"/>
                  </a:schemeClr>
                </a:solidFill>
                <a:effectLst/>
                <a:latin typeface="Söhne"/>
              </a:rPr>
              <a:t>Impact Evaluation:</a:t>
            </a:r>
            <a:r>
              <a:rPr lang="en-US" b="0" i="0" dirty="0">
                <a:solidFill>
                  <a:schemeClr val="tx1">
                    <a:lumMod val="95000"/>
                    <a:lumOff val="5000"/>
                  </a:schemeClr>
                </a:solidFill>
                <a:effectLst/>
                <a:latin typeface="Söhne"/>
              </a:rPr>
              <a:t> Measure the impact of the AI chatbot on patient empowerment, decision-making, and engagement. Use qualitative and quantitative metrics to assess improvements in healthcare literacy, patient satisfaction, and informed decision-making processes.</a:t>
            </a:r>
          </a:p>
          <a:p>
            <a:r>
              <a:rPr lang="en-US" b="1" i="0" dirty="0">
                <a:solidFill>
                  <a:schemeClr val="tx1">
                    <a:lumMod val="95000"/>
                    <a:lumOff val="5000"/>
                  </a:schemeClr>
                </a:solidFill>
                <a:effectLst/>
                <a:latin typeface="Söhne"/>
              </a:rPr>
              <a:t>Medical Accuracy Verification:</a:t>
            </a:r>
            <a:r>
              <a:rPr lang="en-US" b="0" i="0" dirty="0">
                <a:solidFill>
                  <a:schemeClr val="tx1">
                    <a:lumMod val="95000"/>
                    <a:lumOff val="5000"/>
                  </a:schemeClr>
                </a:solidFill>
                <a:effectLst/>
                <a:latin typeface="Söhne"/>
              </a:rPr>
              <a:t> Validate the medical accuracy and reliability of information provided by the AI chatbot. Collaborate with healthcare professionals to verify the correctness and alignment of responses with established medical guidelines and standards.</a:t>
            </a:r>
          </a:p>
          <a:p>
            <a:endParaRPr lang="en-GB" dirty="0">
              <a:solidFill>
                <a:schemeClr val="tx1">
                  <a:lumMod val="95000"/>
                  <a:lumOff val="5000"/>
                </a:schemeClr>
              </a:solidFill>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a:xfrm>
            <a:off x="916021" y="1528695"/>
            <a:ext cx="10515600" cy="4351338"/>
          </a:xfrm>
        </p:spPr>
        <p:txBody>
          <a:bodyPr>
            <a:normAutofit fontScale="92500" lnSpcReduction="10000"/>
          </a:bodyPr>
          <a:lstStyle/>
          <a:p>
            <a:r>
              <a:rPr lang="en-US" b="1" i="0" dirty="0">
                <a:solidFill>
                  <a:schemeClr val="tx1">
                    <a:lumMod val="95000"/>
                    <a:lumOff val="5000"/>
                  </a:schemeClr>
                </a:solidFill>
                <a:effectLst/>
                <a:latin typeface="Söhne"/>
              </a:rPr>
              <a:t>Privacy and Security Audit:</a:t>
            </a:r>
            <a:r>
              <a:rPr lang="en-US" b="0" i="0" dirty="0">
                <a:solidFill>
                  <a:schemeClr val="tx1">
                    <a:lumMod val="95000"/>
                    <a:lumOff val="5000"/>
                  </a:schemeClr>
                </a:solidFill>
                <a:effectLst/>
                <a:latin typeface="Söhne"/>
              </a:rPr>
              <a:t> Conduct a comprehensive audit to ensure robust data privacy and security measures within the application. Verify compliance with healthcare regulations (such as HIPAA) and assess data encryption, user data handling, and consent mechanisms.</a:t>
            </a:r>
          </a:p>
          <a:p>
            <a:r>
              <a:rPr lang="en-US" b="1" i="0" dirty="0">
                <a:solidFill>
                  <a:schemeClr val="tx1">
                    <a:lumMod val="95000"/>
                    <a:lumOff val="5000"/>
                  </a:schemeClr>
                </a:solidFill>
                <a:effectLst/>
                <a:latin typeface="Söhne"/>
              </a:rPr>
              <a:t>Integration Challenges Analysis:</a:t>
            </a:r>
            <a:r>
              <a:rPr lang="en-US" b="0" i="0" dirty="0">
                <a:solidFill>
                  <a:schemeClr val="tx1">
                    <a:lumMod val="95000"/>
                    <a:lumOff val="5000"/>
                  </a:schemeClr>
                </a:solidFill>
                <a:effectLst/>
                <a:latin typeface="Söhne"/>
              </a:rPr>
              <a:t> Investigate technical challenges and integration issues faced during the implementation of the AI chatbot. Document and address obstacles encountered in integrating the chatbot seamlessly into the hospital management application.</a:t>
            </a:r>
          </a:p>
          <a:p>
            <a:r>
              <a:rPr lang="en-US" b="1" i="0" dirty="0">
                <a:solidFill>
                  <a:schemeClr val="tx1">
                    <a:lumMod val="95000"/>
                    <a:lumOff val="5000"/>
                  </a:schemeClr>
                </a:solidFill>
                <a:effectLst/>
                <a:latin typeface="Söhne"/>
              </a:rPr>
              <a:t>Iterative Improvement Plan:</a:t>
            </a:r>
            <a:r>
              <a:rPr lang="en-US" b="0" i="0" dirty="0">
                <a:solidFill>
                  <a:schemeClr val="tx1">
                    <a:lumMod val="95000"/>
                    <a:lumOff val="5000"/>
                  </a:schemeClr>
                </a:solidFill>
                <a:effectLst/>
                <a:latin typeface="Söhne"/>
              </a:rPr>
              <a:t> Develop an iterative improvement plan based on findings. Implement refinements to enhance the chatbot's functionality, usability, and medical accuracy. This step ensures continuous enhancement of the application based on user feedback and evolving healthcare needs.</a:t>
            </a:r>
          </a:p>
          <a:p>
            <a:endParaRPr lang="en-GB" dirty="0">
              <a:solidFill>
                <a:schemeClr val="tx1">
                  <a:lumMod val="95000"/>
                  <a:lumOff val="5000"/>
                </a:schemeClr>
              </a:solidFill>
            </a:endParaRPr>
          </a:p>
        </p:txBody>
      </p:sp>
    </p:spTree>
    <p:extLst>
      <p:ext uri="{BB962C8B-B14F-4D97-AF65-F5344CB8AC3E}">
        <p14:creationId xmlns:p14="http://schemas.microsoft.com/office/powerpoint/2010/main" val="1049192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a:t>
            </a:r>
          </a:p>
        </p:txBody>
      </p:sp>
      <p:sp>
        <p:nvSpPr>
          <p:cNvPr id="3" name="Content Placeholder 2"/>
          <p:cNvSpPr>
            <a:spLocks noGrp="1"/>
          </p:cNvSpPr>
          <p:nvPr>
            <p:ph idx="1"/>
          </p:nvPr>
        </p:nvSpPr>
        <p:spPr>
          <a:xfrm>
            <a:off x="838200" y="1553250"/>
            <a:ext cx="10515600" cy="4351338"/>
          </a:xfrm>
        </p:spPr>
        <p:txBody>
          <a:bodyPr/>
          <a:lstStyle/>
          <a:p>
            <a:r>
              <a:rPr lang="en-US" b="1" i="0" dirty="0">
                <a:solidFill>
                  <a:schemeClr val="tx1">
                    <a:lumMod val="95000"/>
                    <a:lumOff val="5000"/>
                  </a:schemeClr>
                </a:solidFill>
                <a:effectLst/>
                <a:latin typeface="Söhne"/>
              </a:rPr>
              <a:t>User Engagement Assessment:</a:t>
            </a:r>
            <a:r>
              <a:rPr lang="en-US" b="0" i="0" dirty="0">
                <a:solidFill>
                  <a:schemeClr val="tx1">
                    <a:lumMod val="95000"/>
                    <a:lumOff val="5000"/>
                  </a:schemeClr>
                </a:solidFill>
                <a:effectLst/>
                <a:latin typeface="Söhne"/>
              </a:rPr>
              <a:t> Evaluate user engagement levels and patterns with the AI chatbot to understand the frequency of interactions, types of queries, and user satisfaction.</a:t>
            </a:r>
          </a:p>
          <a:p>
            <a:r>
              <a:rPr lang="en-US" b="1" i="0" dirty="0">
                <a:solidFill>
                  <a:schemeClr val="tx1">
                    <a:lumMod val="95000"/>
                    <a:lumOff val="5000"/>
                  </a:schemeClr>
                </a:solidFill>
                <a:effectLst/>
                <a:latin typeface="Söhne"/>
              </a:rPr>
              <a:t>Usability and User Experience Analysis:</a:t>
            </a:r>
            <a:r>
              <a:rPr lang="en-US" b="0" i="0" dirty="0">
                <a:solidFill>
                  <a:schemeClr val="tx1">
                    <a:lumMod val="95000"/>
                    <a:lumOff val="5000"/>
                  </a:schemeClr>
                </a:solidFill>
                <a:effectLst/>
                <a:latin typeface="Söhne"/>
              </a:rPr>
              <a:t> Assess the ease of use and overall user experience by analyzing user feedback, navigation patterns, and the chatbot's interface design.</a:t>
            </a:r>
          </a:p>
          <a:p>
            <a:r>
              <a:rPr lang="en-US" b="1" i="0" dirty="0">
                <a:solidFill>
                  <a:schemeClr val="tx1">
                    <a:lumMod val="95000"/>
                    <a:lumOff val="5000"/>
                  </a:schemeClr>
                </a:solidFill>
                <a:effectLst/>
                <a:latin typeface="Söhne"/>
              </a:rPr>
              <a:t>Impact on Patient Empowerment:</a:t>
            </a:r>
            <a:r>
              <a:rPr lang="en-US" b="0" i="0" dirty="0">
                <a:solidFill>
                  <a:schemeClr val="tx1">
                    <a:lumMod val="95000"/>
                    <a:lumOff val="5000"/>
                  </a:schemeClr>
                </a:solidFill>
                <a:effectLst/>
                <a:latin typeface="Söhne"/>
              </a:rPr>
              <a:t> Measure the impact of the AI chatbot on patient empowerment, including improvements in healthcare literacy, informed decision-making, and self-management of health concerns.</a:t>
            </a:r>
          </a:p>
          <a:p>
            <a:endParaRPr lang="en-GB" dirty="0">
              <a:solidFill>
                <a:schemeClr val="tx1">
                  <a:lumMod val="95000"/>
                  <a:lumOff val="5000"/>
                </a:schemeClr>
              </a:solidFill>
            </a:endParaRP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a:t>
            </a:r>
          </a:p>
        </p:txBody>
      </p:sp>
      <p:sp>
        <p:nvSpPr>
          <p:cNvPr id="3" name="Content Placeholder 2"/>
          <p:cNvSpPr>
            <a:spLocks noGrp="1"/>
          </p:cNvSpPr>
          <p:nvPr>
            <p:ph idx="1"/>
          </p:nvPr>
        </p:nvSpPr>
        <p:spPr>
          <a:xfrm>
            <a:off x="838200" y="1553250"/>
            <a:ext cx="10515600" cy="4351338"/>
          </a:xfrm>
        </p:spPr>
        <p:txBody>
          <a:bodyPr>
            <a:normAutofit fontScale="92500" lnSpcReduction="10000"/>
          </a:bodyPr>
          <a:lstStyle/>
          <a:p>
            <a:r>
              <a:rPr lang="en-US" b="1" i="0" dirty="0">
                <a:solidFill>
                  <a:schemeClr val="tx1">
                    <a:lumMod val="95000"/>
                    <a:lumOff val="5000"/>
                  </a:schemeClr>
                </a:solidFill>
                <a:effectLst/>
                <a:latin typeface="Söhne"/>
              </a:rPr>
              <a:t>Functionality and Performance Evaluation:</a:t>
            </a:r>
            <a:r>
              <a:rPr lang="en-US" b="0" i="0" dirty="0">
                <a:solidFill>
                  <a:schemeClr val="tx1">
                    <a:lumMod val="95000"/>
                    <a:lumOff val="5000"/>
                  </a:schemeClr>
                </a:solidFill>
                <a:effectLst/>
                <a:latin typeface="Söhne"/>
              </a:rPr>
              <a:t> Evaluate the AI chatbot's performance in providing accurate and relevant medical information, responsiveness, and its ability to handle diverse medical queries effectively.</a:t>
            </a:r>
          </a:p>
          <a:p>
            <a:r>
              <a:rPr lang="en-US" b="1" i="0" dirty="0">
                <a:solidFill>
                  <a:schemeClr val="tx1">
                    <a:lumMod val="95000"/>
                    <a:lumOff val="5000"/>
                  </a:schemeClr>
                </a:solidFill>
                <a:effectLst/>
                <a:latin typeface="Söhne"/>
              </a:rPr>
              <a:t>Medical Accuracy Validation:</a:t>
            </a:r>
            <a:r>
              <a:rPr lang="en-US" b="0" i="0" dirty="0">
                <a:solidFill>
                  <a:schemeClr val="tx1">
                    <a:lumMod val="95000"/>
                    <a:lumOff val="5000"/>
                  </a:schemeClr>
                </a:solidFill>
                <a:effectLst/>
                <a:latin typeface="Söhne"/>
              </a:rPr>
              <a:t> Verify the medical accuracy and reliability of information provided by the AI chatbot by collaborating with healthcare professionals for validation and alignment with medical guidelines.</a:t>
            </a:r>
          </a:p>
          <a:p>
            <a:r>
              <a:rPr lang="en-US" b="1" i="0" dirty="0">
                <a:solidFill>
                  <a:schemeClr val="tx1">
                    <a:lumMod val="95000"/>
                    <a:lumOff val="5000"/>
                  </a:schemeClr>
                </a:solidFill>
                <a:effectLst/>
                <a:latin typeface="Söhne"/>
              </a:rPr>
              <a:t>Privacy and Data Security Assurance:</a:t>
            </a:r>
            <a:r>
              <a:rPr lang="en-US" b="0" i="0" dirty="0">
                <a:solidFill>
                  <a:schemeClr val="tx1">
                    <a:lumMod val="95000"/>
                    <a:lumOff val="5000"/>
                  </a:schemeClr>
                </a:solidFill>
                <a:effectLst/>
                <a:latin typeface="Söhne"/>
              </a:rPr>
              <a:t> Ensure robust data privacy and security measures within the application, including compliance with healthcare regulations and safeguards for user data handling.</a:t>
            </a:r>
          </a:p>
          <a:p>
            <a:r>
              <a:rPr lang="en-US" b="1" i="0" dirty="0">
                <a:solidFill>
                  <a:schemeClr val="tx1">
                    <a:lumMod val="95000"/>
                    <a:lumOff val="5000"/>
                  </a:schemeClr>
                </a:solidFill>
                <a:effectLst/>
                <a:latin typeface="Söhne"/>
              </a:rPr>
              <a:t>Identification of Integration Challenges:</a:t>
            </a:r>
            <a:r>
              <a:rPr lang="en-US" b="0" i="0" dirty="0">
                <a:solidFill>
                  <a:schemeClr val="tx1">
                    <a:lumMod val="95000"/>
                    <a:lumOff val="5000"/>
                  </a:schemeClr>
                </a:solidFill>
                <a:effectLst/>
                <a:latin typeface="Söhne"/>
              </a:rPr>
              <a:t> Identify technical challenges and integration issues encountered during the chatbot's implementation within the hospital management application.</a:t>
            </a:r>
          </a:p>
        </p:txBody>
      </p:sp>
    </p:spTree>
    <p:extLst>
      <p:ext uri="{BB962C8B-B14F-4D97-AF65-F5344CB8AC3E}">
        <p14:creationId xmlns:p14="http://schemas.microsoft.com/office/powerpoint/2010/main" val="2134809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sp>
        <p:nvSpPr>
          <p:cNvPr id="3" name="Content Placeholder 2"/>
          <p:cNvSpPr>
            <a:spLocks noGrp="1"/>
          </p:cNvSpPr>
          <p:nvPr>
            <p:ph idx="1"/>
          </p:nvPr>
        </p:nvSpPr>
        <p:spPr/>
        <p:txBody>
          <a:bodyPr>
            <a:normAutofit/>
          </a:bodyPr>
          <a:lstStyle/>
          <a:p>
            <a:pPr marL="0" marR="0" lvl="0" indent="0" algn="just">
              <a:spcBef>
                <a:spcPts val="0"/>
              </a:spcBef>
              <a:spcAft>
                <a:spcPts val="0"/>
              </a:spcAft>
              <a:buNone/>
            </a:pPr>
            <a:r>
              <a:rPr lang="en-IN" sz="2000" b="1" dirty="0">
                <a:effectLst/>
                <a:latin typeface="Times New Roman" panose="02020603050405020304" pitchFamily="18" charset="0"/>
                <a:ea typeface="Times New Roman" panose="02020603050405020304" pitchFamily="18" charset="0"/>
              </a:rPr>
              <a:t>Modular Design:</a:t>
            </a:r>
            <a:r>
              <a:rPr lang="en-IN" sz="2000" dirty="0">
                <a:effectLst/>
                <a:latin typeface="Times New Roman" panose="02020603050405020304" pitchFamily="18" charset="0"/>
                <a:ea typeface="Times New Roman" panose="02020603050405020304" pitchFamily="18" charset="0"/>
              </a:rPr>
              <a:t> The architecture is divided into two main modules: "Frontend App" and "Backend Services". This modular approach facilitates easier maintenance and scalability.</a:t>
            </a:r>
            <a:endParaRPr lang="en-US" sz="20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IN" sz="2000" dirty="0">
                <a:effectLst/>
                <a:latin typeface="Times New Roman" panose="020206030504050203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r>
              <a:rPr lang="en-IN" sz="2000" b="1" dirty="0">
                <a:effectLst/>
                <a:latin typeface="Times New Roman" panose="02020603050405020304" pitchFamily="18" charset="0"/>
                <a:ea typeface="Times New Roman" panose="02020603050405020304" pitchFamily="18" charset="0"/>
              </a:rPr>
              <a:t>User Interaction:</a:t>
            </a:r>
            <a:r>
              <a:rPr lang="en-IN" sz="2000" dirty="0">
                <a:effectLst/>
                <a:latin typeface="Times New Roman" panose="02020603050405020304" pitchFamily="18" charset="0"/>
                <a:ea typeface="Times New Roman" panose="02020603050405020304" pitchFamily="18" charset="0"/>
              </a:rPr>
              <a:t> There are three types of users interacting with the system - general users, admins, and doctors. Each has a defined pathway to interact with the frontend application.</a:t>
            </a:r>
            <a:endParaRPr lang="en-US" sz="20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IN" sz="2000" dirty="0">
                <a:effectLst/>
                <a:latin typeface="Times New Roman" panose="020206030504050203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r>
              <a:rPr lang="en-IN" sz="2000" b="1" dirty="0">
                <a:effectLst/>
                <a:latin typeface="Times New Roman" panose="02020603050405020304" pitchFamily="18" charset="0"/>
                <a:ea typeface="Times New Roman" panose="02020603050405020304" pitchFamily="18" charset="0"/>
              </a:rPr>
              <a:t>Frontend Application:</a:t>
            </a:r>
            <a:r>
              <a:rPr lang="en-IN" sz="2000" dirty="0">
                <a:effectLst/>
                <a:latin typeface="Times New Roman" panose="02020603050405020304" pitchFamily="18" charset="0"/>
                <a:ea typeface="Times New Roman" panose="02020603050405020304" pitchFamily="18" charset="0"/>
              </a:rPr>
              <a:t> The app is developed using Flutter, indicating cross-platform compatibility. The Flutter App interfaces with all types of users, providing a unified user experience.</a:t>
            </a:r>
            <a:endParaRPr lang="en-US" sz="2000" dirty="0">
              <a:effectLst/>
              <a:latin typeface="Times New Roman" panose="02020603050405020304" pitchFamily="18" charset="0"/>
              <a:ea typeface="Times New Roman" panose="02020603050405020304" pitchFamily="18" charset="0"/>
            </a:endParaRPr>
          </a:p>
          <a:p>
            <a:pPr marL="0" indent="0">
              <a:buNone/>
            </a:pPr>
            <a:endParaRPr lang="en-GB" sz="3200" dirty="0"/>
          </a:p>
        </p:txBody>
      </p:sp>
    </p:spTree>
    <p:extLst>
      <p:ext uri="{BB962C8B-B14F-4D97-AF65-F5344CB8AC3E}">
        <p14:creationId xmlns:p14="http://schemas.microsoft.com/office/powerpoint/2010/main" val="1882312924"/>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95</TotalTime>
  <Words>1742</Words>
  <Application>Microsoft Office PowerPoint</Application>
  <PresentationFormat>Widescreen</PresentationFormat>
  <Paragraphs>109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Söhne</vt:lpstr>
      <vt:lpstr>Symbol</vt:lpstr>
      <vt:lpstr>Times New Roman</vt:lpstr>
      <vt:lpstr>Verdana</vt:lpstr>
      <vt:lpstr>Presidency University 45 Yrs</vt:lpstr>
      <vt:lpstr>Health Sphere</vt:lpstr>
      <vt:lpstr>Introduction</vt:lpstr>
      <vt:lpstr>Literature Review</vt:lpstr>
      <vt:lpstr>Research Gaps Identified</vt:lpstr>
      <vt:lpstr>Proposed Methodology</vt:lpstr>
      <vt:lpstr>Proposed Methodology</vt:lpstr>
      <vt:lpstr>Objectives</vt:lpstr>
      <vt:lpstr>Objectives</vt:lpstr>
      <vt:lpstr>System Design &amp; Implementation</vt:lpstr>
      <vt:lpstr>System Design &amp; Implementation</vt:lpstr>
      <vt:lpstr>Timeline of Project</vt:lpstr>
      <vt:lpstr>Timeline of Project</vt:lpstr>
      <vt:lpstr>Outcomes / Results Obtained</vt:lpstr>
      <vt:lpstr>Conclusion</vt:lpstr>
      <vt:lpstr>References</vt:lpstr>
      <vt:lpstr>References</vt:lpstr>
      <vt:lpstr>Publication Details</vt:lpstr>
      <vt:lpstr>PowerPoint Presentation</vt:lpstr>
      <vt:lpstr>Achievements (if any)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Pratyush</cp:lastModifiedBy>
  <cp:revision>26</cp:revision>
  <dcterms:created xsi:type="dcterms:W3CDTF">2023-03-16T03:26:27Z</dcterms:created>
  <dcterms:modified xsi:type="dcterms:W3CDTF">2024-01-18T09:27:02Z</dcterms:modified>
</cp:coreProperties>
</file>