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85" r:id="rId8"/>
    <p:sldId id="276" r:id="rId9"/>
    <p:sldId id="275" r:id="rId10"/>
    <p:sldId id="277" r:id="rId11"/>
    <p:sldId id="278" r:id="rId12"/>
    <p:sldId id="279" r:id="rId13"/>
    <p:sldId id="280" r:id="rId14"/>
    <p:sldId id="286" r:id="rId15"/>
    <p:sldId id="281" r:id="rId16"/>
    <p:sldId id="282" r:id="rId17"/>
    <p:sldId id="283" r:id="rId18"/>
    <p:sldId id="287" r:id="rId19"/>
    <p:sldId id="264" r:id="rId20"/>
    <p:sldId id="272" r:id="rId21"/>
    <p:sldId id="266" r:id="rId22"/>
    <p:sldId id="284" r:id="rId23"/>
    <p:sldId id="265" r:id="rId24"/>
    <p:sldId id="269" r:id="rId25"/>
    <p:sldId id="271" r:id="rId26"/>
    <p:sldId id="273" r:id="rId27"/>
    <p:sldId id="274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07" autoAdjust="0"/>
  </p:normalViewPr>
  <p:slideViewPr>
    <p:cSldViewPr>
      <p:cViewPr>
        <p:scale>
          <a:sx n="85" d="100"/>
          <a:sy n="85" d="100"/>
        </p:scale>
        <p:origin x="-66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4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3547E-FA6C-4E13-8D50-8FE634A7FF36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9900C-39BF-4ECC-AB30-F32A0B8DF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678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0210A12-5082-491F-80BC-CB6F6AC1CBE1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7840238-418F-430E-9A34-38128255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3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2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2A23D-94A1-448D-95C2-7849E07C8A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866157-4FCF-4B00-B983-49D8419226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6CC67B-D2F2-4584-ACD8-05C9A9F0DB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08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27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7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9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6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40238-418F-430E-9A34-3812825514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05665-2115-471D-8FFD-D8A1F821E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F08C78-704F-4001-AB9F-1A507521526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30999F-156C-43D4-81FF-17DFD76B64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DE3B-36A1-4E7D-9CEF-A4BF89087D42}" type="datetime1">
              <a:rPr lang="en-US" smtClean="0"/>
              <a:t>12/10/2013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EFE-28DB-491C-AA5F-B206613A058C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C1D6-DBDF-40AD-A8BD-20D166937F70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8477-6E32-4CB2-8C82-8CF7C109A236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7F2B-6DF9-4FEC-BC88-18772B2E8DFC}" type="datetime1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FF48-6573-423F-BFDA-E5A3BB015D41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4481-627E-4AC4-80D3-2F4AF018467B}" type="datetime1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BC6C-30A8-4ACD-8AFA-F8DDBDB0258E}" type="datetime1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B84D-0803-407E-BEF5-A6FB79B7B4D7}" type="datetime1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1D4F-9067-4E8D-942E-540D44C05C3A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B2C5-9783-4190-B76A-FC01F3BA2427}" type="datetime1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814E2F-6571-4BBE-A5C6-11488D28523D}" type="datetime1">
              <a:rPr lang="en-US" smtClean="0"/>
              <a:t>12/10/2013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0490B9-A13C-4B1C-90CA-67D0C0097FE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portal.intrahealth.org/Departments/Communications/Image%20Library/IntraHealth%20logo/IntraHealth%20Logo%20for%20Documents%20in%20Word%20and%20PPT.jpg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91064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effectLst/>
              </a:rPr>
              <a:t>Supporting Use of the Pratt Pouch for Women Living with HIV/AIDS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0"/>
            <a:ext cx="7854696" cy="1752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Training for </a:t>
            </a:r>
            <a:r>
              <a:rPr lang="en-US" dirty="0" smtClean="0"/>
              <a:t>Lay Workers and Traditional Birth Attendants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" y="5541963"/>
            <a:ext cx="9139518" cy="131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H_Duke-logos-sm"/>
          <p:cNvPicPr/>
          <p:nvPr/>
        </p:nvPicPr>
        <p:blipFill rotWithShape="1">
          <a:blip r:embed="rId3" cstate="print"/>
          <a:srcRect r="57616"/>
          <a:stretch/>
        </p:blipFill>
        <p:spPr bwMode="auto">
          <a:xfrm>
            <a:off x="3429000" y="5541963"/>
            <a:ext cx="14478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nfrankel\Desktop\SLB GCD 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41963"/>
            <a:ext cx="1828800" cy="131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5792788"/>
            <a:ext cx="3033395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Century Gothic" pitchFamily="34" charset="0"/>
                <a:cs typeface="Century Gothic" pitchFamily="34" charset="0"/>
              </a:rPr>
              <a:t>Countdown to Zero - 2015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915400" cy="44497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UNAIDS strategy – AIDS free generation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Elimination of all new pediatric HIV infections by 2015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Reduce the # of HIV related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   maternal deaths by 50%</a:t>
            </a: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3178175"/>
            <a:ext cx="2746375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Century Gothic" pitchFamily="34" charset="0"/>
                <a:cs typeface="Century Gothic" pitchFamily="34" charset="0"/>
              </a:rPr>
              <a:t>UNAIDS estimates - 2011: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PMTCT global coverage of 57% of HIV+ women with ARVs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30% of those who were “eligible” by CD4 counts were on ARVs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330,000 infants globally were born with HIV</a:t>
            </a:r>
          </a:p>
        </p:txBody>
      </p:sp>
    </p:spTree>
    <p:extLst>
      <p:ext uri="{BB962C8B-B14F-4D97-AF65-F5344CB8AC3E}">
        <p14:creationId xmlns:p14="http://schemas.microsoft.com/office/powerpoint/2010/main" val="28949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225"/>
            <a:ext cx="8229600" cy="8921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dirty="0" smtClean="0">
                <a:latin typeface="Century Gothic" pitchFamily="34" charset="0"/>
                <a:cs typeface="Century Gothic" pitchFamily="34" charset="0"/>
              </a:rPr>
              <a:t>How is Option B+ different than previous PMTCT regimens</a:t>
            </a:r>
            <a:r>
              <a:rPr lang="en-US" altLang="en-US" sz="2000" dirty="0" smtClean="0">
                <a:latin typeface="Century Gothic" pitchFamily="34" charset="0"/>
                <a:cs typeface="Century Gothic" pitchFamily="34" charset="0"/>
              </a:rPr>
              <a:t>?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165225"/>
            <a:ext cx="7119937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7635875" y="6491288"/>
            <a:ext cx="210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WHO, 2012</a:t>
            </a:r>
          </a:p>
        </p:txBody>
      </p:sp>
    </p:spTree>
    <p:extLst>
      <p:ext uri="{BB962C8B-B14F-4D97-AF65-F5344CB8AC3E}">
        <p14:creationId xmlns:p14="http://schemas.microsoft.com/office/powerpoint/2010/main" val="2338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5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 smtClean="0">
                <a:latin typeface="Century Gothic" pitchFamily="34" charset="0"/>
                <a:cs typeface="Century Gothic" pitchFamily="34" charset="0"/>
              </a:rPr>
              <a:t>Other factors influencing this movement: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020050" cy="51244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000" dirty="0" smtClean="0"/>
              <a:t>Decreasing cost of ARVs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Accumulated safety data of </a:t>
            </a:r>
            <a:r>
              <a:rPr lang="en-US" altLang="en-US" sz="3000" dirty="0" err="1" smtClean="0"/>
              <a:t>Efavirenz</a:t>
            </a:r>
            <a:r>
              <a:rPr lang="en-US" altLang="en-US" sz="3000" dirty="0" smtClean="0"/>
              <a:t> in pregnancy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Removes need for CD4 prior to starting ARVs – pregnant women get started on treatment faster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Shift initiation out further in primary care and community MCH services sites</a:t>
            </a:r>
          </a:p>
          <a:p>
            <a:endParaRPr lang="en-US" altLang="en-US" sz="3000" dirty="0" smtClean="0"/>
          </a:p>
          <a:p>
            <a:r>
              <a:rPr lang="en-US" altLang="en-US" sz="3000" dirty="0" smtClean="0"/>
              <a:t>SIMPLE message – start ARV and stay on for life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50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Option B+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0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0"/>
            <a:ext cx="453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09550" y="274638"/>
            <a:ext cx="8477250" cy="94456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>
                <a:latin typeface="Century Gothic" pitchFamily="34" charset="0"/>
                <a:cs typeface="Century Gothic" pitchFamily="34" charset="0"/>
              </a:rPr>
              <a:t>Advantages of Option B+ for families: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 smtClean="0"/>
              <a:t>Reduced vertical transmission 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Reduced maternal mortality 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Simplified regimen and no need for CD4 </a:t>
            </a:r>
            <a:r>
              <a:rPr lang="en-US" altLang="en-US" sz="3200" u="sng" dirty="0" smtClean="0"/>
              <a:t>prior</a:t>
            </a:r>
            <a:r>
              <a:rPr lang="en-US" altLang="en-US" sz="3200" dirty="0" smtClean="0"/>
              <a:t> to initiating ARV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Health benefits for women of earlier treatment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Continuous prevention for discordant couples – reduced horizontal transmission 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Extended MTCT – future pregnancies</a:t>
            </a:r>
          </a:p>
          <a:p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99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82050" cy="86836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>
                <a:latin typeface="Century Gothic" pitchFamily="34" charset="0"/>
                <a:cs typeface="Century Gothic" pitchFamily="34" charset="0"/>
              </a:rPr>
              <a:t>Advantages of Option B+ for countries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 smtClean="0"/>
              <a:t>Simplified procurement of ARVs – stocking, forecasting, provider training for use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Combine guidelines for ART and PMTCT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Improved capability to care for and follow for mom/baby pairs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Simplified monitoring and evaluation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Increased acceptability of moving towards Treatment as Prevention </a:t>
            </a:r>
          </a:p>
        </p:txBody>
      </p:sp>
    </p:spTree>
    <p:extLst>
      <p:ext uri="{BB962C8B-B14F-4D97-AF65-F5344CB8AC3E}">
        <p14:creationId xmlns:p14="http://schemas.microsoft.com/office/powerpoint/2010/main" val="177495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Zambia PMTCT Protocol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Local PMTCT Protocol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648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Mother: </a:t>
            </a:r>
          </a:p>
          <a:p>
            <a:r>
              <a:rPr lang="en-US" sz="1200" dirty="0" smtClean="0"/>
              <a:t>HIV </a:t>
            </a:r>
            <a:r>
              <a:rPr lang="en-US" sz="1200" dirty="0"/>
              <a:t>uninfected women will be tested every 3 months for the duration of pregnancy through the breastfeeding period. 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HIV </a:t>
            </a:r>
            <a:r>
              <a:rPr lang="en-US" sz="1200" dirty="0"/>
              <a:t>infected women with CD4&gt;350 begin AZT prophylaxis at 14 weeks gestational age.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HIV</a:t>
            </a:r>
            <a:r>
              <a:rPr lang="en-US" sz="1200" dirty="0"/>
              <a:t>-infected pregnant women with CD4 ≤ 350 or WHO Stage III/IV begin HAART as soon as possible, regardless of gestational age.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All </a:t>
            </a:r>
            <a:r>
              <a:rPr lang="en-US" sz="1200" dirty="0"/>
              <a:t>HIV-infected pregnant women will receive </a:t>
            </a:r>
            <a:r>
              <a:rPr lang="en-US" sz="1200" dirty="0" err="1"/>
              <a:t>cotrimoxazole</a:t>
            </a:r>
            <a:r>
              <a:rPr lang="en-US" sz="1200" dirty="0"/>
              <a:t> prophylaxis after the first trimester through 6 weeks post-delivery regardless of CD4 count. </a:t>
            </a:r>
            <a:endParaRPr lang="en-US" sz="1200" dirty="0" smtClean="0"/>
          </a:p>
          <a:p>
            <a:endParaRPr lang="en-US" sz="1200" dirty="0"/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Infant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US" sz="1200" dirty="0"/>
              <a:t>HIV exposed infants whose mothers are on HAART receive NVP prophylaxis daily from birth until 6 weeks of age. </a:t>
            </a:r>
          </a:p>
          <a:p>
            <a:endParaRPr lang="en-US" sz="1200" dirty="0"/>
          </a:p>
          <a:p>
            <a:r>
              <a:rPr lang="en-US" sz="1200" dirty="0"/>
              <a:t>HIV exposed infants whose mothers are not on HAART and</a:t>
            </a:r>
          </a:p>
          <a:p>
            <a:endParaRPr lang="en-US" sz="1200" dirty="0"/>
          </a:p>
          <a:p>
            <a:pPr lvl="1"/>
            <a:r>
              <a:rPr lang="en-US" sz="1200" dirty="0"/>
              <a:t>Breastfeeding: will receive NVP prophylaxis daily from birth until one week after cessation of breastfeeding. </a:t>
            </a:r>
          </a:p>
          <a:p>
            <a:pPr lvl="1"/>
            <a:r>
              <a:rPr lang="en-US" sz="1200" dirty="0"/>
              <a:t>Non-breastfeeding: will receive NVP prophylaxis daily from birth until 6 weeks of age.   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  <a:noFill/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Welcome to workshop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The PMTCT challenge: Global and national/local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Introduction to Pratt Pouch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Skills practice: Using the pouch</a:t>
            </a: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Skills practice: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Supporting use of pouch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76831" y="3954971"/>
            <a:ext cx="222913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Zambia PMTCT </a:t>
            </a:r>
            <a:r>
              <a:rPr lang="en-US" dirty="0"/>
              <a:t>Protocol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Option B</a:t>
            </a:r>
            <a:r>
              <a:rPr lang="en-US" dirty="0" smtClean="0">
                <a:solidFill>
                  <a:schemeClr val="tx1"/>
                </a:solidFill>
              </a:rPr>
              <a:t>+) </a:t>
            </a:r>
            <a:r>
              <a:rPr lang="en-US" dirty="0" smtClean="0">
                <a:solidFill>
                  <a:srgbClr val="FF0000"/>
                </a:solidFill>
              </a:rPr>
              <a:t>await new guidance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300" dirty="0">
                <a:solidFill>
                  <a:schemeClr val="accent2">
                    <a:lumMod val="75000"/>
                  </a:schemeClr>
                </a:solidFill>
              </a:rPr>
              <a:t>Mother: </a:t>
            </a:r>
            <a:endParaRPr lang="en-US" sz="43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Triple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ARVs starting as soon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as diagnosed, continued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sz="3300" dirty="0" smtClean="0">
                <a:solidFill>
                  <a:schemeClr val="accent2">
                    <a:lumMod val="75000"/>
                  </a:schemeClr>
                </a:solidFill>
              </a:rPr>
              <a:t>life</a:t>
            </a:r>
          </a:p>
          <a:p>
            <a:pPr lvl="1">
              <a:lnSpc>
                <a:spcPct val="120000"/>
              </a:lnSpc>
            </a:pPr>
            <a:endParaRPr lang="en-US" sz="33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300" dirty="0" smtClean="0">
                <a:solidFill>
                  <a:schemeClr val="accent2">
                    <a:lumMod val="75000"/>
                  </a:schemeClr>
                </a:solidFill>
              </a:rPr>
              <a:t>Infant:</a:t>
            </a:r>
          </a:p>
          <a:p>
            <a:pPr lvl="1">
              <a:lnSpc>
                <a:spcPct val="120000"/>
              </a:lnSpc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Daily 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NVP 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from birth through age 4- 6 weeks regardless </a:t>
            </a:r>
            <a:r>
              <a:rPr lang="en-US" sz="3400" dirty="0">
                <a:solidFill>
                  <a:schemeClr val="accent2">
                    <a:lumMod val="75000"/>
                  </a:schemeClr>
                </a:solidFill>
              </a:rPr>
              <a:t>of infant 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feeding method</a:t>
            </a:r>
          </a:p>
          <a:p>
            <a:pPr lvl="1">
              <a:lnSpc>
                <a:spcPct val="120000"/>
              </a:lnSpc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If baby vomits the NVP within 1 hour; 2</a:t>
            </a:r>
            <a:r>
              <a:rPr lang="en-US" sz="3400" baseline="30000" dirty="0" smtClean="0">
                <a:solidFill>
                  <a:schemeClr val="accent2">
                    <a:lumMod val="75000"/>
                  </a:schemeClr>
                </a:solidFill>
              </a:rPr>
              <a:t>nd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 dose should be administrated</a:t>
            </a:r>
            <a:endParaRPr lang="en-US" sz="3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PMTCT</a:t>
            </a:r>
            <a:r>
              <a:rPr lang="en-US" dirty="0"/>
              <a:t> </a:t>
            </a:r>
            <a:r>
              <a:rPr lang="en-US" dirty="0" smtClean="0"/>
              <a:t>and Homebirths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Infant must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receive NVP within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6-12 </a:t>
            </a:r>
            <a:r>
              <a:rPr lang="en-US" sz="3000" dirty="0" err="1" smtClean="0">
                <a:solidFill>
                  <a:schemeClr val="accent2">
                    <a:lumMod val="75000"/>
                  </a:schemeClr>
                </a:solidFill>
              </a:rPr>
              <a:t>hrs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after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birth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Majority of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babies in Africa born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at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home (</a:t>
            </a:r>
            <a:r>
              <a:rPr lang="en-US" sz="43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8M/year), timely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access to NVP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difficult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3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Distributing premeasured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doses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in advance, during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antenatal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care, problematic: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Cost of development/limited market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Needs to be liquid</a:t>
            </a:r>
          </a:p>
          <a:p>
            <a:pPr lvl="1">
              <a:lnSpc>
                <a:spcPct val="120000"/>
              </a:lnSpc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Limited shelf lives of syringes, cups, other containers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75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Pratt Pouch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The Pratt Pouch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Labeled pouch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containing premeasured dose of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ARV, filled and sealed in local pharmacy</a:t>
            </a: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Packaging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extends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shelf-life of ARVs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at least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12 months</a:t>
            </a: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an be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provided to women during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pregnancy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 deliver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at home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mother can give to infant until health facility can be visited</a:t>
            </a:r>
          </a:p>
        </p:txBody>
      </p:sp>
    </p:spTree>
    <p:extLst>
      <p:ext uri="{BB962C8B-B14F-4D97-AF65-F5344CB8AC3E}">
        <p14:creationId xmlns:p14="http://schemas.microsoft.com/office/powerpoint/2010/main" val="258651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Pratt Pouch: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Demonstrated ability to keep ARVs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stable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Demonstrated feasibility and acceptability 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to pharmacists, providers and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mothers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Now researching whether it improves access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ARV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Demonstrating integration into Zambian health system</a:t>
            </a:r>
          </a:p>
          <a:p>
            <a:pPr marL="393192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6918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Providing the Pratt </a:t>
            </a:r>
            <a:r>
              <a:rPr lang="en-US" dirty="0"/>
              <a:t>Pouch: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Skills </a:t>
            </a:r>
            <a:r>
              <a:rPr lang="en-US" dirty="0"/>
              <a:t>Practice!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Use of Pratt Pouch: Demonstration</a:t>
            </a:r>
          </a:p>
          <a:p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Use of Pratt Pouch: Practice in pairs</a:t>
            </a:r>
          </a:p>
          <a:p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Supporting use of Pratt Pouch: Demonstration</a:t>
            </a:r>
          </a:p>
          <a:p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Supporting use of Pratt Pouch: Practice in triads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Questions &amp; Answers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The PMTCT </a:t>
            </a:r>
            <a:r>
              <a:rPr lang="en-US" sz="4800" dirty="0" smtClean="0"/>
              <a:t>Challenge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1.5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million pregnant women in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low/middle-income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countries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living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with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HIV (2010)</a:t>
            </a:r>
          </a:p>
          <a:p>
            <a:pPr>
              <a:lnSpc>
                <a:spcPct val="120000"/>
              </a:lnSpc>
            </a:pP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Over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400,000 new HIV infections in children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annually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90% from MTCT</a:t>
            </a:r>
          </a:p>
          <a:p>
            <a:pPr lvl="1">
              <a:lnSpc>
                <a:spcPct val="120000"/>
              </a:lnSpc>
            </a:pP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Without intervention,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35% risk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of transmitting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HIV </a:t>
            </a:r>
            <a:b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during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pregnancy, </a:t>
            </a:r>
            <a:r>
              <a:rPr lang="en-US" sz="9600" dirty="0" err="1">
                <a:solidFill>
                  <a:schemeClr val="accent2">
                    <a:lumMod val="75000"/>
                  </a:schemeClr>
                </a:solidFill>
              </a:rPr>
              <a:t>labour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&amp; delivery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or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breastfeeding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non-breastfeeding: 15-30%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breastfeeding: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20-45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  <a:p>
            <a:pPr lvl="1">
              <a:lnSpc>
                <a:spcPct val="120000"/>
              </a:lnSpc>
            </a:pPr>
            <a:endParaRPr lang="en-US" sz="9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HIV/AIDS mortality rates if untreated: </a:t>
            </a:r>
            <a:b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% by age 1,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50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% by age 2, and 60% by age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31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PMTCT: 4-Pronged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HIV testing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system in the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facility</a:t>
            </a:r>
          </a:p>
          <a:p>
            <a:pPr marL="457200" lvl="0" indent="-457200">
              <a:buFont typeface="+mj-lt"/>
              <a:buAutoNum type="arabicPeriod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ntiretroviral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(ARV) prophylaxis for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mother  and infant</a:t>
            </a:r>
          </a:p>
          <a:p>
            <a:pPr marL="457200" lvl="0" indent="-457200">
              <a:buFont typeface="+mj-lt"/>
              <a:buAutoNum type="arabicPeriod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Counseling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on maternal nutrition and infant feeding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for HIV-positive mothers</a:t>
            </a:r>
          </a:p>
          <a:p>
            <a:pPr marL="457200" lvl="0" indent="-457200">
              <a:buFont typeface="+mj-lt"/>
              <a:buAutoNum type="arabicPeriod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Family planning counseling and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services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22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>
            <a:normAutofit/>
          </a:bodyPr>
          <a:lstStyle/>
          <a:p>
            <a:pPr lvl="0" algn="ctr"/>
            <a:r>
              <a:rPr lang="en-US" sz="5400" dirty="0" smtClean="0"/>
              <a:t>ARV </a:t>
            </a:r>
            <a:r>
              <a:rPr lang="en-US" sz="5400" dirty="0"/>
              <a:t>P</a:t>
            </a:r>
            <a:r>
              <a:rPr lang="en-US" sz="5400" dirty="0" smtClean="0"/>
              <a:t>rophylaxis </a:t>
            </a:r>
            <a:r>
              <a:rPr lang="en-US" sz="5400" dirty="0"/>
              <a:t>for </a:t>
            </a:r>
            <a:r>
              <a:rPr lang="en-US" sz="5400" dirty="0" smtClean="0"/>
              <a:t>Infant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Can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reduce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risk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of MTCT by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75%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nfants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born to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women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living with HIV who received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ARV prophylaxis (2011):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Sub-Saharan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Africa: 43%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Eastern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and Southern Africa=55%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Western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and Central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Africa=14%</a:t>
            </a:r>
          </a:p>
        </p:txBody>
      </p:sp>
    </p:spTree>
    <p:extLst>
      <p:ext uri="{BB962C8B-B14F-4D97-AF65-F5344CB8AC3E}">
        <p14:creationId xmlns:p14="http://schemas.microsoft.com/office/powerpoint/2010/main" val="10022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WHO PMTCT Protocol (2012)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Goal: virtually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eliminating new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pediatric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HIV infections, now considered to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be realistic</a:t>
            </a:r>
          </a:p>
          <a:p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Key approach: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short-term ARV prophylaxis to prevent MTCT during pregnancy, delivery and breastfeeding for HIV-infected women </a:t>
            </a:r>
            <a:r>
              <a:rPr lang="en-US" sz="2800" dirty="0">
                <a:solidFill>
                  <a:srgbClr val="C00000"/>
                </a:solidFill>
              </a:rPr>
              <a:t>not in 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need </a:t>
            </a:r>
            <a:r>
              <a:rPr lang="en-US" sz="2800" dirty="0">
                <a:solidFill>
                  <a:srgbClr val="C00000"/>
                </a:solidFill>
              </a:rPr>
              <a:t>of on-going </a:t>
            </a:r>
            <a:r>
              <a:rPr lang="en-US" sz="2800" dirty="0" smtClean="0">
                <a:solidFill>
                  <a:srgbClr val="C00000"/>
                </a:solidFill>
              </a:rPr>
              <a:t>treatment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Can reduce MTCT risk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% or lower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in those breastfeeding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213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Global PMTCT </a:t>
            </a:r>
            <a:endParaRPr lang="en-US" sz="9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Century Gothic" pitchFamily="34" charset="0"/>
                <a:cs typeface="Century Gothic" pitchFamily="34" charset="0"/>
              </a:rPr>
              <a:t>History of ARVs for PMTCT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Single dose NVP for mother and infant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AZT for mother during pregnancy and NVP or AZT for infant for 7 days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2010 – earlier start, triple ARVs and continuation during breastfeeding improves outcomes – </a:t>
            </a:r>
            <a:r>
              <a:rPr lang="en-US" altLang="en-US" dirty="0" smtClean="0">
                <a:solidFill>
                  <a:schemeClr val="accent2"/>
                </a:solidFill>
              </a:rPr>
              <a:t>Option A</a:t>
            </a:r>
          </a:p>
        </p:txBody>
      </p:sp>
    </p:spTree>
    <p:extLst>
      <p:ext uri="{BB962C8B-B14F-4D97-AF65-F5344CB8AC3E}">
        <p14:creationId xmlns:p14="http://schemas.microsoft.com/office/powerpoint/2010/main" val="222812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4127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dirty="0" smtClean="0">
                <a:latin typeface="Century Gothic" pitchFamily="34" charset="0"/>
                <a:cs typeface="Century Gothic" pitchFamily="34" charset="0"/>
              </a:rPr>
              <a:t>WHO Programmatic Update on PMTCT – April 2012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458200" cy="45720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Update to WHO’s 2010 PMTCT Guidance </a:t>
            </a:r>
          </a:p>
          <a:p>
            <a:pPr lvl="1"/>
            <a:r>
              <a:rPr lang="en-US" altLang="en-US" sz="2800" dirty="0" smtClean="0"/>
              <a:t>Single universal regimen to treat HIV+ woman and prevent PMTCT</a:t>
            </a:r>
          </a:p>
          <a:p>
            <a:pPr lvl="1"/>
            <a:endParaRPr lang="en-US" altLang="en-US" sz="2800" dirty="0" smtClean="0"/>
          </a:p>
          <a:p>
            <a:pPr lvl="1"/>
            <a:r>
              <a:rPr lang="en-US" altLang="en-US" sz="2800" dirty="0" smtClean="0"/>
              <a:t>Simplify recommendations for infant ARV</a:t>
            </a:r>
          </a:p>
          <a:p>
            <a:pPr lvl="1"/>
            <a:endParaRPr lang="en-US" altLang="en-US" sz="2800" dirty="0" smtClean="0"/>
          </a:p>
          <a:p>
            <a:pPr lvl="1"/>
            <a:r>
              <a:rPr lang="en-US" altLang="en-US" sz="2800" dirty="0" smtClean="0"/>
              <a:t>Avoid stopping and starting – public demand for HIV+ women to stay on treatment</a:t>
            </a:r>
          </a:p>
        </p:txBody>
      </p:sp>
    </p:spTree>
    <p:extLst>
      <p:ext uri="{BB962C8B-B14F-4D97-AF65-F5344CB8AC3E}">
        <p14:creationId xmlns:p14="http://schemas.microsoft.com/office/powerpoint/2010/main" val="15867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875</TotalTime>
  <Words>722</Words>
  <Application>Microsoft Office PowerPoint</Application>
  <PresentationFormat>On-screen Show (4:3)</PresentationFormat>
  <Paragraphs>187</Paragraphs>
  <Slides>27</Slides>
  <Notes>18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Supporting Use of the Pratt Pouch for Women Living with HIV/AIDS</vt:lpstr>
      <vt:lpstr>Today’s Agenda</vt:lpstr>
      <vt:lpstr>The PMTCT Challenge</vt:lpstr>
      <vt:lpstr>PMTCT: 4-Pronged Strategy</vt:lpstr>
      <vt:lpstr>ARV Prophylaxis for Infant</vt:lpstr>
      <vt:lpstr>WHO PMTCT Protocol (2012)</vt:lpstr>
      <vt:lpstr>Global PMTCT </vt:lpstr>
      <vt:lpstr>History of ARVs for PMTCT</vt:lpstr>
      <vt:lpstr>WHO Programmatic Update on PMTCT – April 2012</vt:lpstr>
      <vt:lpstr>Countdown to Zero - 2015</vt:lpstr>
      <vt:lpstr>UNAIDS estimates - 2011:</vt:lpstr>
      <vt:lpstr>How is Option B+ different than previous PMTCT regimens? </vt:lpstr>
      <vt:lpstr>Other factors influencing this movement: </vt:lpstr>
      <vt:lpstr>Option B+</vt:lpstr>
      <vt:lpstr>PowerPoint Presentation</vt:lpstr>
      <vt:lpstr>Advantages of Option B+ for families:</vt:lpstr>
      <vt:lpstr>Advantages of Option B+ for countries</vt:lpstr>
      <vt:lpstr>Zambia PMTCT Protocol</vt:lpstr>
      <vt:lpstr>Local PMTCT Protocol</vt:lpstr>
      <vt:lpstr>Zambia PMTCT Protocol  (Option B+) await new guidance</vt:lpstr>
      <vt:lpstr>PMTCT and Homebirths</vt:lpstr>
      <vt:lpstr>Pratt Pouch</vt:lpstr>
      <vt:lpstr>The Pratt Pouch</vt:lpstr>
      <vt:lpstr>Pratt Pouch: Development</vt:lpstr>
      <vt:lpstr>Providing the Pratt Pouch:  Skills Practice!</vt:lpstr>
      <vt:lpstr>Questions &amp; Answers</vt:lpstr>
      <vt:lpstr>Thank You</vt:lpstr>
    </vt:vector>
  </TitlesOfParts>
  <Company>IntraHealth International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Filling and Sealing the Pratt Pouch</dc:title>
  <dc:creator>Nina Frankel</dc:creator>
  <cp:lastModifiedBy>Robert Dodge</cp:lastModifiedBy>
  <cp:revision>78</cp:revision>
  <cp:lastPrinted>2013-09-17T14:52:39Z</cp:lastPrinted>
  <dcterms:created xsi:type="dcterms:W3CDTF">2012-03-01T19:28:28Z</dcterms:created>
  <dcterms:modified xsi:type="dcterms:W3CDTF">2013-12-10T16:29:18Z</dcterms:modified>
</cp:coreProperties>
</file>