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 id="261" r:id="rId4"/>
    <p:sldId id="262" r:id="rId5"/>
    <p:sldId id="263" r:id="rId6"/>
    <p:sldId id="265" r:id="rId7"/>
    <p:sldId id="266" r:id="rId8"/>
    <p:sldId id="267" r:id="rId9"/>
    <p:sldId id="268" r:id="rId10"/>
    <p:sldId id="269" r:id="rId11"/>
    <p:sldId id="270" r:id="rId12"/>
    <p:sldId id="271" r:id="rId13"/>
    <p:sldId id="272" r:id="rId14"/>
    <p:sldId id="273" r:id="rId15"/>
    <p:sldId id="275"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7E49B2-D5E3-4282-B194-E3627E7EE27D}" v="5" dt="2024-09-28T08:45:26.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231501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8969DF-ECAB-46E3-AC98-B8563861281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1057590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1030802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362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791615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2946318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293985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601375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13990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321420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404027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969DF-ECAB-46E3-AC98-B8563861281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288276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969DF-ECAB-46E3-AC98-B8563861281B}"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18375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147884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228560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8969DF-ECAB-46E3-AC98-B8563861281B}" type="datetimeFigureOut">
              <a:rPr lang="en-IN" smtClean="0"/>
              <a:t>28-09-2024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23752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8969DF-ECAB-46E3-AC98-B8563861281B}"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526B8-67FE-4853-A660-3B9FB9D94922}" type="slidenum">
              <a:rPr lang="en-IN" smtClean="0"/>
              <a:t>‹#›</a:t>
            </a:fld>
            <a:endParaRPr lang="en-IN"/>
          </a:p>
        </p:txBody>
      </p:sp>
    </p:spTree>
    <p:extLst>
      <p:ext uri="{BB962C8B-B14F-4D97-AF65-F5344CB8AC3E}">
        <p14:creationId xmlns:p14="http://schemas.microsoft.com/office/powerpoint/2010/main" val="261074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8969DF-ECAB-46E3-AC98-B8563861281B}" type="datetimeFigureOut">
              <a:rPr lang="en-IN" smtClean="0"/>
              <a:t>28-09-2024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0526B8-67FE-4853-A660-3B9FB9D94922}" type="slidenum">
              <a:rPr lang="en-IN" smtClean="0"/>
              <a:t>‹#›</a:t>
            </a:fld>
            <a:endParaRPr lang="en-IN"/>
          </a:p>
        </p:txBody>
      </p:sp>
    </p:spTree>
    <p:extLst>
      <p:ext uri="{BB962C8B-B14F-4D97-AF65-F5344CB8AC3E}">
        <p14:creationId xmlns:p14="http://schemas.microsoft.com/office/powerpoint/2010/main" val="319781716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2DC3-C439-4968-A3A9-1280212855BD}"/>
              </a:ext>
            </a:extLst>
          </p:cNvPr>
          <p:cNvSpPr>
            <a:spLocks noGrp="1"/>
          </p:cNvSpPr>
          <p:nvPr>
            <p:ph type="title"/>
          </p:nvPr>
        </p:nvSpPr>
        <p:spPr>
          <a:xfrm>
            <a:off x="3337560" y="4690873"/>
            <a:ext cx="6373368" cy="1635824"/>
          </a:xfrm>
        </p:spPr>
        <p:txBody>
          <a:bodyPr>
            <a:normAutofit fontScale="90000"/>
          </a:bodyPr>
          <a:lstStyle/>
          <a:p>
            <a:r>
              <a:rPr lang="en-IN" dirty="0"/>
              <a:t>Presented By: Pratul Pandey</a:t>
            </a:r>
            <a:br>
              <a:rPr lang="en-IN" dirty="0"/>
            </a:br>
            <a:r>
              <a:rPr lang="en-IN" dirty="0"/>
              <a:t>     Intern ID :- IN9240508 </a:t>
            </a:r>
            <a:br>
              <a:rPr lang="en-IN" dirty="0"/>
            </a:br>
            <a:endParaRPr lang="en-IN" dirty="0"/>
          </a:p>
        </p:txBody>
      </p:sp>
      <p:pic>
        <p:nvPicPr>
          <p:cNvPr id="5" name="Content Placeholder 4">
            <a:extLst>
              <a:ext uri="{FF2B5EF4-FFF2-40B4-BE49-F238E27FC236}">
                <a16:creationId xmlns:a16="http://schemas.microsoft.com/office/drawing/2014/main" id="{B06D73BD-B967-F21E-A6FF-A605F23112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536" y="360625"/>
            <a:ext cx="9823923" cy="4065071"/>
          </a:xfrm>
          <a:prstGeom prst="rect">
            <a:avLst/>
          </a:prstGeom>
        </p:spPr>
      </p:pic>
    </p:spTree>
    <p:extLst>
      <p:ext uri="{BB962C8B-B14F-4D97-AF65-F5344CB8AC3E}">
        <p14:creationId xmlns:p14="http://schemas.microsoft.com/office/powerpoint/2010/main" val="238377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1AD5-34F5-B52A-79C1-DA266189CCD0}"/>
              </a:ext>
            </a:extLst>
          </p:cNvPr>
          <p:cNvSpPr>
            <a:spLocks noGrp="1"/>
          </p:cNvSpPr>
          <p:nvPr>
            <p:ph type="title"/>
          </p:nvPr>
        </p:nvSpPr>
        <p:spPr/>
        <p:txBody>
          <a:bodyPr/>
          <a:lstStyle/>
          <a:p>
            <a:r>
              <a:rPr lang="en-US" b="1" dirty="0"/>
              <a:t>Common roles are taken by the </a:t>
            </a:r>
            <a:r>
              <a:rPr lang="en-US" b="1" dirty="0" err="1"/>
              <a:t>amcat</a:t>
            </a:r>
            <a:r>
              <a:rPr lang="en-US" b="1" dirty="0"/>
              <a:t> aspirants</a:t>
            </a:r>
            <a:endParaRPr lang="en-IN" b="1" dirty="0"/>
          </a:p>
        </p:txBody>
      </p:sp>
      <p:pic>
        <p:nvPicPr>
          <p:cNvPr id="6" name="Content Placeholder 5">
            <a:extLst>
              <a:ext uri="{FF2B5EF4-FFF2-40B4-BE49-F238E27FC236}">
                <a16:creationId xmlns:a16="http://schemas.microsoft.com/office/drawing/2014/main" id="{B91D4442-2707-C73C-D7A5-754424726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922076"/>
            <a:ext cx="5195888" cy="3623448"/>
          </a:xfrm>
        </p:spPr>
      </p:pic>
      <p:sp>
        <p:nvSpPr>
          <p:cNvPr id="4" name="Text Placeholder 3">
            <a:extLst>
              <a:ext uri="{FF2B5EF4-FFF2-40B4-BE49-F238E27FC236}">
                <a16:creationId xmlns:a16="http://schemas.microsoft.com/office/drawing/2014/main" id="{08C36CC4-8D84-D0E6-4530-FB17E1AA00CD}"/>
              </a:ext>
            </a:extLst>
          </p:cNvPr>
          <p:cNvSpPr>
            <a:spLocks noGrp="1"/>
          </p:cNvSpPr>
          <p:nvPr>
            <p:ph type="body" sz="half" idx="2"/>
          </p:nvPr>
        </p:nvSpPr>
        <p:spPr/>
        <p:txBody>
          <a:bodyPr>
            <a:normAutofit fontScale="70000" lnSpcReduction="20000"/>
          </a:bodyPr>
          <a:lstStyle/>
          <a:p>
            <a:r>
              <a:rPr lang="en-US" sz="1800" dirty="0"/>
              <a:t>Analysis of common IT roles reveals a significant gender imbalance, with males dominating most professions. IT fields showcase a concerning gender gap, with men heavily outnumbering women in most common roles. The plot hints that specialization preferences might play a role in this disparity While analyzing frequent IT roles, a striking trend emerges: males significantly outnumber females across these professions. Examining specializations, the plot suggests a possible association between specific fields and gender distribution.</a:t>
            </a:r>
            <a:endParaRPr lang="en-IN" sz="1800" dirty="0"/>
          </a:p>
        </p:txBody>
      </p:sp>
    </p:spTree>
    <p:extLst>
      <p:ext uri="{BB962C8B-B14F-4D97-AF65-F5344CB8AC3E}">
        <p14:creationId xmlns:p14="http://schemas.microsoft.com/office/powerpoint/2010/main" val="225991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00C0-1B9D-54ED-020D-D7FD8E9CFEBB}"/>
              </a:ext>
            </a:extLst>
          </p:cNvPr>
          <p:cNvSpPr>
            <a:spLocks noGrp="1"/>
          </p:cNvSpPr>
          <p:nvPr>
            <p:ph type="title"/>
          </p:nvPr>
        </p:nvSpPr>
        <p:spPr/>
        <p:txBody>
          <a:bodyPr>
            <a:normAutofit fontScale="90000"/>
          </a:bodyPr>
          <a:lstStyle/>
          <a:p>
            <a:r>
              <a:rPr lang="en-IN" sz="4400" b="1" dirty="0">
                <a:effectLst/>
                <a:latin typeface="Courier New" panose="02070309020205020404" pitchFamily="49" charset="0"/>
              </a:rPr>
              <a:t>10percentage</a:t>
            </a:r>
            <a:br>
              <a:rPr lang="en-IN" b="1" dirty="0">
                <a:effectLst/>
                <a:latin typeface="Courier New" panose="02070309020205020404" pitchFamily="49" charset="0"/>
              </a:rPr>
            </a:br>
            <a:endParaRPr lang="en-IN" b="1" dirty="0"/>
          </a:p>
        </p:txBody>
      </p:sp>
      <p:sp>
        <p:nvSpPr>
          <p:cNvPr id="3" name="Content Placeholder 2">
            <a:extLst>
              <a:ext uri="{FF2B5EF4-FFF2-40B4-BE49-F238E27FC236}">
                <a16:creationId xmlns:a16="http://schemas.microsoft.com/office/drawing/2014/main" id="{BE9C94C0-3E9C-B8E8-C709-8E564EE151FA}"/>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B9FF4877-28B6-E14E-4616-96F241DF8FFA}"/>
              </a:ext>
            </a:extLst>
          </p:cNvPr>
          <p:cNvSpPr>
            <a:spLocks noGrp="1"/>
          </p:cNvSpPr>
          <p:nvPr>
            <p:ph type="body" sz="half" idx="2"/>
          </p:nvPr>
        </p:nvSpPr>
        <p:spPr>
          <a:xfrm>
            <a:off x="839788" y="3090672"/>
            <a:ext cx="3932237" cy="2778316"/>
          </a:xfrm>
        </p:spPr>
        <p:txBody>
          <a:bodyPr>
            <a:normAutofit/>
          </a:bodyPr>
          <a:lstStyle/>
          <a:p>
            <a:r>
              <a:rPr lang="en-US" sz="2800" dirty="0"/>
              <a:t>The graphs show peak at 70 to 80 </a:t>
            </a:r>
            <a:endParaRPr lang="en-IN" sz="2800" dirty="0"/>
          </a:p>
        </p:txBody>
      </p:sp>
      <p:pic>
        <p:nvPicPr>
          <p:cNvPr id="6" name="Picture 5">
            <a:extLst>
              <a:ext uri="{FF2B5EF4-FFF2-40B4-BE49-F238E27FC236}">
                <a16:creationId xmlns:a16="http://schemas.microsoft.com/office/drawing/2014/main" id="{1A621C81-7290-9A1C-6E46-0DDE354D14EA}"/>
              </a:ext>
            </a:extLst>
          </p:cNvPr>
          <p:cNvPicPr>
            <a:picLocks noChangeAspect="1"/>
          </p:cNvPicPr>
          <p:nvPr/>
        </p:nvPicPr>
        <p:blipFill>
          <a:blip r:embed="rId2"/>
          <a:stretch>
            <a:fillRect/>
          </a:stretch>
        </p:blipFill>
        <p:spPr>
          <a:xfrm>
            <a:off x="5340095" y="811177"/>
            <a:ext cx="6442517" cy="5057811"/>
          </a:xfrm>
          <a:prstGeom prst="rect">
            <a:avLst/>
          </a:prstGeom>
        </p:spPr>
      </p:pic>
    </p:spTree>
    <p:extLst>
      <p:ext uri="{BB962C8B-B14F-4D97-AF65-F5344CB8AC3E}">
        <p14:creationId xmlns:p14="http://schemas.microsoft.com/office/powerpoint/2010/main" val="310800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B046-2535-33C4-6A9B-8C33067EC461}"/>
              </a:ext>
            </a:extLst>
          </p:cNvPr>
          <p:cNvSpPr>
            <a:spLocks noGrp="1"/>
          </p:cNvSpPr>
          <p:nvPr>
            <p:ph type="title"/>
          </p:nvPr>
        </p:nvSpPr>
        <p:spPr>
          <a:xfrm>
            <a:off x="839788" y="457200"/>
            <a:ext cx="3932237" cy="832104"/>
          </a:xfrm>
        </p:spPr>
        <p:txBody>
          <a:bodyPr/>
          <a:lstStyle/>
          <a:p>
            <a:r>
              <a:rPr lang="en-US" b="1" dirty="0"/>
              <a:t>Branch wise Salaries</a:t>
            </a:r>
            <a:endParaRPr lang="en-IN" b="1" dirty="0"/>
          </a:p>
        </p:txBody>
      </p:sp>
      <p:pic>
        <p:nvPicPr>
          <p:cNvPr id="6" name="Content Placeholder 5">
            <a:extLst>
              <a:ext uri="{FF2B5EF4-FFF2-40B4-BE49-F238E27FC236}">
                <a16:creationId xmlns:a16="http://schemas.microsoft.com/office/drawing/2014/main" id="{EF8B346C-1DAE-81EC-6615-1D303CDA9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856554"/>
            <a:ext cx="5195888" cy="3754492"/>
          </a:xfrm>
        </p:spPr>
      </p:pic>
      <p:sp>
        <p:nvSpPr>
          <p:cNvPr id="4" name="Text Placeholder 3">
            <a:extLst>
              <a:ext uri="{FF2B5EF4-FFF2-40B4-BE49-F238E27FC236}">
                <a16:creationId xmlns:a16="http://schemas.microsoft.com/office/drawing/2014/main" id="{C03B408C-092D-0C55-73C3-732309157C2C}"/>
              </a:ext>
            </a:extLst>
          </p:cNvPr>
          <p:cNvSpPr>
            <a:spLocks noGrp="1"/>
          </p:cNvSpPr>
          <p:nvPr>
            <p:ph type="body" sz="half" idx="2"/>
          </p:nvPr>
        </p:nvSpPr>
        <p:spPr/>
        <p:txBody>
          <a:bodyPr>
            <a:normAutofit fontScale="62500" lnSpcReduction="20000"/>
          </a:bodyPr>
          <a:lstStyle/>
          <a:p>
            <a:r>
              <a:rPr lang="en-US" sz="2400" dirty="0"/>
              <a:t>CE graduates stand out, earning substantially more on average than their peers from other branches. Choose wisely! Our data reveals that Computer Engineering graduates earn considerably more on average compared to other branches, where salaries show minimal variation. This insight could be valuable for aspiring students considering their academic paths</a:t>
            </a:r>
            <a:endParaRPr lang="en-IN" sz="2400" dirty="0"/>
          </a:p>
        </p:txBody>
      </p:sp>
    </p:spTree>
    <p:extLst>
      <p:ext uri="{BB962C8B-B14F-4D97-AF65-F5344CB8AC3E}">
        <p14:creationId xmlns:p14="http://schemas.microsoft.com/office/powerpoint/2010/main" val="171501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EB6C-861C-2C75-67AD-BB3BE77E1C70}"/>
              </a:ext>
            </a:extLst>
          </p:cNvPr>
          <p:cNvSpPr>
            <a:spLocks noGrp="1"/>
          </p:cNvSpPr>
          <p:nvPr>
            <p:ph type="title"/>
          </p:nvPr>
        </p:nvSpPr>
        <p:spPr/>
        <p:txBody>
          <a:bodyPr/>
          <a:lstStyle/>
          <a:p>
            <a:r>
              <a:rPr lang="en-IN" b="1" dirty="0"/>
              <a:t>Degree of AMCAT</a:t>
            </a:r>
          </a:p>
        </p:txBody>
      </p:sp>
      <p:pic>
        <p:nvPicPr>
          <p:cNvPr id="6" name="Content Placeholder 5">
            <a:extLst>
              <a:ext uri="{FF2B5EF4-FFF2-40B4-BE49-F238E27FC236}">
                <a16:creationId xmlns:a16="http://schemas.microsoft.com/office/drawing/2014/main" id="{1CFEF590-8FC8-0F45-A5CF-F44278087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015529"/>
            <a:ext cx="5195888" cy="3436542"/>
          </a:xfrm>
        </p:spPr>
      </p:pic>
      <p:sp>
        <p:nvSpPr>
          <p:cNvPr id="4" name="Text Placeholder 3">
            <a:extLst>
              <a:ext uri="{FF2B5EF4-FFF2-40B4-BE49-F238E27FC236}">
                <a16:creationId xmlns:a16="http://schemas.microsoft.com/office/drawing/2014/main" id="{ED520948-9C60-BEF3-5EA0-02EAD1647648}"/>
              </a:ext>
            </a:extLst>
          </p:cNvPr>
          <p:cNvSpPr>
            <a:spLocks noGrp="1"/>
          </p:cNvSpPr>
          <p:nvPr>
            <p:ph type="body" sz="half" idx="2"/>
          </p:nvPr>
        </p:nvSpPr>
        <p:spPr>
          <a:xfrm>
            <a:off x="839788" y="3118104"/>
            <a:ext cx="3932237" cy="2750884"/>
          </a:xfrm>
        </p:spPr>
        <p:txBody>
          <a:bodyPr>
            <a:normAutofit/>
          </a:bodyPr>
          <a:lstStyle/>
          <a:p>
            <a:r>
              <a:rPr lang="en-US" sz="2000" dirty="0"/>
              <a:t>Most of the AMCAT aspirants are from </a:t>
            </a:r>
            <a:r>
              <a:rPr lang="en-US" sz="2000" dirty="0" err="1"/>
              <a:t>B.tech</a:t>
            </a:r>
            <a:r>
              <a:rPr lang="en-US" sz="2000" dirty="0"/>
              <a:t> domain </a:t>
            </a:r>
            <a:endParaRPr lang="en-IN" sz="2000" dirty="0"/>
          </a:p>
        </p:txBody>
      </p:sp>
    </p:spTree>
    <p:extLst>
      <p:ext uri="{BB962C8B-B14F-4D97-AF65-F5344CB8AC3E}">
        <p14:creationId xmlns:p14="http://schemas.microsoft.com/office/powerpoint/2010/main" val="62851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F74A-E160-CAA5-A02C-F3BF7541FD10}"/>
              </a:ext>
            </a:extLst>
          </p:cNvPr>
          <p:cNvSpPr>
            <a:spLocks noGrp="1"/>
          </p:cNvSpPr>
          <p:nvPr>
            <p:ph type="title"/>
          </p:nvPr>
        </p:nvSpPr>
        <p:spPr>
          <a:xfrm>
            <a:off x="839788" y="457200"/>
            <a:ext cx="3932237" cy="1042416"/>
          </a:xfrm>
        </p:spPr>
        <p:txBody>
          <a:bodyPr>
            <a:normAutofit fontScale="90000"/>
          </a:bodyPr>
          <a:lstStyle/>
          <a:p>
            <a:r>
              <a:rPr lang="en-IN" sz="4000" b="1" dirty="0"/>
              <a:t>Analysis on Salary</a:t>
            </a:r>
          </a:p>
        </p:txBody>
      </p:sp>
      <p:pic>
        <p:nvPicPr>
          <p:cNvPr id="6" name="Content Placeholder 5">
            <a:extLst>
              <a:ext uri="{FF2B5EF4-FFF2-40B4-BE49-F238E27FC236}">
                <a16:creationId xmlns:a16="http://schemas.microsoft.com/office/drawing/2014/main" id="{526FD627-B674-173A-F92D-85DD36314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358575"/>
            <a:ext cx="5195888" cy="2750449"/>
          </a:xfrm>
        </p:spPr>
      </p:pic>
      <p:sp>
        <p:nvSpPr>
          <p:cNvPr id="4" name="Text Placeholder 3">
            <a:extLst>
              <a:ext uri="{FF2B5EF4-FFF2-40B4-BE49-F238E27FC236}">
                <a16:creationId xmlns:a16="http://schemas.microsoft.com/office/drawing/2014/main" id="{7F0A5782-43A8-A38C-8551-29DAD274AF52}"/>
              </a:ext>
            </a:extLst>
          </p:cNvPr>
          <p:cNvSpPr>
            <a:spLocks noGrp="1"/>
          </p:cNvSpPr>
          <p:nvPr>
            <p:ph type="body" sz="half" idx="2"/>
          </p:nvPr>
        </p:nvSpPr>
        <p:spPr/>
        <p:txBody>
          <a:bodyPr>
            <a:normAutofit fontScale="70000" lnSpcReduction="20000"/>
          </a:bodyPr>
          <a:lstStyle/>
          <a:p>
            <a:r>
              <a:rPr lang="en-US" sz="2800" dirty="0"/>
              <a:t>It is noted that there are many outliers in the salary data There is not much difference between median salary for both genders. We can also observe male have more outliers indicating they are more people getting higher pays in male than female </a:t>
            </a:r>
            <a:r>
              <a:rPr lang="en-US" sz="2800" dirty="0" err="1"/>
              <a:t>categor</a:t>
            </a:r>
            <a:endParaRPr lang="en-IN" sz="2800" dirty="0"/>
          </a:p>
        </p:txBody>
      </p:sp>
    </p:spTree>
    <p:extLst>
      <p:ext uri="{BB962C8B-B14F-4D97-AF65-F5344CB8AC3E}">
        <p14:creationId xmlns:p14="http://schemas.microsoft.com/office/powerpoint/2010/main" val="333177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ACBF-79BD-F472-36E1-3A201CBFE108}"/>
              </a:ext>
            </a:extLst>
          </p:cNvPr>
          <p:cNvSpPr>
            <a:spLocks noGrp="1"/>
          </p:cNvSpPr>
          <p:nvPr>
            <p:ph type="ctrTitle"/>
          </p:nvPr>
        </p:nvSpPr>
        <p:spPr>
          <a:xfrm>
            <a:off x="1524000" y="164593"/>
            <a:ext cx="9144000" cy="1261871"/>
          </a:xfrm>
        </p:spPr>
        <p:txBody>
          <a:bodyPr>
            <a:normAutofit/>
          </a:bodyPr>
          <a:lstStyle/>
          <a:p>
            <a:r>
              <a:rPr lang="en-IN" b="1" dirty="0"/>
              <a:t>Overall Conclusions</a:t>
            </a:r>
          </a:p>
        </p:txBody>
      </p:sp>
      <p:sp>
        <p:nvSpPr>
          <p:cNvPr id="3" name="Subtitle 2">
            <a:extLst>
              <a:ext uri="{FF2B5EF4-FFF2-40B4-BE49-F238E27FC236}">
                <a16:creationId xmlns:a16="http://schemas.microsoft.com/office/drawing/2014/main" id="{837736DD-E093-8A99-4529-017D47E41839}"/>
              </a:ext>
            </a:extLst>
          </p:cNvPr>
          <p:cNvSpPr>
            <a:spLocks noGrp="1"/>
          </p:cNvSpPr>
          <p:nvPr>
            <p:ph type="subTitle" idx="1"/>
          </p:nvPr>
        </p:nvSpPr>
        <p:spPr>
          <a:xfrm>
            <a:off x="1524000" y="1362456"/>
            <a:ext cx="9144000" cy="4910328"/>
          </a:xfrm>
        </p:spPr>
        <p:txBody>
          <a:bodyPr>
            <a:normAutofit fontScale="85000" lnSpcReduction="20000"/>
          </a:bodyPr>
          <a:lstStyle/>
          <a:p>
            <a:pPr marL="457200" indent="-457200" algn="l">
              <a:buAutoNum type="arabicParenR"/>
            </a:pPr>
            <a:r>
              <a:rPr lang="en-US" sz="3200" dirty="0"/>
              <a:t>Demographics: Predominantly male: Majority are male applicants. IT-focused: Most aspirants choose the IT domain. Experience: Average experience around 5 years. Education: </a:t>
            </a:r>
            <a:r>
              <a:rPr lang="en-US" sz="3200" dirty="0" err="1"/>
              <a:t>B.Tech</a:t>
            </a:r>
            <a:r>
              <a:rPr lang="en-US" sz="3200" dirty="0"/>
              <a:t> degree, often from tier-2 colleges in Uttar Pradesh. Specialization: Computer Science/Information Technology common choices.</a:t>
            </a:r>
          </a:p>
          <a:p>
            <a:pPr marL="457200" indent="-457200" algn="l">
              <a:buAutoNum type="arabicParenR"/>
            </a:pPr>
            <a:r>
              <a:rPr lang="en-US" sz="3200" dirty="0"/>
              <a:t> (2) Salary and Careers: Average salary: Around ₹300,000 annually. High-paying roles: IT fields dominate, with Software Engineer and Software Developer being the most popular and well-paying choices. </a:t>
            </a:r>
            <a:endParaRPr lang="en-IN" sz="3200" dirty="0"/>
          </a:p>
        </p:txBody>
      </p:sp>
    </p:spTree>
    <p:extLst>
      <p:ext uri="{BB962C8B-B14F-4D97-AF65-F5344CB8AC3E}">
        <p14:creationId xmlns:p14="http://schemas.microsoft.com/office/powerpoint/2010/main" val="162341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1BB9-AB35-F280-C561-07C540FDEFBB}"/>
              </a:ext>
            </a:extLst>
          </p:cNvPr>
          <p:cNvSpPr>
            <a:spLocks noGrp="1"/>
          </p:cNvSpPr>
          <p:nvPr>
            <p:ph type="title"/>
          </p:nvPr>
        </p:nvSpPr>
        <p:spPr>
          <a:xfrm>
            <a:off x="838200" y="1051560"/>
            <a:ext cx="10515600" cy="4187952"/>
          </a:xfrm>
        </p:spPr>
        <p:txBody>
          <a:bodyPr>
            <a:normAutofit fontScale="90000"/>
          </a:bodyPr>
          <a:lstStyle/>
          <a:p>
            <a:r>
              <a:rPr lang="en-US" sz="19900" b="1" dirty="0"/>
              <a:t>Thank You</a:t>
            </a:r>
            <a:endParaRPr lang="en-IN" sz="19900" b="1" dirty="0"/>
          </a:p>
        </p:txBody>
      </p:sp>
    </p:spTree>
    <p:extLst>
      <p:ext uri="{BB962C8B-B14F-4D97-AF65-F5344CB8AC3E}">
        <p14:creationId xmlns:p14="http://schemas.microsoft.com/office/powerpoint/2010/main" val="347241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44AF52-247E-5F79-35AD-6B7AEC5D4841}"/>
              </a:ext>
            </a:extLst>
          </p:cNvPr>
          <p:cNvSpPr txBox="1"/>
          <p:nvPr/>
        </p:nvSpPr>
        <p:spPr>
          <a:xfrm>
            <a:off x="877824" y="1086350"/>
            <a:ext cx="10177272" cy="4401205"/>
          </a:xfrm>
          <a:prstGeom prst="rect">
            <a:avLst/>
          </a:prstGeom>
          <a:noFill/>
        </p:spPr>
        <p:txBody>
          <a:bodyPr wrap="square">
            <a:spAutoFit/>
          </a:bodyPr>
          <a:lstStyle/>
          <a:p>
            <a:r>
              <a:rPr lang="en-IN" sz="4000" b="1" i="0" dirty="0">
                <a:solidFill>
                  <a:srgbClr val="002246"/>
                </a:solidFill>
                <a:effectLst/>
                <a:latin typeface="SofiaPro"/>
              </a:rPr>
              <a:t>                                  Assignment</a:t>
            </a:r>
            <a:endParaRPr lang="en-IN" sz="4000" b="1" dirty="0"/>
          </a:p>
          <a:p>
            <a:endParaRPr lang="en-IN" sz="4000" b="1" dirty="0"/>
          </a:p>
          <a:p>
            <a:endParaRPr lang="en-IN" sz="4000" b="1" dirty="0"/>
          </a:p>
          <a:p>
            <a:r>
              <a:rPr lang="en-IN" sz="4000" b="1" dirty="0"/>
              <a:t>           </a:t>
            </a:r>
            <a:r>
              <a:rPr lang="en-US" sz="4000" b="1" i="0" dirty="0">
                <a:solidFill>
                  <a:srgbClr val="082343"/>
                </a:solidFill>
                <a:effectLst/>
                <a:latin typeface="SofiaPro"/>
              </a:rPr>
              <a:t>EDA Project - Analysis of AMCAT Data</a:t>
            </a:r>
          </a:p>
          <a:p>
            <a:endParaRPr lang="en-IN" sz="4000" b="1" dirty="0"/>
          </a:p>
          <a:p>
            <a:endParaRPr lang="en-IN" sz="4000" b="1" dirty="0"/>
          </a:p>
          <a:p>
            <a:r>
              <a:rPr lang="en-IN" sz="4000" b="1" dirty="0"/>
              <a:t>                 Analysis on AMCAT Data</a:t>
            </a:r>
          </a:p>
        </p:txBody>
      </p:sp>
    </p:spTree>
    <p:extLst>
      <p:ext uri="{BB962C8B-B14F-4D97-AF65-F5344CB8AC3E}">
        <p14:creationId xmlns:p14="http://schemas.microsoft.com/office/powerpoint/2010/main" val="219533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74F5D3-4776-A120-2F24-69CCE8FE7775}"/>
              </a:ext>
            </a:extLst>
          </p:cNvPr>
          <p:cNvSpPr>
            <a:spLocks noGrp="1"/>
          </p:cNvSpPr>
          <p:nvPr>
            <p:ph type="title"/>
          </p:nvPr>
        </p:nvSpPr>
        <p:spPr>
          <a:xfrm>
            <a:off x="838200" y="365125"/>
            <a:ext cx="10515600" cy="5688203"/>
          </a:xfrm>
        </p:spPr>
        <p:txBody>
          <a:bodyPr>
            <a:normAutofit fontScale="90000"/>
          </a:bodyPr>
          <a:lstStyle/>
          <a:p>
            <a:r>
              <a:rPr lang="en-US" dirty="0"/>
              <a:t>• </a:t>
            </a:r>
            <a:r>
              <a:rPr lang="en-US" b="1" dirty="0"/>
              <a:t>Title</a:t>
            </a:r>
            <a:r>
              <a:rPr lang="en-US" dirty="0"/>
              <a:t> :</a:t>
            </a:r>
            <a:br>
              <a:rPr lang="en-US" dirty="0"/>
            </a:br>
            <a:r>
              <a:rPr lang="en-US" dirty="0"/>
              <a:t> EDA Project – Analysis on AMCAT Data </a:t>
            </a:r>
            <a:br>
              <a:rPr lang="en-US" dirty="0"/>
            </a:br>
            <a:br>
              <a:rPr lang="en-US" dirty="0"/>
            </a:br>
            <a:r>
              <a:rPr lang="en-US" dirty="0"/>
              <a:t>• </a:t>
            </a:r>
            <a:r>
              <a:rPr lang="en-US" b="1" dirty="0"/>
              <a:t>Subtitle</a:t>
            </a:r>
            <a:r>
              <a:rPr lang="en-US" dirty="0"/>
              <a:t> :</a:t>
            </a:r>
            <a:br>
              <a:rPr lang="en-US" dirty="0"/>
            </a:br>
            <a:r>
              <a:rPr lang="en-US" dirty="0"/>
              <a:t>Based on the information provided, this dataset seems to contain information about individuals, likely job seekers or employees, with various attributes like experience, education, skills, and salary </a:t>
            </a:r>
            <a:endParaRPr lang="en-IN" dirty="0"/>
          </a:p>
        </p:txBody>
      </p:sp>
    </p:spTree>
    <p:extLst>
      <p:ext uri="{BB962C8B-B14F-4D97-AF65-F5344CB8AC3E}">
        <p14:creationId xmlns:p14="http://schemas.microsoft.com/office/powerpoint/2010/main" val="182432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2F3C-156E-9259-3571-52E8255D54ED}"/>
              </a:ext>
            </a:extLst>
          </p:cNvPr>
          <p:cNvSpPr>
            <a:spLocks noGrp="1"/>
          </p:cNvSpPr>
          <p:nvPr>
            <p:ph type="title"/>
          </p:nvPr>
        </p:nvSpPr>
        <p:spPr>
          <a:xfrm>
            <a:off x="838200" y="365125"/>
            <a:ext cx="10515600" cy="5121275"/>
          </a:xfrm>
        </p:spPr>
        <p:txBody>
          <a:bodyPr>
            <a:normAutofit fontScale="90000"/>
          </a:bodyPr>
          <a:lstStyle/>
          <a:p>
            <a:br>
              <a:rPr lang="en-IN" b="1" dirty="0"/>
            </a:br>
            <a:r>
              <a:rPr lang="en-IN" b="1" dirty="0"/>
              <a:t>Objective</a:t>
            </a:r>
            <a:r>
              <a:rPr lang="en-IN" dirty="0"/>
              <a:t>:</a:t>
            </a:r>
            <a:br>
              <a:rPr lang="en-IN" dirty="0"/>
            </a:br>
            <a:br>
              <a:rPr lang="en-IN" dirty="0"/>
            </a:br>
            <a:br>
              <a:rPr lang="en-IN" dirty="0"/>
            </a:br>
            <a:r>
              <a:rPr lang="en-IN" dirty="0"/>
              <a:t>T</a:t>
            </a:r>
            <a:r>
              <a:rPr lang="en-US" dirty="0"/>
              <a:t>he objective of this EDA is to explore the data, understand its characteristics, and identify potential relationships between variables, particularly focusing on "Salary" as the target variable. </a:t>
            </a:r>
            <a:endParaRPr lang="en-IN" dirty="0"/>
          </a:p>
        </p:txBody>
      </p:sp>
    </p:spTree>
    <p:extLst>
      <p:ext uri="{BB962C8B-B14F-4D97-AF65-F5344CB8AC3E}">
        <p14:creationId xmlns:p14="http://schemas.microsoft.com/office/powerpoint/2010/main" val="206119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478F-EF96-7F34-3D22-F8C6F649922B}"/>
              </a:ext>
            </a:extLst>
          </p:cNvPr>
          <p:cNvSpPr>
            <a:spLocks noGrp="1"/>
          </p:cNvSpPr>
          <p:nvPr>
            <p:ph type="title"/>
          </p:nvPr>
        </p:nvSpPr>
        <p:spPr>
          <a:xfrm>
            <a:off x="838200" y="365125"/>
            <a:ext cx="10515600" cy="6017387"/>
          </a:xfrm>
        </p:spPr>
        <p:txBody>
          <a:bodyPr>
            <a:normAutofit/>
          </a:bodyPr>
          <a:lstStyle/>
          <a:p>
            <a:r>
              <a:rPr lang="en-US" dirty="0"/>
              <a:t>• </a:t>
            </a:r>
            <a:r>
              <a:rPr lang="en-US" b="1" dirty="0"/>
              <a:t>Data collection and preparation</a:t>
            </a:r>
            <a:r>
              <a:rPr lang="en-US" sz="4000" b="1" dirty="0"/>
              <a:t>: </a:t>
            </a:r>
            <a:br>
              <a:rPr lang="en-US" dirty="0"/>
            </a:br>
            <a:r>
              <a:rPr lang="en-US" sz="3600" dirty="0"/>
              <a:t>Gathering and processing large datasets of patient   information. </a:t>
            </a:r>
            <a:br>
              <a:rPr lang="en-US" dirty="0"/>
            </a:br>
            <a:r>
              <a:rPr lang="en-US" dirty="0"/>
              <a:t>• </a:t>
            </a:r>
            <a:r>
              <a:rPr lang="en-US" b="1" dirty="0"/>
              <a:t>Model development and training: </a:t>
            </a:r>
            <a:br>
              <a:rPr lang="en-US" dirty="0"/>
            </a:br>
            <a:r>
              <a:rPr lang="en-US" sz="3600" dirty="0"/>
              <a:t>Experiment with different machine learning algorithms to build the most accurate </a:t>
            </a:r>
            <a:r>
              <a:rPr lang="en-US" dirty="0"/>
              <a:t>prediction model. </a:t>
            </a:r>
            <a:br>
              <a:rPr lang="en-US" dirty="0"/>
            </a:br>
            <a:r>
              <a:rPr lang="en-US" dirty="0"/>
              <a:t>• </a:t>
            </a:r>
            <a:r>
              <a:rPr lang="en-US" b="1" dirty="0"/>
              <a:t>Evaluation and validation: </a:t>
            </a:r>
            <a:br>
              <a:rPr lang="en-US" dirty="0"/>
            </a:br>
            <a:r>
              <a:rPr lang="en-US" sz="3600" dirty="0"/>
              <a:t>Rigorously testing the model's performance and refining it for optimal accuracy.</a:t>
            </a:r>
            <a:endParaRPr lang="en-IN" dirty="0"/>
          </a:p>
        </p:txBody>
      </p:sp>
    </p:spTree>
    <p:extLst>
      <p:ext uri="{BB962C8B-B14F-4D97-AF65-F5344CB8AC3E}">
        <p14:creationId xmlns:p14="http://schemas.microsoft.com/office/powerpoint/2010/main" val="186923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AB35-407E-C995-4775-6B36353A0630}"/>
              </a:ext>
            </a:extLst>
          </p:cNvPr>
          <p:cNvSpPr>
            <a:spLocks noGrp="1"/>
          </p:cNvSpPr>
          <p:nvPr>
            <p:ph type="title"/>
          </p:nvPr>
        </p:nvSpPr>
        <p:spPr/>
        <p:txBody>
          <a:bodyPr/>
          <a:lstStyle/>
          <a:p>
            <a:r>
              <a:rPr lang="en-IN" b="1" dirty="0"/>
              <a:t>Head of Data:</a:t>
            </a:r>
            <a:endParaRPr lang="en-IN" dirty="0"/>
          </a:p>
        </p:txBody>
      </p:sp>
      <p:pic>
        <p:nvPicPr>
          <p:cNvPr id="6" name="Content Placeholder 5">
            <a:extLst>
              <a:ext uri="{FF2B5EF4-FFF2-40B4-BE49-F238E27FC236}">
                <a16:creationId xmlns:a16="http://schemas.microsoft.com/office/drawing/2014/main" id="{E86A41FC-F1F0-3044-7571-3A89D62C8C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3535740"/>
            <a:ext cx="4395787" cy="1245432"/>
          </a:xfrm>
        </p:spPr>
      </p:pic>
      <p:pic>
        <p:nvPicPr>
          <p:cNvPr id="8" name="Content Placeholder 7">
            <a:extLst>
              <a:ext uri="{FF2B5EF4-FFF2-40B4-BE49-F238E27FC236}">
                <a16:creationId xmlns:a16="http://schemas.microsoft.com/office/drawing/2014/main" id="{1847E83B-982E-D156-94B0-1CCD07C9836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2536750"/>
            <a:ext cx="4395788" cy="3238651"/>
          </a:xfrm>
        </p:spPr>
      </p:pic>
    </p:spTree>
    <p:extLst>
      <p:ext uri="{BB962C8B-B14F-4D97-AF65-F5344CB8AC3E}">
        <p14:creationId xmlns:p14="http://schemas.microsoft.com/office/powerpoint/2010/main" val="184181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1D23-81C9-23A6-FE16-679BF2453393}"/>
              </a:ext>
            </a:extLst>
          </p:cNvPr>
          <p:cNvSpPr>
            <a:spLocks noGrp="1"/>
          </p:cNvSpPr>
          <p:nvPr>
            <p:ph type="title"/>
          </p:nvPr>
        </p:nvSpPr>
        <p:spPr>
          <a:xfrm>
            <a:off x="831850" y="612649"/>
            <a:ext cx="10515600" cy="996696"/>
          </a:xfrm>
        </p:spPr>
        <p:txBody>
          <a:bodyPr>
            <a:normAutofit/>
          </a:bodyPr>
          <a:lstStyle/>
          <a:p>
            <a:r>
              <a:rPr lang="en-US" b="1" dirty="0"/>
              <a:t>Pre-</a:t>
            </a:r>
            <a:r>
              <a:rPr lang="en-US" b="1" dirty="0" err="1"/>
              <a:t>Porcessing</a:t>
            </a:r>
            <a:r>
              <a:rPr lang="en-US" b="1" dirty="0"/>
              <a:t>:</a:t>
            </a:r>
            <a:endParaRPr lang="en-IN" b="1" dirty="0"/>
          </a:p>
        </p:txBody>
      </p:sp>
      <p:sp>
        <p:nvSpPr>
          <p:cNvPr id="3" name="Text Placeholder 2">
            <a:extLst>
              <a:ext uri="{FF2B5EF4-FFF2-40B4-BE49-F238E27FC236}">
                <a16:creationId xmlns:a16="http://schemas.microsoft.com/office/drawing/2014/main" id="{CCA08E6E-AB34-2309-C0E5-F8892FFAC228}"/>
              </a:ext>
            </a:extLst>
          </p:cNvPr>
          <p:cNvSpPr>
            <a:spLocks noGrp="1"/>
          </p:cNvSpPr>
          <p:nvPr>
            <p:ph type="body" idx="1"/>
          </p:nvPr>
        </p:nvSpPr>
        <p:spPr>
          <a:xfrm>
            <a:off x="831850" y="1609345"/>
            <a:ext cx="10515600" cy="4480305"/>
          </a:xfrm>
        </p:spPr>
        <p:txBody>
          <a:bodyPr>
            <a:normAutofit fontScale="70000" lnSpcReduction="20000"/>
          </a:bodyPr>
          <a:lstStyle/>
          <a:p>
            <a:r>
              <a:rPr lang="en-US" sz="3600" dirty="0">
                <a:solidFill>
                  <a:schemeClr val="tx1"/>
                </a:solidFill>
              </a:rPr>
              <a:t>Date/Time Columns (DOJ, DOL, DOB): Need format verification and conversion. </a:t>
            </a:r>
          </a:p>
          <a:p>
            <a:r>
              <a:rPr lang="en-US" sz="3600" dirty="0">
                <a:solidFill>
                  <a:schemeClr val="tx1"/>
                </a:solidFill>
              </a:rPr>
              <a:t>Job City: Replace "-1" with </a:t>
            </a:r>
            <a:r>
              <a:rPr lang="en-US" sz="3600" dirty="0" err="1">
                <a:solidFill>
                  <a:schemeClr val="tx1"/>
                </a:solidFill>
              </a:rPr>
              <a:t>NaN</a:t>
            </a:r>
            <a:r>
              <a:rPr lang="en-US" sz="3600" dirty="0">
                <a:solidFill>
                  <a:schemeClr val="tx1"/>
                </a:solidFill>
              </a:rPr>
              <a:t> and consider imputation based on other info.</a:t>
            </a:r>
          </a:p>
          <a:p>
            <a:r>
              <a:rPr lang="en-US" sz="3600" dirty="0">
                <a:solidFill>
                  <a:schemeClr val="tx1"/>
                </a:solidFill>
              </a:rPr>
              <a:t>Board Scores (10th &amp; 12th): Replace "0" with </a:t>
            </a:r>
            <a:r>
              <a:rPr lang="en-US" sz="3600" dirty="0" err="1">
                <a:solidFill>
                  <a:schemeClr val="tx1"/>
                </a:solidFill>
              </a:rPr>
              <a:t>NaN</a:t>
            </a:r>
            <a:r>
              <a:rPr lang="en-US" sz="3600" dirty="0">
                <a:solidFill>
                  <a:schemeClr val="tx1"/>
                </a:solidFill>
              </a:rPr>
              <a:t> and consider imputation or separate categories.</a:t>
            </a:r>
          </a:p>
          <a:p>
            <a:r>
              <a:rPr lang="en-US" sz="3600" dirty="0">
                <a:solidFill>
                  <a:schemeClr val="tx1"/>
                </a:solidFill>
              </a:rPr>
              <a:t>College State: Replace "union territory" with a specific state or category. </a:t>
            </a:r>
          </a:p>
          <a:p>
            <a:r>
              <a:rPr lang="en-US" sz="3600" dirty="0">
                <a:solidFill>
                  <a:schemeClr val="tx1"/>
                </a:solidFill>
              </a:rPr>
              <a:t>Graduation Year: Replace "0" with </a:t>
            </a:r>
            <a:r>
              <a:rPr lang="en-US" sz="3600" dirty="0" err="1">
                <a:solidFill>
                  <a:schemeClr val="tx1"/>
                </a:solidFill>
              </a:rPr>
              <a:t>NaN</a:t>
            </a:r>
            <a:r>
              <a:rPr lang="en-US" sz="3600" dirty="0">
                <a:solidFill>
                  <a:schemeClr val="tx1"/>
                </a:solidFill>
              </a:rPr>
              <a:t> and consider imputation based on other attributes.</a:t>
            </a:r>
          </a:p>
          <a:p>
            <a:r>
              <a:rPr lang="en-US" sz="3600" dirty="0">
                <a:solidFill>
                  <a:schemeClr val="tx1"/>
                </a:solidFill>
              </a:rPr>
              <a:t>Domain: Replace "-1" with </a:t>
            </a:r>
            <a:r>
              <a:rPr lang="en-US" sz="3600" dirty="0" err="1">
                <a:solidFill>
                  <a:schemeClr val="tx1"/>
                </a:solidFill>
              </a:rPr>
              <a:t>NaN</a:t>
            </a:r>
            <a:r>
              <a:rPr lang="en-US" sz="3600" dirty="0">
                <a:solidFill>
                  <a:schemeClr val="tx1"/>
                </a:solidFill>
              </a:rPr>
              <a:t> and consider imputation based on other info or create a separate category</a:t>
            </a:r>
            <a:endParaRPr lang="en-IN" sz="3600" dirty="0">
              <a:solidFill>
                <a:schemeClr val="tx1"/>
              </a:solidFill>
            </a:endParaRPr>
          </a:p>
        </p:txBody>
      </p:sp>
    </p:spTree>
    <p:extLst>
      <p:ext uri="{BB962C8B-B14F-4D97-AF65-F5344CB8AC3E}">
        <p14:creationId xmlns:p14="http://schemas.microsoft.com/office/powerpoint/2010/main" val="105558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BFA2-D580-D1FB-9FC6-C34AE347E122}"/>
              </a:ext>
            </a:extLst>
          </p:cNvPr>
          <p:cNvSpPr>
            <a:spLocks noGrp="1"/>
          </p:cNvSpPr>
          <p:nvPr>
            <p:ph type="title"/>
          </p:nvPr>
        </p:nvSpPr>
        <p:spPr>
          <a:xfrm>
            <a:off x="839788" y="457200"/>
            <a:ext cx="3932237" cy="859536"/>
          </a:xfrm>
        </p:spPr>
        <p:txBody>
          <a:bodyPr/>
          <a:lstStyle/>
          <a:p>
            <a:r>
              <a:rPr lang="en-IN" b="1" dirty="0"/>
              <a:t>Analysis on Salaries </a:t>
            </a:r>
          </a:p>
        </p:txBody>
      </p:sp>
      <p:pic>
        <p:nvPicPr>
          <p:cNvPr id="6" name="Content Placeholder 5">
            <a:extLst>
              <a:ext uri="{FF2B5EF4-FFF2-40B4-BE49-F238E27FC236}">
                <a16:creationId xmlns:a16="http://schemas.microsoft.com/office/drawing/2014/main" id="{CCC5E781-B642-11DF-8F07-E26E6E0E37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733122"/>
            <a:ext cx="5195888" cy="4001356"/>
          </a:xfrm>
        </p:spPr>
      </p:pic>
      <p:sp>
        <p:nvSpPr>
          <p:cNvPr id="4" name="Text Placeholder 3">
            <a:extLst>
              <a:ext uri="{FF2B5EF4-FFF2-40B4-BE49-F238E27FC236}">
                <a16:creationId xmlns:a16="http://schemas.microsoft.com/office/drawing/2014/main" id="{764B40B6-EB3F-75F1-D318-941117E7871D}"/>
              </a:ext>
            </a:extLst>
          </p:cNvPr>
          <p:cNvSpPr>
            <a:spLocks noGrp="1"/>
          </p:cNvSpPr>
          <p:nvPr>
            <p:ph type="body" sz="half" idx="2"/>
          </p:nvPr>
        </p:nvSpPr>
        <p:spPr>
          <a:xfrm>
            <a:off x="839788" y="1435608"/>
            <a:ext cx="3932237" cy="4433380"/>
          </a:xfrm>
        </p:spPr>
        <p:txBody>
          <a:bodyPr>
            <a:normAutofit fontScale="85000" lnSpcReduction="20000"/>
          </a:bodyPr>
          <a:lstStyle/>
          <a:p>
            <a:r>
              <a:rPr lang="en-US" sz="2000" dirty="0"/>
              <a:t>Dominated by IT: Most high-paying positions are within the IT sector. </a:t>
            </a:r>
          </a:p>
          <a:p>
            <a:r>
              <a:rPr lang="en-US" sz="2000" dirty="0"/>
              <a:t>Gender Gap: Men earn more in 45% of top roles, while women earn more in 20%.</a:t>
            </a:r>
          </a:p>
          <a:p>
            <a:r>
              <a:rPr lang="en-US" sz="2000" dirty="0"/>
              <a:t> Missing Women: Some high-paying fields (e.g., junior manager, sales account manager) lack female representation.</a:t>
            </a:r>
          </a:p>
          <a:p>
            <a:r>
              <a:rPr lang="en-US" sz="2000" dirty="0"/>
              <a:t>Highest Paid (Men): Junior manager.</a:t>
            </a:r>
          </a:p>
          <a:p>
            <a:r>
              <a:rPr lang="en-US" sz="2000" dirty="0"/>
              <a:t>Highest Paid (Women): Field engineer. </a:t>
            </a:r>
          </a:p>
          <a:p>
            <a:r>
              <a:rPr lang="en-US" sz="2000" dirty="0"/>
              <a:t>Most Frequent &amp; Highest Paid: Software engineer and software developer (both genders) </a:t>
            </a:r>
            <a:endParaRPr lang="en-IN" sz="2000" dirty="0"/>
          </a:p>
        </p:txBody>
      </p:sp>
    </p:spTree>
    <p:extLst>
      <p:ext uri="{BB962C8B-B14F-4D97-AF65-F5344CB8AC3E}">
        <p14:creationId xmlns:p14="http://schemas.microsoft.com/office/powerpoint/2010/main" val="159070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5634-9465-3C6C-FB5B-4BFAE468F7F3}"/>
              </a:ext>
            </a:extLst>
          </p:cNvPr>
          <p:cNvSpPr>
            <a:spLocks noGrp="1"/>
          </p:cNvSpPr>
          <p:nvPr>
            <p:ph type="title"/>
          </p:nvPr>
        </p:nvSpPr>
        <p:spPr>
          <a:xfrm>
            <a:off x="839788" y="457200"/>
            <a:ext cx="3932237" cy="1143000"/>
          </a:xfrm>
        </p:spPr>
        <p:txBody>
          <a:bodyPr/>
          <a:lstStyle/>
          <a:p>
            <a:r>
              <a:rPr lang="en-US" b="1" dirty="0"/>
              <a:t>Ratio of Male and Female in Company </a:t>
            </a:r>
            <a:endParaRPr lang="en-IN" b="1" dirty="0"/>
          </a:p>
        </p:txBody>
      </p:sp>
      <p:pic>
        <p:nvPicPr>
          <p:cNvPr id="6" name="Content Placeholder 5">
            <a:extLst>
              <a:ext uri="{FF2B5EF4-FFF2-40B4-BE49-F238E27FC236}">
                <a16:creationId xmlns:a16="http://schemas.microsoft.com/office/drawing/2014/main" id="{974669D3-B421-AFCE-4404-5CE30702B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766923"/>
            <a:ext cx="5195888" cy="3933754"/>
          </a:xfrm>
        </p:spPr>
      </p:pic>
      <p:sp>
        <p:nvSpPr>
          <p:cNvPr id="4" name="Text Placeholder 3">
            <a:extLst>
              <a:ext uri="{FF2B5EF4-FFF2-40B4-BE49-F238E27FC236}">
                <a16:creationId xmlns:a16="http://schemas.microsoft.com/office/drawing/2014/main" id="{9D715078-D070-8BC1-A806-B08F6CB9ACA4}"/>
              </a:ext>
            </a:extLst>
          </p:cNvPr>
          <p:cNvSpPr>
            <a:spLocks noGrp="1"/>
          </p:cNvSpPr>
          <p:nvPr>
            <p:ph type="body" sz="half" idx="2"/>
          </p:nvPr>
        </p:nvSpPr>
        <p:spPr>
          <a:xfrm>
            <a:off x="779051" y="3026664"/>
            <a:ext cx="4198556" cy="2542032"/>
          </a:xfrm>
        </p:spPr>
        <p:txBody>
          <a:bodyPr>
            <a:normAutofit/>
          </a:bodyPr>
          <a:lstStyle/>
          <a:p>
            <a:r>
              <a:rPr lang="en-US" sz="2800" dirty="0"/>
              <a:t>The ratio of men is 3 times greater than female.</a:t>
            </a:r>
            <a:endParaRPr lang="en-IN" sz="2800" dirty="0"/>
          </a:p>
        </p:txBody>
      </p:sp>
    </p:spTree>
    <p:extLst>
      <p:ext uri="{BB962C8B-B14F-4D97-AF65-F5344CB8AC3E}">
        <p14:creationId xmlns:p14="http://schemas.microsoft.com/office/powerpoint/2010/main" val="816181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245</TotalTime>
  <Words>709</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SofiaPro</vt:lpstr>
      <vt:lpstr>Wingdings 3</vt:lpstr>
      <vt:lpstr>Ion</vt:lpstr>
      <vt:lpstr>Presented By: Pratul Pandey      Intern ID :- IN9240508  </vt:lpstr>
      <vt:lpstr>PowerPoint Presentation</vt:lpstr>
      <vt:lpstr>• Title :  EDA Project – Analysis on AMCAT Data   • Subtitle : Based on the information provided, this dataset seems to contain information about individuals, likely job seekers or employees, with various attributes like experience, education, skills, and salary </vt:lpstr>
      <vt:lpstr> Objective:   The objective of this EDA is to explore the data, understand its characteristics, and identify potential relationships between variables, particularly focusing on "Salary" as the target variable. </vt:lpstr>
      <vt:lpstr>• Data collection and preparation:  Gathering and processing large datasets of patient   information.  • Model development and training:  Experiment with different machine learning algorithms to build the most accurate prediction model.  • Evaluation and validation:  Rigorously testing the model's performance and refining it for optimal accuracy.</vt:lpstr>
      <vt:lpstr>Head of Data:</vt:lpstr>
      <vt:lpstr>Pre-Porcessing:</vt:lpstr>
      <vt:lpstr>Analysis on Salaries </vt:lpstr>
      <vt:lpstr>Ratio of Male and Female in Company </vt:lpstr>
      <vt:lpstr>Common roles are taken by the amcat aspirants</vt:lpstr>
      <vt:lpstr>10percentage </vt:lpstr>
      <vt:lpstr>Branch wise Salaries</vt:lpstr>
      <vt:lpstr>Degree of AMCAT</vt:lpstr>
      <vt:lpstr>Analysis on Salary</vt:lpstr>
      <vt:lpstr>Overall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Pratul Pandey</dc:creator>
  <cp:lastModifiedBy>Pratul Pandey</cp:lastModifiedBy>
  <cp:revision>2</cp:revision>
  <dcterms:created xsi:type="dcterms:W3CDTF">2024-09-28T04:42:22Z</dcterms:created>
  <dcterms:modified xsi:type="dcterms:W3CDTF">2024-09-28T08:47:32Z</dcterms:modified>
</cp:coreProperties>
</file>