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86" r:id="rId3"/>
    <p:sldId id="299" r:id="rId4"/>
    <p:sldId id="298" r:id="rId5"/>
    <p:sldId id="297" r:id="rId6"/>
    <p:sldId id="296" r:id="rId7"/>
    <p:sldId id="295" r:id="rId8"/>
    <p:sldId id="294" r:id="rId9"/>
    <p:sldId id="293" r:id="rId10"/>
    <p:sldId id="292"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Lst>
  <p:sldSz cx="4170363" cy="2341563"/>
  <p:notesSz cx="6858000" cy="9144000"/>
  <p:defaultText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38">
          <p15:clr>
            <a:srgbClr val="A4A3A4"/>
          </p15:clr>
        </p15:guide>
        <p15:guide id="2" pos="13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24" autoAdjust="0"/>
  </p:normalViewPr>
  <p:slideViewPr>
    <p:cSldViewPr>
      <p:cViewPr varScale="1">
        <p:scale>
          <a:sx n="189" d="100"/>
          <a:sy n="189" d="100"/>
        </p:scale>
        <p:origin x="846" y="150"/>
      </p:cViewPr>
      <p:guideLst>
        <p:guide orient="horz" pos="738"/>
        <p:guide pos="131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777" y="727403"/>
            <a:ext cx="3544809" cy="501918"/>
          </a:xfrm>
        </p:spPr>
        <p:txBody>
          <a:bodyPr/>
          <a:lstStyle/>
          <a:p>
            <a:r>
              <a:rPr lang="en-US"/>
              <a:t>Click to edit Master title style</a:t>
            </a:r>
          </a:p>
        </p:txBody>
      </p:sp>
      <p:sp>
        <p:nvSpPr>
          <p:cNvPr id="3" name="Subtitle 2"/>
          <p:cNvSpPr>
            <a:spLocks noGrp="1"/>
          </p:cNvSpPr>
          <p:nvPr>
            <p:ph type="subTitle" idx="1"/>
          </p:nvPr>
        </p:nvSpPr>
        <p:spPr>
          <a:xfrm>
            <a:off x="625555" y="1326886"/>
            <a:ext cx="2919254" cy="598399"/>
          </a:xfrm>
        </p:spPr>
        <p:txBody>
          <a:bodyPr/>
          <a:lstStyle>
            <a:lvl1pPr marL="0" indent="0" algn="ctr">
              <a:buNone/>
              <a:defRPr>
                <a:solidFill>
                  <a:schemeClr val="tx1">
                    <a:tint val="75000"/>
                  </a:schemeClr>
                </a:solidFill>
              </a:defRPr>
            </a:lvl1pPr>
            <a:lvl2pPr marL="186035" indent="0" algn="ctr">
              <a:buNone/>
              <a:defRPr>
                <a:solidFill>
                  <a:schemeClr val="tx1">
                    <a:tint val="75000"/>
                  </a:schemeClr>
                </a:solidFill>
              </a:defRPr>
            </a:lvl2pPr>
            <a:lvl3pPr marL="372069" indent="0" algn="ctr">
              <a:buNone/>
              <a:defRPr>
                <a:solidFill>
                  <a:schemeClr val="tx1">
                    <a:tint val="75000"/>
                  </a:schemeClr>
                </a:solidFill>
              </a:defRPr>
            </a:lvl3pPr>
            <a:lvl4pPr marL="558104" indent="0" algn="ctr">
              <a:buNone/>
              <a:defRPr>
                <a:solidFill>
                  <a:schemeClr val="tx1">
                    <a:tint val="75000"/>
                  </a:schemeClr>
                </a:solidFill>
              </a:defRPr>
            </a:lvl4pPr>
            <a:lvl5pPr marL="744139" indent="0" algn="ctr">
              <a:buNone/>
              <a:defRPr>
                <a:solidFill>
                  <a:schemeClr val="tx1">
                    <a:tint val="75000"/>
                  </a:schemeClr>
                </a:solidFill>
              </a:defRPr>
            </a:lvl5pPr>
            <a:lvl6pPr marL="930173" indent="0" algn="ctr">
              <a:buNone/>
              <a:defRPr>
                <a:solidFill>
                  <a:schemeClr val="tx1">
                    <a:tint val="75000"/>
                  </a:schemeClr>
                </a:solidFill>
              </a:defRPr>
            </a:lvl6pPr>
            <a:lvl7pPr marL="1116208" indent="0" algn="ctr">
              <a:buNone/>
              <a:defRPr>
                <a:solidFill>
                  <a:schemeClr val="tx1">
                    <a:tint val="75000"/>
                  </a:schemeClr>
                </a:solidFill>
              </a:defRPr>
            </a:lvl7pPr>
            <a:lvl8pPr marL="1302243" indent="0" algn="ctr">
              <a:buNone/>
              <a:defRPr>
                <a:solidFill>
                  <a:schemeClr val="tx1">
                    <a:tint val="75000"/>
                  </a:schemeClr>
                </a:solidFill>
              </a:defRPr>
            </a:lvl8pPr>
            <a:lvl9pPr marL="14882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9261" y="31980"/>
            <a:ext cx="427896" cy="6824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4847" y="31980"/>
            <a:ext cx="1214908" cy="6824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pic>
        <p:nvPicPr>
          <p:cNvPr id="7" name="Picture 2" descr="D:\Astro work\Astrolok ppt\Navgrah ppt\Who will become a lawyer.jpg"/>
          <p:cNvPicPr>
            <a:picLocks noChangeAspect="1" noChangeArrowheads="1"/>
          </p:cNvPicPr>
          <p:nvPr userDrawn="1"/>
        </p:nvPicPr>
        <p:blipFill>
          <a:blip r:embed="rId2" cstate="print"/>
          <a:srcRect/>
          <a:stretch>
            <a:fillRect/>
          </a:stretch>
        </p:blipFill>
        <p:spPr bwMode="auto">
          <a:xfrm>
            <a:off x="3175" y="0"/>
            <a:ext cx="4164013" cy="234156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9430" y="1504671"/>
            <a:ext cx="3544809" cy="465060"/>
          </a:xfrm>
        </p:spPr>
        <p:txBody>
          <a:bodyPr anchor="t"/>
          <a:lstStyle>
            <a:lvl1pPr algn="l">
              <a:defRPr sz="1600" b="1" cap="all"/>
            </a:lvl1pPr>
          </a:lstStyle>
          <a:p>
            <a:r>
              <a:rPr lang="en-US"/>
              <a:t>Click to edit Master title style</a:t>
            </a:r>
          </a:p>
        </p:txBody>
      </p:sp>
      <p:sp>
        <p:nvSpPr>
          <p:cNvPr id="3" name="Text Placeholder 2"/>
          <p:cNvSpPr>
            <a:spLocks noGrp="1"/>
          </p:cNvSpPr>
          <p:nvPr>
            <p:ph type="body" idx="1"/>
          </p:nvPr>
        </p:nvSpPr>
        <p:spPr>
          <a:xfrm>
            <a:off x="329430" y="992454"/>
            <a:ext cx="3544809" cy="512217"/>
          </a:xfrm>
        </p:spPr>
        <p:txBody>
          <a:bodyPr anchor="b"/>
          <a:lstStyle>
            <a:lvl1pPr marL="0" indent="0">
              <a:buNone/>
              <a:defRPr sz="800">
                <a:solidFill>
                  <a:schemeClr val="tx1">
                    <a:tint val="75000"/>
                  </a:schemeClr>
                </a:solidFill>
              </a:defRPr>
            </a:lvl1pPr>
            <a:lvl2pPr marL="186035" indent="0">
              <a:buNone/>
              <a:defRPr sz="700">
                <a:solidFill>
                  <a:schemeClr val="tx1">
                    <a:tint val="75000"/>
                  </a:schemeClr>
                </a:solidFill>
              </a:defRPr>
            </a:lvl2pPr>
            <a:lvl3pPr marL="372069" indent="0">
              <a:buNone/>
              <a:defRPr sz="700">
                <a:solidFill>
                  <a:schemeClr val="tx1">
                    <a:tint val="75000"/>
                  </a:schemeClr>
                </a:solidFill>
              </a:defRPr>
            </a:lvl3pPr>
            <a:lvl4pPr marL="558104" indent="0">
              <a:buNone/>
              <a:defRPr sz="600">
                <a:solidFill>
                  <a:schemeClr val="tx1">
                    <a:tint val="75000"/>
                  </a:schemeClr>
                </a:solidFill>
              </a:defRPr>
            </a:lvl4pPr>
            <a:lvl5pPr marL="744139" indent="0">
              <a:buNone/>
              <a:defRPr sz="600">
                <a:solidFill>
                  <a:schemeClr val="tx1">
                    <a:tint val="75000"/>
                  </a:schemeClr>
                </a:solidFill>
              </a:defRPr>
            </a:lvl5pPr>
            <a:lvl6pPr marL="930173" indent="0">
              <a:buNone/>
              <a:defRPr sz="600">
                <a:solidFill>
                  <a:schemeClr val="tx1">
                    <a:tint val="75000"/>
                  </a:schemeClr>
                </a:solidFill>
              </a:defRPr>
            </a:lvl6pPr>
            <a:lvl7pPr marL="1116208" indent="0">
              <a:buNone/>
              <a:defRPr sz="600">
                <a:solidFill>
                  <a:schemeClr val="tx1">
                    <a:tint val="75000"/>
                  </a:schemeClr>
                </a:solidFill>
              </a:defRPr>
            </a:lvl7pPr>
            <a:lvl8pPr marL="1302243" indent="0">
              <a:buNone/>
              <a:defRPr sz="600">
                <a:solidFill>
                  <a:schemeClr val="tx1">
                    <a:tint val="75000"/>
                  </a:schemeClr>
                </a:solidFill>
              </a:defRPr>
            </a:lvl8pPr>
            <a:lvl9pPr marL="1488277" indent="0">
              <a:buNone/>
              <a:defRPr sz="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306B7-AEC9-47A1-9D50-3695E939AB41}" type="datetimeFigureOut">
              <a:rPr lang="en-US" smtClean="0"/>
              <a:pPr/>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4847" y="186458"/>
            <a:ext cx="821040"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5393" y="186458"/>
            <a:ext cx="821764"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771"/>
            <a:ext cx="3753327" cy="3902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8518" y="524142"/>
            <a:ext cx="1842635"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4" name="Content Placeholder 3"/>
          <p:cNvSpPr>
            <a:spLocks noGrp="1"/>
          </p:cNvSpPr>
          <p:nvPr>
            <p:ph sz="half" idx="2"/>
          </p:nvPr>
        </p:nvSpPr>
        <p:spPr>
          <a:xfrm>
            <a:off x="208518" y="742579"/>
            <a:ext cx="1842635"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18487" y="524142"/>
            <a:ext cx="1843358"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a:t>Click to edit Master text styles</a:t>
            </a:r>
          </a:p>
        </p:txBody>
      </p:sp>
      <p:sp>
        <p:nvSpPr>
          <p:cNvPr id="6" name="Content Placeholder 5"/>
          <p:cNvSpPr>
            <a:spLocks noGrp="1"/>
          </p:cNvSpPr>
          <p:nvPr>
            <p:ph sz="quarter" idx="4"/>
          </p:nvPr>
        </p:nvSpPr>
        <p:spPr>
          <a:xfrm>
            <a:off x="2118487" y="742579"/>
            <a:ext cx="1843358"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1306B7-AEC9-47A1-9D50-3695E939AB41}" type="datetimeFigureOut">
              <a:rPr lang="en-US" smtClean="0"/>
              <a:pPr/>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1306B7-AEC9-47A1-9D50-3695E939AB41}" type="datetimeFigureOut">
              <a:rPr lang="en-US" smtClean="0"/>
              <a:pPr/>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06B7-AEC9-47A1-9D50-3695E939AB41}" type="datetimeFigureOut">
              <a:rPr lang="en-US" smtClean="0"/>
              <a:pPr/>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229"/>
            <a:ext cx="1372021" cy="396765"/>
          </a:xfrm>
        </p:spPr>
        <p:txBody>
          <a:bodyPr anchor="b"/>
          <a:lstStyle>
            <a:lvl1pPr algn="l">
              <a:defRPr sz="800" b="1"/>
            </a:lvl1pPr>
          </a:lstStyle>
          <a:p>
            <a:r>
              <a:rPr lang="en-US"/>
              <a:t>Click to edit Master title style</a:t>
            </a:r>
          </a:p>
        </p:txBody>
      </p:sp>
      <p:sp>
        <p:nvSpPr>
          <p:cNvPr id="3" name="Content Placeholder 2"/>
          <p:cNvSpPr>
            <a:spLocks noGrp="1"/>
          </p:cNvSpPr>
          <p:nvPr>
            <p:ph idx="1"/>
          </p:nvPr>
        </p:nvSpPr>
        <p:spPr>
          <a:xfrm>
            <a:off x="1630496" y="93229"/>
            <a:ext cx="2331349" cy="1998459"/>
          </a:xfrm>
        </p:spPr>
        <p:txBody>
          <a:bodyPr/>
          <a:lstStyle>
            <a:lvl1pPr>
              <a:defRPr sz="1300"/>
            </a:lvl1pPr>
            <a:lvl2pPr>
              <a:defRPr sz="1100"/>
            </a:lvl2pPr>
            <a:lvl3pPr>
              <a:defRPr sz="1000"/>
            </a:lvl3pPr>
            <a:lvl4pPr>
              <a:defRPr sz="800"/>
            </a:lvl4pPr>
            <a:lvl5pPr>
              <a:defRPr sz="800"/>
            </a:lvl5pPr>
            <a:lvl6pPr>
              <a:defRPr sz="800"/>
            </a:lvl6pPr>
            <a:lvl7pPr>
              <a:defRPr sz="800"/>
            </a:lvl7pPr>
            <a:lvl8pPr>
              <a:defRPr sz="800"/>
            </a:lvl8pPr>
            <a:lvl9pPr>
              <a:defRPr sz="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18" y="489994"/>
            <a:ext cx="1372021" cy="1601694"/>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420" y="1639094"/>
            <a:ext cx="2502218" cy="193504"/>
          </a:xfrm>
        </p:spPr>
        <p:txBody>
          <a:bodyPr anchor="b"/>
          <a:lstStyle>
            <a:lvl1pPr algn="l">
              <a:defRPr sz="800" b="1"/>
            </a:lvl1pPr>
          </a:lstStyle>
          <a:p>
            <a:r>
              <a:rPr lang="en-US"/>
              <a:t>Click to edit Master title style</a:t>
            </a:r>
          </a:p>
        </p:txBody>
      </p:sp>
      <p:sp>
        <p:nvSpPr>
          <p:cNvPr id="3" name="Picture Placeholder 2"/>
          <p:cNvSpPr>
            <a:spLocks noGrp="1"/>
          </p:cNvSpPr>
          <p:nvPr>
            <p:ph type="pic" idx="1"/>
          </p:nvPr>
        </p:nvSpPr>
        <p:spPr>
          <a:xfrm>
            <a:off x="817420" y="209223"/>
            <a:ext cx="2502218" cy="1404938"/>
          </a:xfrm>
        </p:spPr>
        <p:txBody>
          <a:bodyPr/>
          <a:lstStyle>
            <a:lvl1pPr marL="0" indent="0">
              <a:buNone/>
              <a:defRPr sz="1300"/>
            </a:lvl1pPr>
            <a:lvl2pPr marL="186035" indent="0">
              <a:buNone/>
              <a:defRPr sz="1100"/>
            </a:lvl2pPr>
            <a:lvl3pPr marL="372069" indent="0">
              <a:buNone/>
              <a:defRPr sz="1000"/>
            </a:lvl3pPr>
            <a:lvl4pPr marL="558104" indent="0">
              <a:buNone/>
              <a:defRPr sz="800"/>
            </a:lvl4pPr>
            <a:lvl5pPr marL="744139" indent="0">
              <a:buNone/>
              <a:defRPr sz="800"/>
            </a:lvl5pPr>
            <a:lvl6pPr marL="930173" indent="0">
              <a:buNone/>
              <a:defRPr sz="800"/>
            </a:lvl6pPr>
            <a:lvl7pPr marL="1116208" indent="0">
              <a:buNone/>
              <a:defRPr sz="800"/>
            </a:lvl7pPr>
            <a:lvl8pPr marL="1302243" indent="0">
              <a:buNone/>
              <a:defRPr sz="800"/>
            </a:lvl8pPr>
            <a:lvl9pPr marL="1488277" indent="0">
              <a:buNone/>
              <a:defRPr sz="800"/>
            </a:lvl9pPr>
          </a:lstStyle>
          <a:p>
            <a:endParaRPr lang="en-US"/>
          </a:p>
        </p:txBody>
      </p:sp>
      <p:sp>
        <p:nvSpPr>
          <p:cNvPr id="4" name="Text Placeholder 3"/>
          <p:cNvSpPr>
            <a:spLocks noGrp="1"/>
          </p:cNvSpPr>
          <p:nvPr>
            <p:ph type="body" sz="half" idx="2"/>
          </p:nvPr>
        </p:nvSpPr>
        <p:spPr>
          <a:xfrm>
            <a:off x="817420" y="1832599"/>
            <a:ext cx="2502218" cy="274808"/>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518" y="93771"/>
            <a:ext cx="3753327" cy="390261"/>
          </a:xfrm>
          <a:prstGeom prst="rect">
            <a:avLst/>
          </a:prstGeom>
        </p:spPr>
        <p:txBody>
          <a:bodyPr vert="horz" lIns="37207" tIns="18603" rIns="37207" bIns="18603" rtlCol="0" anchor="ctr">
            <a:normAutofit/>
          </a:bodyPr>
          <a:lstStyle/>
          <a:p>
            <a:r>
              <a:rPr lang="en-US"/>
              <a:t>Click to edit Master title style</a:t>
            </a:r>
          </a:p>
        </p:txBody>
      </p:sp>
      <p:sp>
        <p:nvSpPr>
          <p:cNvPr id="3" name="Text Placeholder 2"/>
          <p:cNvSpPr>
            <a:spLocks noGrp="1"/>
          </p:cNvSpPr>
          <p:nvPr>
            <p:ph type="body" idx="1"/>
          </p:nvPr>
        </p:nvSpPr>
        <p:spPr>
          <a:xfrm>
            <a:off x="208518" y="546365"/>
            <a:ext cx="3753327" cy="1545323"/>
          </a:xfrm>
          <a:prstGeom prst="rect">
            <a:avLst/>
          </a:prstGeom>
        </p:spPr>
        <p:txBody>
          <a:bodyPr vert="horz" lIns="37207" tIns="18603" rIns="37207" bIns="1860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518" y="2170282"/>
            <a:ext cx="973085" cy="124667"/>
          </a:xfrm>
          <a:prstGeom prst="rect">
            <a:avLst/>
          </a:prstGeom>
        </p:spPr>
        <p:txBody>
          <a:bodyPr vert="horz" lIns="37207" tIns="18603" rIns="37207" bIns="18603" rtlCol="0" anchor="ctr"/>
          <a:lstStyle>
            <a:lvl1pPr algn="l">
              <a:defRPr sz="500">
                <a:solidFill>
                  <a:schemeClr val="tx1">
                    <a:tint val="75000"/>
                  </a:schemeClr>
                </a:solidFill>
              </a:defRPr>
            </a:lvl1pPr>
          </a:lstStyle>
          <a:p>
            <a:fld id="{831306B7-AEC9-47A1-9D50-3695E939AB41}" type="datetimeFigureOut">
              <a:rPr lang="en-US" smtClean="0"/>
              <a:pPr/>
              <a:t>4/14/2018</a:t>
            </a:fld>
            <a:endParaRPr lang="en-US"/>
          </a:p>
        </p:txBody>
      </p:sp>
      <p:sp>
        <p:nvSpPr>
          <p:cNvPr id="5" name="Footer Placeholder 4"/>
          <p:cNvSpPr>
            <a:spLocks noGrp="1"/>
          </p:cNvSpPr>
          <p:nvPr>
            <p:ph type="ftr" sz="quarter" idx="3"/>
          </p:nvPr>
        </p:nvSpPr>
        <p:spPr>
          <a:xfrm>
            <a:off x="1424874" y="2170282"/>
            <a:ext cx="1320615" cy="124667"/>
          </a:xfrm>
          <a:prstGeom prst="rect">
            <a:avLst/>
          </a:prstGeom>
        </p:spPr>
        <p:txBody>
          <a:bodyPr vert="horz" lIns="37207" tIns="18603" rIns="37207" bIns="18603" rtlCol="0" anchor="ctr"/>
          <a:lstStyle>
            <a:lvl1pPr algn="ctr">
              <a:defRPr sz="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88760" y="2170282"/>
            <a:ext cx="973085" cy="124667"/>
          </a:xfrm>
          <a:prstGeom prst="rect">
            <a:avLst/>
          </a:prstGeom>
        </p:spPr>
        <p:txBody>
          <a:bodyPr vert="horz" lIns="37207" tIns="18603" rIns="37207" bIns="18603" rtlCol="0" anchor="ctr"/>
          <a:lstStyle>
            <a:lvl1pPr algn="r">
              <a:defRPr sz="500">
                <a:solidFill>
                  <a:schemeClr val="tx1">
                    <a:tint val="75000"/>
                  </a:schemeClr>
                </a:solidFill>
              </a:defRPr>
            </a:lvl1pPr>
          </a:lstStyle>
          <a:p>
            <a:fld id="{8CD49627-6E7B-4207-8808-255D45AE4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069" rtl="0" eaLnBrk="1" latinLnBrk="0" hangingPunct="1">
        <a:spcBef>
          <a:spcPct val="0"/>
        </a:spcBef>
        <a:buNone/>
        <a:defRPr sz="1800" kern="1200">
          <a:solidFill>
            <a:schemeClr val="tx1"/>
          </a:solidFill>
          <a:latin typeface="+mj-lt"/>
          <a:ea typeface="+mj-ea"/>
          <a:cs typeface="+mj-cs"/>
        </a:defRPr>
      </a:lvl1pPr>
    </p:titleStyle>
    <p:bodyStyle>
      <a:lvl1pPr marL="139526" indent="-139526" algn="l" defTabSz="372069"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302306" indent="-116272" algn="l" defTabSz="372069" rtl="0" eaLnBrk="1" latinLnBrk="0" hangingPunct="1">
        <a:spcBef>
          <a:spcPct val="20000"/>
        </a:spcBef>
        <a:buFont typeface="Arial" pitchFamily="34" charset="0"/>
        <a:buChar char="–"/>
        <a:defRPr sz="1100" kern="1200">
          <a:solidFill>
            <a:schemeClr val="tx1"/>
          </a:solidFill>
          <a:latin typeface="+mn-lt"/>
          <a:ea typeface="+mn-ea"/>
          <a:cs typeface="+mn-cs"/>
        </a:defRPr>
      </a:lvl2pPr>
      <a:lvl3pPr marL="465087" indent="-93017" algn="l" defTabSz="372069" rtl="0" eaLnBrk="1" latinLnBrk="0" hangingPunct="1">
        <a:spcBef>
          <a:spcPct val="20000"/>
        </a:spcBef>
        <a:buFont typeface="Arial" pitchFamily="34" charset="0"/>
        <a:buChar char="•"/>
        <a:defRPr sz="1000" kern="1200">
          <a:solidFill>
            <a:schemeClr val="tx1"/>
          </a:solidFill>
          <a:latin typeface="+mn-lt"/>
          <a:ea typeface="+mn-ea"/>
          <a:cs typeface="+mn-cs"/>
        </a:defRPr>
      </a:lvl3pPr>
      <a:lvl4pPr marL="65112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4pPr>
      <a:lvl5pPr marL="837156"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5pPr>
      <a:lvl6pPr marL="102319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6pPr>
      <a:lvl7pPr marL="120922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7pPr>
      <a:lvl8pPr marL="1395260"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8pPr>
      <a:lvl9pPr marL="158129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9pPr>
    </p:bodyStyle>
    <p:other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400" b="1" dirty="0">
                <a:solidFill>
                  <a:srgbClr val="00B050"/>
                </a:solidFill>
              </a:rPr>
              <a:t>EFFECTS OF THE </a:t>
            </a:r>
          </a:p>
          <a:p>
            <a:pPr lvl="0">
              <a:buNone/>
            </a:pPr>
            <a:r>
              <a:rPr lang="en-US" sz="2400" b="1" dirty="0">
                <a:solidFill>
                  <a:srgbClr val="00B050"/>
                </a:solidFill>
              </a:rPr>
              <a:t>BHAVA LORDS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F9C5-4421-42D0-8323-33BECD760519}"/>
              </a:ext>
            </a:extLst>
          </p:cNvPr>
          <p:cNvSpPr>
            <a:spLocks noGrp="1"/>
          </p:cNvSpPr>
          <p:nvPr>
            <p:ph type="title"/>
          </p:nvPr>
        </p:nvSpPr>
        <p:spPr/>
        <p:txBody>
          <a:bodyPr/>
          <a:lstStyle/>
          <a:p>
            <a:r>
              <a:rPr lang="en-IN" dirty="0"/>
              <a:t>9</a:t>
            </a:r>
            <a:r>
              <a:rPr lang="en-IN" baseline="30000" dirty="0"/>
              <a:t>th</a:t>
            </a:r>
            <a:r>
              <a:rPr lang="en-IN" dirty="0"/>
              <a:t> lord in 9</a:t>
            </a:r>
            <a:r>
              <a:rPr lang="en-IN" baseline="30000" dirty="0"/>
              <a:t>th</a:t>
            </a:r>
            <a:r>
              <a:rPr lang="en-IN" dirty="0"/>
              <a:t> house</a:t>
            </a:r>
          </a:p>
        </p:txBody>
      </p:sp>
      <p:sp>
        <p:nvSpPr>
          <p:cNvPr id="3" name="Content Placeholder 2">
            <a:extLst>
              <a:ext uri="{FF2B5EF4-FFF2-40B4-BE49-F238E27FC236}">
                <a16:creationId xmlns:a16="http://schemas.microsoft.com/office/drawing/2014/main" id="{593191CE-FC3E-4903-9216-D450B0BB67DB}"/>
              </a:ext>
            </a:extLst>
          </p:cNvPr>
          <p:cNvSpPr>
            <a:spLocks noGrp="1"/>
          </p:cNvSpPr>
          <p:nvPr>
            <p:ph idx="1"/>
          </p:nvPr>
        </p:nvSpPr>
        <p:spPr/>
        <p:txBody>
          <a:bodyPr>
            <a:normAutofit fontScale="92500" lnSpcReduction="20000"/>
          </a:bodyPr>
          <a:lstStyle/>
          <a:p>
            <a:r>
              <a:rPr lang="en-IN" dirty="0"/>
              <a:t>9</a:t>
            </a:r>
            <a:r>
              <a:rPr lang="en-IN" baseline="30000" dirty="0"/>
              <a:t>th</a:t>
            </a:r>
            <a:r>
              <a:rPr lang="en-IN" dirty="0"/>
              <a:t> lord is in its own </a:t>
            </a:r>
            <a:r>
              <a:rPr lang="en-IN" dirty="0" err="1"/>
              <a:t>rashi</a:t>
            </a:r>
            <a:r>
              <a:rPr lang="en-IN" dirty="0"/>
              <a:t> here. Gives all kind of fortunes, wealth, valour, happiness from co born and support from father. </a:t>
            </a:r>
          </a:p>
          <a:p>
            <a:r>
              <a:rPr lang="en-IN" dirty="0"/>
              <a:t>Very strong combination for spirituality.</a:t>
            </a:r>
          </a:p>
          <a:p>
            <a:r>
              <a:rPr lang="en-IN" dirty="0"/>
              <a:t>Travels abroad</a:t>
            </a:r>
          </a:p>
          <a:p>
            <a:r>
              <a:rPr lang="en-IN" dirty="0"/>
              <a:t>Makes the native a statesman, a politician and a judge. </a:t>
            </a:r>
          </a:p>
          <a:p>
            <a:r>
              <a:rPr lang="en-IN" dirty="0"/>
              <a:t>If weak or afflicted gives major problems in life, problems in stomach, things and ankles. </a:t>
            </a:r>
          </a:p>
          <a:p>
            <a:r>
              <a:rPr lang="en-IN" dirty="0"/>
              <a:t>No support from father and </a:t>
            </a:r>
            <a:r>
              <a:rPr lang="en-IN" dirty="0" err="1"/>
              <a:t>forutnes</a:t>
            </a:r>
            <a:r>
              <a:rPr lang="en-IN" dirty="0"/>
              <a:t> doesn’t supports </a:t>
            </a:r>
          </a:p>
        </p:txBody>
      </p:sp>
    </p:spTree>
    <p:extLst>
      <p:ext uri="{BB962C8B-B14F-4D97-AF65-F5344CB8AC3E}">
        <p14:creationId xmlns:p14="http://schemas.microsoft.com/office/powerpoint/2010/main" val="2709379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77500" lnSpcReduction="20000"/>
          </a:bodyPr>
          <a:lstStyle/>
          <a:p>
            <a:pPr>
              <a:buNone/>
            </a:pPr>
            <a:r>
              <a:rPr lang="en-US" sz="900" dirty="0"/>
              <a:t>9</a:t>
            </a:r>
            <a:r>
              <a:rPr lang="en-US" sz="900" baseline="30000" dirty="0"/>
              <a:t>th</a:t>
            </a:r>
            <a:r>
              <a:rPr lang="en-US" sz="900" dirty="0"/>
              <a:t> lord in 10</a:t>
            </a:r>
            <a:r>
              <a:rPr lang="en-US" sz="900" baseline="30000" dirty="0"/>
              <a:t>th</a:t>
            </a:r>
            <a:r>
              <a:rPr lang="en-US" sz="900" dirty="0"/>
              <a:t> house</a:t>
            </a:r>
          </a:p>
          <a:p>
            <a:pPr>
              <a:buNone/>
            </a:pPr>
            <a:endParaRPr lang="en-US" sz="900" dirty="0"/>
          </a:p>
          <a:p>
            <a:r>
              <a:rPr lang="en-US" sz="900" dirty="0"/>
              <a:t> If the 9th Lord is placed in the 10th House, the native will be a king or equal to a King, or be a minister or an army chief, be virtuous and be worshipped by all.</a:t>
            </a:r>
          </a:p>
          <a:p>
            <a:r>
              <a:rPr lang="en-US" sz="900" dirty="0"/>
              <a:t>A great combination much appreciated in scriptures for luck and career. (A combination again for </a:t>
            </a:r>
            <a:r>
              <a:rPr lang="en-US" sz="900" dirty="0" err="1"/>
              <a:t>kendra</a:t>
            </a:r>
            <a:r>
              <a:rPr lang="en-US" sz="900" dirty="0"/>
              <a:t> and </a:t>
            </a:r>
            <a:r>
              <a:rPr lang="en-US" sz="900" dirty="0" err="1"/>
              <a:t>trikona</a:t>
            </a:r>
            <a:r>
              <a:rPr lang="en-US" sz="900" dirty="0"/>
              <a:t>)</a:t>
            </a:r>
          </a:p>
          <a:p>
            <a:r>
              <a:rPr lang="en-US" sz="900" dirty="0"/>
              <a:t>Its gives “Dharam </a:t>
            </a:r>
            <a:r>
              <a:rPr lang="en-US" sz="900" dirty="0" err="1"/>
              <a:t>karam</a:t>
            </a:r>
            <a:r>
              <a:rPr lang="en-US" sz="900" dirty="0"/>
              <a:t> </a:t>
            </a:r>
            <a:r>
              <a:rPr lang="en-US" sz="900" dirty="0" err="1"/>
              <a:t>Adhipati</a:t>
            </a:r>
            <a:r>
              <a:rPr lang="en-US" sz="900" dirty="0"/>
              <a:t> yoga”. This yoga gives prosperity and high rank in the society. Makes the person very rich and charitable and kind hearted.</a:t>
            </a:r>
          </a:p>
          <a:p>
            <a:r>
              <a:rPr lang="en-US" sz="900" dirty="0"/>
              <a:t>If weak looses job, </a:t>
            </a:r>
            <a:r>
              <a:rPr lang="en-US" sz="900" dirty="0" err="1"/>
              <a:t>maraka</a:t>
            </a:r>
            <a:r>
              <a:rPr lang="en-US" sz="900" dirty="0"/>
              <a:t> for father, illegal deals, humiliation in work place, looses property and earns bad name . </a:t>
            </a:r>
          </a:p>
          <a:p>
            <a:r>
              <a:rPr lang="en-US" sz="900" dirty="0"/>
              <a:t>Punished by the government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10000"/>
          </a:bodyPr>
          <a:lstStyle/>
          <a:p>
            <a:pPr>
              <a:buNone/>
            </a:pPr>
            <a:r>
              <a:rPr lang="en-US" sz="900" dirty="0"/>
              <a:t>9</a:t>
            </a:r>
            <a:r>
              <a:rPr lang="en-US" sz="900" baseline="30000" dirty="0"/>
              <a:t>th</a:t>
            </a:r>
            <a:r>
              <a:rPr lang="en-US" sz="900" dirty="0"/>
              <a:t> lord in 11</a:t>
            </a:r>
            <a:r>
              <a:rPr lang="en-US" sz="900" baseline="30000" dirty="0"/>
              <a:t>th</a:t>
            </a:r>
            <a:r>
              <a:rPr lang="en-US" sz="900" dirty="0"/>
              <a:t> house</a:t>
            </a:r>
          </a:p>
          <a:p>
            <a:pPr>
              <a:buNone/>
            </a:pPr>
            <a:endParaRPr lang="en-US" sz="900" dirty="0"/>
          </a:p>
          <a:p>
            <a:r>
              <a:rPr lang="en-US" sz="900" dirty="0"/>
              <a:t> Should the 9th Lord be situated in the 11th House, the native will have financial gains day by day, be devoted to his teachers, virtuous and be doer of charitable deeds.</a:t>
            </a:r>
          </a:p>
          <a:p>
            <a:r>
              <a:rPr lang="en-US" sz="900" dirty="0"/>
              <a:t>With mercury or Jupiter gives gain through </a:t>
            </a:r>
            <a:r>
              <a:rPr lang="en-US" sz="900" dirty="0" err="1"/>
              <a:t>publication,books</a:t>
            </a:r>
            <a:r>
              <a:rPr lang="en-US" sz="900" dirty="0"/>
              <a:t>, </a:t>
            </a:r>
            <a:r>
              <a:rPr lang="en-US" sz="900" dirty="0" err="1"/>
              <a:t>newpapers</a:t>
            </a:r>
            <a:r>
              <a:rPr lang="en-US" sz="900" dirty="0"/>
              <a:t> and educational institute. </a:t>
            </a:r>
          </a:p>
          <a:p>
            <a:r>
              <a:rPr lang="en-US" sz="900" dirty="0"/>
              <a:t>With </a:t>
            </a:r>
            <a:r>
              <a:rPr lang="en-US" sz="900" dirty="0" err="1"/>
              <a:t>venus</a:t>
            </a:r>
            <a:r>
              <a:rPr lang="en-US" sz="900" dirty="0"/>
              <a:t> income from </a:t>
            </a:r>
            <a:r>
              <a:rPr lang="en-US" sz="900" dirty="0" err="1"/>
              <a:t>hotels,cinemas</a:t>
            </a:r>
            <a:r>
              <a:rPr lang="en-US" sz="900" dirty="0"/>
              <a:t>, entertainment</a:t>
            </a:r>
          </a:p>
          <a:p>
            <a:r>
              <a:rPr lang="en-US" sz="900" dirty="0"/>
              <a:t>With sun gives income through government. </a:t>
            </a:r>
          </a:p>
          <a:p>
            <a:r>
              <a:rPr lang="en-US" sz="900" dirty="0"/>
              <a:t>If with a malefic like </a:t>
            </a:r>
            <a:r>
              <a:rPr lang="en-US" sz="900" dirty="0" err="1"/>
              <a:t>rahu</a:t>
            </a:r>
            <a:r>
              <a:rPr lang="en-US" sz="900" dirty="0"/>
              <a:t> and Saturn gives income through illegal means, friends doesn’t support and deprive him from wealth.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lnSpcReduction="10000"/>
          </a:bodyPr>
          <a:lstStyle/>
          <a:p>
            <a:pPr>
              <a:buNone/>
            </a:pPr>
            <a:r>
              <a:rPr lang="en-US" sz="900" dirty="0"/>
              <a:t>9</a:t>
            </a:r>
            <a:r>
              <a:rPr lang="en-US" sz="900" baseline="30000" dirty="0"/>
              <a:t>th</a:t>
            </a:r>
            <a:r>
              <a:rPr lang="en-US" sz="900" dirty="0"/>
              <a:t> lord in 12</a:t>
            </a:r>
            <a:r>
              <a:rPr lang="en-US" sz="900" baseline="30000" dirty="0"/>
              <a:t>th</a:t>
            </a:r>
            <a:r>
              <a:rPr lang="en-US" sz="900" dirty="0"/>
              <a:t> house</a:t>
            </a:r>
          </a:p>
          <a:p>
            <a:pPr>
              <a:buNone/>
            </a:pPr>
            <a:endParaRPr lang="en-US" sz="900" dirty="0"/>
          </a:p>
          <a:p>
            <a:r>
              <a:rPr lang="en-US" sz="900" dirty="0"/>
              <a:t>If with 12</a:t>
            </a:r>
            <a:r>
              <a:rPr lang="en-US" sz="900" baseline="30000" dirty="0"/>
              <a:t>th</a:t>
            </a:r>
            <a:r>
              <a:rPr lang="en-US" sz="900" dirty="0"/>
              <a:t> lord makes a great moralist or spirituality. The relation between 9</a:t>
            </a:r>
            <a:r>
              <a:rPr lang="en-US" sz="900" baseline="30000" dirty="0"/>
              <a:t>th</a:t>
            </a:r>
            <a:r>
              <a:rPr lang="en-US" sz="900" dirty="0"/>
              <a:t>(spirituality )and 12 </a:t>
            </a:r>
            <a:r>
              <a:rPr lang="en-US" sz="900" dirty="0" err="1"/>
              <a:t>th</a:t>
            </a:r>
            <a:r>
              <a:rPr lang="en-US" sz="900" dirty="0"/>
              <a:t> (moksha)</a:t>
            </a:r>
          </a:p>
          <a:p>
            <a:r>
              <a:rPr lang="en-US" sz="900" dirty="0"/>
              <a:t>Lives in guru’s ashram specially in a different country. </a:t>
            </a:r>
          </a:p>
          <a:p>
            <a:r>
              <a:rPr lang="en-US" sz="900" dirty="0"/>
              <a:t>Foreign settlement</a:t>
            </a:r>
          </a:p>
          <a:p>
            <a:r>
              <a:rPr lang="en-US" sz="900" dirty="0"/>
              <a:t>If weak give loss of father.</a:t>
            </a:r>
          </a:p>
          <a:p>
            <a:endParaRPr lang="en-US" sz="900" dirty="0"/>
          </a:p>
          <a:p>
            <a:r>
              <a:rPr lang="en-US" sz="900" dirty="0"/>
              <a:t>If the 9th Lord is situated in the 12th House, the native_ will incur loss of fortunes, will always spend his money on auspicious acts and will become poor because of spending money on entertaining guests.</a:t>
            </a:r>
          </a:p>
          <a:p>
            <a:pPr>
              <a:buNone/>
            </a:pPr>
            <a:endParaRPr lang="en-US"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endParaRPr lang="en-US" sz="900" dirty="0"/>
          </a:p>
          <a:p>
            <a:pPr>
              <a:buNone/>
            </a:pPr>
            <a:r>
              <a:rPr lang="en-US" sz="900" dirty="0"/>
              <a:t>10</a:t>
            </a:r>
            <a:r>
              <a:rPr lang="en-US" sz="900" baseline="30000" dirty="0"/>
              <a:t>th</a:t>
            </a:r>
            <a:r>
              <a:rPr lang="en-US" sz="900" dirty="0"/>
              <a:t> house lord in </a:t>
            </a:r>
            <a:r>
              <a:rPr lang="en-US" sz="900" dirty="0" err="1"/>
              <a:t>Lagna</a:t>
            </a:r>
            <a:r>
              <a:rPr lang="en-US" sz="900" dirty="0"/>
              <a:t> or 1</a:t>
            </a:r>
            <a:r>
              <a:rPr lang="en-US" sz="900" baseline="30000" dirty="0"/>
              <a:t>st</a:t>
            </a:r>
            <a:r>
              <a:rPr lang="en-US" sz="900" dirty="0"/>
              <a:t> house</a:t>
            </a:r>
          </a:p>
          <a:p>
            <a:endParaRPr lang="en-US" sz="900" dirty="0"/>
          </a:p>
          <a:p>
            <a:r>
              <a:rPr lang="en-US" sz="900" dirty="0"/>
              <a:t>Should the 10th Lord be situated in the Ascendant; the native will be learned, famous, be a poet,</a:t>
            </a:r>
          </a:p>
          <a:p>
            <a:r>
              <a:rPr lang="en-US" sz="900" dirty="0"/>
              <a:t> will incur diseases in childhood, be happy later on and his wealth will increase day by day.</a:t>
            </a:r>
          </a:p>
          <a:p>
            <a:r>
              <a:rPr lang="en-US" sz="900" dirty="0"/>
              <a:t>Can make one high ranking officer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r>
              <a:rPr lang="en-US" sz="900" dirty="0"/>
              <a:t>10</a:t>
            </a:r>
            <a:r>
              <a:rPr lang="en-US" sz="900" baseline="30000" dirty="0"/>
              <a:t>th</a:t>
            </a:r>
            <a:r>
              <a:rPr lang="en-US" sz="900" dirty="0"/>
              <a:t> lord in 2</a:t>
            </a:r>
            <a:r>
              <a:rPr lang="en-US" sz="900" baseline="30000" dirty="0"/>
              <a:t>nd</a:t>
            </a:r>
            <a:r>
              <a:rPr lang="en-US" sz="900" dirty="0"/>
              <a:t> house</a:t>
            </a:r>
          </a:p>
          <a:p>
            <a:endParaRPr lang="en-US" sz="900" dirty="0"/>
          </a:p>
          <a:p>
            <a:endParaRPr lang="en-US" sz="900" dirty="0"/>
          </a:p>
          <a:p>
            <a:r>
              <a:rPr lang="en-US" sz="900" dirty="0"/>
              <a:t> If the 10th Lord occupies the 2nd House the native will be wealthy, virtuous, honored by the King (or the Government) charitable and endowed with paternal and other bliss.</a:t>
            </a:r>
          </a:p>
          <a:p>
            <a:r>
              <a:rPr lang="en-US" sz="900" dirty="0"/>
              <a:t>Can do restaurant business, business related to finance (banking profession)</a:t>
            </a:r>
          </a:p>
          <a:p>
            <a:r>
              <a:rPr lang="en-US" sz="900" dirty="0"/>
              <a:t>Affliction gives loses in the business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10</a:t>
            </a:r>
            <a:r>
              <a:rPr lang="en-US" sz="900" baseline="30000" dirty="0"/>
              <a:t>th</a:t>
            </a:r>
            <a:r>
              <a:rPr lang="en-US" sz="900" dirty="0"/>
              <a:t> lord in 3</a:t>
            </a:r>
            <a:r>
              <a:rPr lang="en-US" sz="900" baseline="30000" dirty="0"/>
              <a:t>rd</a:t>
            </a:r>
            <a:r>
              <a:rPr lang="en-US" sz="900" dirty="0"/>
              <a:t> house</a:t>
            </a:r>
          </a:p>
          <a:p>
            <a:pPr>
              <a:buNone/>
            </a:pPr>
            <a:endParaRPr lang="en-US" sz="900" dirty="0"/>
          </a:p>
          <a:p>
            <a:r>
              <a:rPr lang="en-US" sz="900" dirty="0"/>
              <a:t>If the 10th Lord is situated in the 3rd House, the native will enjoy happiness from brothers and servants, be valorous, virtuous eloquent and truthful.</a:t>
            </a:r>
          </a:p>
          <a:p>
            <a:r>
              <a:rPr lang="en-US" sz="900" dirty="0"/>
              <a:t>Business involving travel, writing or business with brothers</a:t>
            </a:r>
          </a:p>
          <a:p>
            <a:r>
              <a:rPr lang="en-US" sz="900" dirty="0"/>
              <a:t>The career grows slowly but reaches on height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r>
              <a:rPr lang="en-US" sz="900" dirty="0"/>
              <a:t>10</a:t>
            </a:r>
            <a:r>
              <a:rPr lang="en-US" sz="900" baseline="30000" dirty="0"/>
              <a:t>th</a:t>
            </a:r>
            <a:r>
              <a:rPr lang="en-US" sz="900" dirty="0"/>
              <a:t> lord in 4</a:t>
            </a:r>
            <a:r>
              <a:rPr lang="en-US" sz="900" baseline="30000" dirty="0"/>
              <a:t>th</a:t>
            </a:r>
            <a:r>
              <a:rPr lang="en-US" sz="900" dirty="0"/>
              <a:t> house</a:t>
            </a:r>
          </a:p>
          <a:p>
            <a:endParaRPr lang="en-US" sz="900" dirty="0"/>
          </a:p>
          <a:p>
            <a:r>
              <a:rPr lang="en-US" sz="900" dirty="0"/>
              <a:t>Should the 10th Lord be situated in the 4th House, the native will enjoy happiness, </a:t>
            </a:r>
          </a:p>
          <a:p>
            <a:r>
              <a:rPr lang="en-US" sz="900" dirty="0"/>
              <a:t>be devoted to his mother, and be interested in her welfare, </a:t>
            </a:r>
          </a:p>
          <a:p>
            <a:r>
              <a:rPr lang="en-US" sz="900" dirty="0"/>
              <a:t>will have conveyances, lands and houses, be virtuous and wealthy.</a:t>
            </a:r>
          </a:p>
          <a:p>
            <a:r>
              <a:rPr lang="en-US" sz="900" dirty="0"/>
              <a:t>High rank, famous and well educated </a:t>
            </a:r>
          </a:p>
          <a:p>
            <a:r>
              <a:rPr lang="en-US" sz="900" dirty="0"/>
              <a:t>Business in property or agriculture.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r>
              <a:rPr lang="en-US" sz="900" dirty="0"/>
              <a:t>10</a:t>
            </a:r>
            <a:r>
              <a:rPr lang="en-US" sz="900" baseline="30000" dirty="0"/>
              <a:t>th</a:t>
            </a:r>
            <a:r>
              <a:rPr lang="en-US" sz="900" dirty="0"/>
              <a:t> lord in 5</a:t>
            </a:r>
            <a:r>
              <a:rPr lang="en-US" sz="900" baseline="30000" dirty="0"/>
              <a:t>th</a:t>
            </a:r>
            <a:r>
              <a:rPr lang="en-US" sz="900" dirty="0"/>
              <a:t> house</a:t>
            </a:r>
          </a:p>
          <a:p>
            <a:endParaRPr lang="en-US" sz="900" dirty="0"/>
          </a:p>
          <a:p>
            <a:r>
              <a:rPr lang="en-US" sz="900" dirty="0"/>
              <a:t>In the event of the 10th Lord being placed in the 5th House the native will be endowed with all kinds of learning, be always cheerful, wealthy and be blessed with sons.</a:t>
            </a:r>
          </a:p>
          <a:p>
            <a:r>
              <a:rPr lang="en-US" sz="900" dirty="0"/>
              <a:t>It’s a </a:t>
            </a:r>
            <a:r>
              <a:rPr lang="en-US" sz="900" dirty="0" err="1"/>
              <a:t>rajyoga</a:t>
            </a:r>
            <a:endParaRPr lang="en-US" sz="900" dirty="0"/>
          </a:p>
          <a:p>
            <a:r>
              <a:rPr lang="en-US" sz="900" dirty="0"/>
              <a:t>But its 8</a:t>
            </a:r>
            <a:r>
              <a:rPr lang="en-US" sz="900" baseline="30000" dirty="0"/>
              <a:t>th</a:t>
            </a:r>
            <a:r>
              <a:rPr lang="en-US" sz="900" dirty="0"/>
              <a:t> from 5</a:t>
            </a:r>
            <a:r>
              <a:rPr lang="en-US" sz="900" baseline="30000" dirty="0"/>
              <a:t>th</a:t>
            </a:r>
            <a:r>
              <a:rPr lang="en-US" sz="900" dirty="0"/>
              <a:t> so can give difference of opinion from the bosses.</a:t>
            </a:r>
          </a:p>
          <a:p>
            <a:r>
              <a:rPr lang="en-US" sz="900" dirty="0"/>
              <a:t>Good chances to work with government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10</a:t>
            </a:r>
            <a:r>
              <a:rPr lang="en-US" sz="900" baseline="30000" dirty="0"/>
              <a:t>th</a:t>
            </a:r>
            <a:r>
              <a:rPr lang="en-US" sz="900" dirty="0"/>
              <a:t> lord in 6</a:t>
            </a:r>
            <a:r>
              <a:rPr lang="en-US" sz="900" baseline="30000" dirty="0"/>
              <a:t>th</a:t>
            </a:r>
            <a:r>
              <a:rPr lang="en-US" sz="900" dirty="0"/>
              <a:t> house</a:t>
            </a:r>
          </a:p>
          <a:p>
            <a:pPr>
              <a:buNone/>
            </a:pPr>
            <a:endParaRPr lang="en-US" sz="900" dirty="0"/>
          </a:p>
          <a:p>
            <a:r>
              <a:rPr lang="en-US" sz="900" dirty="0"/>
              <a:t> In case the 10th Lord is fallen in the 6th House, the native will be bereft of paternal bliss, be bereft of wealth and be troubled by enemies, in spite of being </a:t>
            </a:r>
            <a:r>
              <a:rPr lang="en-US" sz="900" dirty="0" err="1"/>
              <a:t>skilful</a:t>
            </a:r>
            <a:r>
              <a:rPr lang="en-US" sz="900" dirty="0"/>
              <a:t>.</a:t>
            </a:r>
          </a:p>
          <a:p>
            <a:r>
              <a:rPr lang="en-US" sz="900" dirty="0"/>
              <a:t>Profession related to </a:t>
            </a:r>
            <a:r>
              <a:rPr lang="en-US" sz="900" dirty="0" err="1"/>
              <a:t>judiciary,law,prison</a:t>
            </a:r>
            <a:r>
              <a:rPr lang="en-US" sz="900" dirty="0"/>
              <a:t> or hospital</a:t>
            </a:r>
          </a:p>
          <a:p>
            <a:r>
              <a:rPr lang="en-US" sz="900" dirty="0"/>
              <a:t>When afflicted causes disgrace in career, quarrels, litigation, imprisonment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E739-E4A3-411D-B5DC-AEFF172AE20A}"/>
              </a:ext>
            </a:extLst>
          </p:cNvPr>
          <p:cNvSpPr>
            <a:spLocks noGrp="1"/>
          </p:cNvSpPr>
          <p:nvPr>
            <p:ph type="title"/>
          </p:nvPr>
        </p:nvSpPr>
        <p:spPr/>
        <p:txBody>
          <a:bodyPr/>
          <a:lstStyle/>
          <a:p>
            <a:r>
              <a:rPr lang="en-IN" dirty="0"/>
              <a:t>9</a:t>
            </a:r>
            <a:r>
              <a:rPr lang="en-IN" baseline="30000" dirty="0"/>
              <a:t>th</a:t>
            </a:r>
            <a:r>
              <a:rPr lang="en-IN" dirty="0"/>
              <a:t> lord in 1</a:t>
            </a:r>
            <a:r>
              <a:rPr lang="en-IN" baseline="30000" dirty="0"/>
              <a:t>st</a:t>
            </a:r>
            <a:r>
              <a:rPr lang="en-IN" dirty="0"/>
              <a:t> house</a:t>
            </a:r>
          </a:p>
        </p:txBody>
      </p:sp>
      <p:sp>
        <p:nvSpPr>
          <p:cNvPr id="3" name="Content Placeholder 2">
            <a:extLst>
              <a:ext uri="{FF2B5EF4-FFF2-40B4-BE49-F238E27FC236}">
                <a16:creationId xmlns:a16="http://schemas.microsoft.com/office/drawing/2014/main" id="{62939C29-3960-426A-BA4B-F3110D751F94}"/>
              </a:ext>
            </a:extLst>
          </p:cNvPr>
          <p:cNvSpPr>
            <a:spLocks noGrp="1"/>
          </p:cNvSpPr>
          <p:nvPr>
            <p:ph idx="1"/>
          </p:nvPr>
        </p:nvSpPr>
        <p:spPr/>
        <p:txBody>
          <a:bodyPr>
            <a:normAutofit fontScale="85000" lnSpcReduction="20000"/>
          </a:bodyPr>
          <a:lstStyle/>
          <a:p>
            <a:r>
              <a:rPr lang="en-IN" dirty="0"/>
              <a:t>A very good combination since one trine lord goes to another trine and </a:t>
            </a:r>
            <a:r>
              <a:rPr lang="en-IN" dirty="0" err="1"/>
              <a:t>kendra</a:t>
            </a:r>
            <a:r>
              <a:rPr lang="en-IN" dirty="0"/>
              <a:t>(</a:t>
            </a:r>
            <a:r>
              <a:rPr lang="en-IN" dirty="0" err="1"/>
              <a:t>lagna</a:t>
            </a:r>
            <a:r>
              <a:rPr lang="en-IN" dirty="0"/>
              <a:t> is  both trine and </a:t>
            </a:r>
            <a:r>
              <a:rPr lang="en-IN" dirty="0" err="1"/>
              <a:t>kendra</a:t>
            </a:r>
            <a:r>
              <a:rPr lang="en-IN" dirty="0"/>
              <a:t>)</a:t>
            </a:r>
          </a:p>
          <a:p>
            <a:r>
              <a:rPr lang="en-IN" dirty="0"/>
              <a:t>The native will be well learned, famous and </a:t>
            </a:r>
            <a:r>
              <a:rPr lang="en-IN" dirty="0" err="1"/>
              <a:t>fortunate,charming</a:t>
            </a:r>
            <a:r>
              <a:rPr lang="en-IN" dirty="0"/>
              <a:t>. In case of females it makes her a great wife</a:t>
            </a:r>
          </a:p>
          <a:p>
            <a:r>
              <a:rPr lang="en-IN" dirty="0"/>
              <a:t>Here if 9</a:t>
            </a:r>
            <a:r>
              <a:rPr lang="en-IN" baseline="30000" dirty="0"/>
              <a:t>th</a:t>
            </a:r>
            <a:r>
              <a:rPr lang="en-IN" dirty="0"/>
              <a:t> lord is with benefit gives authority, power, top position, properties and great fortune</a:t>
            </a:r>
          </a:p>
          <a:p>
            <a:r>
              <a:rPr lang="en-IN" dirty="0"/>
              <a:t>A weak 9</a:t>
            </a:r>
            <a:r>
              <a:rPr lang="en-IN" baseline="30000" dirty="0"/>
              <a:t>th</a:t>
            </a:r>
            <a:r>
              <a:rPr lang="en-IN" dirty="0"/>
              <a:t> lord gives here misfortune and poverty. The wife will not support the native, lives a miserable life and problem in the marriage</a:t>
            </a:r>
          </a:p>
        </p:txBody>
      </p:sp>
    </p:spTree>
    <p:extLst>
      <p:ext uri="{BB962C8B-B14F-4D97-AF65-F5344CB8AC3E}">
        <p14:creationId xmlns:p14="http://schemas.microsoft.com/office/powerpoint/2010/main" val="1182280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a:bodyPr>
          <a:lstStyle/>
          <a:p>
            <a:r>
              <a:rPr lang="en-US" sz="900" dirty="0"/>
              <a:t>10</a:t>
            </a:r>
            <a:r>
              <a:rPr lang="en-US" sz="900" baseline="30000" dirty="0"/>
              <a:t>th</a:t>
            </a:r>
            <a:r>
              <a:rPr lang="en-US" sz="900" dirty="0"/>
              <a:t> lord in 7</a:t>
            </a:r>
            <a:r>
              <a:rPr lang="en-US" sz="900" baseline="30000" dirty="0"/>
              <a:t>th</a:t>
            </a:r>
            <a:r>
              <a:rPr lang="en-US" sz="900" dirty="0"/>
              <a:t> house</a:t>
            </a:r>
          </a:p>
          <a:p>
            <a:endParaRPr lang="en-US" sz="900" dirty="0"/>
          </a:p>
          <a:p>
            <a:endParaRPr lang="en-US" sz="900" dirty="0"/>
          </a:p>
          <a:p>
            <a:r>
              <a:rPr lang="en-US" sz="900" dirty="0"/>
              <a:t>If the 10th Lord occupies the 7th House the native will get happiness through wife, be intelligent, virtuous, eloquent, truthful and devoted to religion.</a:t>
            </a:r>
          </a:p>
          <a:p>
            <a:r>
              <a:rPr lang="en-US" sz="900" dirty="0"/>
              <a:t>Gives a working wife, benefic here gives pleasing personality. </a:t>
            </a:r>
          </a:p>
          <a:p>
            <a:r>
              <a:rPr lang="en-US" sz="900" dirty="0"/>
              <a:t>Career in diplomat services, travels abroad and partner is helpful</a:t>
            </a:r>
          </a:p>
          <a:p>
            <a:r>
              <a:rPr lang="en-US" sz="900" dirty="0"/>
              <a:t>Affliction here gives illicit relationship and immorality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fontScale="92500"/>
          </a:bodyPr>
          <a:lstStyle/>
          <a:p>
            <a:r>
              <a:rPr lang="en-US" sz="900" dirty="0"/>
              <a:t>10</a:t>
            </a:r>
            <a:r>
              <a:rPr lang="en-US" sz="900" baseline="30000" dirty="0"/>
              <a:t>th</a:t>
            </a:r>
            <a:r>
              <a:rPr lang="en-US" sz="900" dirty="0"/>
              <a:t> lord in 8</a:t>
            </a:r>
            <a:r>
              <a:rPr lang="en-US" sz="900" baseline="30000" dirty="0"/>
              <a:t>th</a:t>
            </a:r>
            <a:r>
              <a:rPr lang="en-US" sz="900" dirty="0"/>
              <a:t> house</a:t>
            </a:r>
          </a:p>
          <a:p>
            <a:endParaRPr lang="en-US" sz="900" dirty="0"/>
          </a:p>
          <a:p>
            <a:r>
              <a:rPr lang="en-US" sz="900" dirty="0"/>
              <a:t> In case the 10th Lord is a posited in the 8th House, the native will be devoid of good acts, long lived and intent on blaming others.</a:t>
            </a:r>
          </a:p>
          <a:p>
            <a:r>
              <a:rPr lang="en-US" sz="900" dirty="0"/>
              <a:t>Shows breaks in career, 8</a:t>
            </a:r>
            <a:r>
              <a:rPr lang="en-US" sz="900" baseline="30000" dirty="0"/>
              <a:t>th</a:t>
            </a:r>
            <a:r>
              <a:rPr lang="en-US" sz="900" dirty="0"/>
              <a:t> house association deteriorates profession. Benefic gives high rank for short life. </a:t>
            </a:r>
          </a:p>
          <a:p>
            <a:r>
              <a:rPr lang="en-US" sz="900" dirty="0"/>
              <a:t>10</a:t>
            </a:r>
            <a:r>
              <a:rPr lang="en-US" sz="900" baseline="30000" dirty="0"/>
              <a:t>th</a:t>
            </a:r>
            <a:r>
              <a:rPr lang="en-US" sz="900" dirty="0"/>
              <a:t> lord in 8</a:t>
            </a:r>
            <a:r>
              <a:rPr lang="en-US" sz="900" baseline="30000" dirty="0"/>
              <a:t>th</a:t>
            </a:r>
            <a:r>
              <a:rPr lang="en-US" sz="900" dirty="0"/>
              <a:t> gives a setback in the </a:t>
            </a:r>
            <a:r>
              <a:rPr lang="en-US" sz="900" dirty="0" err="1"/>
              <a:t>career,but</a:t>
            </a:r>
            <a:r>
              <a:rPr lang="en-US" sz="900" dirty="0"/>
              <a:t> the native will again rise and then gives one more setback in career. </a:t>
            </a:r>
          </a:p>
          <a:p>
            <a:r>
              <a:rPr lang="en-US" sz="900" dirty="0"/>
              <a:t>The native do evil deed. Robbery, gambling, cheats other and involve in anti social activities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10</a:t>
            </a:r>
            <a:r>
              <a:rPr lang="en-US" sz="900" baseline="30000" dirty="0"/>
              <a:t>th</a:t>
            </a:r>
            <a:r>
              <a:rPr lang="en-US" sz="900" dirty="0"/>
              <a:t> lord in 9</a:t>
            </a:r>
            <a:r>
              <a:rPr lang="en-US" sz="900" baseline="30000" dirty="0"/>
              <a:t>th</a:t>
            </a:r>
            <a:r>
              <a:rPr lang="en-US" sz="900" dirty="0"/>
              <a:t> house</a:t>
            </a:r>
          </a:p>
          <a:p>
            <a:endParaRPr lang="en-US" sz="900" dirty="0"/>
          </a:p>
          <a:p>
            <a:r>
              <a:rPr lang="en-US" sz="900" dirty="0"/>
              <a:t>Should the 10th Lord occupy the 9th House, the native is born in a royal family and becomes very rich while as an ordinary person he will be equal to a king. This combination confers on him wealth and </a:t>
            </a:r>
            <a:r>
              <a:rPr lang="en-US" sz="900" dirty="0" err="1"/>
              <a:t>progenic</a:t>
            </a:r>
            <a:r>
              <a:rPr lang="en-US" sz="900" dirty="0"/>
              <a:t> happiness.</a:t>
            </a:r>
          </a:p>
          <a:p>
            <a:r>
              <a:rPr lang="en-US" sz="900" dirty="0"/>
              <a:t>Good combination for spirituality . </a:t>
            </a:r>
          </a:p>
          <a:p>
            <a:r>
              <a:rPr lang="en-US" sz="900" dirty="0"/>
              <a:t>Extremely fortunate and dutiful son. </a:t>
            </a:r>
          </a:p>
          <a:p>
            <a:endParaRPr lang="en-US"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a:t>10</a:t>
            </a:r>
            <a:r>
              <a:rPr lang="en-US" sz="900" baseline="30000" dirty="0"/>
              <a:t>th</a:t>
            </a:r>
            <a:r>
              <a:rPr lang="en-US" sz="900" dirty="0"/>
              <a:t> lord in 10</a:t>
            </a:r>
            <a:r>
              <a:rPr lang="en-US" sz="900" baseline="30000" dirty="0"/>
              <a:t>th</a:t>
            </a:r>
            <a:r>
              <a:rPr lang="en-US" sz="900" dirty="0"/>
              <a:t> house	</a:t>
            </a:r>
          </a:p>
          <a:p>
            <a:pPr>
              <a:buNone/>
            </a:pPr>
            <a:endParaRPr lang="en-US" sz="900" dirty="0"/>
          </a:p>
          <a:p>
            <a:pPr>
              <a:buNone/>
            </a:pPr>
            <a:endParaRPr lang="en-US" sz="900" dirty="0"/>
          </a:p>
          <a:p>
            <a:r>
              <a:rPr lang="en-US" sz="900" dirty="0"/>
              <a:t> Should the 10th Lord be placed in the 10th House, the native will be skilful in all jobs, be valorous, truthful and devoted to his teachers and elders.</a:t>
            </a:r>
          </a:p>
          <a:p>
            <a:r>
              <a:rPr lang="en-US" sz="900" dirty="0"/>
              <a:t>Very successful career</a:t>
            </a:r>
          </a:p>
          <a:p>
            <a:r>
              <a:rPr lang="en-US" sz="900" dirty="0"/>
              <a:t>If afflicted gives confuse mind . </a:t>
            </a:r>
          </a:p>
          <a:p>
            <a:pPr marL="0" indent="0">
              <a:buNone/>
            </a:pPr>
            <a:endParaRPr lang="en-US" sz="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r>
              <a:rPr lang="en-US" sz="900" dirty="0"/>
              <a:t>10</a:t>
            </a:r>
            <a:r>
              <a:rPr lang="en-US" sz="900" baseline="30000" dirty="0"/>
              <a:t>th</a:t>
            </a:r>
            <a:r>
              <a:rPr lang="en-US" sz="900" dirty="0"/>
              <a:t> lord in 11</a:t>
            </a:r>
            <a:r>
              <a:rPr lang="en-US" sz="900" baseline="30000" dirty="0"/>
              <a:t>th</a:t>
            </a:r>
            <a:r>
              <a:rPr lang="en-US" sz="900" dirty="0"/>
              <a:t> house</a:t>
            </a:r>
          </a:p>
          <a:p>
            <a:endParaRPr lang="en-US" sz="900" dirty="0"/>
          </a:p>
          <a:p>
            <a:r>
              <a:rPr lang="en-US" sz="900" dirty="0"/>
              <a:t> If the 10th Lord is situated in the 11th House, the native is blessed with wealth and, sons. He will enjoy happiness, be truthful, be always delighted and be virtuous</a:t>
            </a:r>
          </a:p>
          <a:p>
            <a:r>
              <a:rPr lang="en-US" sz="900" dirty="0"/>
              <a:t>Affliction here cause betrayal by friends.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lnSpcReduction="10000"/>
          </a:bodyPr>
          <a:lstStyle/>
          <a:p>
            <a:pPr>
              <a:buNone/>
            </a:pPr>
            <a:r>
              <a:rPr lang="en-US" sz="900" dirty="0"/>
              <a:t>10</a:t>
            </a:r>
            <a:r>
              <a:rPr lang="en-US" sz="900" baseline="30000" dirty="0"/>
              <a:t>th</a:t>
            </a:r>
            <a:r>
              <a:rPr lang="en-US" sz="900" dirty="0"/>
              <a:t> lord in 12</a:t>
            </a:r>
            <a:r>
              <a:rPr lang="en-US" sz="900" baseline="30000" dirty="0"/>
              <a:t>th</a:t>
            </a:r>
            <a:r>
              <a:rPr lang="en-US" sz="900" dirty="0"/>
              <a:t> house</a:t>
            </a:r>
          </a:p>
          <a:p>
            <a:pPr>
              <a:buNone/>
            </a:pPr>
            <a:endParaRPr lang="en-US" sz="900" dirty="0"/>
          </a:p>
          <a:p>
            <a:r>
              <a:rPr lang="en-US" sz="900" dirty="0"/>
              <a:t>If the 10th Lord is placed in the 12th House, the native will spend in royal courts. He will also have fear from enemies and will be worried </a:t>
            </a:r>
            <a:r>
              <a:rPr lang="en-US" sz="900" dirty="0" err="1"/>
              <a:t>inspite</a:t>
            </a:r>
            <a:r>
              <a:rPr lang="en-US" sz="900" dirty="0"/>
              <a:t> of being skillful.</a:t>
            </a:r>
          </a:p>
          <a:p>
            <a:r>
              <a:rPr lang="en-US" sz="900" dirty="0"/>
              <a:t>Gives job abroad or at a distant place</a:t>
            </a:r>
          </a:p>
          <a:p>
            <a:r>
              <a:rPr lang="en-US" sz="900" dirty="0"/>
              <a:t>Good for spirituality</a:t>
            </a:r>
          </a:p>
          <a:p>
            <a:r>
              <a:rPr lang="en-US" sz="900" dirty="0"/>
              <a:t>If afflicted do sinful deeds, unlawful activities like black marketing, smuggling </a:t>
            </a:r>
            <a:r>
              <a:rPr lang="en-US" sz="900" dirty="0" err="1"/>
              <a:t>etc</a:t>
            </a:r>
            <a:r>
              <a:rPr lang="en-US" sz="900" dirty="0"/>
              <a:t> </a:t>
            </a:r>
          </a:p>
          <a:p>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7F83-2094-4F7C-9022-1E4BE8FFB9DE}"/>
              </a:ext>
            </a:extLst>
          </p:cNvPr>
          <p:cNvSpPr>
            <a:spLocks noGrp="1"/>
          </p:cNvSpPr>
          <p:nvPr>
            <p:ph type="title"/>
          </p:nvPr>
        </p:nvSpPr>
        <p:spPr/>
        <p:txBody>
          <a:bodyPr/>
          <a:lstStyle/>
          <a:p>
            <a:r>
              <a:rPr lang="en-IN" dirty="0"/>
              <a:t>9</a:t>
            </a:r>
            <a:r>
              <a:rPr lang="en-IN" baseline="30000" dirty="0"/>
              <a:t>th</a:t>
            </a:r>
            <a:r>
              <a:rPr lang="en-IN" dirty="0"/>
              <a:t> lord in 2nd</a:t>
            </a:r>
          </a:p>
        </p:txBody>
      </p:sp>
      <p:sp>
        <p:nvSpPr>
          <p:cNvPr id="3" name="Content Placeholder 2">
            <a:extLst>
              <a:ext uri="{FF2B5EF4-FFF2-40B4-BE49-F238E27FC236}">
                <a16:creationId xmlns:a16="http://schemas.microsoft.com/office/drawing/2014/main" id="{FED1CF91-2C60-41E8-84A6-3954C815F022}"/>
              </a:ext>
            </a:extLst>
          </p:cNvPr>
          <p:cNvSpPr>
            <a:spLocks noGrp="1"/>
          </p:cNvSpPr>
          <p:nvPr>
            <p:ph idx="1"/>
          </p:nvPr>
        </p:nvSpPr>
        <p:spPr/>
        <p:txBody>
          <a:bodyPr>
            <a:normAutofit fontScale="92500" lnSpcReduction="10000"/>
          </a:bodyPr>
          <a:lstStyle/>
          <a:p>
            <a:r>
              <a:rPr lang="en-IN" dirty="0"/>
              <a:t>Good for family, gives wealth from the family. The native is fortunate for the family. </a:t>
            </a:r>
          </a:p>
          <a:p>
            <a:r>
              <a:rPr lang="en-IN" dirty="0"/>
              <a:t>Well learned scholar, dear to all, happiness from wife and others</a:t>
            </a:r>
          </a:p>
          <a:p>
            <a:r>
              <a:rPr lang="en-IN" dirty="0"/>
              <a:t>Makes wealth through family, makes wealth through foreign connections.</a:t>
            </a:r>
          </a:p>
          <a:p>
            <a:r>
              <a:rPr lang="en-IN" dirty="0"/>
              <a:t>If weak problems in marriage, litigation with family and humiliation </a:t>
            </a:r>
          </a:p>
        </p:txBody>
      </p:sp>
    </p:spTree>
    <p:extLst>
      <p:ext uri="{BB962C8B-B14F-4D97-AF65-F5344CB8AC3E}">
        <p14:creationId xmlns:p14="http://schemas.microsoft.com/office/powerpoint/2010/main" val="351297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F8F7-3981-42E9-A992-684E2B5D4515}"/>
              </a:ext>
            </a:extLst>
          </p:cNvPr>
          <p:cNvSpPr>
            <a:spLocks noGrp="1"/>
          </p:cNvSpPr>
          <p:nvPr>
            <p:ph type="title"/>
          </p:nvPr>
        </p:nvSpPr>
        <p:spPr/>
        <p:txBody>
          <a:bodyPr/>
          <a:lstStyle/>
          <a:p>
            <a:r>
              <a:rPr lang="en-IN" dirty="0"/>
              <a:t>9</a:t>
            </a:r>
            <a:r>
              <a:rPr lang="en-IN" baseline="30000" dirty="0"/>
              <a:t>th</a:t>
            </a:r>
            <a:r>
              <a:rPr lang="en-IN" dirty="0"/>
              <a:t> lord in 3</a:t>
            </a:r>
            <a:r>
              <a:rPr lang="en-IN" baseline="30000" dirty="0"/>
              <a:t>rd</a:t>
            </a:r>
            <a:r>
              <a:rPr lang="en-IN" dirty="0"/>
              <a:t> house</a:t>
            </a:r>
          </a:p>
        </p:txBody>
      </p:sp>
      <p:sp>
        <p:nvSpPr>
          <p:cNvPr id="3" name="Content Placeholder 2">
            <a:extLst>
              <a:ext uri="{FF2B5EF4-FFF2-40B4-BE49-F238E27FC236}">
                <a16:creationId xmlns:a16="http://schemas.microsoft.com/office/drawing/2014/main" id="{4E7B15AC-30FD-40D6-B19C-3D37E7BBF300}"/>
              </a:ext>
            </a:extLst>
          </p:cNvPr>
          <p:cNvSpPr>
            <a:spLocks noGrp="1"/>
          </p:cNvSpPr>
          <p:nvPr>
            <p:ph idx="1"/>
          </p:nvPr>
        </p:nvSpPr>
        <p:spPr/>
        <p:txBody>
          <a:bodyPr>
            <a:normAutofit fontScale="92500" lnSpcReduction="10000"/>
          </a:bodyPr>
          <a:lstStyle/>
          <a:p>
            <a:r>
              <a:rPr lang="en-IN" dirty="0"/>
              <a:t>Happiness from bothers</a:t>
            </a:r>
          </a:p>
          <a:p>
            <a:r>
              <a:rPr lang="en-IN" dirty="0"/>
              <a:t>Gives spiritual discourses and inclined towards spirituality </a:t>
            </a:r>
          </a:p>
          <a:p>
            <a:r>
              <a:rPr lang="en-IN" dirty="0"/>
              <a:t>Makes him wealthy, charming and virtuous</a:t>
            </a:r>
          </a:p>
          <a:p>
            <a:r>
              <a:rPr lang="en-IN" dirty="0"/>
              <a:t>Flair for </a:t>
            </a:r>
            <a:r>
              <a:rPr lang="en-IN" dirty="0" err="1"/>
              <a:t>writing,publication</a:t>
            </a:r>
            <a:r>
              <a:rPr lang="en-IN" dirty="0"/>
              <a:t>, makes him a good orator</a:t>
            </a:r>
          </a:p>
          <a:p>
            <a:r>
              <a:rPr lang="en-IN" dirty="0"/>
              <a:t>Travels to holy places and foreign country</a:t>
            </a:r>
          </a:p>
          <a:p>
            <a:r>
              <a:rPr lang="en-IN" dirty="0"/>
              <a:t>If malefic writings are not good, which may land him into trouble, father wealth disappears </a:t>
            </a:r>
          </a:p>
          <a:p>
            <a:endParaRPr lang="en-IN" dirty="0"/>
          </a:p>
        </p:txBody>
      </p:sp>
    </p:spTree>
    <p:extLst>
      <p:ext uri="{BB962C8B-B14F-4D97-AF65-F5344CB8AC3E}">
        <p14:creationId xmlns:p14="http://schemas.microsoft.com/office/powerpoint/2010/main" val="324298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FE54-21E0-4FFA-8AEC-76D536A3BAEA}"/>
              </a:ext>
            </a:extLst>
          </p:cNvPr>
          <p:cNvSpPr>
            <a:spLocks noGrp="1"/>
          </p:cNvSpPr>
          <p:nvPr>
            <p:ph type="title"/>
          </p:nvPr>
        </p:nvSpPr>
        <p:spPr/>
        <p:txBody>
          <a:bodyPr/>
          <a:lstStyle/>
          <a:p>
            <a:r>
              <a:rPr lang="en-IN" dirty="0"/>
              <a:t>9</a:t>
            </a:r>
            <a:r>
              <a:rPr lang="en-IN" baseline="30000" dirty="0"/>
              <a:t>th</a:t>
            </a:r>
            <a:r>
              <a:rPr lang="en-IN" dirty="0"/>
              <a:t> lord in 4</a:t>
            </a:r>
            <a:r>
              <a:rPr lang="en-IN" baseline="30000" dirty="0"/>
              <a:t>th</a:t>
            </a:r>
            <a:r>
              <a:rPr lang="en-IN" dirty="0"/>
              <a:t> house</a:t>
            </a:r>
          </a:p>
        </p:txBody>
      </p:sp>
      <p:sp>
        <p:nvSpPr>
          <p:cNvPr id="3" name="Content Placeholder 2">
            <a:extLst>
              <a:ext uri="{FF2B5EF4-FFF2-40B4-BE49-F238E27FC236}">
                <a16:creationId xmlns:a16="http://schemas.microsoft.com/office/drawing/2014/main" id="{21727549-5B18-4554-8552-8E83EB5925DD}"/>
              </a:ext>
            </a:extLst>
          </p:cNvPr>
          <p:cNvSpPr>
            <a:spLocks noGrp="1"/>
          </p:cNvSpPr>
          <p:nvPr>
            <p:ph idx="1"/>
          </p:nvPr>
        </p:nvSpPr>
        <p:spPr/>
        <p:txBody>
          <a:bodyPr>
            <a:normAutofit fontScale="92500" lnSpcReduction="20000"/>
          </a:bodyPr>
          <a:lstStyle/>
          <a:p>
            <a:r>
              <a:rPr lang="en-IN" dirty="0"/>
              <a:t>Good combination of </a:t>
            </a:r>
            <a:r>
              <a:rPr lang="en-IN" dirty="0" err="1"/>
              <a:t>kendra</a:t>
            </a:r>
            <a:r>
              <a:rPr lang="en-IN" dirty="0"/>
              <a:t> and </a:t>
            </a:r>
            <a:r>
              <a:rPr lang="en-IN" dirty="0" err="1"/>
              <a:t>trikona</a:t>
            </a:r>
            <a:endParaRPr lang="en-IN" dirty="0"/>
          </a:p>
          <a:p>
            <a:r>
              <a:rPr lang="en-IN" dirty="0"/>
              <a:t>Gives all kind of happiness, luxuries, houses, houses and much wealth</a:t>
            </a:r>
          </a:p>
          <a:p>
            <a:r>
              <a:rPr lang="en-IN" dirty="0"/>
              <a:t>Mother is prosperous and long lived, native will be devoted to mother. </a:t>
            </a:r>
          </a:p>
          <a:p>
            <a:r>
              <a:rPr lang="en-IN" dirty="0"/>
              <a:t>When the lord of fortune goes to house of happiness, its gives all materialist and spiritual experiences </a:t>
            </a:r>
          </a:p>
          <a:p>
            <a:r>
              <a:rPr lang="en-IN" dirty="0"/>
              <a:t>If weak may cause problem to the mother and her happiness</a:t>
            </a:r>
          </a:p>
        </p:txBody>
      </p:sp>
    </p:spTree>
    <p:extLst>
      <p:ext uri="{BB962C8B-B14F-4D97-AF65-F5344CB8AC3E}">
        <p14:creationId xmlns:p14="http://schemas.microsoft.com/office/powerpoint/2010/main" val="427868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E417-A45B-49B1-AEF6-361AF76DC244}"/>
              </a:ext>
            </a:extLst>
          </p:cNvPr>
          <p:cNvSpPr>
            <a:spLocks noGrp="1"/>
          </p:cNvSpPr>
          <p:nvPr>
            <p:ph type="title"/>
          </p:nvPr>
        </p:nvSpPr>
        <p:spPr/>
        <p:txBody>
          <a:bodyPr/>
          <a:lstStyle/>
          <a:p>
            <a:r>
              <a:rPr lang="en-IN" dirty="0"/>
              <a:t>9</a:t>
            </a:r>
            <a:r>
              <a:rPr lang="en-IN" baseline="30000" dirty="0"/>
              <a:t>th</a:t>
            </a:r>
            <a:r>
              <a:rPr lang="en-IN" dirty="0"/>
              <a:t> lord in 5</a:t>
            </a:r>
            <a:r>
              <a:rPr lang="en-IN" baseline="30000" dirty="0"/>
              <a:t>th</a:t>
            </a:r>
            <a:r>
              <a:rPr lang="en-IN" dirty="0"/>
              <a:t> house</a:t>
            </a:r>
          </a:p>
        </p:txBody>
      </p:sp>
      <p:sp>
        <p:nvSpPr>
          <p:cNvPr id="3" name="Content Placeholder 2">
            <a:extLst>
              <a:ext uri="{FF2B5EF4-FFF2-40B4-BE49-F238E27FC236}">
                <a16:creationId xmlns:a16="http://schemas.microsoft.com/office/drawing/2014/main" id="{2B990854-9B15-4A36-9D07-3FF4080A06FF}"/>
              </a:ext>
            </a:extLst>
          </p:cNvPr>
          <p:cNvSpPr>
            <a:spLocks noGrp="1"/>
          </p:cNvSpPr>
          <p:nvPr>
            <p:ph idx="1"/>
          </p:nvPr>
        </p:nvSpPr>
        <p:spPr/>
        <p:txBody>
          <a:bodyPr>
            <a:normAutofit fontScale="92500" lnSpcReduction="20000"/>
          </a:bodyPr>
          <a:lstStyle/>
          <a:p>
            <a:r>
              <a:rPr lang="en-IN" dirty="0"/>
              <a:t>A very strong combination for spirituality</a:t>
            </a:r>
          </a:p>
          <a:p>
            <a:r>
              <a:rPr lang="en-IN" dirty="0"/>
              <a:t>Blessed son, prosperity, devoted to elders, bold, charitable and well learned</a:t>
            </a:r>
          </a:p>
          <a:p>
            <a:r>
              <a:rPr lang="en-IN" dirty="0"/>
              <a:t>Gives talented children, famous and helping father</a:t>
            </a:r>
          </a:p>
          <a:p>
            <a:r>
              <a:rPr lang="en-IN" dirty="0"/>
              <a:t>Shows education in foreign, mantra </a:t>
            </a:r>
            <a:r>
              <a:rPr lang="en-IN" dirty="0" err="1"/>
              <a:t>sidhi</a:t>
            </a:r>
            <a:r>
              <a:rPr lang="en-IN" dirty="0"/>
              <a:t>, near to guru</a:t>
            </a:r>
          </a:p>
          <a:p>
            <a:r>
              <a:rPr lang="en-IN" dirty="0"/>
              <a:t>9</a:t>
            </a:r>
            <a:r>
              <a:rPr lang="en-IN" baseline="30000" dirty="0"/>
              <a:t>th</a:t>
            </a:r>
            <a:r>
              <a:rPr lang="en-IN" dirty="0"/>
              <a:t> house is 5</a:t>
            </a:r>
            <a:r>
              <a:rPr lang="en-IN" baseline="30000" dirty="0"/>
              <a:t>th</a:t>
            </a:r>
            <a:r>
              <a:rPr lang="en-IN" dirty="0"/>
              <a:t> from 5</a:t>
            </a:r>
            <a:r>
              <a:rPr lang="en-IN" baseline="30000" dirty="0"/>
              <a:t>th</a:t>
            </a:r>
            <a:r>
              <a:rPr lang="en-IN" dirty="0"/>
              <a:t>. It gives higher education in related field. </a:t>
            </a:r>
          </a:p>
          <a:p>
            <a:r>
              <a:rPr lang="en-IN" dirty="0"/>
              <a:t>If weak can give problem for father, children. Fortune doesn’t support, create obstacle in life and in education</a:t>
            </a:r>
          </a:p>
        </p:txBody>
      </p:sp>
    </p:spTree>
    <p:extLst>
      <p:ext uri="{BB962C8B-B14F-4D97-AF65-F5344CB8AC3E}">
        <p14:creationId xmlns:p14="http://schemas.microsoft.com/office/powerpoint/2010/main" val="42365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98D3A-914F-4363-A683-A177DA45D6D5}"/>
              </a:ext>
            </a:extLst>
          </p:cNvPr>
          <p:cNvSpPr>
            <a:spLocks noGrp="1"/>
          </p:cNvSpPr>
          <p:nvPr>
            <p:ph type="title"/>
          </p:nvPr>
        </p:nvSpPr>
        <p:spPr/>
        <p:txBody>
          <a:bodyPr/>
          <a:lstStyle/>
          <a:p>
            <a:r>
              <a:rPr lang="en-IN" dirty="0"/>
              <a:t>9</a:t>
            </a:r>
            <a:r>
              <a:rPr lang="en-IN" baseline="30000" dirty="0"/>
              <a:t>th</a:t>
            </a:r>
            <a:r>
              <a:rPr lang="en-IN" dirty="0"/>
              <a:t> lord in 6</a:t>
            </a:r>
            <a:r>
              <a:rPr lang="en-IN" baseline="30000" dirty="0"/>
              <a:t>th</a:t>
            </a:r>
            <a:r>
              <a:rPr lang="en-IN" dirty="0"/>
              <a:t> house</a:t>
            </a:r>
          </a:p>
        </p:txBody>
      </p:sp>
      <p:sp>
        <p:nvSpPr>
          <p:cNvPr id="3" name="Content Placeholder 2">
            <a:extLst>
              <a:ext uri="{FF2B5EF4-FFF2-40B4-BE49-F238E27FC236}">
                <a16:creationId xmlns:a16="http://schemas.microsoft.com/office/drawing/2014/main" id="{370864EF-7A03-4CF0-B35B-34A23DCF075E}"/>
              </a:ext>
            </a:extLst>
          </p:cNvPr>
          <p:cNvSpPr>
            <a:spLocks noGrp="1"/>
          </p:cNvSpPr>
          <p:nvPr>
            <p:ph idx="1"/>
          </p:nvPr>
        </p:nvSpPr>
        <p:spPr/>
        <p:txBody>
          <a:bodyPr>
            <a:normAutofit fontScale="92500" lnSpcReduction="20000"/>
          </a:bodyPr>
          <a:lstStyle/>
          <a:p>
            <a:r>
              <a:rPr lang="en-IN" dirty="0"/>
              <a:t>9</a:t>
            </a:r>
            <a:r>
              <a:rPr lang="en-IN" baseline="30000" dirty="0"/>
              <a:t>th</a:t>
            </a:r>
            <a:r>
              <a:rPr lang="en-IN" dirty="0"/>
              <a:t> house is a house of judiciary, when the lord goes to 6</a:t>
            </a:r>
            <a:r>
              <a:rPr lang="en-IN" baseline="30000" dirty="0"/>
              <a:t>th</a:t>
            </a:r>
            <a:r>
              <a:rPr lang="en-IN" dirty="0"/>
              <a:t> house (job) can give job in judiciary or the native can become a judge. </a:t>
            </a:r>
          </a:p>
          <a:p>
            <a:r>
              <a:rPr lang="en-IN" dirty="0"/>
              <a:t>6</a:t>
            </a:r>
            <a:r>
              <a:rPr lang="en-IN" baseline="30000" dirty="0"/>
              <a:t>th</a:t>
            </a:r>
            <a:r>
              <a:rPr lang="en-IN" dirty="0"/>
              <a:t> house is house of servants, when lord of fortune goes to 6</a:t>
            </a:r>
            <a:r>
              <a:rPr lang="en-IN" baseline="30000" dirty="0"/>
              <a:t>th</a:t>
            </a:r>
            <a:r>
              <a:rPr lang="en-IN" dirty="0"/>
              <a:t> house it gives many servants. </a:t>
            </a:r>
          </a:p>
          <a:p>
            <a:r>
              <a:rPr lang="en-IN" dirty="0"/>
              <a:t>Father health improves. The career of the father improves after the birth of native. </a:t>
            </a:r>
          </a:p>
          <a:p>
            <a:r>
              <a:rPr lang="en-IN" dirty="0"/>
              <a:t>Malefic lord gives litigation for father, huge debts, no happiness for maternal uncle and troubled by enemies</a:t>
            </a:r>
          </a:p>
        </p:txBody>
      </p:sp>
    </p:spTree>
    <p:extLst>
      <p:ext uri="{BB962C8B-B14F-4D97-AF65-F5344CB8AC3E}">
        <p14:creationId xmlns:p14="http://schemas.microsoft.com/office/powerpoint/2010/main" val="395426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9D7E-3079-4F64-8147-8B4982076B7E}"/>
              </a:ext>
            </a:extLst>
          </p:cNvPr>
          <p:cNvSpPr>
            <a:spLocks noGrp="1"/>
          </p:cNvSpPr>
          <p:nvPr>
            <p:ph type="title"/>
          </p:nvPr>
        </p:nvSpPr>
        <p:spPr/>
        <p:txBody>
          <a:bodyPr/>
          <a:lstStyle/>
          <a:p>
            <a:r>
              <a:rPr lang="en-IN" dirty="0"/>
              <a:t>9</a:t>
            </a:r>
            <a:r>
              <a:rPr lang="en-IN" baseline="30000" dirty="0"/>
              <a:t>th</a:t>
            </a:r>
            <a:r>
              <a:rPr lang="en-IN" dirty="0"/>
              <a:t> lord in 7</a:t>
            </a:r>
            <a:r>
              <a:rPr lang="en-IN" baseline="30000" dirty="0"/>
              <a:t>th</a:t>
            </a:r>
            <a:r>
              <a:rPr lang="en-IN" dirty="0"/>
              <a:t> house</a:t>
            </a:r>
          </a:p>
        </p:txBody>
      </p:sp>
      <p:sp>
        <p:nvSpPr>
          <p:cNvPr id="3" name="Content Placeholder 2">
            <a:extLst>
              <a:ext uri="{FF2B5EF4-FFF2-40B4-BE49-F238E27FC236}">
                <a16:creationId xmlns:a16="http://schemas.microsoft.com/office/drawing/2014/main" id="{53479251-D6FA-4A9C-8ADB-350EC0CD4B19}"/>
              </a:ext>
            </a:extLst>
          </p:cNvPr>
          <p:cNvSpPr>
            <a:spLocks noGrp="1"/>
          </p:cNvSpPr>
          <p:nvPr>
            <p:ph idx="1"/>
          </p:nvPr>
        </p:nvSpPr>
        <p:spPr/>
        <p:txBody>
          <a:bodyPr>
            <a:normAutofit fontScale="92500" lnSpcReduction="10000"/>
          </a:bodyPr>
          <a:lstStyle/>
          <a:p>
            <a:r>
              <a:rPr lang="en-IN" dirty="0"/>
              <a:t>Happiness and fortune after marriage, very famous and on a strong position</a:t>
            </a:r>
          </a:p>
          <a:p>
            <a:r>
              <a:rPr lang="en-IN" dirty="0"/>
              <a:t>Foreign settlement, wealth in foreign</a:t>
            </a:r>
          </a:p>
          <a:p>
            <a:r>
              <a:rPr lang="en-IN" dirty="0"/>
              <a:t>Takes birth in rich family and blessed with all luxuries and comforts. </a:t>
            </a:r>
          </a:p>
          <a:p>
            <a:r>
              <a:rPr lang="en-IN" dirty="0"/>
              <a:t>Very popular with opposite sex. </a:t>
            </a:r>
          </a:p>
          <a:p>
            <a:r>
              <a:rPr lang="en-IN" dirty="0"/>
              <a:t>If weak problems in marriage, first marriage doesn’t stay long, father health is not good. </a:t>
            </a:r>
          </a:p>
        </p:txBody>
      </p:sp>
    </p:spTree>
    <p:extLst>
      <p:ext uri="{BB962C8B-B14F-4D97-AF65-F5344CB8AC3E}">
        <p14:creationId xmlns:p14="http://schemas.microsoft.com/office/powerpoint/2010/main" val="21159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B328-709A-4196-A6C8-B63C0A26FBB4}"/>
              </a:ext>
            </a:extLst>
          </p:cNvPr>
          <p:cNvSpPr>
            <a:spLocks noGrp="1"/>
          </p:cNvSpPr>
          <p:nvPr>
            <p:ph type="title"/>
          </p:nvPr>
        </p:nvSpPr>
        <p:spPr/>
        <p:txBody>
          <a:bodyPr/>
          <a:lstStyle/>
          <a:p>
            <a:r>
              <a:rPr lang="en-IN" dirty="0"/>
              <a:t>9</a:t>
            </a:r>
            <a:r>
              <a:rPr lang="en-IN" baseline="30000" dirty="0"/>
              <a:t>th</a:t>
            </a:r>
            <a:r>
              <a:rPr lang="en-IN" dirty="0"/>
              <a:t> lord in 8</a:t>
            </a:r>
            <a:r>
              <a:rPr lang="en-IN" baseline="30000" dirty="0"/>
              <a:t>th</a:t>
            </a:r>
            <a:r>
              <a:rPr lang="en-IN" dirty="0"/>
              <a:t> house</a:t>
            </a:r>
          </a:p>
        </p:txBody>
      </p:sp>
      <p:sp>
        <p:nvSpPr>
          <p:cNvPr id="3" name="Content Placeholder 2">
            <a:extLst>
              <a:ext uri="{FF2B5EF4-FFF2-40B4-BE49-F238E27FC236}">
                <a16:creationId xmlns:a16="http://schemas.microsoft.com/office/drawing/2014/main" id="{EDDBD2CC-3BA4-4FB4-BE1D-1F090D55259D}"/>
              </a:ext>
            </a:extLst>
          </p:cNvPr>
          <p:cNvSpPr>
            <a:spLocks noGrp="1"/>
          </p:cNvSpPr>
          <p:nvPr>
            <p:ph idx="1"/>
          </p:nvPr>
        </p:nvSpPr>
        <p:spPr/>
        <p:txBody>
          <a:bodyPr/>
          <a:lstStyle/>
          <a:p>
            <a:r>
              <a:rPr lang="en-IN" dirty="0"/>
              <a:t>If </a:t>
            </a:r>
            <a:r>
              <a:rPr lang="en-IN" dirty="0" err="1"/>
              <a:t>benefic</a:t>
            </a:r>
            <a:r>
              <a:rPr lang="en-IN" dirty="0"/>
              <a:t> and strong, makes great combination for spirituality and occult sciences</a:t>
            </a:r>
          </a:p>
          <a:p>
            <a:r>
              <a:rPr lang="en-IN" dirty="0"/>
              <a:t>Get inheritance and sudden gains . Interested in research and inclined towards soul searching.</a:t>
            </a:r>
          </a:p>
          <a:p>
            <a:r>
              <a:rPr lang="en-IN" dirty="0"/>
              <a:t>If weak then hardness in life, problem in fortune, father doesn’t life long. Problem in inheritance, problems with the younger brother also</a:t>
            </a:r>
          </a:p>
        </p:txBody>
      </p:sp>
    </p:spTree>
    <p:extLst>
      <p:ext uri="{BB962C8B-B14F-4D97-AF65-F5344CB8AC3E}">
        <p14:creationId xmlns:p14="http://schemas.microsoft.com/office/powerpoint/2010/main" val="524254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1659</Words>
  <Application>Microsoft Office PowerPoint</Application>
  <PresentationFormat>Custom</PresentationFormat>
  <Paragraphs>145</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PowerPoint Presentation</vt:lpstr>
      <vt:lpstr>9th lord in 1st house</vt:lpstr>
      <vt:lpstr>9th lord in 2nd</vt:lpstr>
      <vt:lpstr>9th lord in 3rd house</vt:lpstr>
      <vt:lpstr>9th lord in 4th house</vt:lpstr>
      <vt:lpstr>9th lord in 5th house</vt:lpstr>
      <vt:lpstr>9th lord in 6th house</vt:lpstr>
      <vt:lpstr>9th lord in 7th house</vt:lpstr>
      <vt:lpstr>9th lord in 8th house</vt:lpstr>
      <vt:lpstr>9th lord in 9th 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 in different houses 1st house</dc:title>
  <dc:creator>main</dc:creator>
  <cp:lastModifiedBy>Kshitij Shivprasad</cp:lastModifiedBy>
  <cp:revision>62</cp:revision>
  <dcterms:created xsi:type="dcterms:W3CDTF">2018-04-07T07:04:54Z</dcterms:created>
  <dcterms:modified xsi:type="dcterms:W3CDTF">2018-04-14T17:35:49Z</dcterms:modified>
</cp:coreProperties>
</file>