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1" r:id="rId3"/>
    <p:sldId id="460" r:id="rId4"/>
    <p:sldId id="279" r:id="rId5"/>
    <p:sldId id="263" r:id="rId6"/>
    <p:sldId id="258" r:id="rId7"/>
    <p:sldId id="257" r:id="rId8"/>
    <p:sldId id="268" r:id="rId9"/>
    <p:sldId id="260" r:id="rId10"/>
    <p:sldId id="261" r:id="rId11"/>
    <p:sldId id="462" r:id="rId12"/>
    <p:sldId id="463" r:id="rId13"/>
    <p:sldId id="464" r:id="rId14"/>
    <p:sldId id="264" r:id="rId15"/>
    <p:sldId id="266" r:id="rId16"/>
    <p:sldId id="265" r:id="rId17"/>
    <p:sldId id="26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B688-3DA1-E024-33F8-C2AED022C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CFD37-C84B-768E-034E-6F77464FF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7237-E306-B67A-2553-2CCE0D03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10CC-211A-639D-5551-9A8B3737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20C9-9E4F-412B-E0A9-1CAD1FBC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9F86-84E5-2BC4-927E-A68D3372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E20F3-2F79-8C41-3895-95499EBC4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B75A-62C7-E2BF-FBC4-FE1EFC8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A95F-8754-DFCB-9847-13426B39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4F88-6784-44BE-3E76-105F902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631B8-EB34-50F6-4111-62398FE9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392F-7FFA-BCFF-BFA6-4BE58317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11C2-1015-8A0D-D49F-A2E025F5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B564-E86D-8518-24A9-6C469CE6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A718-1EE7-8693-C0E1-2F1EB9FF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704-431E-D2DD-BC3B-93FE9018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64AD-B43D-D388-F0A8-B1D456FE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43C2-674B-79D4-79BB-8798D1DD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5BFB-514F-00FE-E150-C2B3F9E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FC7B-552E-5243-EAC2-3807C0C0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22AC-ACB3-67DD-3EDB-99C8484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DEC2B-9639-AA58-C22F-D7DB71AC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AC3D-E168-A928-0FEC-D887EE15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B9A9-10CD-D01D-DABC-2C9B2550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60D5-39E0-DEB3-ED73-42CA3434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88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627B-3CED-7D1C-379C-BF6A3414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6354-E0B6-ACAD-FBD8-15DDA77AF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A0E5-BA97-A468-3315-C23D6D05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284FD-9334-C594-C25C-8F5DDF92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FF37-69F0-5914-23E5-CA6DB016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12EDE-3518-EFF1-4FA9-3BEE72BD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51B5-DBEA-4703-F4A0-44FEB4B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B4A0-5CB4-5DF4-CF51-3D45FB66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5A89B-9B64-1D8C-E942-ACD2DA96F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68671-D9C9-F371-6CAE-6F4A7FE74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F3FE0-4C38-E090-DE7E-2C16C22C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F94F6-52C5-CD05-FB9F-FD1455F5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8ED92-C662-A7D0-D193-5FCABD21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991E4-2979-A5BE-2D92-D3DC5F27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D112-6D15-9FC7-44C5-202B8936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C0F9D-BBDD-1AD6-CD6A-4199DE98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AD44A-AECE-64EB-7988-00FE2F6D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50B8B-B88A-4831-69B1-A9E7B335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1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85B4-CB74-D680-5ACE-98BD9846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24253-B64E-8ED0-6317-C4548D2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55579-3DF5-3189-5056-140802B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7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F94E-8DD5-84F1-4359-5A763A66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E607-D4C7-B241-23AE-CAB3C66A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A5DFC-7060-7B15-5694-1435A325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E9EB-AF36-D5A1-A0E6-4956EC33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D311-8CCC-4716-67D5-27A932DC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267F-2B01-78BF-8F48-811AB27C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5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1CF4-0EEC-20B0-40BA-8DF9EF75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8F48C-2AB8-8741-F8B6-B64DD8BE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A9526-A6D1-2370-9A70-962DBF0BA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FF2D-C3E3-8564-2F66-F9BDCF88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E3D0-6AC4-D859-6F3F-DF97CAF9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3BB27-EC1C-F938-AAA4-38F8ED4B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9B18F-C686-0BD1-B8E9-428CAEA5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EFC2-5C88-E658-9B22-43AD197A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4453-9D21-BA5B-866B-1865F4282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560F-D5A6-4800-9749-407CA5498D5E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AD5C-5ECD-8F67-7ECB-B8F39265B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8790-E98F-17E8-E78D-C6142A8D4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986E-D371-493F-9418-29BE957E5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4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ravali.de/articles/bala_chesht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E371-A396-C185-0C7A-CF1E6DBC2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Grah</a:t>
            </a:r>
            <a:r>
              <a:rPr lang="en-US" dirty="0"/>
              <a:t> </a:t>
            </a:r>
            <a:r>
              <a:rPr lang="en-US" dirty="0" err="1"/>
              <a:t>Awastha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40A66-6FEA-5555-4BB9-BC92055E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5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1A66C-FB3E-4566-9C12-0CF8004A5C61}"/>
              </a:ext>
            </a:extLst>
          </p:cNvPr>
          <p:cNvSpPr txBox="1"/>
          <p:nvPr/>
        </p:nvSpPr>
        <p:spPr>
          <a:xfrm>
            <a:off x="838200" y="676589"/>
            <a:ext cx="10515599" cy="512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planets are retrograde when they are 6</a:t>
            </a:r>
            <a:r>
              <a:rPr lang="en-US" sz="2000" baseline="30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, 7</a:t>
            </a:r>
            <a:r>
              <a:rPr lang="en-US" sz="2000" baseline="30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, 8</a:t>
            </a:r>
            <a:r>
              <a:rPr lang="en-US" sz="2000" baseline="30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or 12</a:t>
            </a:r>
            <a:r>
              <a:rPr lang="en-US" sz="2000" baseline="30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from the Sun.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Jupiter, Mars and Saturn are retrograde when they are 180ᵒ near the Sun.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retrograde planets are away from the Sun and can have a positive or negative aspect without the Sun’s control.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Retrograde planets show that the native has a pending </a:t>
            </a:r>
            <a:r>
              <a:rPr lang="en-US" sz="2000" i="1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karma 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that needs to be finished through hard work.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planet is strong, so helping the native to clear these </a:t>
            </a:r>
            <a:r>
              <a:rPr lang="en-US" sz="2000" i="1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karmas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Having one retrograde planet in the chart is good if one follows the direction of the planet.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Two or three retrograde planets give struggle.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If a retrograde planet is in an exalted sign, it will give bad and </a:t>
            </a:r>
            <a:r>
              <a:rPr lang="en-US" sz="2000" dirty="0" err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unfavourable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results and a debilitated planet, if retrograde, gives good results. </a:t>
            </a:r>
          </a:p>
        </p:txBody>
      </p:sp>
    </p:spTree>
    <p:extLst>
      <p:ext uri="{BB962C8B-B14F-4D97-AF65-F5344CB8AC3E}">
        <p14:creationId xmlns:p14="http://schemas.microsoft.com/office/powerpoint/2010/main" val="253046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ADB4EAA-1CA6-4C5B-A050-F0C040FDADE9}"/>
              </a:ext>
            </a:extLst>
          </p:cNvPr>
          <p:cNvGraphicFramePr>
            <a:graphicFrameLocks noGrp="1"/>
          </p:cNvGraphicFramePr>
          <p:nvPr/>
        </p:nvGraphicFramePr>
        <p:xfrm>
          <a:off x="500496" y="1508759"/>
          <a:ext cx="11191008" cy="3840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29713">
                  <a:extLst>
                    <a:ext uri="{9D8B030D-6E8A-4147-A177-3AD203B41FA5}">
                      <a16:colId xmlns:a16="http://schemas.microsoft.com/office/drawing/2014/main" val="2726027776"/>
                    </a:ext>
                  </a:extLst>
                </a:gridCol>
                <a:gridCol w="1790316">
                  <a:extLst>
                    <a:ext uri="{9D8B030D-6E8A-4147-A177-3AD203B41FA5}">
                      <a16:colId xmlns:a16="http://schemas.microsoft.com/office/drawing/2014/main" val="3731575390"/>
                    </a:ext>
                  </a:extLst>
                </a:gridCol>
                <a:gridCol w="2025612">
                  <a:extLst>
                    <a:ext uri="{9D8B030D-6E8A-4147-A177-3AD203B41FA5}">
                      <a16:colId xmlns:a16="http://schemas.microsoft.com/office/drawing/2014/main" val="1780840757"/>
                    </a:ext>
                  </a:extLst>
                </a:gridCol>
                <a:gridCol w="2461682">
                  <a:extLst>
                    <a:ext uri="{9D8B030D-6E8A-4147-A177-3AD203B41FA5}">
                      <a16:colId xmlns:a16="http://schemas.microsoft.com/office/drawing/2014/main" val="1354537693"/>
                    </a:ext>
                  </a:extLst>
                </a:gridCol>
                <a:gridCol w="2883685">
                  <a:extLst>
                    <a:ext uri="{9D8B030D-6E8A-4147-A177-3AD203B41FA5}">
                      <a16:colId xmlns:a16="http://schemas.microsoft.com/office/drawing/2014/main" val="1451427062"/>
                    </a:ext>
                  </a:extLst>
                </a:gridCol>
              </a:tblGrid>
              <a:tr h="4363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Planet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Revolutions around the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Duration of Retrograde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17696"/>
                  </a:ext>
                </a:extLst>
              </a:tr>
              <a:tr h="5835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Mercury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88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3/4 times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Feels misunderstood, should consider before speaking.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63546"/>
                  </a:ext>
                </a:extLst>
              </a:tr>
              <a:tr h="5835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Venus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225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Every 18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40-44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Can become obsessed in relationships.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61081"/>
                  </a:ext>
                </a:extLst>
              </a:tr>
              <a:tr h="5835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687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Every 26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60-80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Can become depressed and difficulty in expressing anger.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62988"/>
                  </a:ext>
                </a:extLst>
              </a:tr>
              <a:tr h="5835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Jupiter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12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Every 13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4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Has doubts about what they deserve, feel superior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48421"/>
                  </a:ext>
                </a:extLst>
              </a:tr>
              <a:tr h="5835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Saturn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Every 12.5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4.5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EB Garamond Medium" pitchFamily="2" charset="0"/>
                          <a:ea typeface="EB Garamond Medium" pitchFamily="2" charset="0"/>
                          <a:cs typeface="EB Garamond Medium" pitchFamily="2" charset="0"/>
                        </a:rPr>
                        <a:t>Feels they are never good, hides fear.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501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CB21F8-F85E-4072-8DFB-FBF501841CDA}"/>
              </a:ext>
            </a:extLst>
          </p:cNvPr>
          <p:cNvSpPr txBox="1"/>
          <p:nvPr/>
        </p:nvSpPr>
        <p:spPr>
          <a:xfrm>
            <a:off x="2267829" y="545245"/>
            <a:ext cx="7656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The Retrograde Time of Planets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557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4CC32-D6C5-443C-A333-DC77BF80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Combustion</a:t>
            </a:r>
            <a:endParaRPr lang="en-US" dirty="0">
              <a:latin typeface="EB Garamond ExtraBold" pitchFamily="2" charset="0"/>
              <a:ea typeface="EB Garamond ExtraBold" pitchFamily="2" charset="0"/>
              <a:cs typeface="EB Garamond Extra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C1DC0-6E6E-474E-ABFA-6985A1279831}"/>
              </a:ext>
            </a:extLst>
          </p:cNvPr>
          <p:cNvSpPr txBox="1"/>
          <p:nvPr/>
        </p:nvSpPr>
        <p:spPr>
          <a:xfrm>
            <a:off x="838200" y="1487985"/>
            <a:ext cx="10729686" cy="420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Earth is the center, and all the planetary positions are calculated with reference to the Earth.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All the planets revolving around the Sun get closer to the Sun to a certain degree and lose their energy and power, known as combustion of planets.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When the Moon comes in the same sign as the Sun, it creates an </a:t>
            </a:r>
            <a:r>
              <a:rPr lang="en-US" sz="2000" i="1" dirty="0" err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Aamvasya</a:t>
            </a:r>
            <a:r>
              <a:rPr lang="en-US" sz="2000" i="1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dosh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. It does not get combust as it gets light from the Sun.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Rahu and Ketu are more powerful than the Sun and the Moon, so can eclipse them.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heat of the Sun burns the planet, so it sends less rays to the Earth and creates a negative impact to give fewer results.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According to Rishi Parashar, the combustion of a planet is a promise by the Sun that he will take care. </a:t>
            </a:r>
          </a:p>
        </p:txBody>
      </p:sp>
    </p:spTree>
    <p:extLst>
      <p:ext uri="{BB962C8B-B14F-4D97-AF65-F5344CB8AC3E}">
        <p14:creationId xmlns:p14="http://schemas.microsoft.com/office/powerpoint/2010/main" val="91633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2C1DC0-6E6E-474E-ABFA-6985A1279831}"/>
              </a:ext>
            </a:extLst>
          </p:cNvPr>
          <p:cNvSpPr txBox="1"/>
          <p:nvPr/>
        </p:nvSpPr>
        <p:spPr>
          <a:xfrm>
            <a:off x="731157" y="629018"/>
            <a:ext cx="10729686" cy="5024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planet is powerless and is not able to perform because of the combustion.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Combustion is a permanent damage.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 benefic planet which loses powers and positivity, fails to give positive results. A malefic planet turns more malefic and gives serious problems and danger.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Mercury, Venus and Mars are fast planets and are closer to the Sun, so are combust often.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Jupiter and Saturn are far from the Sun, so they have a late combustion.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impact of the Sun is around or in the same house depending on the degree of the planet.</a:t>
            </a:r>
          </a:p>
        </p:txBody>
      </p:sp>
    </p:spTree>
    <p:extLst>
      <p:ext uri="{BB962C8B-B14F-4D97-AF65-F5344CB8AC3E}">
        <p14:creationId xmlns:p14="http://schemas.microsoft.com/office/powerpoint/2010/main" val="373396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D30EE-051E-4B93-B47F-CB51350FE7E5}"/>
              </a:ext>
            </a:extLst>
          </p:cNvPr>
          <p:cNvPicPr/>
          <p:nvPr/>
        </p:nvPicPr>
        <p:blipFill rotWithShape="1">
          <a:blip r:embed="rId3"/>
          <a:srcRect l="29748" t="30228" r="19565" b="28131"/>
          <a:stretch/>
        </p:blipFill>
        <p:spPr bwMode="auto">
          <a:xfrm>
            <a:off x="1019033" y="313899"/>
            <a:ext cx="10153934" cy="5363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778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CE471-E753-4731-A2CA-1B9801CC1507}"/>
              </a:ext>
            </a:extLst>
          </p:cNvPr>
          <p:cNvSpPr txBox="1"/>
          <p:nvPr/>
        </p:nvSpPr>
        <p:spPr>
          <a:xfrm>
            <a:off x="731157" y="629018"/>
            <a:ext cx="10729686" cy="5024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combust planet represents the responsibilities the native has not completed in their last birth or has misused the freedom, so has come under the control of Sun.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 combust planet in an enemy sign, debilitated or in the 6</a:t>
            </a:r>
            <a:r>
              <a:rPr lang="en-US" sz="2400" baseline="30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</a:t>
            </a: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, 8</a:t>
            </a:r>
            <a:r>
              <a:rPr lang="en-US" sz="2400" baseline="30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</a:t>
            </a: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or 12</a:t>
            </a:r>
            <a:r>
              <a:rPr lang="en-US" sz="2400" baseline="30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</a:t>
            </a: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house in the chart will give bad results during the </a:t>
            </a:r>
            <a:r>
              <a:rPr lang="en-US" sz="2400" i="1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Dasha </a:t>
            </a: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and </a:t>
            </a:r>
            <a:r>
              <a:rPr lang="en-US" sz="2400" i="1" dirty="0" err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Antardasha</a:t>
            </a:r>
            <a:r>
              <a:rPr lang="en-US" sz="2400" i="1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 combust Mars does not affect much as Mars is fire.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 combust Mercury can impact the native’s intelligence and communication.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 combust Jupiter makes the native egoistic, a strict teacher, with an authoritative style of teaching.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 combust Venus makes the native stubborn and does not adjust in matters of love. </a:t>
            </a:r>
          </a:p>
        </p:txBody>
      </p:sp>
    </p:spTree>
    <p:extLst>
      <p:ext uri="{BB962C8B-B14F-4D97-AF65-F5344CB8AC3E}">
        <p14:creationId xmlns:p14="http://schemas.microsoft.com/office/powerpoint/2010/main" val="124200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CE471-E753-4731-A2CA-1B9801CC1507}"/>
              </a:ext>
            </a:extLst>
          </p:cNvPr>
          <p:cNvSpPr txBox="1"/>
          <p:nvPr/>
        </p:nvSpPr>
        <p:spPr>
          <a:xfrm>
            <a:off x="731157" y="620858"/>
            <a:ext cx="10729686" cy="280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It is okay to have a combust planet in a chart if there are two or three planets. The only remedy is to change their lifestyle and take a spiritual path.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Praying to Sun will relieve the planet to give better results.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Chanting the Gayatri Mantra, spiritual cleansing and Sandhya </a:t>
            </a:r>
            <a:r>
              <a:rPr lang="en-US" sz="2400" dirty="0" err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Vandhan</a:t>
            </a:r>
            <a:r>
              <a:rPr lang="en-US" sz="24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are important. </a:t>
            </a:r>
          </a:p>
        </p:txBody>
      </p:sp>
    </p:spTree>
    <p:extLst>
      <p:ext uri="{BB962C8B-B14F-4D97-AF65-F5344CB8AC3E}">
        <p14:creationId xmlns:p14="http://schemas.microsoft.com/office/powerpoint/2010/main" val="115372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DAC871-563B-4DFB-A311-EFD1C598E308}"/>
              </a:ext>
            </a:extLst>
          </p:cNvPr>
          <p:cNvPicPr/>
          <p:nvPr/>
        </p:nvPicPr>
        <p:blipFill rotWithShape="1">
          <a:blip r:embed="rId3"/>
          <a:srcRect l="13627" t="42724" r="34522" b="8004"/>
          <a:stretch/>
        </p:blipFill>
        <p:spPr bwMode="auto">
          <a:xfrm>
            <a:off x="1371600" y="1103671"/>
            <a:ext cx="9448800" cy="4809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67340-216F-4F5D-8BDE-768F7BCCF6D5}"/>
              </a:ext>
            </a:extLst>
          </p:cNvPr>
          <p:cNvSpPr txBox="1"/>
          <p:nvPr/>
        </p:nvSpPr>
        <p:spPr>
          <a:xfrm>
            <a:off x="2602173" y="237312"/>
            <a:ext cx="6987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Conditions of Planets</a:t>
            </a:r>
          </a:p>
        </p:txBody>
      </p:sp>
    </p:spTree>
    <p:extLst>
      <p:ext uri="{BB962C8B-B14F-4D97-AF65-F5344CB8AC3E}">
        <p14:creationId xmlns:p14="http://schemas.microsoft.com/office/powerpoint/2010/main" val="268529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621-381F-2103-ADED-17DB7BEE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A6F1-C32B-A6C3-ACA7-D34DD254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200"/>
            <a:ext cx="12192000" cy="685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7A349A-F062-41DF-9453-7290504E029A}"/>
              </a:ext>
            </a:extLst>
          </p:cNvPr>
          <p:cNvSpPr/>
          <p:nvPr/>
        </p:nvSpPr>
        <p:spPr>
          <a:xfrm>
            <a:off x="149902" y="5702558"/>
            <a:ext cx="2038663" cy="115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7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200"/>
            <a:ext cx="12192000" cy="68556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883AA-5813-44D6-9149-D930B3A1868C}"/>
              </a:ext>
            </a:extLst>
          </p:cNvPr>
          <p:cNvSpPr/>
          <p:nvPr/>
        </p:nvSpPr>
        <p:spPr>
          <a:xfrm>
            <a:off x="0" y="5620112"/>
            <a:ext cx="2128603" cy="11167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5B7288E-71AE-4928-9A21-BFACF0F6C31E}"/>
              </a:ext>
            </a:extLst>
          </p:cNvPr>
          <p:cNvSpPr/>
          <p:nvPr/>
        </p:nvSpPr>
        <p:spPr>
          <a:xfrm>
            <a:off x="1364105" y="6280879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AC00CA-A7FB-411D-9C1E-0502616F34B5}"/>
              </a:ext>
            </a:extLst>
          </p:cNvPr>
          <p:cNvGraphicFramePr>
            <a:graphicFrameLocks noGrp="1"/>
          </p:cNvGraphicFramePr>
          <p:nvPr/>
        </p:nvGraphicFramePr>
        <p:xfrm>
          <a:off x="2" y="-4"/>
          <a:ext cx="12288980" cy="687652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1188">
                  <a:extLst>
                    <a:ext uri="{9D8B030D-6E8A-4147-A177-3AD203B41FA5}">
                      <a16:colId xmlns:a16="http://schemas.microsoft.com/office/drawing/2014/main" val="3785663616"/>
                    </a:ext>
                  </a:extLst>
                </a:gridCol>
                <a:gridCol w="907708">
                  <a:extLst>
                    <a:ext uri="{9D8B030D-6E8A-4147-A177-3AD203B41FA5}">
                      <a16:colId xmlns:a16="http://schemas.microsoft.com/office/drawing/2014/main" val="3023694341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347008772"/>
                    </a:ext>
                  </a:extLst>
                </a:gridCol>
                <a:gridCol w="930601">
                  <a:extLst>
                    <a:ext uri="{9D8B030D-6E8A-4147-A177-3AD203B41FA5}">
                      <a16:colId xmlns:a16="http://schemas.microsoft.com/office/drawing/2014/main" val="1928667550"/>
                    </a:ext>
                  </a:extLst>
                </a:gridCol>
                <a:gridCol w="912746">
                  <a:extLst>
                    <a:ext uri="{9D8B030D-6E8A-4147-A177-3AD203B41FA5}">
                      <a16:colId xmlns:a16="http://schemas.microsoft.com/office/drawing/2014/main" val="3124311184"/>
                    </a:ext>
                  </a:extLst>
                </a:gridCol>
                <a:gridCol w="759566">
                  <a:extLst>
                    <a:ext uri="{9D8B030D-6E8A-4147-A177-3AD203B41FA5}">
                      <a16:colId xmlns:a16="http://schemas.microsoft.com/office/drawing/2014/main" val="3597083241"/>
                    </a:ext>
                  </a:extLst>
                </a:gridCol>
                <a:gridCol w="581049">
                  <a:extLst>
                    <a:ext uri="{9D8B030D-6E8A-4147-A177-3AD203B41FA5}">
                      <a16:colId xmlns:a16="http://schemas.microsoft.com/office/drawing/2014/main" val="532153101"/>
                    </a:ext>
                  </a:extLst>
                </a:gridCol>
                <a:gridCol w="698526">
                  <a:extLst>
                    <a:ext uri="{9D8B030D-6E8A-4147-A177-3AD203B41FA5}">
                      <a16:colId xmlns:a16="http://schemas.microsoft.com/office/drawing/2014/main" val="2534290030"/>
                    </a:ext>
                  </a:extLst>
                </a:gridCol>
                <a:gridCol w="1144822">
                  <a:extLst>
                    <a:ext uri="{9D8B030D-6E8A-4147-A177-3AD203B41FA5}">
                      <a16:colId xmlns:a16="http://schemas.microsoft.com/office/drawing/2014/main" val="3162018921"/>
                    </a:ext>
                  </a:extLst>
                </a:gridCol>
                <a:gridCol w="1256828">
                  <a:extLst>
                    <a:ext uri="{9D8B030D-6E8A-4147-A177-3AD203B41FA5}">
                      <a16:colId xmlns:a16="http://schemas.microsoft.com/office/drawing/2014/main" val="3311662817"/>
                    </a:ext>
                  </a:extLst>
                </a:gridCol>
                <a:gridCol w="726168">
                  <a:extLst>
                    <a:ext uri="{9D8B030D-6E8A-4147-A177-3AD203B41FA5}">
                      <a16:colId xmlns:a16="http://schemas.microsoft.com/office/drawing/2014/main" val="3570492869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2416967248"/>
                    </a:ext>
                  </a:extLst>
                </a:gridCol>
                <a:gridCol w="575147">
                  <a:extLst>
                    <a:ext uri="{9D8B030D-6E8A-4147-A177-3AD203B41FA5}">
                      <a16:colId xmlns:a16="http://schemas.microsoft.com/office/drawing/2014/main" val="1854708833"/>
                    </a:ext>
                  </a:extLst>
                </a:gridCol>
                <a:gridCol w="641083">
                  <a:extLst>
                    <a:ext uri="{9D8B030D-6E8A-4147-A177-3AD203B41FA5}">
                      <a16:colId xmlns:a16="http://schemas.microsoft.com/office/drawing/2014/main" val="4169224982"/>
                    </a:ext>
                  </a:extLst>
                </a:gridCol>
                <a:gridCol w="608115">
                  <a:extLst>
                    <a:ext uri="{9D8B030D-6E8A-4147-A177-3AD203B41FA5}">
                      <a16:colId xmlns:a16="http://schemas.microsoft.com/office/drawing/2014/main" val="2597223091"/>
                    </a:ext>
                  </a:extLst>
                </a:gridCol>
                <a:gridCol w="608115">
                  <a:extLst>
                    <a:ext uri="{9D8B030D-6E8A-4147-A177-3AD203B41FA5}">
                      <a16:colId xmlns:a16="http://schemas.microsoft.com/office/drawing/2014/main" val="2309668179"/>
                    </a:ext>
                  </a:extLst>
                </a:gridCol>
              </a:tblGrid>
              <a:tr h="4228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R#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Name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English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Bhachakra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Body parts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Elements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Dosha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Nature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Gender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Feet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Gunas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Varnas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Resorts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Strengt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Rising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Dirction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2935779594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Mesha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Aries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0-30*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Head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Agni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Pitta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Cardinal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Male/cruel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Quadruped(4)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Rajas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Kshatriya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Hills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Night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Back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East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198004302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Vrishabha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Taurus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30-60*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Prithvi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Fixed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Female/Tender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Quadruped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Rajas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Vaishyas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Villges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Night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Back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South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1695446928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Mithuna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Gemini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60-90*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Arms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Vayu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All 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Dual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Male/cruel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Biped(2)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Rajas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Sudras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Villages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Night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Head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2020172693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Karka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Cancer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90-120*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Heart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Jala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Kapha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Cardinal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Female/Tender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Centipede(40)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Satwik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Brahmins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Forests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Night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Back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North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1883205387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Simha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Leo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120-150*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Stomach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Agni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Pitta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Fixed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Male/cruel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Quadruped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Satwa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Kshatriya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Forests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Head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East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125721003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Kanya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Virgo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150-180*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Waist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Prithvi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Dual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Female/Tender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Biped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Tamas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Vaishyas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Hills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Head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South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3781038156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Tula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Libra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180-210*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Lower Abdomen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Vayu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All 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Cardinal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Male/cruel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Biped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Rajas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Sudras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Head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3012834641"/>
                  </a:ext>
                </a:extLst>
              </a:tr>
              <a:tr h="629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Vrishchik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Scorpio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210-240*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Genitals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Jala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Kapha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Fixed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Female/Tender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Centipede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Tamas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Brahmins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Water Land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Head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North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784491019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Dhanu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Sagittarius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240-270*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Thighs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Agni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Pitta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Dual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Male/cruel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Biped, 15-30* Quadruped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Satwa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Kshatriya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Night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Back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East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128547488"/>
                  </a:ext>
                </a:extLst>
              </a:tr>
              <a:tr h="629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Makara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Capricorn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270-300*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Knees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Prithvi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Vaata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Cardinal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Female/Tender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0-15* Quadruped, Footless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Tamas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Vaishyas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Forests  Land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Night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Back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South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704362859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Kumbha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Aquarius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300-330*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Claves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Vayu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All 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Fixed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Male/cruel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Biped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Tamas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Sudras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Deep Water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Head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2052650841"/>
                  </a:ext>
                </a:extLst>
              </a:tr>
              <a:tr h="490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Meena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Pisces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330-360*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Feet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Jala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Kapha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Dual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Female/Tender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Footless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Satwa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Brahmins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Water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Both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North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697885424"/>
                  </a:ext>
                </a:extLst>
              </a:tr>
              <a:tr h="270982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1" marR="8131" marT="8131" marB="0" anchor="b"/>
                </a:tc>
                <a:extLst>
                  <a:ext uri="{0D108BD9-81ED-4DB2-BD59-A6C34878D82A}">
                    <a16:rowId xmlns:a16="http://schemas.microsoft.com/office/drawing/2014/main" val="161677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6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C7CE4F-E7CF-48B7-A006-3888BF5713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474" y="104137"/>
          <a:ext cx="11985674" cy="6649726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1342934">
                  <a:extLst>
                    <a:ext uri="{9D8B030D-6E8A-4147-A177-3AD203B41FA5}">
                      <a16:colId xmlns:a16="http://schemas.microsoft.com/office/drawing/2014/main" val="1132961912"/>
                    </a:ext>
                  </a:extLst>
                </a:gridCol>
                <a:gridCol w="1077703">
                  <a:extLst>
                    <a:ext uri="{9D8B030D-6E8A-4147-A177-3AD203B41FA5}">
                      <a16:colId xmlns:a16="http://schemas.microsoft.com/office/drawing/2014/main" val="2782291326"/>
                    </a:ext>
                  </a:extLst>
                </a:gridCol>
                <a:gridCol w="926623">
                  <a:extLst>
                    <a:ext uri="{9D8B030D-6E8A-4147-A177-3AD203B41FA5}">
                      <a16:colId xmlns:a16="http://schemas.microsoft.com/office/drawing/2014/main" val="865555173"/>
                    </a:ext>
                  </a:extLst>
                </a:gridCol>
                <a:gridCol w="1682023">
                  <a:extLst>
                    <a:ext uri="{9D8B030D-6E8A-4147-A177-3AD203B41FA5}">
                      <a16:colId xmlns:a16="http://schemas.microsoft.com/office/drawing/2014/main" val="418384151"/>
                    </a:ext>
                  </a:extLst>
                </a:gridCol>
                <a:gridCol w="993770">
                  <a:extLst>
                    <a:ext uri="{9D8B030D-6E8A-4147-A177-3AD203B41FA5}">
                      <a16:colId xmlns:a16="http://schemas.microsoft.com/office/drawing/2014/main" val="3130502758"/>
                    </a:ext>
                  </a:extLst>
                </a:gridCol>
                <a:gridCol w="1195211">
                  <a:extLst>
                    <a:ext uri="{9D8B030D-6E8A-4147-A177-3AD203B41FA5}">
                      <a16:colId xmlns:a16="http://schemas.microsoft.com/office/drawing/2014/main" val="2992985435"/>
                    </a:ext>
                  </a:extLst>
                </a:gridCol>
                <a:gridCol w="1195211">
                  <a:extLst>
                    <a:ext uri="{9D8B030D-6E8A-4147-A177-3AD203B41FA5}">
                      <a16:colId xmlns:a16="http://schemas.microsoft.com/office/drawing/2014/main" val="2438155919"/>
                    </a:ext>
                  </a:extLst>
                </a:gridCol>
                <a:gridCol w="1316073">
                  <a:extLst>
                    <a:ext uri="{9D8B030D-6E8A-4147-A177-3AD203B41FA5}">
                      <a16:colId xmlns:a16="http://schemas.microsoft.com/office/drawing/2014/main" val="855543545"/>
                    </a:ext>
                  </a:extLst>
                </a:gridCol>
                <a:gridCol w="1128063">
                  <a:extLst>
                    <a:ext uri="{9D8B030D-6E8A-4147-A177-3AD203B41FA5}">
                      <a16:colId xmlns:a16="http://schemas.microsoft.com/office/drawing/2014/main" val="138566293"/>
                    </a:ext>
                  </a:extLst>
                </a:gridCol>
                <a:gridCol w="1128063">
                  <a:extLst>
                    <a:ext uri="{9D8B030D-6E8A-4147-A177-3AD203B41FA5}">
                      <a16:colId xmlns:a16="http://schemas.microsoft.com/office/drawing/2014/main" val="3739530245"/>
                    </a:ext>
                  </a:extLst>
                </a:gridCol>
              </a:tblGrid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Navagrahas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Sun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Moon</a:t>
                      </a:r>
                      <a:endParaRPr lang="en-IN" sz="1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Mars</a:t>
                      </a:r>
                      <a:endParaRPr lang="en-IN" sz="1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Mercury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Jupiter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Venus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Saturn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Rahu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Ketu</a:t>
                      </a:r>
                      <a:endParaRPr lang="en-IN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3030855064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Areas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Temples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Water bodies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Fire place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Play 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Treasure room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Bed room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Waste Storage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Anthills/termide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Anthills/termide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1178705807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Tastes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Pungent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Bitter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Mixed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Sweet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Sour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Astringent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3884377492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Directions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East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Nort</a:t>
                      </a:r>
                      <a:r>
                        <a:rPr lang="en-IN" sz="1400" u="none" strike="noStrike" dirty="0">
                          <a:effectLst/>
                        </a:rPr>
                        <a:t> west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South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North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North East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South East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South west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Center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2906372908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Directional Strength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South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North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South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East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East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North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1157801779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Trees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Big Strong Trees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Milky Trees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Biiter</a:t>
                      </a:r>
                      <a:r>
                        <a:rPr lang="en-IN" sz="1400" u="none" strike="noStrike" dirty="0">
                          <a:effectLst/>
                        </a:rPr>
                        <a:t> Fruits bearing trees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Fruitless Trees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Fruitful Trees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Flowery Trees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Thorny Trees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2128114079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Cloth color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Red silk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White silken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Black silken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Saffron/yellow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silken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multicolor robes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multicolors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rags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1324943003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Seasons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summers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monsoon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Autumn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pre winter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spring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Winter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2818689388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Gati/Rasi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 month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2.25 days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45 Days Approx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20-25 Days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 Months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25-30 days approx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2.5 years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1.5 Years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1.5 Years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1104135931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Exaltation points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10* Aries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3*Taurus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28* Capricorn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15* Virgo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5* Cancer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27* Pisces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20* Libra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1519259314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Debilitation points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10*Libra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3*Scorpio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28* Cancer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15* Pisces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5* Capricorn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27*virgo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20* Aries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3276706079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Own Rasi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Leo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Cancer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Aries, Scorpio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Gemini, Virgo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Sagittarius. Pisces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Taurus, Libra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Capricorn, Aquarius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224941739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Moola Trikona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0-20* Leo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3-30* Taurus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0-12* Aries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15-20* Virgo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0-10* Sagi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0-15* Libra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0-20* Aqua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1495302358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Friends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Mo, Ma, Ju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Su, Mer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Su, Mo, Ju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Su, Ve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SU, Mo, Ma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Me, Sa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Me, </a:t>
                      </a:r>
                      <a:r>
                        <a:rPr lang="en-IN" sz="1400" u="none" strike="noStrike" dirty="0" err="1">
                          <a:effectLst/>
                        </a:rPr>
                        <a:t>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2459082840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Neutral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Ma, Ju, Ve, Sa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Ve, Sa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Ma, Ju, Sa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Ma, Ju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Ju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3877385067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Enemy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Ve, Sa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none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Mer, Ve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Mo, Su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Su, Mo, Ma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76677208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Maturity Age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23 yrs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26 yrs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28 yrs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 yrs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 yrs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 yrs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36 yrs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42 </a:t>
                      </a:r>
                      <a:r>
                        <a:rPr lang="en-IN" sz="1400" u="none" strike="noStrike" dirty="0" err="1">
                          <a:effectLst/>
                        </a:rPr>
                        <a:t>yrs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48 </a:t>
                      </a:r>
                      <a:r>
                        <a:rPr lang="en-IN" sz="1400" u="none" strike="noStrike" dirty="0" err="1">
                          <a:effectLst/>
                        </a:rPr>
                        <a:t>yrs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281845862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Aspect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4th, 7th,8th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5th, 7th, 9th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3rd, 7th, 10th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421444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1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astrolok\ppt\jpg\36 to Slide\66- to  Slide\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3" y="-30185"/>
            <a:ext cx="12194325" cy="6855603"/>
          </a:xfrm>
          <a:prstGeom prst="rect">
            <a:avLst/>
          </a:prstGeom>
          <a:noFill/>
        </p:spPr>
      </p:pic>
      <p:pic>
        <p:nvPicPr>
          <p:cNvPr id="3" name="Picture 2" descr="H:\astrolok\ppt\jpg\36 to Slide\66- to  Slide\67.jpg">
            <a:extLst>
              <a:ext uri="{FF2B5EF4-FFF2-40B4-BE49-F238E27FC236}">
                <a16:creationId xmlns:a16="http://schemas.microsoft.com/office/drawing/2014/main" id="{EA7284F4-8462-4304-AEE5-FB6B03EB6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52288" t="9765" r="35359" b="82096"/>
          <a:stretch/>
        </p:blipFill>
        <p:spPr bwMode="auto">
          <a:xfrm>
            <a:off x="795636" y="1476234"/>
            <a:ext cx="7420510" cy="3347598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1D36F8-E500-4777-A9C8-7E454E9207D3}"/>
              </a:ext>
            </a:extLst>
          </p:cNvPr>
          <p:cNvGraphicFramePr>
            <a:graphicFrameLocks noGrp="1"/>
          </p:cNvGraphicFramePr>
          <p:nvPr/>
        </p:nvGraphicFramePr>
        <p:xfrm>
          <a:off x="516669" y="1702894"/>
          <a:ext cx="7197336" cy="4496299"/>
        </p:xfrm>
        <a:graphic>
          <a:graphicData uri="http://schemas.openxmlformats.org/drawingml/2006/table">
            <a:tbl>
              <a:tblPr/>
              <a:tblGrid>
                <a:gridCol w="863680">
                  <a:extLst>
                    <a:ext uri="{9D8B030D-6E8A-4147-A177-3AD203B41FA5}">
                      <a16:colId xmlns:a16="http://schemas.microsoft.com/office/drawing/2014/main" val="2382317150"/>
                    </a:ext>
                  </a:extLst>
                </a:gridCol>
                <a:gridCol w="921259">
                  <a:extLst>
                    <a:ext uri="{9D8B030D-6E8A-4147-A177-3AD203B41FA5}">
                      <a16:colId xmlns:a16="http://schemas.microsoft.com/office/drawing/2014/main" val="1858660448"/>
                    </a:ext>
                  </a:extLst>
                </a:gridCol>
                <a:gridCol w="1842518">
                  <a:extLst>
                    <a:ext uri="{9D8B030D-6E8A-4147-A177-3AD203B41FA5}">
                      <a16:colId xmlns:a16="http://schemas.microsoft.com/office/drawing/2014/main" val="336789861"/>
                    </a:ext>
                  </a:extLst>
                </a:gridCol>
                <a:gridCol w="1842518">
                  <a:extLst>
                    <a:ext uri="{9D8B030D-6E8A-4147-A177-3AD203B41FA5}">
                      <a16:colId xmlns:a16="http://schemas.microsoft.com/office/drawing/2014/main" val="3899818386"/>
                    </a:ext>
                  </a:extLst>
                </a:gridCol>
                <a:gridCol w="1727361">
                  <a:extLst>
                    <a:ext uri="{9D8B030D-6E8A-4147-A177-3AD203B41FA5}">
                      <a16:colId xmlns:a16="http://schemas.microsoft.com/office/drawing/2014/main" val="3859979270"/>
                    </a:ext>
                  </a:extLst>
                </a:gridCol>
              </a:tblGrid>
              <a:tr h="6845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Planet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Mooltrikon Rashi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Friend </a:t>
                      </a:r>
                      <a:b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(2,4,5,8,9,12)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Enemy </a:t>
                      </a:r>
                      <a:b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(3,6,7,10,11)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57761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Sun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Mars, Jupiter Moon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Venus, Saturn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7162"/>
                  </a:ext>
                </a:extLst>
              </a:tr>
              <a:tr h="60950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Moon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 Mercury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Mars, Jupiter, Venus, </a:t>
                      </a:r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519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Mars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Moon, Sun, Jupiter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Mercury, Saturn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55852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Jupiter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Mars, Moon, Sun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Venus, Mercury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23596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Saturn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Venus, Mercury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Mars, Moon, Sun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Jupiter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570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Mercury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Venus, Sun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Jupiter, Mars, Saturn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82130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Venus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Saturn, Mercury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Moon, Sun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Jupiter*, Mars</a:t>
                      </a: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46930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Rahu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Mercury,Saturn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Sun,moon,Jupiter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41541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ketu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Mars,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Sun,moon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Mercury,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jupiters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67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2823"/>
                  </a:ext>
                </a:extLst>
              </a:tr>
              <a:tr h="45332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en-IN" sz="1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Venus exalts in Pisces and in mythology Venus was impostor of Jupiter. Hence even though rule wise Jupiter is natural enemy, we categorize as Neutral overall.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4" marR="6974" marT="697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B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4CC32-D6C5-443C-A333-DC77BF80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Retrogression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B3F73-591E-42AD-A4E8-596D75CB9EE2}"/>
              </a:ext>
            </a:extLst>
          </p:cNvPr>
          <p:cNvSpPr txBox="1"/>
          <p:nvPr/>
        </p:nvSpPr>
        <p:spPr>
          <a:xfrm>
            <a:off x="925537" y="1690688"/>
            <a:ext cx="10340926" cy="359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All the planets move in a clockwise motion around the zodiac at different speeds and there will be a time when a particular planet will appear from the earth as stationary.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It would seem to be moving in an anticlockwise direction from the earth.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anticlockwise motion is called as retrograde, and it occurs in several stages.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planets are closest to the earth, so appear retrograde.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At first, it seems that the planet is still and then goes backwards through the signs.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time that a planet spends in a retrograde motion depends on the orbit of the planet. </a:t>
            </a:r>
          </a:p>
        </p:txBody>
      </p:sp>
    </p:spTree>
    <p:extLst>
      <p:ext uri="{BB962C8B-B14F-4D97-AF65-F5344CB8AC3E}">
        <p14:creationId xmlns:p14="http://schemas.microsoft.com/office/powerpoint/2010/main" val="382993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2E71-B02B-444B-9780-39E844D0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Cheshta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Bala</a:t>
            </a:r>
            <a:r>
              <a:rPr lang="en-US" dirty="0"/>
              <a:t> - motional strength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DD79-374F-4EB5-92FC-0CFBB20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i="1" dirty="0" err="1"/>
              <a:t>Vakra</a:t>
            </a:r>
            <a:r>
              <a:rPr lang="en-IN" b="1" i="1" dirty="0"/>
              <a:t>:</a:t>
            </a:r>
            <a:r>
              <a:rPr lang="en-IN" i="1" dirty="0"/>
              <a:t> Retrogression and moving in reverse gear: 100% strength</a:t>
            </a:r>
            <a:endParaRPr lang="en-IN" dirty="0"/>
          </a:p>
          <a:p>
            <a:r>
              <a:rPr lang="en-IN" b="1" i="1" dirty="0" err="1"/>
              <a:t>Anuvakra</a:t>
            </a:r>
            <a:r>
              <a:rPr lang="en-IN" b="1" i="1" dirty="0"/>
              <a:t>:</a:t>
            </a:r>
            <a:r>
              <a:rPr lang="en-IN" i="1" dirty="0"/>
              <a:t> Entering the previous </a:t>
            </a:r>
            <a:r>
              <a:rPr lang="en-IN" i="1" dirty="0" err="1"/>
              <a:t>Rāśi</a:t>
            </a:r>
            <a:r>
              <a:rPr lang="en-IN" i="1" dirty="0"/>
              <a:t> in retrograde motion i.e., moving </a:t>
            </a:r>
            <a:r>
              <a:rPr lang="en-IN" i="1" dirty="0" err="1"/>
              <a:t>Rāśi</a:t>
            </a:r>
            <a:r>
              <a:rPr lang="en-IN" i="1" dirty="0"/>
              <a:t> in reverse gear: 60% strength</a:t>
            </a:r>
            <a:endParaRPr lang="en-IN" dirty="0"/>
          </a:p>
          <a:p>
            <a:r>
              <a:rPr lang="en-IN" b="1" i="1" dirty="0" err="1"/>
              <a:t>Vikala</a:t>
            </a:r>
            <a:r>
              <a:rPr lang="en-IN" b="1" i="1" dirty="0"/>
              <a:t>:</a:t>
            </a:r>
            <a:r>
              <a:rPr lang="en-IN" i="1" dirty="0"/>
              <a:t> Devoid of motion i.e., standstill: 15%</a:t>
            </a:r>
            <a:endParaRPr lang="en-IN" dirty="0"/>
          </a:p>
          <a:p>
            <a:r>
              <a:rPr lang="en-IN" b="1" i="1" dirty="0"/>
              <a:t>Manda:</a:t>
            </a:r>
            <a:r>
              <a:rPr lang="en-IN" i="1" dirty="0"/>
              <a:t> Slowing down and decelerating, in direct motion: 30%</a:t>
            </a:r>
            <a:endParaRPr lang="en-IN" dirty="0"/>
          </a:p>
          <a:p>
            <a:r>
              <a:rPr lang="en-IN" b="1" i="1" dirty="0" err="1"/>
              <a:t>Mandatara</a:t>
            </a:r>
            <a:r>
              <a:rPr lang="en-IN" b="1" i="1" dirty="0"/>
              <a:t>:</a:t>
            </a:r>
            <a:r>
              <a:rPr lang="en-IN" i="1" dirty="0"/>
              <a:t> Decelerating even more and coming to near standstill 15%</a:t>
            </a:r>
            <a:endParaRPr lang="en-IN" dirty="0"/>
          </a:p>
          <a:p>
            <a:r>
              <a:rPr lang="en-IN" b="1" i="1" dirty="0"/>
              <a:t>Sama:</a:t>
            </a:r>
            <a:r>
              <a:rPr lang="en-IN" i="1" dirty="0"/>
              <a:t> Somewhat accelerating: 7.5%</a:t>
            </a:r>
            <a:endParaRPr lang="en-IN" dirty="0"/>
          </a:p>
          <a:p>
            <a:r>
              <a:rPr lang="en-IN" b="1" i="1" dirty="0"/>
              <a:t>Chara:</a:t>
            </a:r>
            <a:r>
              <a:rPr lang="en-IN" i="1" dirty="0"/>
              <a:t> Moving in direct motion with average speed: 45%</a:t>
            </a:r>
            <a:endParaRPr lang="en-IN" dirty="0"/>
          </a:p>
          <a:p>
            <a:r>
              <a:rPr lang="en-IN" b="1" i="1" dirty="0" err="1"/>
              <a:t>Atichara</a:t>
            </a:r>
            <a:r>
              <a:rPr lang="en-IN" b="1" i="1" dirty="0"/>
              <a:t>:</a:t>
            </a:r>
            <a:r>
              <a:rPr lang="en-IN" i="1" dirty="0"/>
              <a:t> Moving much faster than the average speech: 30%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B23B403-BE35-45E5-83DD-33847FC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A8F4D-0DDB-4CFE-92B2-E8295F1C9177}"/>
              </a:ext>
            </a:extLst>
          </p:cNvPr>
          <p:cNvSpPr txBox="1"/>
          <p:nvPr/>
        </p:nvSpPr>
        <p:spPr>
          <a:xfrm>
            <a:off x="838200" y="787791"/>
            <a:ext cx="10515599" cy="466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Retrograde or </a:t>
            </a:r>
            <a:r>
              <a:rPr lang="en-US" sz="2000" i="1" dirty="0" err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vakri</a:t>
            </a:r>
            <a:r>
              <a:rPr lang="en-US" sz="2000" i="1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 </a:t>
            </a: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planet gives unusual results and is represented with (R) in front of its position in the chart.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Sun and Moon never go retrograde, while Rahu and Ketu are always retrograde.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Retrogrades in the birth chart signify lot of desires. Most people have two or three planets retrograde in the chart.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Usually, auspicious planets produce positive results while inauspicious planets produce negative results during retrogression.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retrograde planet sometimes moves back to the previous zodiac sign and at other times, it remains in the same sign. It produces results of the previous house also.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The retrograde motion of planets gives different results. </a:t>
            </a:r>
          </a:p>
        </p:txBody>
      </p:sp>
    </p:spTree>
    <p:extLst>
      <p:ext uri="{BB962C8B-B14F-4D97-AF65-F5344CB8AC3E}">
        <p14:creationId xmlns:p14="http://schemas.microsoft.com/office/powerpoint/2010/main" val="291794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1783</Words>
  <Application>Microsoft Office PowerPoint</Application>
  <PresentationFormat>Widescreen</PresentationFormat>
  <Paragraphs>522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EB Garamond ExtraBold</vt:lpstr>
      <vt:lpstr>EB Garamond Medium</vt:lpstr>
      <vt:lpstr>Office Theme</vt:lpstr>
      <vt:lpstr>Grah Awastha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Retrogression</vt:lpstr>
      <vt:lpstr>Cheshta Bala - motional strength </vt:lpstr>
      <vt:lpstr>PowerPoint Presentation</vt:lpstr>
      <vt:lpstr>PowerPoint Presentation</vt:lpstr>
      <vt:lpstr>PowerPoint Presentation</vt:lpstr>
      <vt:lpstr>Combustion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Khandelwal</dc:creator>
  <cp:lastModifiedBy>Alok Khandelwal</cp:lastModifiedBy>
  <cp:revision>4</cp:revision>
  <dcterms:created xsi:type="dcterms:W3CDTF">2022-06-10T13:12:50Z</dcterms:created>
  <dcterms:modified xsi:type="dcterms:W3CDTF">2022-06-13T08:25:04Z</dcterms:modified>
</cp:coreProperties>
</file>