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82" r:id="rId3"/>
    <p:sldId id="283" r:id="rId4"/>
    <p:sldId id="284" r:id="rId5"/>
    <p:sldId id="270" r:id="rId6"/>
    <p:sldId id="271" r:id="rId7"/>
    <p:sldId id="272" r:id="rId8"/>
    <p:sldId id="273" r:id="rId9"/>
    <p:sldId id="274" r:id="rId10"/>
    <p:sldId id="275" r:id="rId11"/>
    <p:sldId id="276" r:id="rId12"/>
    <p:sldId id="277" r:id="rId13"/>
    <p:sldId id="278" r:id="rId14"/>
    <p:sldId id="279" r:id="rId15"/>
  </p:sldIdLst>
  <p:sldSz cx="4170363" cy="2341563"/>
  <p:notesSz cx="6858000" cy="9144000"/>
  <p:defaultText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8">
          <p15:clr>
            <a:srgbClr val="A4A3A4"/>
          </p15:clr>
        </p15:guide>
        <p15:guide id="2" pos="1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24" autoAdjust="0"/>
  </p:normalViewPr>
  <p:slideViewPr>
    <p:cSldViewPr>
      <p:cViewPr varScale="1">
        <p:scale>
          <a:sx n="189" d="100"/>
          <a:sy n="189" d="100"/>
        </p:scale>
        <p:origin x="846" y="150"/>
      </p:cViewPr>
      <p:guideLst>
        <p:guide orient="horz" pos="738"/>
        <p:guide pos="131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2777" y="727403"/>
            <a:ext cx="3544809" cy="501918"/>
          </a:xfrm>
        </p:spPr>
        <p:txBody>
          <a:bodyPr/>
          <a:lstStyle/>
          <a:p>
            <a:r>
              <a:rPr lang="en-US"/>
              <a:t>Click to edit Master title style</a:t>
            </a:r>
          </a:p>
        </p:txBody>
      </p:sp>
      <p:sp>
        <p:nvSpPr>
          <p:cNvPr id="3" name="Subtitle 2"/>
          <p:cNvSpPr>
            <a:spLocks noGrp="1"/>
          </p:cNvSpPr>
          <p:nvPr>
            <p:ph type="subTitle" idx="1"/>
          </p:nvPr>
        </p:nvSpPr>
        <p:spPr>
          <a:xfrm>
            <a:off x="625555" y="1326886"/>
            <a:ext cx="2919254" cy="598399"/>
          </a:xfrm>
        </p:spPr>
        <p:txBody>
          <a:bodyPr/>
          <a:lstStyle>
            <a:lvl1pPr marL="0" indent="0" algn="ctr">
              <a:buNone/>
              <a:defRPr>
                <a:solidFill>
                  <a:schemeClr val="tx1">
                    <a:tint val="75000"/>
                  </a:schemeClr>
                </a:solidFill>
              </a:defRPr>
            </a:lvl1pPr>
            <a:lvl2pPr marL="186035" indent="0" algn="ctr">
              <a:buNone/>
              <a:defRPr>
                <a:solidFill>
                  <a:schemeClr val="tx1">
                    <a:tint val="75000"/>
                  </a:schemeClr>
                </a:solidFill>
              </a:defRPr>
            </a:lvl2pPr>
            <a:lvl3pPr marL="372069" indent="0" algn="ctr">
              <a:buNone/>
              <a:defRPr>
                <a:solidFill>
                  <a:schemeClr val="tx1">
                    <a:tint val="75000"/>
                  </a:schemeClr>
                </a:solidFill>
              </a:defRPr>
            </a:lvl3pPr>
            <a:lvl4pPr marL="558104" indent="0" algn="ctr">
              <a:buNone/>
              <a:defRPr>
                <a:solidFill>
                  <a:schemeClr val="tx1">
                    <a:tint val="75000"/>
                  </a:schemeClr>
                </a:solidFill>
              </a:defRPr>
            </a:lvl4pPr>
            <a:lvl5pPr marL="744139" indent="0" algn="ctr">
              <a:buNone/>
              <a:defRPr>
                <a:solidFill>
                  <a:schemeClr val="tx1">
                    <a:tint val="75000"/>
                  </a:schemeClr>
                </a:solidFill>
              </a:defRPr>
            </a:lvl5pPr>
            <a:lvl6pPr marL="930173" indent="0" algn="ctr">
              <a:buNone/>
              <a:defRPr>
                <a:solidFill>
                  <a:schemeClr val="tx1">
                    <a:tint val="75000"/>
                  </a:schemeClr>
                </a:solidFill>
              </a:defRPr>
            </a:lvl6pPr>
            <a:lvl7pPr marL="1116208" indent="0" algn="ctr">
              <a:buNone/>
              <a:defRPr>
                <a:solidFill>
                  <a:schemeClr val="tx1">
                    <a:tint val="75000"/>
                  </a:schemeClr>
                </a:solidFill>
              </a:defRPr>
            </a:lvl7pPr>
            <a:lvl8pPr marL="1302243" indent="0" algn="ctr">
              <a:buNone/>
              <a:defRPr>
                <a:solidFill>
                  <a:schemeClr val="tx1">
                    <a:tint val="75000"/>
                  </a:schemeClr>
                </a:solidFill>
              </a:defRPr>
            </a:lvl8pPr>
            <a:lvl9pPr marL="148827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9261" y="31980"/>
            <a:ext cx="427896" cy="6824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4847" y="31980"/>
            <a:ext cx="1214908" cy="6824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D:\Astro work\Astrolok ppt\Navgrah ppt\Who will become a lawyer.jpg"/>
          <p:cNvPicPr>
            <a:picLocks noChangeAspect="1" noChangeArrowheads="1"/>
          </p:cNvPicPr>
          <p:nvPr userDrawn="1"/>
        </p:nvPicPr>
        <p:blipFill>
          <a:blip r:embed="rId2" cstate="print"/>
          <a:srcRect/>
          <a:stretch>
            <a:fillRect/>
          </a:stretch>
        </p:blipFill>
        <p:spPr bwMode="auto">
          <a:xfrm>
            <a:off x="3175" y="0"/>
            <a:ext cx="4164013" cy="2341563"/>
          </a:xfrm>
          <a:prstGeom prst="rect">
            <a:avLst/>
          </a:prstGeom>
          <a:noFill/>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9430" y="1504671"/>
            <a:ext cx="3544809" cy="465060"/>
          </a:xfrm>
        </p:spPr>
        <p:txBody>
          <a:bodyPr anchor="t"/>
          <a:lstStyle>
            <a:lvl1pPr algn="l">
              <a:defRPr sz="1600" b="1" cap="all"/>
            </a:lvl1pPr>
          </a:lstStyle>
          <a:p>
            <a:r>
              <a:rPr lang="en-US"/>
              <a:t>Click to edit Master title style</a:t>
            </a:r>
          </a:p>
        </p:txBody>
      </p:sp>
      <p:sp>
        <p:nvSpPr>
          <p:cNvPr id="3" name="Text Placeholder 2"/>
          <p:cNvSpPr>
            <a:spLocks noGrp="1"/>
          </p:cNvSpPr>
          <p:nvPr>
            <p:ph type="body" idx="1"/>
          </p:nvPr>
        </p:nvSpPr>
        <p:spPr>
          <a:xfrm>
            <a:off x="329430" y="992454"/>
            <a:ext cx="3544809" cy="512217"/>
          </a:xfrm>
        </p:spPr>
        <p:txBody>
          <a:bodyPr anchor="b"/>
          <a:lstStyle>
            <a:lvl1pPr marL="0" indent="0">
              <a:buNone/>
              <a:defRPr sz="800">
                <a:solidFill>
                  <a:schemeClr val="tx1">
                    <a:tint val="75000"/>
                  </a:schemeClr>
                </a:solidFill>
              </a:defRPr>
            </a:lvl1pPr>
            <a:lvl2pPr marL="186035" indent="0">
              <a:buNone/>
              <a:defRPr sz="700">
                <a:solidFill>
                  <a:schemeClr val="tx1">
                    <a:tint val="75000"/>
                  </a:schemeClr>
                </a:solidFill>
              </a:defRPr>
            </a:lvl2pPr>
            <a:lvl3pPr marL="372069" indent="0">
              <a:buNone/>
              <a:defRPr sz="700">
                <a:solidFill>
                  <a:schemeClr val="tx1">
                    <a:tint val="75000"/>
                  </a:schemeClr>
                </a:solidFill>
              </a:defRPr>
            </a:lvl3pPr>
            <a:lvl4pPr marL="558104" indent="0">
              <a:buNone/>
              <a:defRPr sz="600">
                <a:solidFill>
                  <a:schemeClr val="tx1">
                    <a:tint val="75000"/>
                  </a:schemeClr>
                </a:solidFill>
              </a:defRPr>
            </a:lvl4pPr>
            <a:lvl5pPr marL="744139" indent="0">
              <a:buNone/>
              <a:defRPr sz="600">
                <a:solidFill>
                  <a:schemeClr val="tx1">
                    <a:tint val="75000"/>
                  </a:schemeClr>
                </a:solidFill>
              </a:defRPr>
            </a:lvl5pPr>
            <a:lvl6pPr marL="930173" indent="0">
              <a:buNone/>
              <a:defRPr sz="600">
                <a:solidFill>
                  <a:schemeClr val="tx1">
                    <a:tint val="75000"/>
                  </a:schemeClr>
                </a:solidFill>
              </a:defRPr>
            </a:lvl6pPr>
            <a:lvl7pPr marL="1116208" indent="0">
              <a:buNone/>
              <a:defRPr sz="600">
                <a:solidFill>
                  <a:schemeClr val="tx1">
                    <a:tint val="75000"/>
                  </a:schemeClr>
                </a:solidFill>
              </a:defRPr>
            </a:lvl7pPr>
            <a:lvl8pPr marL="1302243" indent="0">
              <a:buNone/>
              <a:defRPr sz="600">
                <a:solidFill>
                  <a:schemeClr val="tx1">
                    <a:tint val="75000"/>
                  </a:schemeClr>
                </a:solidFill>
              </a:defRPr>
            </a:lvl8pPr>
            <a:lvl9pPr marL="1488277" indent="0">
              <a:buNone/>
              <a:defRPr sz="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847" y="186458"/>
            <a:ext cx="821040"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5393" y="186458"/>
            <a:ext cx="821764"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771"/>
            <a:ext cx="3753327" cy="3902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8518" y="524142"/>
            <a:ext cx="1842635"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4" name="Content Placeholder 3"/>
          <p:cNvSpPr>
            <a:spLocks noGrp="1"/>
          </p:cNvSpPr>
          <p:nvPr>
            <p:ph sz="half" idx="2"/>
          </p:nvPr>
        </p:nvSpPr>
        <p:spPr>
          <a:xfrm>
            <a:off x="208518" y="742579"/>
            <a:ext cx="1842635"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18487" y="524142"/>
            <a:ext cx="1843358"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6" name="Content Placeholder 5"/>
          <p:cNvSpPr>
            <a:spLocks noGrp="1"/>
          </p:cNvSpPr>
          <p:nvPr>
            <p:ph sz="quarter" idx="4"/>
          </p:nvPr>
        </p:nvSpPr>
        <p:spPr>
          <a:xfrm>
            <a:off x="2118487" y="742579"/>
            <a:ext cx="1843358"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1306B7-AEC9-47A1-9D50-3695E939AB41}" type="datetimeFigureOut">
              <a:rPr lang="en-US" smtClean="0"/>
              <a:pPr/>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306B7-AEC9-47A1-9D50-3695E939AB41}" type="datetimeFigureOut">
              <a:rPr lang="en-US" smtClean="0"/>
              <a:pPr/>
              <a:t>4/14/2018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306B7-AEC9-47A1-9D50-3695E939AB41}" type="datetimeFigureOut">
              <a:rPr lang="en-US" smtClean="0"/>
              <a:pPr/>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229"/>
            <a:ext cx="1372021" cy="396765"/>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1630496" y="93229"/>
            <a:ext cx="2331349" cy="1998459"/>
          </a:xfrm>
        </p:spPr>
        <p:txBody>
          <a:bodyPr/>
          <a:lstStyle>
            <a:lvl1pPr>
              <a:defRPr sz="1300"/>
            </a:lvl1pPr>
            <a:lvl2pPr>
              <a:defRPr sz="11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18" y="489994"/>
            <a:ext cx="1372021" cy="1601694"/>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420" y="1639094"/>
            <a:ext cx="2502218" cy="193504"/>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817420" y="209223"/>
            <a:ext cx="2502218" cy="1404938"/>
          </a:xfrm>
        </p:spPr>
        <p:txBody>
          <a:bodyPr/>
          <a:lstStyle>
            <a:lvl1pPr marL="0" indent="0">
              <a:buNone/>
              <a:defRPr sz="1300"/>
            </a:lvl1pPr>
            <a:lvl2pPr marL="186035" indent="0">
              <a:buNone/>
              <a:defRPr sz="1100"/>
            </a:lvl2pPr>
            <a:lvl3pPr marL="372069" indent="0">
              <a:buNone/>
              <a:defRPr sz="1000"/>
            </a:lvl3pPr>
            <a:lvl4pPr marL="558104" indent="0">
              <a:buNone/>
              <a:defRPr sz="800"/>
            </a:lvl4pPr>
            <a:lvl5pPr marL="744139" indent="0">
              <a:buNone/>
              <a:defRPr sz="800"/>
            </a:lvl5pPr>
            <a:lvl6pPr marL="930173" indent="0">
              <a:buNone/>
              <a:defRPr sz="800"/>
            </a:lvl6pPr>
            <a:lvl7pPr marL="1116208" indent="0">
              <a:buNone/>
              <a:defRPr sz="800"/>
            </a:lvl7pPr>
            <a:lvl8pPr marL="1302243" indent="0">
              <a:buNone/>
              <a:defRPr sz="800"/>
            </a:lvl8pPr>
            <a:lvl9pPr marL="1488277" indent="0">
              <a:buNone/>
              <a:defRPr sz="800"/>
            </a:lvl9pPr>
          </a:lstStyle>
          <a:p>
            <a:endParaRPr lang="en-US"/>
          </a:p>
        </p:txBody>
      </p:sp>
      <p:sp>
        <p:nvSpPr>
          <p:cNvPr id="4" name="Text Placeholder 3"/>
          <p:cNvSpPr>
            <a:spLocks noGrp="1"/>
          </p:cNvSpPr>
          <p:nvPr>
            <p:ph type="body" sz="half" idx="2"/>
          </p:nvPr>
        </p:nvSpPr>
        <p:spPr>
          <a:xfrm>
            <a:off x="817420" y="1832599"/>
            <a:ext cx="2502218" cy="274808"/>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518" y="93771"/>
            <a:ext cx="3753327" cy="390261"/>
          </a:xfrm>
          <a:prstGeom prst="rect">
            <a:avLst/>
          </a:prstGeom>
        </p:spPr>
        <p:txBody>
          <a:bodyPr vert="horz" lIns="37207" tIns="18603" rIns="37207" bIns="18603" rtlCol="0" anchor="ctr">
            <a:normAutofit/>
          </a:bodyPr>
          <a:lstStyle/>
          <a:p>
            <a:r>
              <a:rPr lang="en-US"/>
              <a:t>Click to edit Master title style</a:t>
            </a:r>
          </a:p>
        </p:txBody>
      </p:sp>
      <p:sp>
        <p:nvSpPr>
          <p:cNvPr id="3" name="Text Placeholder 2"/>
          <p:cNvSpPr>
            <a:spLocks noGrp="1"/>
          </p:cNvSpPr>
          <p:nvPr>
            <p:ph type="body" idx="1"/>
          </p:nvPr>
        </p:nvSpPr>
        <p:spPr>
          <a:xfrm>
            <a:off x="208518" y="546365"/>
            <a:ext cx="3753327" cy="1545323"/>
          </a:xfrm>
          <a:prstGeom prst="rect">
            <a:avLst/>
          </a:prstGeom>
        </p:spPr>
        <p:txBody>
          <a:bodyPr vert="horz" lIns="37207" tIns="18603" rIns="37207" bIns="18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518" y="2170282"/>
            <a:ext cx="973085" cy="124667"/>
          </a:xfrm>
          <a:prstGeom prst="rect">
            <a:avLst/>
          </a:prstGeom>
        </p:spPr>
        <p:txBody>
          <a:bodyPr vert="horz" lIns="37207" tIns="18603" rIns="37207" bIns="18603" rtlCol="0" anchor="ctr"/>
          <a:lstStyle>
            <a:lvl1pPr algn="l">
              <a:defRPr sz="500">
                <a:solidFill>
                  <a:schemeClr val="tx1">
                    <a:tint val="75000"/>
                  </a:schemeClr>
                </a:solidFill>
              </a:defRPr>
            </a:lvl1pPr>
          </a:lstStyle>
          <a:p>
            <a:fld id="{831306B7-AEC9-47A1-9D50-3695E939AB41}" type="datetimeFigureOut">
              <a:rPr lang="en-US" smtClean="0"/>
              <a:pPr/>
              <a:t>4/14/2018</a:t>
            </a:fld>
            <a:endParaRPr lang="en-US"/>
          </a:p>
        </p:txBody>
      </p:sp>
      <p:sp>
        <p:nvSpPr>
          <p:cNvPr id="5" name="Footer Placeholder 4"/>
          <p:cNvSpPr>
            <a:spLocks noGrp="1"/>
          </p:cNvSpPr>
          <p:nvPr>
            <p:ph type="ftr" sz="quarter" idx="3"/>
          </p:nvPr>
        </p:nvSpPr>
        <p:spPr>
          <a:xfrm>
            <a:off x="1424874" y="2170282"/>
            <a:ext cx="1320615" cy="124667"/>
          </a:xfrm>
          <a:prstGeom prst="rect">
            <a:avLst/>
          </a:prstGeom>
        </p:spPr>
        <p:txBody>
          <a:bodyPr vert="horz" lIns="37207" tIns="18603" rIns="37207" bIns="18603" rtlCol="0" anchor="ctr"/>
          <a:lstStyle>
            <a:lvl1pPr algn="ctr">
              <a:defRPr sz="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88760" y="2170282"/>
            <a:ext cx="973085" cy="124667"/>
          </a:xfrm>
          <a:prstGeom prst="rect">
            <a:avLst/>
          </a:prstGeom>
        </p:spPr>
        <p:txBody>
          <a:bodyPr vert="horz" lIns="37207" tIns="18603" rIns="37207" bIns="18603" rtlCol="0" anchor="ctr"/>
          <a:lstStyle>
            <a:lvl1pPr algn="r">
              <a:defRPr sz="500">
                <a:solidFill>
                  <a:schemeClr val="tx1">
                    <a:tint val="75000"/>
                  </a:schemeClr>
                </a:solidFill>
              </a:defRPr>
            </a:lvl1pPr>
          </a:lstStyle>
          <a:p>
            <a:fld id="{8CD49627-6E7B-4207-8808-255D45AE40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2069" rtl="0" eaLnBrk="1" latinLnBrk="0" hangingPunct="1">
        <a:spcBef>
          <a:spcPct val="0"/>
        </a:spcBef>
        <a:buNone/>
        <a:defRPr sz="1800" kern="1200">
          <a:solidFill>
            <a:schemeClr val="tx1"/>
          </a:solidFill>
          <a:latin typeface="+mj-lt"/>
          <a:ea typeface="+mj-ea"/>
          <a:cs typeface="+mj-cs"/>
        </a:defRPr>
      </a:lvl1pPr>
    </p:titleStyle>
    <p:bodyStyle>
      <a:lvl1pPr marL="139526" indent="-139526" algn="l" defTabSz="372069"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302306" indent="-116272" algn="l" defTabSz="372069" rtl="0" eaLnBrk="1" latinLnBrk="0" hangingPunct="1">
        <a:spcBef>
          <a:spcPct val="20000"/>
        </a:spcBef>
        <a:buFont typeface="Arial" pitchFamily="34" charset="0"/>
        <a:buChar char="–"/>
        <a:defRPr sz="1100" kern="1200">
          <a:solidFill>
            <a:schemeClr val="tx1"/>
          </a:solidFill>
          <a:latin typeface="+mn-lt"/>
          <a:ea typeface="+mn-ea"/>
          <a:cs typeface="+mn-cs"/>
        </a:defRPr>
      </a:lvl2pPr>
      <a:lvl3pPr marL="465087" indent="-93017" algn="l" defTabSz="372069" rtl="0" eaLnBrk="1" latinLnBrk="0" hangingPunct="1">
        <a:spcBef>
          <a:spcPct val="20000"/>
        </a:spcBef>
        <a:buFont typeface="Arial" pitchFamily="34" charset="0"/>
        <a:buChar char="•"/>
        <a:defRPr sz="1000" kern="1200">
          <a:solidFill>
            <a:schemeClr val="tx1"/>
          </a:solidFill>
          <a:latin typeface="+mn-lt"/>
          <a:ea typeface="+mn-ea"/>
          <a:cs typeface="+mn-cs"/>
        </a:defRPr>
      </a:lvl3pPr>
      <a:lvl4pPr marL="65112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4pPr>
      <a:lvl5pPr marL="837156"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5pPr>
      <a:lvl6pPr marL="102319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6pPr>
      <a:lvl7pPr marL="120922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7pPr>
      <a:lvl8pPr marL="1395260"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8pPr>
      <a:lvl9pPr marL="158129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9pPr>
    </p:bodyStyle>
    <p:other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None/>
            </a:pPr>
            <a:r>
              <a:rPr lang="en-US" sz="2400" b="1" dirty="0">
                <a:solidFill>
                  <a:srgbClr val="00B050"/>
                </a:solidFill>
              </a:rPr>
              <a:t>EFFECTS OF THE </a:t>
            </a:r>
          </a:p>
          <a:p>
            <a:pPr lvl="0">
              <a:buNone/>
            </a:pPr>
            <a:r>
              <a:rPr lang="en-US" sz="2400" b="1" dirty="0">
                <a:solidFill>
                  <a:srgbClr val="00B050"/>
                </a:solidFill>
              </a:rPr>
              <a:t>BHAVA LORDS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endParaRPr lang="en-US" sz="900" dirty="0"/>
          </a:p>
          <a:p>
            <a:pPr>
              <a:buNone/>
            </a:pPr>
            <a:r>
              <a:rPr lang="en-US" sz="900" dirty="0"/>
              <a:t>12</a:t>
            </a:r>
            <a:r>
              <a:rPr lang="en-US" sz="900" baseline="30000" dirty="0"/>
              <a:t>th</a:t>
            </a:r>
            <a:r>
              <a:rPr lang="en-US" sz="900" dirty="0"/>
              <a:t> lord in 9</a:t>
            </a:r>
            <a:r>
              <a:rPr lang="en-US" sz="900" baseline="30000" dirty="0"/>
              <a:t>th</a:t>
            </a:r>
            <a:r>
              <a:rPr lang="en-US" sz="900" dirty="0"/>
              <a:t> house</a:t>
            </a:r>
          </a:p>
          <a:p>
            <a:r>
              <a:rPr lang="en-US" sz="900" dirty="0"/>
              <a:t>Should the 12th Lord occupy the 9th House, the native will dishonor his teachers, be inimical even to his friends and be always intent on achieving his own ends.</a:t>
            </a:r>
          </a:p>
          <a:p>
            <a:r>
              <a:rPr lang="en-US" sz="900" dirty="0"/>
              <a:t>Residence and property abroad, not good for father</a:t>
            </a:r>
          </a:p>
          <a:p>
            <a:r>
              <a:rPr lang="en-US" sz="900" dirty="0"/>
              <a:t>Does not like friend, wife or guru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12</a:t>
            </a:r>
            <a:r>
              <a:rPr lang="en-US" sz="900" baseline="30000" dirty="0"/>
              <a:t>th</a:t>
            </a:r>
            <a:r>
              <a:rPr lang="en-US" sz="900" dirty="0"/>
              <a:t> lord in 10</a:t>
            </a:r>
            <a:r>
              <a:rPr lang="en-US" sz="900" baseline="30000" dirty="0"/>
              <a:t>th</a:t>
            </a:r>
            <a:r>
              <a:rPr lang="en-US" sz="900" dirty="0"/>
              <a:t> house</a:t>
            </a:r>
          </a:p>
          <a:p>
            <a:pPr>
              <a:buNone/>
            </a:pPr>
            <a:endParaRPr lang="en-US" sz="900" dirty="0"/>
          </a:p>
          <a:p>
            <a:r>
              <a:rPr lang="en-US" sz="900" dirty="0"/>
              <a:t>If the 12th Lord is situated in the 10th House, the native will rise through royal persons and will enjoy only moderate paternal bliss.</a:t>
            </a:r>
          </a:p>
          <a:p>
            <a:r>
              <a:rPr lang="en-US" sz="900" dirty="0"/>
              <a:t>Can become jailer, doctor, tedious journey</a:t>
            </a:r>
          </a:p>
          <a:p>
            <a:r>
              <a:rPr lang="en-US" sz="900" dirty="0"/>
              <a:t>Can work with MNCs or in abroad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12</a:t>
            </a:r>
            <a:r>
              <a:rPr lang="en-US" sz="900" baseline="30000" dirty="0"/>
              <a:t>th</a:t>
            </a:r>
            <a:r>
              <a:rPr lang="en-US" sz="900" dirty="0"/>
              <a:t> lord in 11</a:t>
            </a:r>
            <a:r>
              <a:rPr lang="en-US" sz="900" baseline="30000" dirty="0"/>
              <a:t>th</a:t>
            </a:r>
            <a:r>
              <a:rPr lang="en-US" sz="900" dirty="0"/>
              <a:t> house</a:t>
            </a:r>
          </a:p>
          <a:p>
            <a:pPr>
              <a:buNone/>
            </a:pPr>
            <a:endParaRPr lang="en-US" sz="900" dirty="0"/>
          </a:p>
          <a:p>
            <a:r>
              <a:rPr lang="en-US" sz="900" dirty="0"/>
              <a:t>In case the 12th Lord is placed in the 11th House the native will incur losses. in spite of having a combination of gains and sometimes has small gains through other's wealth.</a:t>
            </a:r>
          </a:p>
          <a:p>
            <a:endParaRPr lang="en-US" sz="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12</a:t>
            </a:r>
            <a:r>
              <a:rPr lang="en-US" sz="900" baseline="30000" dirty="0"/>
              <a:t>th</a:t>
            </a:r>
            <a:r>
              <a:rPr lang="en-US" sz="900" dirty="0"/>
              <a:t> lord in 12</a:t>
            </a:r>
            <a:r>
              <a:rPr lang="en-US" sz="900" baseline="30000" dirty="0"/>
              <a:t>th</a:t>
            </a:r>
            <a:r>
              <a:rPr lang="en-US" sz="900" dirty="0"/>
              <a:t> house</a:t>
            </a:r>
          </a:p>
          <a:p>
            <a:pPr>
              <a:buNone/>
            </a:pPr>
            <a:endParaRPr lang="en-US" sz="900" dirty="0"/>
          </a:p>
          <a:p>
            <a:pPr>
              <a:buNone/>
            </a:pPr>
            <a:r>
              <a:rPr lang="en-US" sz="900" dirty="0"/>
              <a:t> In case the 12th Lord in situated in the 12th House, the native expends heavily. He will not have physical felicity, will be irritable and spiteful.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332581"/>
            <a:ext cx="2714863" cy="1759107"/>
          </a:xfrm>
        </p:spPr>
        <p:txBody>
          <a:bodyPr>
            <a:normAutofit fontScale="92500"/>
          </a:bodyPr>
          <a:lstStyle/>
          <a:p>
            <a:pPr>
              <a:buNone/>
            </a:pPr>
            <a:r>
              <a:rPr lang="en-US" sz="900" dirty="0"/>
              <a:t>145-148. 0 Brahmin, the effects of the Lords of the Houses which have been told to you are to be deduced considering their strengths and weaknesses. The effects of the planet owning two signs are to be deduced based on his two lordships. If in this way contrary effects are indicated it means the effects will be nullified. On the contrary, if effects are of varied nature, these will be obtained. If the strength of the planet is full, it is to be predicted by the learned astrologer that he will yield full effect, he will yield half and one fourth effect in case the strength is half and one fourth respectively. Thus I have told you the effects due to </a:t>
            </a:r>
            <a:r>
              <a:rPr lang="en-US" sz="900" dirty="0" err="1"/>
              <a:t>Bhava</a:t>
            </a:r>
            <a:r>
              <a:rPr lang="en-US" sz="900" dirty="0"/>
              <a:t> Lords (Lords of the Houses) in various houses.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12</a:t>
            </a:r>
            <a:r>
              <a:rPr lang="en-US" sz="900" baseline="30000" dirty="0"/>
              <a:t>th</a:t>
            </a:r>
            <a:r>
              <a:rPr lang="en-US" sz="900" dirty="0"/>
              <a:t> lord in 1</a:t>
            </a:r>
            <a:r>
              <a:rPr lang="en-US" sz="900" baseline="30000" dirty="0"/>
              <a:t>st</a:t>
            </a:r>
            <a:r>
              <a:rPr lang="en-US" sz="900" dirty="0"/>
              <a:t> house</a:t>
            </a:r>
          </a:p>
          <a:p>
            <a:pPr>
              <a:buNone/>
            </a:pPr>
            <a:endParaRPr lang="en-US" sz="900" dirty="0"/>
          </a:p>
          <a:p>
            <a:r>
              <a:rPr lang="en-US" sz="900" dirty="0"/>
              <a:t>If the 12th Lord is situated in the Ascendant the native will be a spendthrift, be weak in constitution, will suffer from phlegmatic disorders and be devoid of wealth and learning.</a:t>
            </a:r>
          </a:p>
          <a:p>
            <a:r>
              <a:rPr lang="en-US" sz="900" dirty="0"/>
              <a:t>If benefic placement then it’s a good combination for spiritual upliftment</a:t>
            </a:r>
          </a:p>
        </p:txBody>
      </p:sp>
    </p:spTree>
    <p:extLst>
      <p:ext uri="{BB962C8B-B14F-4D97-AF65-F5344CB8AC3E}">
        <p14:creationId xmlns:p14="http://schemas.microsoft.com/office/powerpoint/2010/main" val="11508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lnSpcReduction="10000"/>
          </a:bodyPr>
          <a:lstStyle/>
          <a:p>
            <a:endParaRPr lang="en-US" sz="900" dirty="0"/>
          </a:p>
          <a:p>
            <a:r>
              <a:rPr lang="en-US" sz="900" dirty="0"/>
              <a:t>12</a:t>
            </a:r>
            <a:r>
              <a:rPr lang="en-US" sz="900" baseline="30000" dirty="0"/>
              <a:t>th</a:t>
            </a:r>
            <a:r>
              <a:rPr lang="en-US" sz="900" dirty="0"/>
              <a:t> lord in the 2</a:t>
            </a:r>
            <a:r>
              <a:rPr lang="en-US" sz="900" baseline="30000" dirty="0"/>
              <a:t>nd</a:t>
            </a:r>
            <a:r>
              <a:rPr lang="en-US" sz="900" dirty="0"/>
              <a:t> house</a:t>
            </a:r>
          </a:p>
          <a:p>
            <a:endParaRPr lang="en-US" sz="900" dirty="0"/>
          </a:p>
          <a:p>
            <a:endParaRPr lang="en-US" sz="900" dirty="0"/>
          </a:p>
          <a:p>
            <a:r>
              <a:rPr lang="en-US" sz="900" dirty="0"/>
              <a:t>Should the 12th Lord be situated in the 2nd House, the native will always spend money on auspicious deeds, be religious, will speak sweetly and be blessed with virtues and happiness.</a:t>
            </a:r>
          </a:p>
          <a:p>
            <a:r>
              <a:rPr lang="en-US" sz="900" dirty="0"/>
              <a:t>Has disturbed family, weak eye sight, </a:t>
            </a:r>
          </a:p>
          <a:p>
            <a:r>
              <a:rPr lang="en-US" sz="900" dirty="0"/>
              <a:t>Eating habits are disturbed. </a:t>
            </a:r>
          </a:p>
          <a:p>
            <a:r>
              <a:rPr lang="en-US" sz="900" dirty="0"/>
              <a:t>If afflicted then expenses more than or equal to income i.e. no saving</a:t>
            </a:r>
          </a:p>
        </p:txBody>
      </p:sp>
    </p:spTree>
    <p:extLst>
      <p:ext uri="{BB962C8B-B14F-4D97-AF65-F5344CB8AC3E}">
        <p14:creationId xmlns:p14="http://schemas.microsoft.com/office/powerpoint/2010/main" val="368154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12</a:t>
            </a:r>
            <a:r>
              <a:rPr lang="en-US" sz="900" baseline="30000" dirty="0"/>
              <a:t>th</a:t>
            </a:r>
            <a:r>
              <a:rPr lang="en-US" sz="900" dirty="0"/>
              <a:t> lord in 3</a:t>
            </a:r>
            <a:r>
              <a:rPr lang="en-US" sz="900" baseline="30000" dirty="0"/>
              <a:t>rd</a:t>
            </a:r>
            <a:r>
              <a:rPr lang="en-US" sz="900" dirty="0"/>
              <a:t> house</a:t>
            </a:r>
          </a:p>
          <a:p>
            <a:pPr>
              <a:buNone/>
            </a:pPr>
            <a:endParaRPr lang="en-US" sz="900" dirty="0"/>
          </a:p>
          <a:p>
            <a:r>
              <a:rPr lang="en-US" sz="900" dirty="0"/>
              <a:t>If the 12th Lord is placed in the 3rd House, the native will be devoid of fraternal bliss, will have hatred for other people and will promote self nourishment or will be self centered.</a:t>
            </a:r>
          </a:p>
          <a:p>
            <a:r>
              <a:rPr lang="en-US" sz="900" dirty="0"/>
              <a:t>Problem for the co born</a:t>
            </a:r>
          </a:p>
          <a:p>
            <a:r>
              <a:rPr lang="en-US" sz="900" dirty="0"/>
              <a:t>Makes one coward</a:t>
            </a:r>
          </a:p>
          <a:p>
            <a:r>
              <a:rPr lang="en-US" sz="900" dirty="0"/>
              <a:t>Can give problem in Ears</a:t>
            </a:r>
          </a:p>
        </p:txBody>
      </p:sp>
    </p:spTree>
    <p:extLst>
      <p:ext uri="{BB962C8B-B14F-4D97-AF65-F5344CB8AC3E}">
        <p14:creationId xmlns:p14="http://schemas.microsoft.com/office/powerpoint/2010/main" val="204056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12</a:t>
            </a:r>
            <a:r>
              <a:rPr lang="en-US" sz="900" baseline="30000" dirty="0"/>
              <a:t>th</a:t>
            </a:r>
            <a:r>
              <a:rPr lang="en-US" sz="900" dirty="0"/>
              <a:t> lord in 4</a:t>
            </a:r>
            <a:r>
              <a:rPr lang="en-US" sz="900" baseline="30000" dirty="0"/>
              <a:t>th</a:t>
            </a:r>
            <a:r>
              <a:rPr lang="en-US" sz="900" dirty="0"/>
              <a:t> house</a:t>
            </a:r>
          </a:p>
          <a:p>
            <a:pPr>
              <a:buNone/>
            </a:pPr>
            <a:endParaRPr lang="en-US" sz="900" dirty="0"/>
          </a:p>
          <a:p>
            <a:r>
              <a:rPr lang="en-US" sz="900" dirty="0"/>
              <a:t> In the event of the 12th Lord being placed in the 4th House, the native will be devoid of maternal happiness and will day by day have losses in respect of lands, conveyances and houses.</a:t>
            </a:r>
          </a:p>
          <a:p>
            <a:r>
              <a:rPr lang="en-US" sz="900" dirty="0"/>
              <a:t>Mental worries-4</a:t>
            </a:r>
            <a:r>
              <a:rPr lang="en-US" sz="900" baseline="30000" dirty="0"/>
              <a:t>th</a:t>
            </a:r>
            <a:r>
              <a:rPr lang="en-US" sz="900" dirty="0"/>
              <a:t> house is a house of happiness</a:t>
            </a:r>
          </a:p>
          <a:p>
            <a:r>
              <a:rPr lang="en-US" sz="900" dirty="0"/>
              <a:t>Bad relation with relatives, problem with conveyance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12</a:t>
            </a:r>
            <a:r>
              <a:rPr lang="en-US" sz="900" baseline="30000" dirty="0"/>
              <a:t>th</a:t>
            </a:r>
            <a:r>
              <a:rPr lang="en-US" sz="900" dirty="0"/>
              <a:t> lord in 5</a:t>
            </a:r>
            <a:r>
              <a:rPr lang="en-US" sz="900" baseline="30000" dirty="0"/>
              <a:t>th</a:t>
            </a:r>
            <a:r>
              <a:rPr lang="en-US" sz="900" dirty="0"/>
              <a:t> house</a:t>
            </a:r>
          </a:p>
          <a:p>
            <a:pPr>
              <a:buNone/>
            </a:pPr>
            <a:endParaRPr lang="en-US" sz="900" dirty="0"/>
          </a:p>
          <a:p>
            <a:r>
              <a:rPr lang="en-US" sz="900" dirty="0"/>
              <a:t>Should the 12th Lord occupy the 5th House, the native will be bereft of sons and learning. He will spend money and also make pilgrimages to beget a son.</a:t>
            </a:r>
          </a:p>
          <a:p>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12</a:t>
            </a:r>
            <a:r>
              <a:rPr lang="en-US" sz="900" baseline="30000" dirty="0"/>
              <a:t>th</a:t>
            </a:r>
            <a:r>
              <a:rPr lang="en-US" sz="900" dirty="0"/>
              <a:t> lord in 6</a:t>
            </a:r>
            <a:r>
              <a:rPr lang="en-US" sz="900" baseline="30000" dirty="0"/>
              <a:t>th</a:t>
            </a:r>
            <a:r>
              <a:rPr lang="en-US" sz="900" dirty="0"/>
              <a:t> house</a:t>
            </a:r>
          </a:p>
          <a:p>
            <a:pPr>
              <a:buNone/>
            </a:pPr>
            <a:endParaRPr lang="en-US" sz="900" dirty="0"/>
          </a:p>
          <a:p>
            <a:r>
              <a:rPr lang="en-US" sz="900" dirty="0"/>
              <a:t> If the 12th Lord is fallen in the 6th House, the native will incur enmity with his own men, be given to anger, be sinful, miserable, and will traverse others' wives.</a:t>
            </a:r>
          </a:p>
          <a:p>
            <a:r>
              <a:rPr lang="en-US" sz="900" dirty="0" err="1"/>
              <a:t>Vipreet</a:t>
            </a:r>
            <a:r>
              <a:rPr lang="en-US" sz="900" dirty="0"/>
              <a:t> </a:t>
            </a:r>
            <a:r>
              <a:rPr lang="en-US" sz="900" dirty="0" err="1"/>
              <a:t>rajyoga</a:t>
            </a:r>
            <a:r>
              <a:rPr lang="en-US" sz="900" dirty="0"/>
              <a:t> hence one is rich,	</a:t>
            </a:r>
            <a:r>
              <a:rPr lang="en-US" sz="900" dirty="0" err="1"/>
              <a:t>healthy,handsome</a:t>
            </a:r>
            <a:r>
              <a:rPr lang="en-US" sz="900" dirty="0"/>
              <a:t> and overcome enemies</a:t>
            </a:r>
          </a:p>
          <a:p>
            <a:r>
              <a:rPr lang="en-US" sz="900" dirty="0"/>
              <a:t>If afflicted then </a:t>
            </a:r>
            <a:r>
              <a:rPr lang="en-US" sz="900" dirty="0" err="1"/>
              <a:t>unhappy,sinful</a:t>
            </a:r>
            <a:r>
              <a:rPr lang="en-US" sz="900" dirty="0"/>
              <a:t>, hates mother, immoral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12</a:t>
            </a:r>
            <a:r>
              <a:rPr lang="en-US" sz="900" baseline="30000" dirty="0"/>
              <a:t>th</a:t>
            </a:r>
            <a:r>
              <a:rPr lang="en-US" sz="900" dirty="0"/>
              <a:t> lord in 7</a:t>
            </a:r>
            <a:r>
              <a:rPr lang="en-US" sz="900" baseline="30000" dirty="0"/>
              <a:t>th</a:t>
            </a:r>
            <a:r>
              <a:rPr lang="en-US" sz="900" dirty="0"/>
              <a:t> house</a:t>
            </a:r>
          </a:p>
          <a:p>
            <a:pPr>
              <a:buNone/>
            </a:pPr>
            <a:endParaRPr lang="en-US" sz="900" dirty="0"/>
          </a:p>
          <a:p>
            <a:r>
              <a:rPr lang="en-US" sz="900" dirty="0"/>
              <a:t> Should the 12th Lord occupy the 7th House, the native will always spend on account of his wife, will not enjoy conjugal bliss and will be bereft of learning and strength.</a:t>
            </a:r>
          </a:p>
          <a:p>
            <a:r>
              <a:rPr lang="en-US" sz="900" dirty="0"/>
              <a:t>No education and property</a:t>
            </a:r>
          </a:p>
          <a:p>
            <a:pPr marL="0" indent="0">
              <a:buNone/>
            </a:pP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endParaRPr lang="en-US" sz="900" dirty="0"/>
          </a:p>
          <a:p>
            <a:r>
              <a:rPr lang="en-US" sz="900" dirty="0"/>
              <a:t>12</a:t>
            </a:r>
            <a:r>
              <a:rPr lang="en-US" sz="900" baseline="30000" dirty="0"/>
              <a:t>th</a:t>
            </a:r>
            <a:r>
              <a:rPr lang="en-US" sz="900" dirty="0"/>
              <a:t> lord in 8</a:t>
            </a:r>
            <a:r>
              <a:rPr lang="en-US" sz="900" baseline="30000" dirty="0"/>
              <a:t>th</a:t>
            </a:r>
            <a:r>
              <a:rPr lang="en-US" sz="900" dirty="0"/>
              <a:t> house</a:t>
            </a:r>
          </a:p>
          <a:p>
            <a:endParaRPr lang="en-US" sz="900" dirty="0"/>
          </a:p>
          <a:p>
            <a:r>
              <a:rPr lang="en-US" sz="900" dirty="0"/>
              <a:t>In case the 12th Lord is gone in the 8th House, the native will always have gains, will speak affably, will enjoy a medium span of life and he will be endowed with all good qualities.</a:t>
            </a:r>
          </a:p>
          <a:p>
            <a:r>
              <a:rPr lang="en-US" sz="900" dirty="0"/>
              <a:t>Again a </a:t>
            </a:r>
            <a:r>
              <a:rPr lang="en-US" sz="900" dirty="0" err="1"/>
              <a:t>vipreet</a:t>
            </a:r>
            <a:r>
              <a:rPr lang="en-US" sz="900" dirty="0"/>
              <a:t> </a:t>
            </a:r>
            <a:r>
              <a:rPr lang="en-US" sz="900" dirty="0" err="1"/>
              <a:t>rajyoga</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740</Words>
  <Application>Microsoft Office PowerPoint</Application>
  <PresentationFormat>Custom</PresentationFormat>
  <Paragraphs>59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 in different houses 1st house</dc:title>
  <dc:creator>main</dc:creator>
  <cp:lastModifiedBy>Kshitij Shivprasad</cp:lastModifiedBy>
  <cp:revision>66</cp:revision>
  <dcterms:created xsi:type="dcterms:W3CDTF">2018-04-07T07:04:54Z</dcterms:created>
  <dcterms:modified xsi:type="dcterms:W3CDTF">2018-04-14T18:08:37Z</dcterms:modified>
</cp:coreProperties>
</file>