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6" r:id="rId1"/>
  </p:sldMasterIdLst>
  <p:notesMasterIdLst>
    <p:notesMasterId r:id="rId32"/>
  </p:notesMasterIdLst>
  <p:sldIdLst>
    <p:sldId id="256" r:id="rId2"/>
    <p:sldId id="257" r:id="rId3"/>
    <p:sldId id="258" r:id="rId4"/>
    <p:sldId id="259" r:id="rId5"/>
    <p:sldId id="283" r:id="rId6"/>
    <p:sldId id="284" r:id="rId7"/>
    <p:sldId id="285" r:id="rId8"/>
    <p:sldId id="286" r:id="rId9"/>
    <p:sldId id="291" r:id="rId10"/>
    <p:sldId id="288" r:id="rId11"/>
    <p:sldId id="292" r:id="rId12"/>
    <p:sldId id="260" r:id="rId13"/>
    <p:sldId id="261" r:id="rId14"/>
    <p:sldId id="262" r:id="rId15"/>
    <p:sldId id="263" r:id="rId16"/>
    <p:sldId id="282" r:id="rId17"/>
    <p:sldId id="267" r:id="rId18"/>
    <p:sldId id="268" r:id="rId19"/>
    <p:sldId id="269" r:id="rId20"/>
    <p:sldId id="271" r:id="rId21"/>
    <p:sldId id="272" r:id="rId22"/>
    <p:sldId id="273" r:id="rId23"/>
    <p:sldId id="274" r:id="rId24"/>
    <p:sldId id="275" r:id="rId25"/>
    <p:sldId id="276" r:id="rId26"/>
    <p:sldId id="277" r:id="rId27"/>
    <p:sldId id="278" r:id="rId28"/>
    <p:sldId id="279" r:id="rId29"/>
    <p:sldId id="280" r:id="rId30"/>
    <p:sldId id="281"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DBA40E-C5D4-4756-BF4A-6B3F8920A8B1}" v="5" dt="2021-10-01T12:52:20.076"/>
  </p1510:revLst>
</p1510:revInfo>
</file>

<file path=ppt/tableStyles.xml><?xml version="1.0" encoding="utf-8"?>
<a:tblStyleLst xmlns:a="http://schemas.openxmlformats.org/drawingml/2006/main" def="{34796BD8-FF33-48F3-B98F-5B93CD6D42B8}">
  <a:tblStyle styleId="{34796BD8-FF33-48F3-B98F-5B93CD6D42B8}"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25400" cap="flat" cmpd="sng">
              <a:solidFill>
                <a:schemeClr val="dk1"/>
              </a:solidFill>
              <a:prstDash val="solid"/>
              <a:round/>
              <a:headEnd type="none" w="sm" len="sm"/>
              <a:tailEnd type="none" w="sm" len="sm"/>
            </a:ln>
          </a:top>
          <a:bottom>
            <a:ln w="25400" cap="flat" cmpd="sng">
              <a:solidFill>
                <a:schemeClr val="dk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lt1"/>
          </a:solidFill>
        </a:fill>
      </a:tcStyle>
    </a:wholeTbl>
    <a:band1H>
      <a:tcTxStyle/>
      <a:tcStyle>
        <a:tcBdr/>
        <a:fill>
          <a:solidFill>
            <a:srgbClr val="E6E6E6"/>
          </a:solidFill>
        </a:fill>
      </a:tcStyle>
    </a:band1H>
    <a:band2H>
      <a:tcTxStyle/>
      <a:tcStyle>
        <a:tcBdr/>
      </a:tcStyle>
    </a:band2H>
    <a:band1V>
      <a:tcTxStyle/>
      <a:tcStyle>
        <a:tcBdr/>
        <a:fill>
          <a:solidFill>
            <a:srgbClr val="E6E6E6"/>
          </a:solidFill>
        </a:fill>
      </a:tcStyle>
    </a:band1V>
    <a:band2V>
      <a:tcTxStyle/>
      <a:tcStyle>
        <a:tcBdr/>
      </a:tcStyle>
    </a:band2V>
    <a:lastCol>
      <a:tcTxStyle b="on" i="off">
        <a:font>
          <a:latin typeface="Calibri"/>
          <a:ea typeface="Calibri"/>
          <a:cs typeface="Calibri"/>
        </a:font>
        <a:schemeClr val="lt1"/>
      </a:tcTxStyle>
      <a:tcStyle>
        <a:tcBdr/>
        <a:fill>
          <a:solidFill>
            <a:schemeClr val="dk1"/>
          </a:solidFill>
        </a:fill>
      </a:tcStyle>
    </a:lastCol>
    <a:firstCol>
      <a:tcTxStyle b="on" i="off">
        <a:font>
          <a:latin typeface="Calibri"/>
          <a:ea typeface="Calibri"/>
          <a:cs typeface="Calibri"/>
        </a:font>
        <a:schemeClr val="lt1"/>
      </a:tcTxStyle>
      <a:tcStyle>
        <a:tcBdr/>
        <a:fill>
          <a:solidFill>
            <a:schemeClr val="dk1"/>
          </a:solidFill>
        </a:fill>
      </a:tcStyle>
    </a:firstCol>
    <a:lastRow>
      <a:tcTxStyle b="on" i="off"/>
      <a:tcStyle>
        <a:tcBdr>
          <a:top>
            <a:ln w="50800" cap="flat" cmpd="sng">
              <a:solidFill>
                <a:schemeClr val="dk1"/>
              </a:solidFill>
              <a:prstDash val="solid"/>
              <a:round/>
              <a:headEnd type="none" w="sm" len="sm"/>
              <a:tailEnd type="none" w="sm" len="sm"/>
            </a:ln>
          </a:top>
        </a:tcBdr>
        <a:fill>
          <a:solidFill>
            <a:schemeClr val="lt1"/>
          </a:solidFill>
        </a:fill>
      </a:tcStyle>
    </a:lastRow>
    <a:seCell>
      <a:tcTxStyle b="on" i="off">
        <a:font>
          <a:latin typeface="Calibri"/>
          <a:ea typeface="Calibri"/>
          <a:cs typeface="Calibri"/>
        </a:font>
        <a:schemeClr val="dk1"/>
      </a:tcTxStyle>
      <a:tcStyle>
        <a:tcBdr/>
      </a:tcStyle>
    </a:seCell>
    <a:swCell>
      <a:tcTxStyle b="on" i="off">
        <a:font>
          <a:latin typeface="Calibri"/>
          <a:ea typeface="Calibri"/>
          <a:cs typeface="Calibri"/>
        </a:font>
        <a:schemeClr val="dk1"/>
      </a:tcTxStyle>
      <a:tcStyle>
        <a:tcBdr/>
      </a:tcStyle>
    </a:swCell>
    <a:firstRow>
      <a:tcTxStyle b="on" i="off">
        <a:font>
          <a:latin typeface="Calibri"/>
          <a:ea typeface="Calibri"/>
          <a:cs typeface="Calibri"/>
        </a:font>
        <a:schemeClr val="lt1"/>
      </a:tcTxStyle>
      <a:tcStyle>
        <a:tcBdr>
          <a:bottom>
            <a:ln w="25400" cap="flat" cmpd="sng">
              <a:solidFill>
                <a:schemeClr val="dk1"/>
              </a:solidFill>
              <a:prstDash val="solid"/>
              <a:round/>
              <a:headEnd type="none" w="sm" len="sm"/>
              <a:tailEnd type="none" w="sm" len="sm"/>
            </a:ln>
          </a:bottom>
        </a:tcBdr>
        <a:fill>
          <a:solidFill>
            <a:schemeClr val="dk1"/>
          </a:solidFill>
        </a:fill>
      </a:tcStyle>
    </a:firstRow>
    <a:neCell>
      <a:tcTxStyle/>
      <a:tcStyle>
        <a:tcBdr/>
      </a:tcStyle>
    </a:neCell>
    <a:nwCell>
      <a:tcTxStyle/>
      <a:tcStyle>
        <a:tcBdr/>
      </a:tcStyle>
    </a:nwCel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62" autoAdjust="0"/>
    <p:restoredTop sz="93922" autoAdjust="0"/>
  </p:normalViewPr>
  <p:slideViewPr>
    <p:cSldViewPr snapToGrid="0">
      <p:cViewPr varScale="1">
        <p:scale>
          <a:sx n="63" d="100"/>
          <a:sy n="63" d="100"/>
        </p:scale>
        <p:origin x="968" y="56"/>
      </p:cViewPr>
      <p:guideLst/>
    </p:cSldViewPr>
  </p:slideViewPr>
  <p:notesTextViewPr>
    <p:cViewPr>
      <p:scale>
        <a:sx n="1" d="1"/>
        <a:sy n="1" d="1"/>
      </p:scale>
      <p:origin x="0" y="0"/>
    </p:cViewPr>
  </p:notesTextViewPr>
  <p:sorterViewPr>
    <p:cViewPr>
      <p:scale>
        <a:sx n="100" d="100"/>
        <a:sy n="100" d="100"/>
      </p:scale>
      <p:origin x="0" y="-960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791836abb0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g791836abb0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791836abb0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g791836abb0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9" name="Google Shape;199;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5" name="Google Shape;205;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9" name="Google Shape;219;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791836abb0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7" name="Google Shape;237;g791836abb0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0" name="Google Shape;250;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55258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033950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67343942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91924220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69587305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9506218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24833111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1668529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670091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999298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025333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248032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788269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804669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873291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690668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57849623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100011201"/>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3"/>
          <p:cNvPicPr preferRelativeResize="0"/>
          <p:nvPr/>
        </p:nvPicPr>
        <p:blipFill>
          <a:blip r:embed="rId3">
            <a:alphaModFix/>
          </a:blip>
          <a:stretch>
            <a:fillRect/>
          </a:stretch>
        </p:blipFill>
        <p:spPr>
          <a:xfrm>
            <a:off x="0" y="71849"/>
            <a:ext cx="12192000" cy="6714302"/>
          </a:xfrm>
          <a:prstGeom prst="rect">
            <a:avLst/>
          </a:prstGeom>
          <a:noFill/>
          <a:ln>
            <a:noFill/>
          </a:ln>
        </p:spPr>
      </p:pic>
      <p:sp>
        <p:nvSpPr>
          <p:cNvPr id="85" name="Google Shape;85;p13"/>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endParaRPr/>
          </a:p>
        </p:txBody>
      </p:sp>
      <p:pic>
        <p:nvPicPr>
          <p:cNvPr id="86" name="Google Shape;86;p13" descr="383.png"/>
          <p:cNvPicPr preferRelativeResize="0">
            <a:picLocks noGrp="1"/>
          </p:cNvPicPr>
          <p:nvPr>
            <p:ph idx="1"/>
          </p:nvPr>
        </p:nvPicPr>
        <p:blipFill rotWithShape="1">
          <a:blip r:embed="rId4">
            <a:alphaModFix/>
          </a:blip>
          <a:srcRect/>
          <a:stretch/>
        </p:blipFill>
        <p:spPr>
          <a:xfrm>
            <a:off x="962525" y="254000"/>
            <a:ext cx="9932700" cy="5347500"/>
          </a:xfrm>
          <a:prstGeom prst="rect">
            <a:avLst/>
          </a:prstGeom>
          <a:noFill/>
          <a:ln>
            <a:noFill/>
          </a:ln>
        </p:spPr>
      </p:pic>
      <p:sp>
        <p:nvSpPr>
          <p:cNvPr id="87" name="Google Shape;87;p13"/>
          <p:cNvSpPr/>
          <p:nvPr/>
        </p:nvSpPr>
        <p:spPr>
          <a:xfrm>
            <a:off x="9448800" y="556591"/>
            <a:ext cx="45719" cy="45719"/>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8" name="Google Shape;88;p13"/>
          <p:cNvSpPr/>
          <p:nvPr/>
        </p:nvSpPr>
        <p:spPr>
          <a:xfrm>
            <a:off x="9037318" y="0"/>
            <a:ext cx="2624633" cy="1133059"/>
          </a:xfrm>
          <a:prstGeom prst="rect">
            <a:avLst/>
          </a:prstGeom>
          <a:solidFill>
            <a:srgbClr val="F7CAAC"/>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DC1CAEE-96C1-47D6-AA11-84FABBE6765C}"/>
              </a:ext>
            </a:extLst>
          </p:cNvPr>
          <p:cNvSpPr>
            <a:spLocks noGrp="1"/>
          </p:cNvSpPr>
          <p:nvPr>
            <p:ph idx="1"/>
          </p:nvPr>
        </p:nvSpPr>
        <p:spPr>
          <a:xfrm>
            <a:off x="381000" y="391887"/>
            <a:ext cx="9731830" cy="6117770"/>
          </a:xfrm>
        </p:spPr>
        <p:txBody>
          <a:bodyPr>
            <a:normAutofit/>
          </a:bodyPr>
          <a:lstStyle/>
          <a:p>
            <a:pPr marL="457200" algn="just">
              <a:lnSpc>
                <a:spcPct val="107000"/>
              </a:lnSpc>
              <a:spcAft>
                <a:spcPts val="80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The 12</a:t>
            </a:r>
            <a:r>
              <a:rPr lang="en-IN" sz="2400" baseline="30000" dirty="0">
                <a:effectLst/>
                <a:latin typeface="Times New Roman" panose="02020603050405020304" pitchFamily="18" charset="0"/>
                <a:ea typeface="Calibri" panose="020F0502020204030204" pitchFamily="34" charset="0"/>
                <a:cs typeface="Times New Roman" panose="02020603050405020304" pitchFamily="18" charset="0"/>
              </a:rPr>
              <a:t>th</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house is of desire the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karak</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will give better results as he is very comfortable and exalted in the 12</a:t>
            </a:r>
            <a:r>
              <a:rPr lang="en-IN" sz="2400" baseline="30000" dirty="0">
                <a:effectLst/>
                <a:latin typeface="Times New Roman" panose="02020603050405020304" pitchFamily="18" charset="0"/>
                <a:ea typeface="Calibri" panose="020F0502020204030204" pitchFamily="34" charset="0"/>
                <a:cs typeface="Times New Roman" panose="02020603050405020304" pitchFamily="18" charset="0"/>
              </a:rPr>
              <a:t>th</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house. Venus positioned in the 12</a:t>
            </a:r>
            <a:r>
              <a:rPr lang="en-IN" sz="2400" baseline="30000" dirty="0">
                <a:effectLst/>
                <a:latin typeface="Times New Roman" panose="02020603050405020304" pitchFamily="18" charset="0"/>
                <a:ea typeface="Calibri" panose="020F0502020204030204" pitchFamily="34" charset="0"/>
                <a:cs typeface="Times New Roman" panose="02020603050405020304" pitchFamily="18" charset="0"/>
              </a:rPr>
              <a:t>th</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house promises good results in its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mahadasha</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even if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aspected</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or in conjunction with the malefic. Venus is responsible for desires if we control our desires, he will give Moksha (salvation).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The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Mahadasha</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of the most powerful planet being in the highest point of exaltation at the time of birth is considered par excellence and surges magnificent results in terms of wealth, peace of mind, health and comfort.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For e.g.: Jupiter’s transit from Gemini to Cancer its exaltation sign is happy and gives auspicious results.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lphaLcParen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Any planet going towards debilitation will give bad results. if it is going to a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benefic</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or friendly sign or very placed will give average results</a:t>
            </a:r>
            <a:endParaRPr lang="en-IN" sz="2400" dirty="0"/>
          </a:p>
        </p:txBody>
      </p:sp>
    </p:spTree>
    <p:extLst>
      <p:ext uri="{BB962C8B-B14F-4D97-AF65-F5344CB8AC3E}">
        <p14:creationId xmlns:p14="http://schemas.microsoft.com/office/powerpoint/2010/main" val="2967996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F3D328-F6E7-8750-8E27-CB51A7D7DB50}"/>
              </a:ext>
            </a:extLst>
          </p:cNvPr>
          <p:cNvSpPr>
            <a:spLocks noGrp="1"/>
          </p:cNvSpPr>
          <p:nvPr>
            <p:ph type="title"/>
          </p:nvPr>
        </p:nvSpPr>
        <p:spPr>
          <a:xfrm>
            <a:off x="1286933" y="609600"/>
            <a:ext cx="10197494" cy="1099457"/>
          </a:xfrm>
        </p:spPr>
        <p:txBody>
          <a:bodyPr>
            <a:normAutofit/>
          </a:bodyPr>
          <a:lstStyle/>
          <a:p>
            <a:r>
              <a:rPr lang="en-US" dirty="0" err="1"/>
              <a:t>Navtara</a:t>
            </a:r>
            <a:r>
              <a:rPr lang="en-US" dirty="0"/>
              <a:t> chakra</a:t>
            </a:r>
            <a:endParaRPr lang="en-IN" dirty="0"/>
          </a:p>
        </p:txBody>
      </p:sp>
      <p:sp>
        <p:nvSpPr>
          <p:cNvPr id="12" name="Isosceles Triangle 11">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4">
            <a:extLst>
              <a:ext uri="{FF2B5EF4-FFF2-40B4-BE49-F238E27FC236}">
                <a16:creationId xmlns:a16="http://schemas.microsoft.com/office/drawing/2014/main" id="{90800753-8375-BADD-181F-9017DB91F528}"/>
              </a:ext>
            </a:extLst>
          </p:cNvPr>
          <p:cNvGraphicFramePr>
            <a:graphicFrameLocks noGrp="1"/>
          </p:cNvGraphicFramePr>
          <p:nvPr>
            <p:ph idx="1"/>
            <p:extLst>
              <p:ext uri="{D42A27DB-BD31-4B8C-83A1-F6EECF244321}">
                <p14:modId xmlns:p14="http://schemas.microsoft.com/office/powerpoint/2010/main" val="2422425841"/>
              </p:ext>
            </p:extLst>
          </p:nvPr>
        </p:nvGraphicFramePr>
        <p:xfrm>
          <a:off x="1445501" y="1948543"/>
          <a:ext cx="9300998" cy="4093490"/>
        </p:xfrm>
        <a:graphic>
          <a:graphicData uri="http://schemas.openxmlformats.org/drawingml/2006/table">
            <a:tbl>
              <a:tblPr firstRow="1" bandRow="1">
                <a:tableStyleId>{34796BD8-FF33-48F3-B98F-5B93CD6D42B8}</a:tableStyleId>
              </a:tblPr>
              <a:tblGrid>
                <a:gridCol w="1537789">
                  <a:extLst>
                    <a:ext uri="{9D8B030D-6E8A-4147-A177-3AD203B41FA5}">
                      <a16:colId xmlns:a16="http://schemas.microsoft.com/office/drawing/2014/main" val="1606695956"/>
                    </a:ext>
                  </a:extLst>
                </a:gridCol>
                <a:gridCol w="1953148">
                  <a:extLst>
                    <a:ext uri="{9D8B030D-6E8A-4147-A177-3AD203B41FA5}">
                      <a16:colId xmlns:a16="http://schemas.microsoft.com/office/drawing/2014/main" val="3060370004"/>
                    </a:ext>
                  </a:extLst>
                </a:gridCol>
                <a:gridCol w="5810061">
                  <a:extLst>
                    <a:ext uri="{9D8B030D-6E8A-4147-A177-3AD203B41FA5}">
                      <a16:colId xmlns:a16="http://schemas.microsoft.com/office/drawing/2014/main" val="3936172976"/>
                    </a:ext>
                  </a:extLst>
                </a:gridCol>
              </a:tblGrid>
              <a:tr h="409349">
                <a:tc>
                  <a:txBody>
                    <a:bodyPr/>
                    <a:lstStyle/>
                    <a:p>
                      <a:pPr algn="ctr" fontAlgn="b"/>
                      <a:r>
                        <a:rPr lang="en-IN" sz="2100" u="none" strike="noStrike">
                          <a:effectLst/>
                        </a:rPr>
                        <a:t>Nakshtra</a:t>
                      </a:r>
                      <a:endParaRPr lang="en-IN" sz="2100" b="0" i="0" u="none" strike="noStrike">
                        <a:solidFill>
                          <a:srgbClr val="000000"/>
                        </a:solidFill>
                        <a:effectLst/>
                        <a:latin typeface="Calibri" panose="020F0502020204030204" pitchFamily="34" charset="0"/>
                      </a:endParaRPr>
                    </a:p>
                  </a:txBody>
                  <a:tcPr marL="12345" marR="12345" marT="12345" marB="0" anchor="b"/>
                </a:tc>
                <a:tc>
                  <a:txBody>
                    <a:bodyPr/>
                    <a:lstStyle/>
                    <a:p>
                      <a:pPr algn="l" fontAlgn="b"/>
                      <a:r>
                        <a:rPr lang="en-IN" sz="2100" u="none" strike="noStrike">
                          <a:effectLst/>
                        </a:rPr>
                        <a:t>Description</a:t>
                      </a:r>
                      <a:endParaRPr lang="en-IN" sz="2100" b="0" i="0" u="none" strike="noStrike">
                        <a:solidFill>
                          <a:srgbClr val="000000"/>
                        </a:solidFill>
                        <a:effectLst/>
                        <a:latin typeface="Calibri" panose="020F0502020204030204" pitchFamily="34" charset="0"/>
                      </a:endParaRPr>
                    </a:p>
                  </a:txBody>
                  <a:tcPr marL="12345" marR="12345" marT="12345" marB="0" anchor="b"/>
                </a:tc>
                <a:tc>
                  <a:txBody>
                    <a:bodyPr/>
                    <a:lstStyle/>
                    <a:p>
                      <a:pPr algn="l" fontAlgn="b"/>
                      <a:r>
                        <a:rPr lang="en-IN" sz="2100" u="none" strike="noStrike">
                          <a:effectLst/>
                        </a:rPr>
                        <a:t>Meaning</a:t>
                      </a:r>
                      <a:endParaRPr lang="en-IN" sz="2100" b="0" i="0" u="none" strike="noStrike">
                        <a:solidFill>
                          <a:srgbClr val="000000"/>
                        </a:solidFill>
                        <a:effectLst/>
                        <a:latin typeface="Calibri" panose="020F0502020204030204" pitchFamily="34" charset="0"/>
                      </a:endParaRPr>
                    </a:p>
                  </a:txBody>
                  <a:tcPr marL="12345" marR="12345" marT="12345" marB="0" anchor="b"/>
                </a:tc>
                <a:extLst>
                  <a:ext uri="{0D108BD9-81ED-4DB2-BD59-A6C34878D82A}">
                    <a16:rowId xmlns:a16="http://schemas.microsoft.com/office/drawing/2014/main" val="2352949664"/>
                  </a:ext>
                </a:extLst>
              </a:tr>
              <a:tr h="409349">
                <a:tc>
                  <a:txBody>
                    <a:bodyPr/>
                    <a:lstStyle/>
                    <a:p>
                      <a:pPr algn="ctr" fontAlgn="b"/>
                      <a:r>
                        <a:rPr lang="en-IN" sz="2100" u="none" strike="noStrike">
                          <a:effectLst/>
                        </a:rPr>
                        <a:t>1</a:t>
                      </a:r>
                      <a:endParaRPr lang="en-IN" sz="2100" b="0" i="0" u="none" strike="noStrike">
                        <a:solidFill>
                          <a:srgbClr val="000000"/>
                        </a:solidFill>
                        <a:effectLst/>
                        <a:latin typeface="Calibri" panose="020F0502020204030204" pitchFamily="34" charset="0"/>
                      </a:endParaRPr>
                    </a:p>
                  </a:txBody>
                  <a:tcPr marL="12345" marR="12345" marT="12345" marB="0" anchor="b"/>
                </a:tc>
                <a:tc>
                  <a:txBody>
                    <a:bodyPr/>
                    <a:lstStyle/>
                    <a:p>
                      <a:pPr algn="l" fontAlgn="b"/>
                      <a:r>
                        <a:rPr lang="en-IN" sz="2100" u="none" strike="noStrike">
                          <a:effectLst/>
                        </a:rPr>
                        <a:t>Janma</a:t>
                      </a:r>
                      <a:endParaRPr lang="en-IN" sz="2100" b="0" i="0" u="none" strike="noStrike">
                        <a:solidFill>
                          <a:srgbClr val="000000"/>
                        </a:solidFill>
                        <a:effectLst/>
                        <a:latin typeface="Calibri" panose="020F0502020204030204" pitchFamily="34" charset="0"/>
                      </a:endParaRPr>
                    </a:p>
                  </a:txBody>
                  <a:tcPr marL="12345" marR="12345" marT="12345" marB="0" anchor="b"/>
                </a:tc>
                <a:tc>
                  <a:txBody>
                    <a:bodyPr/>
                    <a:lstStyle/>
                    <a:p>
                      <a:pPr algn="l" fontAlgn="b"/>
                      <a:r>
                        <a:rPr lang="en-IN" sz="2100" u="none" strike="noStrike">
                          <a:effectLst/>
                        </a:rPr>
                        <a:t>very good</a:t>
                      </a:r>
                      <a:endParaRPr lang="en-IN" sz="2100" b="0" i="0" u="none" strike="noStrike">
                        <a:solidFill>
                          <a:srgbClr val="000000"/>
                        </a:solidFill>
                        <a:effectLst/>
                        <a:latin typeface="Calibri" panose="020F0502020204030204" pitchFamily="34" charset="0"/>
                      </a:endParaRPr>
                    </a:p>
                  </a:txBody>
                  <a:tcPr marL="12345" marR="12345" marT="12345" marB="0" anchor="b"/>
                </a:tc>
                <a:extLst>
                  <a:ext uri="{0D108BD9-81ED-4DB2-BD59-A6C34878D82A}">
                    <a16:rowId xmlns:a16="http://schemas.microsoft.com/office/drawing/2014/main" val="4156613201"/>
                  </a:ext>
                </a:extLst>
              </a:tr>
              <a:tr h="409349">
                <a:tc>
                  <a:txBody>
                    <a:bodyPr/>
                    <a:lstStyle/>
                    <a:p>
                      <a:pPr algn="ctr" fontAlgn="b"/>
                      <a:r>
                        <a:rPr lang="en-IN" sz="2100" u="none" strike="noStrike">
                          <a:effectLst/>
                        </a:rPr>
                        <a:t>2</a:t>
                      </a:r>
                      <a:endParaRPr lang="en-IN" sz="2100" b="0" i="0" u="none" strike="noStrike">
                        <a:solidFill>
                          <a:srgbClr val="000000"/>
                        </a:solidFill>
                        <a:effectLst/>
                        <a:latin typeface="Calibri" panose="020F0502020204030204" pitchFamily="34" charset="0"/>
                      </a:endParaRPr>
                    </a:p>
                  </a:txBody>
                  <a:tcPr marL="12345" marR="12345" marT="12345" marB="0" anchor="b"/>
                </a:tc>
                <a:tc>
                  <a:txBody>
                    <a:bodyPr/>
                    <a:lstStyle/>
                    <a:p>
                      <a:pPr algn="l" fontAlgn="b"/>
                      <a:r>
                        <a:rPr lang="en-IN" sz="2100" u="none" strike="noStrike">
                          <a:effectLst/>
                        </a:rPr>
                        <a:t>Sampat</a:t>
                      </a:r>
                      <a:endParaRPr lang="en-IN" sz="2100" b="0" i="0" u="none" strike="noStrike">
                        <a:solidFill>
                          <a:srgbClr val="000000"/>
                        </a:solidFill>
                        <a:effectLst/>
                        <a:latin typeface="Calibri" panose="020F0502020204030204" pitchFamily="34" charset="0"/>
                      </a:endParaRPr>
                    </a:p>
                  </a:txBody>
                  <a:tcPr marL="12345" marR="12345" marT="12345" marB="0" anchor="b"/>
                </a:tc>
                <a:tc>
                  <a:txBody>
                    <a:bodyPr/>
                    <a:lstStyle/>
                    <a:p>
                      <a:pPr algn="l" fontAlgn="b"/>
                      <a:r>
                        <a:rPr lang="en-IN" sz="2100" u="none" strike="noStrike">
                          <a:effectLst/>
                        </a:rPr>
                        <a:t>wealth, consistency</a:t>
                      </a:r>
                      <a:endParaRPr lang="en-IN" sz="2100" b="0" i="0" u="none" strike="noStrike">
                        <a:solidFill>
                          <a:srgbClr val="000000"/>
                        </a:solidFill>
                        <a:effectLst/>
                        <a:latin typeface="Calibri" panose="020F0502020204030204" pitchFamily="34" charset="0"/>
                      </a:endParaRPr>
                    </a:p>
                  </a:txBody>
                  <a:tcPr marL="12345" marR="12345" marT="12345" marB="0" anchor="b"/>
                </a:tc>
                <a:extLst>
                  <a:ext uri="{0D108BD9-81ED-4DB2-BD59-A6C34878D82A}">
                    <a16:rowId xmlns:a16="http://schemas.microsoft.com/office/drawing/2014/main" val="2010340951"/>
                  </a:ext>
                </a:extLst>
              </a:tr>
              <a:tr h="409349">
                <a:tc>
                  <a:txBody>
                    <a:bodyPr/>
                    <a:lstStyle/>
                    <a:p>
                      <a:pPr algn="ctr" fontAlgn="b"/>
                      <a:r>
                        <a:rPr lang="en-IN" sz="2100" u="none" strike="noStrike">
                          <a:effectLst/>
                        </a:rPr>
                        <a:t>3</a:t>
                      </a:r>
                      <a:endParaRPr lang="en-IN" sz="2100" b="0" i="0" u="none" strike="noStrike">
                        <a:solidFill>
                          <a:srgbClr val="000000"/>
                        </a:solidFill>
                        <a:effectLst/>
                        <a:latin typeface="Calibri" panose="020F0502020204030204" pitchFamily="34" charset="0"/>
                      </a:endParaRPr>
                    </a:p>
                  </a:txBody>
                  <a:tcPr marL="12345" marR="12345" marT="12345" marB="0" anchor="b"/>
                </a:tc>
                <a:tc>
                  <a:txBody>
                    <a:bodyPr/>
                    <a:lstStyle/>
                    <a:p>
                      <a:pPr algn="l" fontAlgn="b"/>
                      <a:r>
                        <a:rPr lang="en-IN" sz="2100" u="none" strike="noStrike">
                          <a:effectLst/>
                        </a:rPr>
                        <a:t>vipat</a:t>
                      </a:r>
                      <a:endParaRPr lang="en-IN" sz="2100" b="0" i="0" u="none" strike="noStrike">
                        <a:solidFill>
                          <a:srgbClr val="000000"/>
                        </a:solidFill>
                        <a:effectLst/>
                        <a:latin typeface="Calibri" panose="020F0502020204030204" pitchFamily="34" charset="0"/>
                      </a:endParaRPr>
                    </a:p>
                  </a:txBody>
                  <a:tcPr marL="12345" marR="12345" marT="12345" marB="0" anchor="b"/>
                </a:tc>
                <a:tc>
                  <a:txBody>
                    <a:bodyPr/>
                    <a:lstStyle/>
                    <a:p>
                      <a:pPr algn="l" fontAlgn="b"/>
                      <a:r>
                        <a:rPr lang="en-IN" sz="2100" u="none" strike="noStrike">
                          <a:effectLst/>
                        </a:rPr>
                        <a:t>danger</a:t>
                      </a:r>
                      <a:endParaRPr lang="en-IN" sz="2100" b="0" i="0" u="none" strike="noStrike">
                        <a:solidFill>
                          <a:srgbClr val="000000"/>
                        </a:solidFill>
                        <a:effectLst/>
                        <a:latin typeface="Calibri" panose="020F0502020204030204" pitchFamily="34" charset="0"/>
                      </a:endParaRPr>
                    </a:p>
                  </a:txBody>
                  <a:tcPr marL="12345" marR="12345" marT="12345" marB="0" anchor="b"/>
                </a:tc>
                <a:extLst>
                  <a:ext uri="{0D108BD9-81ED-4DB2-BD59-A6C34878D82A}">
                    <a16:rowId xmlns:a16="http://schemas.microsoft.com/office/drawing/2014/main" val="1916331449"/>
                  </a:ext>
                </a:extLst>
              </a:tr>
              <a:tr h="409349">
                <a:tc>
                  <a:txBody>
                    <a:bodyPr/>
                    <a:lstStyle/>
                    <a:p>
                      <a:pPr algn="ctr" fontAlgn="b"/>
                      <a:r>
                        <a:rPr lang="en-IN" sz="2100" u="none" strike="noStrike">
                          <a:effectLst/>
                        </a:rPr>
                        <a:t>4</a:t>
                      </a:r>
                      <a:endParaRPr lang="en-IN" sz="2100" b="0" i="0" u="none" strike="noStrike">
                        <a:solidFill>
                          <a:srgbClr val="000000"/>
                        </a:solidFill>
                        <a:effectLst/>
                        <a:latin typeface="Calibri" panose="020F0502020204030204" pitchFamily="34" charset="0"/>
                      </a:endParaRPr>
                    </a:p>
                  </a:txBody>
                  <a:tcPr marL="12345" marR="12345" marT="12345" marB="0" anchor="b"/>
                </a:tc>
                <a:tc>
                  <a:txBody>
                    <a:bodyPr/>
                    <a:lstStyle/>
                    <a:p>
                      <a:pPr algn="l" fontAlgn="b"/>
                      <a:r>
                        <a:rPr lang="en-IN" sz="2100" u="none" strike="noStrike">
                          <a:effectLst/>
                        </a:rPr>
                        <a:t>kshema</a:t>
                      </a:r>
                      <a:endParaRPr lang="en-IN" sz="2100" b="0" i="0" u="none" strike="noStrike">
                        <a:solidFill>
                          <a:srgbClr val="000000"/>
                        </a:solidFill>
                        <a:effectLst/>
                        <a:latin typeface="Calibri" panose="020F0502020204030204" pitchFamily="34" charset="0"/>
                      </a:endParaRPr>
                    </a:p>
                  </a:txBody>
                  <a:tcPr marL="12345" marR="12345" marT="12345" marB="0" anchor="b"/>
                </a:tc>
                <a:tc>
                  <a:txBody>
                    <a:bodyPr/>
                    <a:lstStyle/>
                    <a:p>
                      <a:pPr algn="l" fontAlgn="b"/>
                      <a:r>
                        <a:rPr lang="en-IN" sz="2100" u="none" strike="noStrike">
                          <a:effectLst/>
                        </a:rPr>
                        <a:t>well being, healing</a:t>
                      </a:r>
                      <a:endParaRPr lang="en-IN" sz="2100" b="0" i="0" u="none" strike="noStrike">
                        <a:solidFill>
                          <a:srgbClr val="000000"/>
                        </a:solidFill>
                        <a:effectLst/>
                        <a:latin typeface="Calibri" panose="020F0502020204030204" pitchFamily="34" charset="0"/>
                      </a:endParaRPr>
                    </a:p>
                  </a:txBody>
                  <a:tcPr marL="12345" marR="12345" marT="12345" marB="0" anchor="b"/>
                </a:tc>
                <a:extLst>
                  <a:ext uri="{0D108BD9-81ED-4DB2-BD59-A6C34878D82A}">
                    <a16:rowId xmlns:a16="http://schemas.microsoft.com/office/drawing/2014/main" val="2535893966"/>
                  </a:ext>
                </a:extLst>
              </a:tr>
              <a:tr h="409349">
                <a:tc>
                  <a:txBody>
                    <a:bodyPr/>
                    <a:lstStyle/>
                    <a:p>
                      <a:pPr algn="ctr" fontAlgn="b"/>
                      <a:r>
                        <a:rPr lang="en-IN" sz="2100" u="none" strike="noStrike">
                          <a:effectLst/>
                        </a:rPr>
                        <a:t>5</a:t>
                      </a:r>
                      <a:endParaRPr lang="en-IN" sz="2100" b="0" i="0" u="none" strike="noStrike">
                        <a:solidFill>
                          <a:srgbClr val="000000"/>
                        </a:solidFill>
                        <a:effectLst/>
                        <a:latin typeface="Calibri" panose="020F0502020204030204" pitchFamily="34" charset="0"/>
                      </a:endParaRPr>
                    </a:p>
                  </a:txBody>
                  <a:tcPr marL="12345" marR="12345" marT="12345" marB="0" anchor="b"/>
                </a:tc>
                <a:tc>
                  <a:txBody>
                    <a:bodyPr/>
                    <a:lstStyle/>
                    <a:p>
                      <a:pPr algn="l" fontAlgn="b"/>
                      <a:r>
                        <a:rPr lang="en-IN" sz="2100" u="none" strike="noStrike">
                          <a:effectLst/>
                        </a:rPr>
                        <a:t>pratyak</a:t>
                      </a:r>
                      <a:endParaRPr lang="en-IN" sz="2100" b="0" i="0" u="none" strike="noStrike">
                        <a:solidFill>
                          <a:srgbClr val="000000"/>
                        </a:solidFill>
                        <a:effectLst/>
                        <a:latin typeface="Calibri" panose="020F0502020204030204" pitchFamily="34" charset="0"/>
                      </a:endParaRPr>
                    </a:p>
                  </a:txBody>
                  <a:tcPr marL="12345" marR="12345" marT="12345" marB="0" anchor="b"/>
                </a:tc>
                <a:tc>
                  <a:txBody>
                    <a:bodyPr/>
                    <a:lstStyle/>
                    <a:p>
                      <a:pPr algn="l" fontAlgn="b"/>
                      <a:r>
                        <a:rPr lang="en-IN" sz="2100" u="none" strike="noStrike">
                          <a:effectLst/>
                        </a:rPr>
                        <a:t>obstacle</a:t>
                      </a:r>
                      <a:endParaRPr lang="en-IN" sz="2100" b="0" i="0" u="none" strike="noStrike">
                        <a:solidFill>
                          <a:srgbClr val="000000"/>
                        </a:solidFill>
                        <a:effectLst/>
                        <a:latin typeface="Calibri" panose="020F0502020204030204" pitchFamily="34" charset="0"/>
                      </a:endParaRPr>
                    </a:p>
                  </a:txBody>
                  <a:tcPr marL="12345" marR="12345" marT="12345" marB="0" anchor="b"/>
                </a:tc>
                <a:extLst>
                  <a:ext uri="{0D108BD9-81ED-4DB2-BD59-A6C34878D82A}">
                    <a16:rowId xmlns:a16="http://schemas.microsoft.com/office/drawing/2014/main" val="3709044834"/>
                  </a:ext>
                </a:extLst>
              </a:tr>
              <a:tr h="409349">
                <a:tc>
                  <a:txBody>
                    <a:bodyPr/>
                    <a:lstStyle/>
                    <a:p>
                      <a:pPr algn="ctr" fontAlgn="b"/>
                      <a:r>
                        <a:rPr lang="en-IN" sz="2100" u="none" strike="noStrike">
                          <a:effectLst/>
                        </a:rPr>
                        <a:t>6</a:t>
                      </a:r>
                      <a:endParaRPr lang="en-IN" sz="2100" b="0" i="0" u="none" strike="noStrike">
                        <a:solidFill>
                          <a:srgbClr val="000000"/>
                        </a:solidFill>
                        <a:effectLst/>
                        <a:latin typeface="Calibri" panose="020F0502020204030204" pitchFamily="34" charset="0"/>
                      </a:endParaRPr>
                    </a:p>
                  </a:txBody>
                  <a:tcPr marL="12345" marR="12345" marT="12345" marB="0" anchor="b"/>
                </a:tc>
                <a:tc>
                  <a:txBody>
                    <a:bodyPr/>
                    <a:lstStyle/>
                    <a:p>
                      <a:pPr algn="l" fontAlgn="b"/>
                      <a:r>
                        <a:rPr lang="en-IN" sz="2100" u="none" strike="noStrike">
                          <a:effectLst/>
                        </a:rPr>
                        <a:t>saadhna</a:t>
                      </a:r>
                      <a:endParaRPr lang="en-IN" sz="2100" b="0" i="0" u="none" strike="noStrike">
                        <a:solidFill>
                          <a:srgbClr val="000000"/>
                        </a:solidFill>
                        <a:effectLst/>
                        <a:latin typeface="Calibri" panose="020F0502020204030204" pitchFamily="34" charset="0"/>
                      </a:endParaRPr>
                    </a:p>
                  </a:txBody>
                  <a:tcPr marL="12345" marR="12345" marT="12345" marB="0" anchor="b"/>
                </a:tc>
                <a:tc>
                  <a:txBody>
                    <a:bodyPr/>
                    <a:lstStyle/>
                    <a:p>
                      <a:pPr algn="l" fontAlgn="b"/>
                      <a:r>
                        <a:rPr lang="en-US" sz="2100" u="none" strike="noStrike">
                          <a:effectLst/>
                        </a:rPr>
                        <a:t>achievement,good for starting activity</a:t>
                      </a:r>
                      <a:endParaRPr lang="en-US" sz="2100" b="0" i="0" u="none" strike="noStrike">
                        <a:solidFill>
                          <a:srgbClr val="000000"/>
                        </a:solidFill>
                        <a:effectLst/>
                        <a:latin typeface="Calibri" panose="020F0502020204030204" pitchFamily="34" charset="0"/>
                      </a:endParaRPr>
                    </a:p>
                  </a:txBody>
                  <a:tcPr marL="12345" marR="12345" marT="12345" marB="0" anchor="b"/>
                </a:tc>
                <a:extLst>
                  <a:ext uri="{0D108BD9-81ED-4DB2-BD59-A6C34878D82A}">
                    <a16:rowId xmlns:a16="http://schemas.microsoft.com/office/drawing/2014/main" val="470442855"/>
                  </a:ext>
                </a:extLst>
              </a:tr>
              <a:tr h="409349">
                <a:tc>
                  <a:txBody>
                    <a:bodyPr/>
                    <a:lstStyle/>
                    <a:p>
                      <a:pPr algn="ctr" fontAlgn="b"/>
                      <a:r>
                        <a:rPr lang="en-IN" sz="2100" u="none" strike="noStrike">
                          <a:effectLst/>
                        </a:rPr>
                        <a:t>7</a:t>
                      </a:r>
                      <a:endParaRPr lang="en-IN" sz="2100" b="0" i="0" u="none" strike="noStrike">
                        <a:solidFill>
                          <a:srgbClr val="000000"/>
                        </a:solidFill>
                        <a:effectLst/>
                        <a:latin typeface="Calibri" panose="020F0502020204030204" pitchFamily="34" charset="0"/>
                      </a:endParaRPr>
                    </a:p>
                  </a:txBody>
                  <a:tcPr marL="12345" marR="12345" marT="12345" marB="0" anchor="b"/>
                </a:tc>
                <a:tc>
                  <a:txBody>
                    <a:bodyPr/>
                    <a:lstStyle/>
                    <a:p>
                      <a:pPr algn="l" fontAlgn="b"/>
                      <a:r>
                        <a:rPr lang="en-IN" sz="2100" u="none" strike="noStrike">
                          <a:effectLst/>
                        </a:rPr>
                        <a:t>naidhana</a:t>
                      </a:r>
                      <a:endParaRPr lang="en-IN" sz="2100" b="0" i="0" u="none" strike="noStrike">
                        <a:solidFill>
                          <a:srgbClr val="000000"/>
                        </a:solidFill>
                        <a:effectLst/>
                        <a:latin typeface="Calibri" panose="020F0502020204030204" pitchFamily="34" charset="0"/>
                      </a:endParaRPr>
                    </a:p>
                  </a:txBody>
                  <a:tcPr marL="12345" marR="12345" marT="12345" marB="0" anchor="b"/>
                </a:tc>
                <a:tc>
                  <a:txBody>
                    <a:bodyPr/>
                    <a:lstStyle/>
                    <a:p>
                      <a:pPr algn="l" fontAlgn="b"/>
                      <a:r>
                        <a:rPr lang="en-IN" sz="2100" u="none" strike="noStrike">
                          <a:effectLst/>
                        </a:rPr>
                        <a:t>death, worst</a:t>
                      </a:r>
                      <a:endParaRPr lang="en-IN" sz="2100" b="0" i="0" u="none" strike="noStrike">
                        <a:solidFill>
                          <a:srgbClr val="000000"/>
                        </a:solidFill>
                        <a:effectLst/>
                        <a:latin typeface="Calibri" panose="020F0502020204030204" pitchFamily="34" charset="0"/>
                      </a:endParaRPr>
                    </a:p>
                  </a:txBody>
                  <a:tcPr marL="12345" marR="12345" marT="12345" marB="0" anchor="b"/>
                </a:tc>
                <a:extLst>
                  <a:ext uri="{0D108BD9-81ED-4DB2-BD59-A6C34878D82A}">
                    <a16:rowId xmlns:a16="http://schemas.microsoft.com/office/drawing/2014/main" val="233935122"/>
                  </a:ext>
                </a:extLst>
              </a:tr>
              <a:tr h="409349">
                <a:tc>
                  <a:txBody>
                    <a:bodyPr/>
                    <a:lstStyle/>
                    <a:p>
                      <a:pPr algn="ctr" fontAlgn="b"/>
                      <a:r>
                        <a:rPr lang="en-IN" sz="2100" u="none" strike="noStrike">
                          <a:effectLst/>
                        </a:rPr>
                        <a:t>8</a:t>
                      </a:r>
                      <a:endParaRPr lang="en-IN" sz="2100" b="0" i="0" u="none" strike="noStrike">
                        <a:solidFill>
                          <a:srgbClr val="000000"/>
                        </a:solidFill>
                        <a:effectLst/>
                        <a:latin typeface="Calibri" panose="020F0502020204030204" pitchFamily="34" charset="0"/>
                      </a:endParaRPr>
                    </a:p>
                  </a:txBody>
                  <a:tcPr marL="12345" marR="12345" marT="12345" marB="0" anchor="b"/>
                </a:tc>
                <a:tc>
                  <a:txBody>
                    <a:bodyPr/>
                    <a:lstStyle/>
                    <a:p>
                      <a:pPr algn="l" fontAlgn="b"/>
                      <a:r>
                        <a:rPr lang="en-IN" sz="2100" u="none" strike="noStrike">
                          <a:effectLst/>
                        </a:rPr>
                        <a:t>mitra</a:t>
                      </a:r>
                      <a:endParaRPr lang="en-IN" sz="2100" b="0" i="0" u="none" strike="noStrike">
                        <a:solidFill>
                          <a:srgbClr val="000000"/>
                        </a:solidFill>
                        <a:effectLst/>
                        <a:latin typeface="Calibri" panose="020F0502020204030204" pitchFamily="34" charset="0"/>
                      </a:endParaRPr>
                    </a:p>
                  </a:txBody>
                  <a:tcPr marL="12345" marR="12345" marT="12345" marB="0" anchor="b"/>
                </a:tc>
                <a:tc>
                  <a:txBody>
                    <a:bodyPr/>
                    <a:lstStyle/>
                    <a:p>
                      <a:pPr algn="l" fontAlgn="b"/>
                      <a:r>
                        <a:rPr lang="en-IN" sz="2100" u="none" strike="noStrike">
                          <a:effectLst/>
                        </a:rPr>
                        <a:t>friends</a:t>
                      </a:r>
                      <a:endParaRPr lang="en-IN" sz="2100" b="0" i="0" u="none" strike="noStrike">
                        <a:solidFill>
                          <a:srgbClr val="000000"/>
                        </a:solidFill>
                        <a:effectLst/>
                        <a:latin typeface="Calibri" panose="020F0502020204030204" pitchFamily="34" charset="0"/>
                      </a:endParaRPr>
                    </a:p>
                  </a:txBody>
                  <a:tcPr marL="12345" marR="12345" marT="12345" marB="0" anchor="b"/>
                </a:tc>
                <a:extLst>
                  <a:ext uri="{0D108BD9-81ED-4DB2-BD59-A6C34878D82A}">
                    <a16:rowId xmlns:a16="http://schemas.microsoft.com/office/drawing/2014/main" val="2944297713"/>
                  </a:ext>
                </a:extLst>
              </a:tr>
              <a:tr h="409349">
                <a:tc>
                  <a:txBody>
                    <a:bodyPr/>
                    <a:lstStyle/>
                    <a:p>
                      <a:pPr algn="ctr" fontAlgn="b"/>
                      <a:r>
                        <a:rPr lang="en-IN" sz="2100" u="none" strike="noStrike">
                          <a:effectLst/>
                        </a:rPr>
                        <a:t>9</a:t>
                      </a:r>
                      <a:endParaRPr lang="en-IN" sz="2100" b="0" i="0" u="none" strike="noStrike">
                        <a:solidFill>
                          <a:srgbClr val="000000"/>
                        </a:solidFill>
                        <a:effectLst/>
                        <a:latin typeface="Calibri" panose="020F0502020204030204" pitchFamily="34" charset="0"/>
                      </a:endParaRPr>
                    </a:p>
                  </a:txBody>
                  <a:tcPr marL="12345" marR="12345" marT="12345" marB="0" anchor="b"/>
                </a:tc>
                <a:tc>
                  <a:txBody>
                    <a:bodyPr/>
                    <a:lstStyle/>
                    <a:p>
                      <a:pPr algn="l" fontAlgn="b"/>
                      <a:r>
                        <a:rPr lang="en-IN" sz="2100" u="none" strike="noStrike">
                          <a:effectLst/>
                        </a:rPr>
                        <a:t>param mitra</a:t>
                      </a:r>
                      <a:endParaRPr lang="en-IN" sz="2100" b="0" i="0" u="none" strike="noStrike">
                        <a:solidFill>
                          <a:srgbClr val="000000"/>
                        </a:solidFill>
                        <a:effectLst/>
                        <a:latin typeface="Calibri" panose="020F0502020204030204" pitchFamily="34" charset="0"/>
                      </a:endParaRPr>
                    </a:p>
                  </a:txBody>
                  <a:tcPr marL="12345" marR="12345" marT="12345" marB="0" anchor="b"/>
                </a:tc>
                <a:tc>
                  <a:txBody>
                    <a:bodyPr/>
                    <a:lstStyle/>
                    <a:p>
                      <a:pPr algn="l" fontAlgn="b"/>
                      <a:r>
                        <a:rPr lang="en-IN" sz="2100" u="none" strike="noStrike">
                          <a:effectLst/>
                        </a:rPr>
                        <a:t>very good</a:t>
                      </a:r>
                      <a:endParaRPr lang="en-IN" sz="2100" b="0" i="0" u="none" strike="noStrike">
                        <a:solidFill>
                          <a:srgbClr val="000000"/>
                        </a:solidFill>
                        <a:effectLst/>
                        <a:latin typeface="Calibri" panose="020F0502020204030204" pitchFamily="34" charset="0"/>
                      </a:endParaRPr>
                    </a:p>
                  </a:txBody>
                  <a:tcPr marL="12345" marR="12345" marT="12345" marB="0" anchor="b"/>
                </a:tc>
                <a:extLst>
                  <a:ext uri="{0D108BD9-81ED-4DB2-BD59-A6C34878D82A}">
                    <a16:rowId xmlns:a16="http://schemas.microsoft.com/office/drawing/2014/main" val="1385813610"/>
                  </a:ext>
                </a:extLst>
              </a:tr>
            </a:tbl>
          </a:graphicData>
        </a:graphic>
      </p:graphicFrame>
    </p:spTree>
    <p:extLst>
      <p:ext uri="{BB962C8B-B14F-4D97-AF65-F5344CB8AC3E}">
        <p14:creationId xmlns:p14="http://schemas.microsoft.com/office/powerpoint/2010/main" val="1337917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17"/>
          <p:cNvPicPr preferRelativeResize="0"/>
          <p:nvPr/>
        </p:nvPicPr>
        <p:blipFill rotWithShape="1">
          <a:blip r:embed="rId3">
            <a:alphaModFix/>
          </a:blip>
          <a:srcRect/>
          <a:stretch/>
        </p:blipFill>
        <p:spPr>
          <a:xfrm>
            <a:off x="0" y="0"/>
            <a:ext cx="12191999" cy="7598394"/>
          </a:xfrm>
          <a:prstGeom prst="rect">
            <a:avLst/>
          </a:prstGeom>
          <a:noFill/>
          <a:ln>
            <a:noFill/>
          </a:ln>
        </p:spPr>
      </p:pic>
      <p:sp>
        <p:nvSpPr>
          <p:cNvPr id="116" name="Google Shape;116;p17"/>
          <p:cNvSpPr/>
          <p:nvPr/>
        </p:nvSpPr>
        <p:spPr>
          <a:xfrm>
            <a:off x="1749287" y="371061"/>
            <a:ext cx="7739270"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800" b="1" i="0" u="none" strike="noStrike" cap="none">
                <a:solidFill>
                  <a:srgbClr val="0C0505"/>
                </a:solidFill>
                <a:latin typeface="Times New Roman"/>
                <a:ea typeface="Times New Roman"/>
                <a:cs typeface="Times New Roman"/>
                <a:sym typeface="Times New Roman"/>
              </a:rPr>
              <a:t>RESULTS OF THE DASAS</a:t>
            </a:r>
            <a:endParaRPr sz="1800" b="0" i="0" u="none" strike="noStrike" cap="none">
              <a:solidFill>
                <a:schemeClr val="dk1"/>
              </a:solidFill>
              <a:latin typeface="Times New Roman"/>
              <a:ea typeface="Times New Roman"/>
              <a:cs typeface="Times New Roman"/>
              <a:sym typeface="Times New Roman"/>
            </a:endParaRPr>
          </a:p>
        </p:txBody>
      </p:sp>
      <p:sp>
        <p:nvSpPr>
          <p:cNvPr id="117" name="Google Shape;117;p17"/>
          <p:cNvSpPr/>
          <p:nvPr/>
        </p:nvSpPr>
        <p:spPr>
          <a:xfrm>
            <a:off x="13253" y="1"/>
            <a:ext cx="12099233" cy="6740307"/>
          </a:xfrm>
          <a:prstGeom prst="rect">
            <a:avLst/>
          </a:prstGeom>
          <a:noFill/>
          <a:ln>
            <a:noFill/>
          </a:ln>
        </p:spPr>
        <p:txBody>
          <a:bodyPr spcFirstLastPara="1" wrap="square" lIns="91425" tIns="45700" rIns="91425" bIns="45700" anchor="t" anchorCtr="0">
            <a:noAutofit/>
          </a:bodyPr>
          <a:lstStyle/>
          <a:p>
            <a:pPr marL="342900" marR="0" lvl="0" indent="-228600" algn="just" rtl="0">
              <a:spcBef>
                <a:spcPts val="0"/>
              </a:spcBef>
              <a:spcAft>
                <a:spcPts val="0"/>
              </a:spcAft>
              <a:buClr>
                <a:srgbClr val="0C0505"/>
              </a:buClr>
              <a:buSzPts val="1800"/>
              <a:buFont typeface="Calibri"/>
              <a:buNone/>
            </a:pPr>
            <a:endParaRPr sz="2800" b="0" i="0" u="none" strike="noStrike" cap="none" dirty="0">
              <a:solidFill>
                <a:srgbClr val="0C0505"/>
              </a:solidFill>
              <a:latin typeface="Times New Roman"/>
              <a:ea typeface="Times New Roman"/>
              <a:cs typeface="Times New Roman"/>
              <a:sym typeface="Times New Roman"/>
            </a:endParaRPr>
          </a:p>
          <a:p>
            <a:pPr marL="342900" marR="0" lvl="0" indent="-228600" algn="just" rtl="0">
              <a:spcBef>
                <a:spcPts val="0"/>
              </a:spcBef>
              <a:spcAft>
                <a:spcPts val="0"/>
              </a:spcAft>
              <a:buClr>
                <a:srgbClr val="0C0505"/>
              </a:buClr>
              <a:buSzPts val="1800"/>
              <a:buFont typeface="Calibri"/>
              <a:buNone/>
            </a:pPr>
            <a:endParaRPr sz="2800" b="0" i="0" u="none" strike="noStrike" cap="none" dirty="0">
              <a:solidFill>
                <a:srgbClr val="0C0505"/>
              </a:solidFill>
              <a:latin typeface="Times New Roman"/>
              <a:ea typeface="Times New Roman"/>
              <a:cs typeface="Times New Roman"/>
              <a:sym typeface="Times New Roman"/>
            </a:endParaRPr>
          </a:p>
          <a:p>
            <a:pPr marL="342900" marR="0" lvl="0" indent="-228600" algn="just" rtl="0">
              <a:spcBef>
                <a:spcPts val="0"/>
              </a:spcBef>
              <a:spcAft>
                <a:spcPts val="0"/>
              </a:spcAft>
              <a:buClr>
                <a:srgbClr val="0C0505"/>
              </a:buClr>
              <a:buSzPts val="1800"/>
              <a:buFont typeface="Calibri"/>
              <a:buNone/>
            </a:pPr>
            <a:endParaRPr sz="2800" b="0" i="0" u="none" strike="noStrike" cap="none" dirty="0">
              <a:solidFill>
                <a:srgbClr val="0C0505"/>
              </a:solidFill>
              <a:latin typeface="Times New Roman"/>
              <a:ea typeface="Times New Roman"/>
              <a:cs typeface="Times New Roman"/>
              <a:sym typeface="Times New Roman"/>
            </a:endParaRPr>
          </a:p>
          <a:p>
            <a:pPr marL="342900" marR="0" lvl="0" indent="-228600" algn="just" rtl="0">
              <a:spcBef>
                <a:spcPts val="0"/>
              </a:spcBef>
              <a:spcAft>
                <a:spcPts val="0"/>
              </a:spcAft>
              <a:buClr>
                <a:srgbClr val="0C0505"/>
              </a:buClr>
              <a:buSzPts val="1800"/>
              <a:buFont typeface="Calibri"/>
              <a:buNone/>
            </a:pPr>
            <a:endParaRPr sz="2800" b="0" i="0" u="none" strike="noStrike" cap="none" dirty="0">
              <a:solidFill>
                <a:srgbClr val="0C0505"/>
              </a:solidFill>
              <a:latin typeface="Times New Roman"/>
              <a:ea typeface="Times New Roman"/>
              <a:cs typeface="Times New Roman"/>
              <a:sym typeface="Times New Roman"/>
            </a:endParaRPr>
          </a:p>
          <a:p>
            <a:pPr marL="342900" marR="0" lvl="0" indent="-228600" algn="just" rtl="0">
              <a:spcBef>
                <a:spcPts val="0"/>
              </a:spcBef>
              <a:spcAft>
                <a:spcPts val="0"/>
              </a:spcAft>
              <a:buClr>
                <a:srgbClr val="0C0505"/>
              </a:buClr>
              <a:buSzPts val="1800"/>
              <a:buFont typeface="Calibri"/>
              <a:buNone/>
            </a:pPr>
            <a:endParaRPr sz="2800" b="0" i="0" u="none" strike="noStrike" cap="none" dirty="0">
              <a:solidFill>
                <a:srgbClr val="0C0505"/>
              </a:solidFill>
              <a:latin typeface="Times New Roman"/>
              <a:ea typeface="Times New Roman"/>
              <a:cs typeface="Times New Roman"/>
              <a:sym typeface="Times New Roman"/>
            </a:endParaRPr>
          </a:p>
          <a:p>
            <a:pPr marR="0" lvl="0" algn="just" rtl="0">
              <a:spcBef>
                <a:spcPts val="0"/>
              </a:spcBef>
              <a:spcAft>
                <a:spcPts val="0"/>
              </a:spcAft>
              <a:buClr>
                <a:srgbClr val="0C0505"/>
              </a:buClr>
              <a:buSzPts val="1800"/>
            </a:pPr>
            <a:r>
              <a:rPr lang="en-GB" sz="2800" b="0" i="0" u="none" strike="noStrike" cap="none" dirty="0">
                <a:solidFill>
                  <a:srgbClr val="0C0505"/>
                </a:solidFill>
                <a:latin typeface="Times New Roman"/>
                <a:ea typeface="Times New Roman"/>
                <a:cs typeface="Times New Roman"/>
                <a:sym typeface="Times New Roman"/>
              </a:rPr>
              <a:t>. </a:t>
            </a:r>
            <a:endParaRPr sz="2800" b="0" i="0" u="none" strike="noStrike" cap="none" dirty="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GB" sz="2800" b="0" i="0" u="none" strike="noStrike" cap="none" dirty="0">
                <a:solidFill>
                  <a:srgbClr val="0C0405"/>
                </a:solidFill>
                <a:latin typeface="Times New Roman"/>
                <a:ea typeface="Times New Roman"/>
                <a:cs typeface="Times New Roman"/>
                <a:sym typeface="Times New Roman"/>
              </a:rPr>
              <a:t> </a:t>
            </a:r>
            <a:endParaRPr sz="2800" b="0" i="0" u="none" strike="noStrike" cap="none" dirty="0">
              <a:solidFill>
                <a:schemeClr val="dk1"/>
              </a:solidFill>
              <a:latin typeface="Calibri"/>
              <a:ea typeface="Calibri"/>
              <a:cs typeface="Calibri"/>
              <a:sym typeface="Calibri"/>
            </a:endParaRPr>
          </a:p>
          <a:p>
            <a:pPr marL="0" marR="0" lvl="0" indent="0" algn="just" rtl="0">
              <a:spcBef>
                <a:spcPts val="0"/>
              </a:spcBef>
              <a:spcAft>
                <a:spcPts val="0"/>
              </a:spcAft>
              <a:buNone/>
            </a:pPr>
            <a:r>
              <a:rPr lang="en-GB" sz="2800" b="0" i="0" u="none" strike="noStrike" cap="none" dirty="0">
                <a:solidFill>
                  <a:schemeClr val="dk1"/>
                </a:solidFill>
                <a:latin typeface="Calibri"/>
                <a:ea typeface="Calibri"/>
                <a:cs typeface="Calibri"/>
                <a:sym typeface="Calibri"/>
              </a:rPr>
              <a:t> In the event of the lord of the </a:t>
            </a:r>
            <a:r>
              <a:rPr lang="en-GB" sz="2800" b="0" i="0" u="none" strike="noStrike" cap="none" dirty="0" err="1">
                <a:solidFill>
                  <a:schemeClr val="dk1"/>
                </a:solidFill>
                <a:latin typeface="Calibri"/>
                <a:ea typeface="Calibri"/>
                <a:cs typeface="Calibri"/>
                <a:sym typeface="Calibri"/>
              </a:rPr>
              <a:t>Dasa</a:t>
            </a:r>
            <a:r>
              <a:rPr lang="en-GB" sz="2800" b="0" i="0" u="none" strike="noStrike" cap="none" dirty="0">
                <a:solidFill>
                  <a:schemeClr val="dk1"/>
                </a:solidFill>
                <a:latin typeface="Calibri"/>
                <a:ea typeface="Calibri"/>
                <a:cs typeface="Calibri"/>
                <a:sym typeface="Calibri"/>
              </a:rPr>
              <a:t> being in the Ascendant, having </a:t>
            </a:r>
            <a:r>
              <a:rPr lang="en-GB" sz="2800" b="0" i="0" u="none" strike="noStrike" cap="none" dirty="0" err="1">
                <a:solidFill>
                  <a:schemeClr val="dk1"/>
                </a:solidFill>
                <a:latin typeface="Calibri"/>
                <a:ea typeface="Calibri"/>
                <a:cs typeface="Calibri"/>
                <a:sym typeface="Calibri"/>
              </a:rPr>
              <a:t>benefic</a:t>
            </a:r>
            <a:r>
              <a:rPr lang="en-GB" sz="2800" b="0" i="0" u="none" strike="noStrike" cap="none" dirty="0">
                <a:solidFill>
                  <a:schemeClr val="dk1"/>
                </a:solidFill>
                <a:latin typeface="Calibri"/>
                <a:ea typeface="Calibri"/>
                <a:cs typeface="Calibri"/>
                <a:sym typeface="Calibri"/>
              </a:rPr>
              <a:t> aspects, conjunct with the </a:t>
            </a:r>
            <a:r>
              <a:rPr lang="en-GB" sz="2800" b="0" i="0" u="none" strike="noStrike" cap="none" dirty="0" err="1">
                <a:solidFill>
                  <a:schemeClr val="dk1"/>
                </a:solidFill>
                <a:latin typeface="Calibri"/>
                <a:ea typeface="Calibri"/>
                <a:cs typeface="Calibri"/>
                <a:sym typeface="Calibri"/>
              </a:rPr>
              <a:t>benefic</a:t>
            </a:r>
            <a:r>
              <a:rPr lang="en-GB" sz="2800" b="0" i="0" u="none" strike="noStrike" cap="none" dirty="0">
                <a:solidFill>
                  <a:schemeClr val="dk1"/>
                </a:solidFill>
                <a:latin typeface="Calibri"/>
                <a:ea typeface="Calibri"/>
                <a:cs typeface="Calibri"/>
                <a:sym typeface="Calibri"/>
              </a:rPr>
              <a:t> planets, exalted, in own sign or in the friendly sign, favourable results will be felt in the beginning of the </a:t>
            </a:r>
            <a:r>
              <a:rPr lang="en-GB" sz="2800" b="0" i="0" u="none" strike="noStrike" cap="none" dirty="0" err="1">
                <a:solidFill>
                  <a:schemeClr val="dk1"/>
                </a:solidFill>
                <a:latin typeface="Calibri"/>
                <a:ea typeface="Calibri"/>
                <a:cs typeface="Calibri"/>
                <a:sym typeface="Calibri"/>
              </a:rPr>
              <a:t>Dasa</a:t>
            </a:r>
            <a:r>
              <a:rPr lang="en-GB" sz="2800" b="0" i="0" u="none" strike="noStrike" cap="none" dirty="0">
                <a:solidFill>
                  <a:schemeClr val="dk1"/>
                </a:solidFill>
                <a:latin typeface="Calibri"/>
                <a:ea typeface="Calibri"/>
                <a:cs typeface="Calibri"/>
                <a:sym typeface="Calibri"/>
              </a:rPr>
              <a:t>. If the planet is posited in the 6th, 8th or 12th house, debilitated, in inimical sign or combust the result will be unfavourable. </a:t>
            </a:r>
            <a:endParaRPr sz="2800" b="0" i="0" u="none" strike="noStrike" cap="none" dirty="0">
              <a:solidFill>
                <a:schemeClr val="dk1"/>
              </a:solidFill>
              <a:latin typeface="Calibri"/>
              <a:ea typeface="Calibri"/>
              <a:cs typeface="Calibri"/>
              <a:sym typeface="Calibri"/>
            </a:endParaRPr>
          </a:p>
          <a:p>
            <a:pPr marL="0" marR="0" lvl="0" indent="0" algn="just" rtl="0">
              <a:spcBef>
                <a:spcPts val="0"/>
              </a:spcBef>
              <a:spcAft>
                <a:spcPts val="0"/>
              </a:spcAft>
              <a:buNone/>
            </a:pPr>
            <a:endParaRPr sz="2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pic>
        <p:nvPicPr>
          <p:cNvPr id="122" name="Google Shape;122;p18"/>
          <p:cNvPicPr preferRelativeResize="0"/>
          <p:nvPr/>
        </p:nvPicPr>
        <p:blipFill rotWithShape="1">
          <a:blip r:embed="rId3">
            <a:alphaModFix/>
          </a:blip>
          <a:srcRect/>
          <a:stretch/>
        </p:blipFill>
        <p:spPr>
          <a:xfrm>
            <a:off x="-132522" y="0"/>
            <a:ext cx="12324522" cy="6858000"/>
          </a:xfrm>
          <a:prstGeom prst="rect">
            <a:avLst/>
          </a:prstGeom>
          <a:noFill/>
          <a:ln>
            <a:noFill/>
          </a:ln>
        </p:spPr>
      </p:pic>
      <p:sp>
        <p:nvSpPr>
          <p:cNvPr id="123" name="Google Shape;123;p18"/>
          <p:cNvSpPr/>
          <p:nvPr/>
        </p:nvSpPr>
        <p:spPr>
          <a:xfrm>
            <a:off x="-132523" y="-495151"/>
            <a:ext cx="12324522" cy="590931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endParaRPr sz="1800" b="0" i="0" u="none" strike="noStrike" cap="none" dirty="0">
              <a:solidFill>
                <a:srgbClr val="0C0405"/>
              </a:solidFill>
              <a:latin typeface="Times New Roman"/>
              <a:ea typeface="Times New Roman"/>
              <a:cs typeface="Times New Roman"/>
              <a:sym typeface="Times New Roman"/>
            </a:endParaRPr>
          </a:p>
          <a:p>
            <a:pPr marL="0" marR="0" lvl="0" indent="0" algn="just" rtl="0">
              <a:spcBef>
                <a:spcPts val="0"/>
              </a:spcBef>
              <a:spcAft>
                <a:spcPts val="0"/>
              </a:spcAft>
              <a:buNone/>
            </a:pPr>
            <a:endParaRPr sz="1800" b="0" i="0" u="none" strike="noStrike" cap="none" dirty="0">
              <a:solidFill>
                <a:srgbClr val="0C0405"/>
              </a:solidFill>
              <a:latin typeface="Times New Roman"/>
              <a:ea typeface="Times New Roman"/>
              <a:cs typeface="Times New Roman"/>
              <a:sym typeface="Times New Roman"/>
            </a:endParaRPr>
          </a:p>
          <a:p>
            <a:pPr marL="0" marR="0" lvl="0" indent="0" algn="just" rtl="0">
              <a:spcBef>
                <a:spcPts val="0"/>
              </a:spcBef>
              <a:spcAft>
                <a:spcPts val="0"/>
              </a:spcAft>
              <a:buNone/>
            </a:pPr>
            <a:endParaRPr sz="1800" b="0" i="0" u="none" strike="noStrike" cap="none" dirty="0">
              <a:solidFill>
                <a:srgbClr val="0C0405"/>
              </a:solidFill>
              <a:latin typeface="Times New Roman"/>
              <a:ea typeface="Times New Roman"/>
              <a:cs typeface="Times New Roman"/>
              <a:sym typeface="Times New Roman"/>
            </a:endParaRPr>
          </a:p>
          <a:p>
            <a:pPr marL="0" marR="0" lvl="0" indent="0" algn="just" rtl="0">
              <a:spcBef>
                <a:spcPts val="0"/>
              </a:spcBef>
              <a:spcAft>
                <a:spcPts val="0"/>
              </a:spcAft>
              <a:buNone/>
            </a:pPr>
            <a:r>
              <a:rPr lang="en-GB" sz="1800" b="0" i="0" u="none" strike="noStrike" cap="none" dirty="0">
                <a:solidFill>
                  <a:srgbClr val="0C0405"/>
                </a:solidFill>
                <a:latin typeface="Times New Roman"/>
                <a:ea typeface="Times New Roman"/>
                <a:cs typeface="Times New Roman"/>
                <a:sym typeface="Times New Roman"/>
              </a:rPr>
              <a:t> </a:t>
            </a:r>
            <a:endParaRPr sz="1800" b="0" i="0" u="none" strike="noStrike" cap="none" dirty="0">
              <a:solidFill>
                <a:schemeClr val="dk1"/>
              </a:solidFill>
              <a:latin typeface="Calibri"/>
              <a:ea typeface="Calibri"/>
              <a:cs typeface="Calibri"/>
              <a:sym typeface="Calibri"/>
            </a:endParaRPr>
          </a:p>
          <a:p>
            <a:pPr marL="0" marR="0" lvl="0" indent="0" algn="just" rtl="0">
              <a:spcBef>
                <a:spcPts val="0"/>
              </a:spcBef>
              <a:spcAft>
                <a:spcPts val="0"/>
              </a:spcAft>
              <a:buNone/>
            </a:pPr>
            <a:r>
              <a:rPr lang="en-GB" sz="1800" b="0" i="0" u="none" strike="noStrike" cap="none" dirty="0">
                <a:solidFill>
                  <a:srgbClr val="0C0405"/>
                </a:solidFill>
                <a:latin typeface="Times New Roman"/>
                <a:ea typeface="Times New Roman"/>
                <a:cs typeface="Times New Roman"/>
                <a:sym typeface="Times New Roman"/>
              </a:rPr>
              <a:t>The transit of the lord of </a:t>
            </a:r>
            <a:r>
              <a:rPr lang="en-GB" sz="1800" b="0" i="0" u="none" strike="noStrike" cap="none" dirty="0" err="1">
                <a:solidFill>
                  <a:srgbClr val="0C0405"/>
                </a:solidFill>
                <a:latin typeface="Times New Roman"/>
                <a:ea typeface="Times New Roman"/>
                <a:cs typeface="Times New Roman"/>
                <a:sym typeface="Times New Roman"/>
              </a:rPr>
              <a:t>Mahadasa</a:t>
            </a:r>
            <a:r>
              <a:rPr lang="en-GB" sz="1800" b="0" i="0" u="none" strike="noStrike" cap="none" dirty="0">
                <a:solidFill>
                  <a:srgbClr val="0C0405"/>
                </a:solidFill>
                <a:latin typeface="Times New Roman"/>
                <a:ea typeface="Times New Roman"/>
                <a:cs typeface="Times New Roman"/>
                <a:sym typeface="Times New Roman"/>
              </a:rPr>
              <a:t> (main per</a:t>
            </a:r>
            <a:r>
              <a:rPr lang="en-GB" sz="1800" b="0" i="0" u="none" strike="noStrike" cap="none" dirty="0">
                <a:solidFill>
                  <a:srgbClr val="241F20"/>
                </a:solidFill>
                <a:latin typeface="Times New Roman"/>
                <a:ea typeface="Times New Roman"/>
                <a:cs typeface="Times New Roman"/>
                <a:sym typeface="Times New Roman"/>
              </a:rPr>
              <a:t>i</a:t>
            </a:r>
            <a:r>
              <a:rPr lang="en-GB" sz="1800" b="0" i="0" u="none" strike="noStrike" cap="none" dirty="0">
                <a:solidFill>
                  <a:srgbClr val="0C0405"/>
                </a:solidFill>
                <a:latin typeface="Times New Roman"/>
                <a:ea typeface="Times New Roman"/>
                <a:cs typeface="Times New Roman"/>
                <a:sym typeface="Times New Roman"/>
              </a:rPr>
              <a:t>od) on a particular sign, renders specific effects on the house of such sign.</a:t>
            </a:r>
            <a:endParaRPr sz="1800" b="0" i="0" u="none" strike="noStrike" cap="none" dirty="0">
              <a:solidFill>
                <a:schemeClr val="dk1"/>
              </a:solidFill>
              <a:latin typeface="Calibri"/>
              <a:ea typeface="Calibri"/>
              <a:cs typeface="Calibri"/>
              <a:sym typeface="Calibri"/>
            </a:endParaRPr>
          </a:p>
          <a:p>
            <a:pPr marL="0" marR="0" lvl="0" indent="0" algn="just" rtl="0">
              <a:spcBef>
                <a:spcPts val="0"/>
              </a:spcBef>
              <a:spcAft>
                <a:spcPts val="0"/>
              </a:spcAft>
              <a:buNone/>
            </a:pPr>
            <a:r>
              <a:rPr lang="en-GB" sz="1800" b="0" i="0" u="none" strike="noStrike" cap="none" dirty="0">
                <a:solidFill>
                  <a:srgbClr val="0C0405"/>
                </a:solidFill>
                <a:latin typeface="Times New Roman"/>
                <a:ea typeface="Times New Roman"/>
                <a:cs typeface="Times New Roman"/>
                <a:sym typeface="Times New Roman"/>
              </a:rPr>
              <a:t> </a:t>
            </a:r>
            <a:endParaRPr sz="1800" b="0" i="0" u="none" strike="noStrike" cap="none" dirty="0">
              <a:solidFill>
                <a:schemeClr val="dk1"/>
              </a:solidFill>
              <a:latin typeface="Calibri"/>
              <a:ea typeface="Calibri"/>
              <a:cs typeface="Calibri"/>
              <a:sym typeface="Calibri"/>
            </a:endParaRPr>
          </a:p>
          <a:p>
            <a:pPr marL="342900" marR="0" lvl="0" indent="-342900" algn="just" rtl="0">
              <a:spcBef>
                <a:spcPts val="0"/>
              </a:spcBef>
              <a:spcAft>
                <a:spcPts val="0"/>
              </a:spcAft>
              <a:buClr>
                <a:srgbClr val="0C0405"/>
              </a:buClr>
              <a:buSzPts val="1800"/>
              <a:buFont typeface="Calibri"/>
              <a:buAutoNum type="arabicPeriod"/>
            </a:pPr>
            <a:r>
              <a:rPr lang="en-GB" sz="2400" b="0" i="0" u="none" strike="noStrike" cap="none" dirty="0">
                <a:solidFill>
                  <a:srgbClr val="0C0405"/>
                </a:solidFill>
                <a:latin typeface="Times New Roman"/>
                <a:ea typeface="Times New Roman"/>
                <a:cs typeface="Times New Roman"/>
                <a:sym typeface="Times New Roman"/>
              </a:rPr>
              <a:t>The house </a:t>
            </a:r>
            <a:r>
              <a:rPr lang="en-GB" sz="2400" b="0" i="0" u="none" strike="noStrike" cap="none" dirty="0" err="1">
                <a:solidFill>
                  <a:srgbClr val="0C0405"/>
                </a:solidFill>
                <a:latin typeface="Times New Roman"/>
                <a:ea typeface="Times New Roman"/>
                <a:cs typeface="Times New Roman"/>
                <a:sym typeface="Times New Roman"/>
              </a:rPr>
              <a:t>aspected</a:t>
            </a:r>
            <a:r>
              <a:rPr lang="en-GB" sz="2400" b="0" i="0" u="none" strike="noStrike" cap="none" dirty="0">
                <a:solidFill>
                  <a:srgbClr val="0C0405"/>
                </a:solidFill>
                <a:latin typeface="Times New Roman"/>
                <a:ea typeface="Times New Roman"/>
                <a:cs typeface="Times New Roman"/>
                <a:sym typeface="Times New Roman"/>
              </a:rPr>
              <a:t> by its lord, promises favourable results during the </a:t>
            </a:r>
            <a:r>
              <a:rPr lang="en-GB" sz="2400" b="0" i="0" u="none" strike="noStrike" cap="none" dirty="0" err="1">
                <a:solidFill>
                  <a:srgbClr val="0C0405"/>
                </a:solidFill>
                <a:latin typeface="Times New Roman"/>
                <a:ea typeface="Times New Roman"/>
                <a:cs typeface="Times New Roman"/>
                <a:sym typeface="Times New Roman"/>
              </a:rPr>
              <a:t>Mahadasa</a:t>
            </a:r>
            <a:r>
              <a:rPr lang="en-GB" sz="2400" b="0" i="0" u="none" strike="noStrike" cap="none" dirty="0">
                <a:solidFill>
                  <a:srgbClr val="0C0405"/>
                </a:solidFill>
                <a:latin typeface="Times New Roman"/>
                <a:ea typeface="Times New Roman"/>
                <a:cs typeface="Times New Roman"/>
                <a:sym typeface="Times New Roman"/>
              </a:rPr>
              <a:t> of the said planet.</a:t>
            </a:r>
            <a:endParaRPr sz="2400" b="0" i="0" u="none" strike="noStrike" cap="none" dirty="0">
              <a:solidFill>
                <a:schemeClr val="dk1"/>
              </a:solidFill>
              <a:latin typeface="Calibri"/>
              <a:ea typeface="Calibri"/>
              <a:cs typeface="Calibri"/>
              <a:sym typeface="Calibri"/>
            </a:endParaRPr>
          </a:p>
          <a:p>
            <a:pPr marL="0" marR="0" lvl="0" indent="0" algn="just" rtl="0">
              <a:spcBef>
                <a:spcPts val="0"/>
              </a:spcBef>
              <a:spcAft>
                <a:spcPts val="0"/>
              </a:spcAft>
              <a:buNone/>
            </a:pPr>
            <a:endParaRPr sz="2400" b="0" i="0" u="none" strike="noStrike" cap="none" dirty="0">
              <a:solidFill>
                <a:schemeClr val="dk1"/>
              </a:solidFill>
              <a:latin typeface="Calibri"/>
              <a:ea typeface="Calibri"/>
              <a:cs typeface="Calibri"/>
              <a:sym typeface="Calibri"/>
            </a:endParaRPr>
          </a:p>
          <a:p>
            <a:pPr marL="0" marR="0" lvl="0" indent="0" algn="just" rtl="0">
              <a:spcBef>
                <a:spcPts val="0"/>
              </a:spcBef>
              <a:spcAft>
                <a:spcPts val="0"/>
              </a:spcAft>
              <a:buNone/>
            </a:pPr>
            <a:r>
              <a:rPr lang="en-GB" sz="2400" b="0" i="0" u="none" strike="noStrike" cap="none" dirty="0">
                <a:solidFill>
                  <a:srgbClr val="0C0405"/>
                </a:solidFill>
                <a:latin typeface="Times New Roman"/>
                <a:ea typeface="Times New Roman"/>
                <a:cs typeface="Times New Roman"/>
                <a:sym typeface="Times New Roman"/>
              </a:rPr>
              <a:t>2 The 4th </a:t>
            </a:r>
            <a:r>
              <a:rPr lang="en-GB" sz="2400" b="0" i="0" u="none" strike="noStrike" cap="none" dirty="0" err="1">
                <a:solidFill>
                  <a:srgbClr val="0C0405"/>
                </a:solidFill>
                <a:latin typeface="Times New Roman"/>
                <a:ea typeface="Times New Roman"/>
                <a:cs typeface="Times New Roman"/>
                <a:sym typeface="Times New Roman"/>
              </a:rPr>
              <a:t>Mahadasa</a:t>
            </a:r>
            <a:r>
              <a:rPr lang="en-GB" sz="2400" b="0" i="0" u="none" strike="noStrike" cap="none" dirty="0">
                <a:solidFill>
                  <a:srgbClr val="0C0405"/>
                </a:solidFill>
                <a:latin typeface="Times New Roman"/>
                <a:ea typeface="Times New Roman"/>
                <a:cs typeface="Times New Roman"/>
                <a:sym typeface="Times New Roman"/>
              </a:rPr>
              <a:t> from birth, if happened to be of Saturn or the 6th of Jupiter or the 5th </a:t>
            </a:r>
            <a:r>
              <a:rPr lang="en-GB" sz="2400" b="0" i="0" u="none" strike="noStrike" cap="none" dirty="0" err="1">
                <a:solidFill>
                  <a:srgbClr val="0C0405"/>
                </a:solidFill>
                <a:latin typeface="Times New Roman"/>
                <a:ea typeface="Times New Roman"/>
                <a:cs typeface="Times New Roman"/>
                <a:sym typeface="Times New Roman"/>
              </a:rPr>
              <a:t>Mahadasa</a:t>
            </a:r>
            <a:r>
              <a:rPr lang="en-GB" sz="2400" b="0" i="0" u="none" strike="noStrike" cap="none" dirty="0">
                <a:solidFill>
                  <a:srgbClr val="0C0405"/>
                </a:solidFill>
                <a:latin typeface="Times New Roman"/>
                <a:ea typeface="Times New Roman"/>
                <a:cs typeface="Times New Roman"/>
                <a:sym typeface="Times New Roman"/>
              </a:rPr>
              <a:t> of Rahu or Mars these </a:t>
            </a:r>
            <a:r>
              <a:rPr lang="en-GB" sz="2400" b="0" i="0" u="none" strike="noStrike" cap="none" dirty="0" err="1">
                <a:solidFill>
                  <a:srgbClr val="0C0405"/>
                </a:solidFill>
                <a:latin typeface="Times New Roman"/>
                <a:ea typeface="Times New Roman"/>
                <a:cs typeface="Times New Roman"/>
                <a:sym typeface="Times New Roman"/>
              </a:rPr>
              <a:t>Dasas</a:t>
            </a:r>
            <a:r>
              <a:rPr lang="en-GB" sz="2400" b="0" i="0" u="none" strike="noStrike" cap="none" dirty="0">
                <a:solidFill>
                  <a:srgbClr val="0C0405"/>
                </a:solidFill>
                <a:latin typeface="Times New Roman"/>
                <a:ea typeface="Times New Roman"/>
                <a:cs typeface="Times New Roman"/>
                <a:sym typeface="Times New Roman"/>
              </a:rPr>
              <a:t> become unfavourable, despite the fact, the planet is </a:t>
            </a:r>
            <a:r>
              <a:rPr lang="en-GB" sz="2400" b="0" i="0" u="none" strike="noStrike" cap="none" dirty="0" err="1">
                <a:solidFill>
                  <a:srgbClr val="0C0405"/>
                </a:solidFill>
                <a:latin typeface="Times New Roman"/>
                <a:ea typeface="Times New Roman"/>
                <a:cs typeface="Times New Roman"/>
                <a:sym typeface="Times New Roman"/>
              </a:rPr>
              <a:t>benefic</a:t>
            </a:r>
            <a:r>
              <a:rPr lang="en-GB" sz="2400" b="0" i="0" u="none" strike="noStrike" cap="none" dirty="0">
                <a:solidFill>
                  <a:srgbClr val="0C0405"/>
                </a:solidFill>
                <a:latin typeface="Times New Roman"/>
                <a:ea typeface="Times New Roman"/>
                <a:cs typeface="Times New Roman"/>
                <a:sym typeface="Times New Roman"/>
              </a:rPr>
              <a:t> or </a:t>
            </a:r>
            <a:r>
              <a:rPr lang="en-GB" sz="2400" b="0" i="0" u="none" strike="noStrike" cap="none" dirty="0" err="1">
                <a:solidFill>
                  <a:srgbClr val="0C0405"/>
                </a:solidFill>
                <a:latin typeface="Times New Roman"/>
                <a:ea typeface="Times New Roman"/>
                <a:cs typeface="Times New Roman"/>
                <a:sym typeface="Times New Roman"/>
              </a:rPr>
              <a:t>Yogkaraka</a:t>
            </a:r>
            <a:r>
              <a:rPr lang="en-GB" sz="2400" b="0" i="0" u="none" strike="noStrike" cap="none" dirty="0">
                <a:solidFill>
                  <a:srgbClr val="272521"/>
                </a:solidFill>
                <a:latin typeface="Times New Roman"/>
                <a:ea typeface="Times New Roman"/>
                <a:cs typeface="Times New Roman"/>
                <a:sym typeface="Times New Roman"/>
              </a:rPr>
              <a:t>.</a:t>
            </a:r>
            <a:endParaRPr sz="2400" b="0" i="0" u="none" strike="noStrike" cap="none" dirty="0">
              <a:solidFill>
                <a:schemeClr val="dk1"/>
              </a:solidFill>
              <a:latin typeface="Calibri"/>
              <a:ea typeface="Calibri"/>
              <a:cs typeface="Calibri"/>
              <a:sym typeface="Calibri"/>
            </a:endParaRPr>
          </a:p>
          <a:p>
            <a:pPr marL="0" marR="0" lvl="0" indent="0" algn="just" rtl="0">
              <a:spcBef>
                <a:spcPts val="0"/>
              </a:spcBef>
              <a:spcAft>
                <a:spcPts val="0"/>
              </a:spcAft>
              <a:buNone/>
            </a:pPr>
            <a:r>
              <a:rPr lang="en-GB" sz="2400" b="0" i="0" u="none" strike="noStrike" cap="none" dirty="0">
                <a:solidFill>
                  <a:srgbClr val="0C0405"/>
                </a:solidFill>
                <a:latin typeface="Times New Roman"/>
                <a:ea typeface="Times New Roman"/>
                <a:cs typeface="Times New Roman"/>
                <a:sym typeface="Times New Roman"/>
              </a:rPr>
              <a:t> </a:t>
            </a:r>
            <a:endParaRPr sz="2400" b="0" i="0" u="none" strike="noStrike" cap="none" dirty="0">
              <a:solidFill>
                <a:schemeClr val="dk1"/>
              </a:solidFill>
              <a:latin typeface="Calibri"/>
              <a:ea typeface="Calibri"/>
              <a:cs typeface="Calibri"/>
              <a:sym typeface="Calibri"/>
            </a:endParaRPr>
          </a:p>
          <a:p>
            <a:pPr marL="0" marR="0" lvl="0" indent="0" algn="just" rtl="0">
              <a:spcBef>
                <a:spcPts val="0"/>
              </a:spcBef>
              <a:spcAft>
                <a:spcPts val="0"/>
              </a:spcAft>
              <a:buNone/>
            </a:pPr>
            <a:r>
              <a:rPr lang="en-GB" sz="2400" dirty="0">
                <a:solidFill>
                  <a:srgbClr val="0C0405"/>
                </a:solidFill>
                <a:latin typeface="Times New Roman"/>
                <a:ea typeface="Times New Roman"/>
                <a:cs typeface="Times New Roman"/>
                <a:sym typeface="Times New Roman"/>
              </a:rPr>
              <a:t>4. </a:t>
            </a:r>
            <a:r>
              <a:rPr lang="en-GB" sz="2400" b="0" i="0" u="none" strike="noStrike" cap="none" dirty="0">
                <a:solidFill>
                  <a:srgbClr val="0C0405"/>
                </a:solidFill>
                <a:latin typeface="Times New Roman"/>
                <a:ea typeface="Times New Roman"/>
                <a:cs typeface="Times New Roman"/>
                <a:sym typeface="Times New Roman"/>
              </a:rPr>
              <a:t>Venus posited in the 12th house </a:t>
            </a:r>
            <a:r>
              <a:rPr lang="en-GB" sz="2400" b="0" i="0" u="none" strike="noStrike" cap="none" dirty="0" err="1">
                <a:solidFill>
                  <a:srgbClr val="0C0405"/>
                </a:solidFill>
                <a:latin typeface="Times New Roman"/>
                <a:ea typeface="Times New Roman"/>
                <a:cs typeface="Times New Roman"/>
                <a:sym typeface="Times New Roman"/>
              </a:rPr>
              <a:t>promise</a:t>
            </a:r>
            <a:r>
              <a:rPr lang="en-GB" sz="2400" b="0" i="0" u="none" strike="noStrike" cap="none" dirty="0" err="1">
                <a:solidFill>
                  <a:srgbClr val="A1A5A3"/>
                </a:solidFill>
                <a:latin typeface="Times New Roman"/>
                <a:ea typeface="Times New Roman"/>
                <a:cs typeface="Times New Roman"/>
                <a:sym typeface="Times New Roman"/>
              </a:rPr>
              <a:t>·</a:t>
            </a:r>
            <a:r>
              <a:rPr lang="en-GB" sz="2400" b="0" i="0" u="none" strike="noStrike" cap="none" dirty="0" err="1">
                <a:solidFill>
                  <a:srgbClr val="0C0405"/>
                </a:solidFill>
                <a:latin typeface="Times New Roman"/>
                <a:ea typeface="Times New Roman"/>
                <a:cs typeface="Times New Roman"/>
                <a:sym typeface="Times New Roman"/>
              </a:rPr>
              <a:t>s</a:t>
            </a:r>
            <a:r>
              <a:rPr lang="en-GB" sz="2400" b="0" i="0" u="none" strike="noStrike" cap="none" dirty="0">
                <a:solidFill>
                  <a:srgbClr val="0C0405"/>
                </a:solidFill>
                <a:latin typeface="Times New Roman"/>
                <a:ea typeface="Times New Roman"/>
                <a:cs typeface="Times New Roman"/>
                <a:sym typeface="Times New Roman"/>
              </a:rPr>
              <a:t> good results in its </a:t>
            </a:r>
            <a:r>
              <a:rPr lang="en-GB" sz="2400" b="0" i="0" u="none" strike="noStrike" cap="none" dirty="0" err="1">
                <a:solidFill>
                  <a:srgbClr val="0C0405"/>
                </a:solidFill>
                <a:latin typeface="Times New Roman"/>
                <a:ea typeface="Times New Roman"/>
                <a:cs typeface="Times New Roman"/>
                <a:sym typeface="Times New Roman"/>
              </a:rPr>
              <a:t>Mahadasa</a:t>
            </a:r>
            <a:r>
              <a:rPr lang="en-GB" sz="2400" b="0" i="0" u="none" strike="noStrike" cap="none" dirty="0">
                <a:solidFill>
                  <a:srgbClr val="0C0405"/>
                </a:solidFill>
                <a:latin typeface="Times New Roman"/>
                <a:ea typeface="Times New Roman"/>
                <a:cs typeface="Times New Roman"/>
                <a:sym typeface="Times New Roman"/>
              </a:rPr>
              <a:t>, even though </a:t>
            </a:r>
            <a:r>
              <a:rPr lang="en-GB" sz="2400" b="0" i="0" u="none" strike="noStrike" cap="none" dirty="0" err="1">
                <a:solidFill>
                  <a:srgbClr val="0C0405"/>
                </a:solidFill>
                <a:latin typeface="Times New Roman"/>
                <a:ea typeface="Times New Roman"/>
                <a:cs typeface="Times New Roman"/>
                <a:sym typeface="Times New Roman"/>
              </a:rPr>
              <a:t>aspected</a:t>
            </a:r>
            <a:r>
              <a:rPr lang="en-GB" sz="2400" b="0" i="0" u="none" strike="noStrike" cap="none" dirty="0">
                <a:solidFill>
                  <a:srgbClr val="0C0405"/>
                </a:solidFill>
                <a:latin typeface="Times New Roman"/>
                <a:ea typeface="Times New Roman"/>
                <a:cs typeface="Times New Roman"/>
                <a:sym typeface="Times New Roman"/>
              </a:rPr>
              <a:t> by or conjunct with the </a:t>
            </a:r>
            <a:r>
              <a:rPr lang="en-GB" sz="2400" b="0" i="0" u="none" strike="noStrike" cap="none" dirty="0" err="1">
                <a:solidFill>
                  <a:srgbClr val="0C0405"/>
                </a:solidFill>
                <a:latin typeface="Times New Roman"/>
                <a:ea typeface="Times New Roman"/>
                <a:cs typeface="Times New Roman"/>
                <a:sym typeface="Times New Roman"/>
              </a:rPr>
              <a:t>malefics</a:t>
            </a:r>
            <a:endParaRPr sz="2400" b="0" i="0" u="none" strike="noStrike" cap="none" dirty="0">
              <a:solidFill>
                <a:schemeClr val="dk1"/>
              </a:solidFill>
              <a:latin typeface="Calibri"/>
              <a:ea typeface="Calibri"/>
              <a:cs typeface="Calibri"/>
              <a:sym typeface="Calibri"/>
            </a:endParaRPr>
          </a:p>
          <a:p>
            <a:pPr marL="0" marR="0" lvl="0" indent="0" algn="just" rtl="0">
              <a:spcBef>
                <a:spcPts val="0"/>
              </a:spcBef>
              <a:spcAft>
                <a:spcPts val="0"/>
              </a:spcAft>
              <a:buNone/>
            </a:pPr>
            <a:r>
              <a:rPr lang="en-GB" sz="2400" b="0" i="0" u="none" strike="noStrike" cap="none" dirty="0">
                <a:solidFill>
                  <a:srgbClr val="0C0405"/>
                </a:solidFill>
                <a:latin typeface="Times New Roman"/>
                <a:ea typeface="Times New Roman"/>
                <a:cs typeface="Times New Roman"/>
                <a:sym typeface="Times New Roman"/>
              </a:rPr>
              <a:t> </a:t>
            </a:r>
            <a:endParaRPr sz="2400" b="0" i="0" u="none" strike="noStrike" cap="none" dirty="0">
              <a:solidFill>
                <a:schemeClr val="dk1"/>
              </a:solidFill>
              <a:latin typeface="Calibri"/>
              <a:ea typeface="Calibri"/>
              <a:cs typeface="Calibri"/>
              <a:sym typeface="Calibri"/>
            </a:endParaRPr>
          </a:p>
          <a:p>
            <a:pPr marL="0" marR="0" lvl="0" indent="0" algn="just" rtl="0">
              <a:spcBef>
                <a:spcPts val="0"/>
              </a:spcBef>
              <a:spcAft>
                <a:spcPts val="0"/>
              </a:spcAft>
              <a:buNone/>
            </a:pPr>
            <a:r>
              <a:rPr lang="en-GB" sz="2400" dirty="0">
                <a:solidFill>
                  <a:srgbClr val="0C0405"/>
                </a:solidFill>
                <a:latin typeface="Times New Roman"/>
                <a:ea typeface="Times New Roman"/>
                <a:cs typeface="Times New Roman"/>
                <a:sym typeface="Times New Roman"/>
              </a:rPr>
              <a:t>5. </a:t>
            </a:r>
            <a:r>
              <a:rPr lang="en-GB" sz="2400" b="0" i="0" u="none" strike="noStrike" cap="none" dirty="0">
                <a:solidFill>
                  <a:srgbClr val="0C0405"/>
                </a:solidFill>
                <a:latin typeface="Times New Roman"/>
                <a:ea typeface="Times New Roman"/>
                <a:cs typeface="Times New Roman"/>
                <a:sym typeface="Times New Roman"/>
              </a:rPr>
              <a:t>The </a:t>
            </a:r>
            <a:r>
              <a:rPr lang="en-GB" sz="2400" b="0" i="0" u="none" strike="noStrike" cap="none" dirty="0" err="1">
                <a:solidFill>
                  <a:srgbClr val="0C0405"/>
                </a:solidFill>
                <a:latin typeface="Times New Roman"/>
                <a:ea typeface="Times New Roman"/>
                <a:cs typeface="Times New Roman"/>
                <a:sym typeface="Times New Roman"/>
              </a:rPr>
              <a:t>Mahadasa</a:t>
            </a:r>
            <a:r>
              <a:rPr lang="en-GB" sz="2400" b="0" i="0" u="none" strike="noStrike" cap="none" dirty="0">
                <a:solidFill>
                  <a:srgbClr val="0C0405"/>
                </a:solidFill>
                <a:latin typeface="Times New Roman"/>
                <a:ea typeface="Times New Roman"/>
                <a:cs typeface="Times New Roman"/>
                <a:sym typeface="Times New Roman"/>
              </a:rPr>
              <a:t> of the most powerful planet being in the highest point of exaltation at the time of birth is considered 'par-excellence' and surges </a:t>
            </a:r>
            <a:r>
              <a:rPr lang="en-GB" sz="2400" b="0" i="0" u="none" strike="noStrike" cap="none" dirty="0" err="1">
                <a:solidFill>
                  <a:srgbClr val="0C0405"/>
                </a:solidFill>
                <a:latin typeface="Times New Roman"/>
                <a:ea typeface="Times New Roman"/>
                <a:cs typeface="Times New Roman"/>
                <a:sym typeface="Times New Roman"/>
              </a:rPr>
              <a:t>magnificient</a:t>
            </a:r>
            <a:r>
              <a:rPr lang="en-GB" sz="2400" b="0" i="0" u="none" strike="noStrike" cap="none" dirty="0">
                <a:solidFill>
                  <a:srgbClr val="0C0405"/>
                </a:solidFill>
                <a:latin typeface="Times New Roman"/>
                <a:ea typeface="Times New Roman"/>
                <a:cs typeface="Times New Roman"/>
                <a:sym typeface="Times New Roman"/>
              </a:rPr>
              <a:t> results viz, accretion of wealth, sound health, splendid comforts etc</a:t>
            </a:r>
            <a:r>
              <a:rPr lang="en-GB" sz="2400" b="0" i="0" u="none" strike="noStrike" cap="none" dirty="0">
                <a:solidFill>
                  <a:srgbClr val="272521"/>
                </a:solidFill>
                <a:latin typeface="Times New Roman"/>
                <a:ea typeface="Times New Roman"/>
                <a:cs typeface="Times New Roman"/>
                <a:sym typeface="Times New Roman"/>
              </a:rPr>
              <a:t>.</a:t>
            </a:r>
            <a:endParaRPr sz="24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pic>
        <p:nvPicPr>
          <p:cNvPr id="128" name="Google Shape;128;p19"/>
          <p:cNvPicPr preferRelativeResize="0"/>
          <p:nvPr/>
        </p:nvPicPr>
        <p:blipFill rotWithShape="1">
          <a:blip r:embed="rId3">
            <a:alphaModFix/>
          </a:blip>
          <a:srcRect/>
          <a:stretch/>
        </p:blipFill>
        <p:spPr>
          <a:xfrm>
            <a:off x="-130465" y="0"/>
            <a:ext cx="12452930" cy="6858000"/>
          </a:xfrm>
          <a:prstGeom prst="rect">
            <a:avLst/>
          </a:prstGeom>
          <a:noFill/>
          <a:ln>
            <a:noFill/>
          </a:ln>
        </p:spPr>
      </p:pic>
      <p:sp>
        <p:nvSpPr>
          <p:cNvPr id="129" name="Google Shape;129;p19"/>
          <p:cNvSpPr/>
          <p:nvPr/>
        </p:nvSpPr>
        <p:spPr>
          <a:xfrm>
            <a:off x="-130465" y="-1187648"/>
            <a:ext cx="12452930" cy="7294305"/>
          </a:xfrm>
          <a:prstGeom prst="rect">
            <a:avLst/>
          </a:prstGeom>
          <a:noFill/>
          <a:ln>
            <a:noFill/>
          </a:ln>
        </p:spPr>
        <p:txBody>
          <a:bodyPr spcFirstLastPara="1" wrap="square" lIns="91425" tIns="45700" rIns="91425" bIns="45700" anchor="t" anchorCtr="0">
            <a:noAutofit/>
          </a:bodyPr>
          <a:lstStyle/>
          <a:p>
            <a:pPr marL="342900" marR="0" lvl="0" indent="-228600" algn="just" rtl="0">
              <a:spcBef>
                <a:spcPts val="0"/>
              </a:spcBef>
              <a:spcAft>
                <a:spcPts val="0"/>
              </a:spcAft>
              <a:buClr>
                <a:schemeClr val="dk1"/>
              </a:buClr>
              <a:buSzPts val="1800"/>
              <a:buFont typeface="Calibri"/>
              <a:buNone/>
            </a:pPr>
            <a:endParaRPr sz="1800" b="0" i="0" u="none" strike="noStrike" cap="none" dirty="0">
              <a:solidFill>
                <a:srgbClr val="0C0405"/>
              </a:solidFill>
              <a:latin typeface="Times New Roman"/>
              <a:ea typeface="Times New Roman"/>
              <a:cs typeface="Times New Roman"/>
              <a:sym typeface="Times New Roman"/>
            </a:endParaRPr>
          </a:p>
          <a:p>
            <a:pPr marL="342900" marR="0" lvl="0" indent="-228600" algn="just" rtl="0">
              <a:spcBef>
                <a:spcPts val="0"/>
              </a:spcBef>
              <a:spcAft>
                <a:spcPts val="0"/>
              </a:spcAft>
              <a:buClr>
                <a:schemeClr val="dk1"/>
              </a:buClr>
              <a:buSzPts val="1800"/>
              <a:buFont typeface="Calibri"/>
              <a:buNone/>
            </a:pPr>
            <a:endParaRPr sz="1800" b="0" i="0" u="none" strike="noStrike" cap="none" dirty="0">
              <a:solidFill>
                <a:srgbClr val="0C0405"/>
              </a:solidFill>
              <a:latin typeface="Times New Roman"/>
              <a:ea typeface="Times New Roman"/>
              <a:cs typeface="Times New Roman"/>
              <a:sym typeface="Times New Roman"/>
            </a:endParaRPr>
          </a:p>
          <a:p>
            <a:pPr marL="342900" marR="0" lvl="0" indent="-228600" algn="just" rtl="0">
              <a:spcBef>
                <a:spcPts val="0"/>
              </a:spcBef>
              <a:spcAft>
                <a:spcPts val="0"/>
              </a:spcAft>
              <a:buClr>
                <a:schemeClr val="dk1"/>
              </a:buClr>
              <a:buSzPts val="1800"/>
              <a:buFont typeface="Calibri"/>
              <a:buNone/>
            </a:pPr>
            <a:endParaRPr sz="1800" b="0" i="0" u="none" strike="noStrike" cap="none" dirty="0">
              <a:solidFill>
                <a:srgbClr val="0C0405"/>
              </a:solidFill>
              <a:latin typeface="Times New Roman"/>
              <a:ea typeface="Times New Roman"/>
              <a:cs typeface="Times New Roman"/>
              <a:sym typeface="Times New Roman"/>
            </a:endParaRPr>
          </a:p>
          <a:p>
            <a:pPr marL="342900" marR="0" lvl="0" indent="-228600" algn="just" rtl="0">
              <a:spcBef>
                <a:spcPts val="0"/>
              </a:spcBef>
              <a:spcAft>
                <a:spcPts val="0"/>
              </a:spcAft>
              <a:buClr>
                <a:schemeClr val="dk1"/>
              </a:buClr>
              <a:buSzPts val="1800"/>
              <a:buFont typeface="Calibri"/>
              <a:buNone/>
            </a:pPr>
            <a:endParaRPr sz="1800" b="0" i="0" u="none" strike="noStrike" cap="none" dirty="0">
              <a:solidFill>
                <a:srgbClr val="0C0405"/>
              </a:solidFill>
              <a:latin typeface="Times New Roman"/>
              <a:ea typeface="Times New Roman"/>
              <a:cs typeface="Times New Roman"/>
              <a:sym typeface="Times New Roman"/>
            </a:endParaRPr>
          </a:p>
          <a:p>
            <a:pPr marL="342900" marR="0" lvl="0" indent="-228600" algn="just" rtl="0">
              <a:spcBef>
                <a:spcPts val="0"/>
              </a:spcBef>
              <a:spcAft>
                <a:spcPts val="0"/>
              </a:spcAft>
              <a:buClr>
                <a:schemeClr val="dk1"/>
              </a:buClr>
              <a:buSzPts val="1800"/>
              <a:buFont typeface="Calibri"/>
              <a:buNone/>
            </a:pPr>
            <a:endParaRPr sz="1800" b="0" i="0" u="none" strike="noStrike" cap="none" dirty="0">
              <a:solidFill>
                <a:srgbClr val="0C0405"/>
              </a:solidFill>
              <a:latin typeface="Times New Roman"/>
              <a:ea typeface="Times New Roman"/>
              <a:cs typeface="Times New Roman"/>
              <a:sym typeface="Times New Roman"/>
            </a:endParaRPr>
          </a:p>
          <a:p>
            <a:pPr marL="0" marR="0" lvl="0" indent="0" algn="just" rtl="0">
              <a:spcBef>
                <a:spcPts val="0"/>
              </a:spcBef>
              <a:spcAft>
                <a:spcPts val="0"/>
              </a:spcAft>
              <a:buNone/>
            </a:pPr>
            <a:r>
              <a:rPr lang="en-GB" sz="1800" dirty="0">
                <a:solidFill>
                  <a:srgbClr val="0C0405"/>
                </a:solidFill>
                <a:latin typeface="Times New Roman"/>
                <a:ea typeface="Times New Roman"/>
                <a:cs typeface="Times New Roman"/>
                <a:sym typeface="Times New Roman"/>
              </a:rPr>
              <a:t>6. </a:t>
            </a:r>
            <a:r>
              <a:rPr lang="en-GB" sz="2000" b="0" i="0" u="none" strike="noStrike" cap="none" dirty="0">
                <a:solidFill>
                  <a:srgbClr val="0C0405"/>
                </a:solidFill>
                <a:latin typeface="Times New Roman"/>
                <a:ea typeface="Times New Roman"/>
                <a:cs typeface="Times New Roman"/>
                <a:sym typeface="Times New Roman"/>
              </a:rPr>
              <a:t>The </a:t>
            </a:r>
            <a:r>
              <a:rPr lang="en-GB" sz="2000" b="0" i="0" u="none" strike="noStrike" cap="none" dirty="0" err="1">
                <a:solidFill>
                  <a:srgbClr val="0C0405"/>
                </a:solidFill>
                <a:latin typeface="Times New Roman"/>
                <a:ea typeface="Times New Roman"/>
                <a:cs typeface="Times New Roman"/>
                <a:sym typeface="Times New Roman"/>
              </a:rPr>
              <a:t>Dasa</a:t>
            </a:r>
            <a:r>
              <a:rPr lang="en-GB" sz="2000" b="0" i="0" u="none" strike="noStrike" cap="none" dirty="0">
                <a:solidFill>
                  <a:srgbClr val="0C0405"/>
                </a:solidFill>
                <a:latin typeface="Times New Roman"/>
                <a:ea typeface="Times New Roman"/>
                <a:cs typeface="Times New Roman"/>
                <a:sym typeface="Times New Roman"/>
              </a:rPr>
              <a:t> of the Planet moving toward its exaltation point, is called '</a:t>
            </a:r>
            <a:r>
              <a:rPr lang="en-GB" sz="2000" b="0" i="0" u="none" strike="noStrike" cap="none" dirty="0" err="1">
                <a:solidFill>
                  <a:srgbClr val="0C0405"/>
                </a:solidFill>
                <a:latin typeface="Times New Roman"/>
                <a:ea typeface="Times New Roman"/>
                <a:cs typeface="Times New Roman"/>
                <a:sym typeface="Times New Roman"/>
              </a:rPr>
              <a:t>Ahrohini</a:t>
            </a:r>
            <a:r>
              <a:rPr lang="en-GB" sz="2000" b="0" i="0" u="none" strike="noStrike" cap="none" dirty="0">
                <a:solidFill>
                  <a:srgbClr val="0C0405"/>
                </a:solidFill>
                <a:latin typeface="Times New Roman"/>
                <a:ea typeface="Times New Roman"/>
                <a:cs typeface="Times New Roman"/>
                <a:sym typeface="Times New Roman"/>
              </a:rPr>
              <a:t>' </a:t>
            </a:r>
            <a:r>
              <a:rPr lang="en-GB" sz="2000" b="0" i="0" u="none" strike="noStrike" cap="none" dirty="0" err="1">
                <a:solidFill>
                  <a:srgbClr val="0C0405"/>
                </a:solidFill>
                <a:latin typeface="Times New Roman"/>
                <a:ea typeface="Times New Roman"/>
                <a:cs typeface="Times New Roman"/>
                <a:sym typeface="Times New Roman"/>
              </a:rPr>
              <a:t>Dasa</a:t>
            </a:r>
            <a:r>
              <a:rPr lang="en-GB" sz="2000" b="0" i="0" u="none" strike="noStrike" cap="none" dirty="0">
                <a:solidFill>
                  <a:srgbClr val="0C0405"/>
                </a:solidFill>
                <a:latin typeface="Times New Roman"/>
                <a:ea typeface="Times New Roman"/>
                <a:cs typeface="Times New Roman"/>
                <a:sym typeface="Times New Roman"/>
              </a:rPr>
              <a:t>. This </a:t>
            </a:r>
            <a:r>
              <a:rPr lang="en-GB" sz="2000" b="0" i="0" u="none" strike="noStrike" cap="none" dirty="0" err="1">
                <a:solidFill>
                  <a:srgbClr val="0C0405"/>
                </a:solidFill>
                <a:latin typeface="Times New Roman"/>
                <a:ea typeface="Times New Roman"/>
                <a:cs typeface="Times New Roman"/>
                <a:sym typeface="Times New Roman"/>
              </a:rPr>
              <a:t>Dasa</a:t>
            </a:r>
            <a:r>
              <a:rPr lang="en-GB" sz="2000" b="0" i="0" u="none" strike="noStrike" cap="none" dirty="0">
                <a:solidFill>
                  <a:srgbClr val="0C0405"/>
                </a:solidFill>
                <a:latin typeface="Times New Roman"/>
                <a:ea typeface="Times New Roman"/>
                <a:cs typeface="Times New Roman"/>
                <a:sym typeface="Times New Roman"/>
              </a:rPr>
              <a:t> is auspicious and springs happiness. In case, planet heads towards debilitation or acquires inimical </a:t>
            </a:r>
            <a:r>
              <a:rPr lang="en-GB" sz="2000" b="0" i="0" u="none" strike="noStrike" cap="none" dirty="0" err="1">
                <a:solidFill>
                  <a:srgbClr val="0C0405"/>
                </a:solidFill>
                <a:latin typeface="Times New Roman"/>
                <a:ea typeface="Times New Roman"/>
                <a:cs typeface="Times New Roman"/>
                <a:sym typeface="Times New Roman"/>
              </a:rPr>
              <a:t>Navamsa</a:t>
            </a:r>
            <a:r>
              <a:rPr lang="en-GB" sz="2000" b="0" i="0" u="none" strike="noStrike" cap="none" dirty="0">
                <a:solidFill>
                  <a:srgbClr val="0C0405"/>
                </a:solidFill>
                <a:latin typeface="Times New Roman"/>
                <a:ea typeface="Times New Roman"/>
                <a:cs typeface="Times New Roman"/>
                <a:sym typeface="Times New Roman"/>
              </a:rPr>
              <a:t>, the </a:t>
            </a:r>
            <a:r>
              <a:rPr lang="en-GB" sz="2000" b="0" i="0" u="none" strike="noStrike" cap="none" dirty="0" err="1">
                <a:solidFill>
                  <a:srgbClr val="0C0405"/>
                </a:solidFill>
                <a:latin typeface="Times New Roman"/>
                <a:ea typeface="Times New Roman"/>
                <a:cs typeface="Times New Roman"/>
                <a:sym typeface="Times New Roman"/>
              </a:rPr>
              <a:t>Dasa</a:t>
            </a:r>
            <a:r>
              <a:rPr lang="en-GB" sz="2000" b="0" i="0" u="none" strike="noStrike" cap="none" dirty="0">
                <a:solidFill>
                  <a:srgbClr val="0C0405"/>
                </a:solidFill>
                <a:latin typeface="Times New Roman"/>
                <a:ea typeface="Times New Roman"/>
                <a:cs typeface="Times New Roman"/>
                <a:sym typeface="Times New Roman"/>
              </a:rPr>
              <a:t> of such planet will be inauspicious and will mitigates the </a:t>
            </a:r>
            <a:r>
              <a:rPr lang="en-GB" sz="2000" b="0" i="0" u="none" strike="noStrike" cap="none" dirty="0" err="1">
                <a:solidFill>
                  <a:srgbClr val="0C0405"/>
                </a:solidFill>
                <a:latin typeface="Times New Roman"/>
                <a:ea typeface="Times New Roman"/>
                <a:cs typeface="Times New Roman"/>
                <a:sym typeface="Times New Roman"/>
              </a:rPr>
              <a:t>benefic</a:t>
            </a:r>
            <a:r>
              <a:rPr lang="en-GB" sz="2000" b="0" i="0" u="none" strike="noStrike" cap="none" dirty="0">
                <a:solidFill>
                  <a:srgbClr val="0C0405"/>
                </a:solidFill>
                <a:latin typeface="Times New Roman"/>
                <a:ea typeface="Times New Roman"/>
                <a:cs typeface="Times New Roman"/>
                <a:sym typeface="Times New Roman"/>
              </a:rPr>
              <a:t> results.</a:t>
            </a:r>
            <a:endParaRPr sz="2000" b="0" i="0" u="none" strike="noStrike" cap="none" dirty="0">
              <a:solidFill>
                <a:schemeClr val="dk1"/>
              </a:solidFill>
              <a:latin typeface="Calibri"/>
              <a:ea typeface="Calibri"/>
              <a:cs typeface="Calibri"/>
              <a:sym typeface="Calibri"/>
            </a:endParaRPr>
          </a:p>
          <a:p>
            <a:pPr marL="0" marR="0" lvl="0" indent="0" algn="just" rtl="0">
              <a:spcBef>
                <a:spcPts val="0"/>
              </a:spcBef>
              <a:spcAft>
                <a:spcPts val="0"/>
              </a:spcAft>
              <a:buNone/>
            </a:pPr>
            <a:r>
              <a:rPr lang="en-GB" sz="2000" b="0" i="0" u="none" strike="noStrike" cap="none" dirty="0">
                <a:solidFill>
                  <a:srgbClr val="0C0405"/>
                </a:solidFill>
                <a:latin typeface="Times New Roman"/>
                <a:ea typeface="Times New Roman"/>
                <a:cs typeface="Times New Roman"/>
                <a:sym typeface="Times New Roman"/>
              </a:rPr>
              <a:t> </a:t>
            </a:r>
            <a:endParaRPr sz="2000" b="0" i="0" u="none" strike="noStrike" cap="none" dirty="0">
              <a:solidFill>
                <a:schemeClr val="dk1"/>
              </a:solidFill>
              <a:latin typeface="Calibri"/>
              <a:ea typeface="Calibri"/>
              <a:cs typeface="Calibri"/>
              <a:sym typeface="Calibri"/>
            </a:endParaRPr>
          </a:p>
          <a:p>
            <a:pPr marL="0" marR="0" lvl="0" indent="0" algn="just" rtl="0">
              <a:spcBef>
                <a:spcPts val="0"/>
              </a:spcBef>
              <a:spcAft>
                <a:spcPts val="0"/>
              </a:spcAft>
              <a:buNone/>
            </a:pPr>
            <a:r>
              <a:rPr lang="en-GB" sz="2000" dirty="0">
                <a:solidFill>
                  <a:srgbClr val="0C0405"/>
                </a:solidFill>
                <a:latin typeface="Times New Roman"/>
                <a:ea typeface="Times New Roman"/>
                <a:cs typeface="Times New Roman"/>
                <a:sym typeface="Times New Roman"/>
              </a:rPr>
              <a:t>7. </a:t>
            </a:r>
            <a:r>
              <a:rPr lang="en-GB" sz="2000" b="0" i="0" u="none" strike="noStrike" cap="none" dirty="0">
                <a:solidFill>
                  <a:srgbClr val="0C0405"/>
                </a:solidFill>
                <a:latin typeface="Times New Roman"/>
                <a:ea typeface="Times New Roman"/>
                <a:cs typeface="Times New Roman"/>
                <a:sym typeface="Times New Roman"/>
              </a:rPr>
              <a:t>The </a:t>
            </a:r>
            <a:r>
              <a:rPr lang="en-GB" sz="2000" b="0" i="0" u="none" strike="noStrike" cap="none" dirty="0" err="1">
                <a:solidFill>
                  <a:srgbClr val="0C0405"/>
                </a:solidFill>
                <a:latin typeface="Times New Roman"/>
                <a:ea typeface="Times New Roman"/>
                <a:cs typeface="Times New Roman"/>
                <a:sym typeface="Times New Roman"/>
              </a:rPr>
              <a:t>Dasa</a:t>
            </a:r>
            <a:r>
              <a:rPr lang="en-GB" sz="2000" b="0" i="0" u="none" strike="noStrike" cap="none" dirty="0">
                <a:solidFill>
                  <a:srgbClr val="0C0405"/>
                </a:solidFill>
                <a:latin typeface="Times New Roman"/>
                <a:ea typeface="Times New Roman"/>
                <a:cs typeface="Times New Roman"/>
                <a:sym typeface="Times New Roman"/>
              </a:rPr>
              <a:t> of a planet after attainment of the exaltation point moves towards debilitation, is called '</a:t>
            </a:r>
            <a:r>
              <a:rPr lang="en-GB" sz="2000" b="0" i="0" u="none" strike="noStrike" cap="none" dirty="0" err="1">
                <a:solidFill>
                  <a:srgbClr val="0C0405"/>
                </a:solidFill>
                <a:latin typeface="Times New Roman"/>
                <a:ea typeface="Times New Roman"/>
                <a:cs typeface="Times New Roman"/>
                <a:sym typeface="Times New Roman"/>
              </a:rPr>
              <a:t>Avrohini</a:t>
            </a:r>
            <a:r>
              <a:rPr lang="en-GB" sz="2000" b="0" i="0" u="none" strike="noStrike" cap="none" dirty="0">
                <a:solidFill>
                  <a:srgbClr val="0C0405"/>
                </a:solidFill>
                <a:latin typeface="Times New Roman"/>
                <a:ea typeface="Times New Roman"/>
                <a:cs typeface="Times New Roman"/>
                <a:sym typeface="Times New Roman"/>
              </a:rPr>
              <a:t>' </a:t>
            </a:r>
            <a:r>
              <a:rPr lang="en-GB" sz="2000" b="0" i="0" u="none" strike="noStrike" cap="none" dirty="0" err="1">
                <a:solidFill>
                  <a:srgbClr val="0C0405"/>
                </a:solidFill>
                <a:latin typeface="Times New Roman"/>
                <a:ea typeface="Times New Roman"/>
                <a:cs typeface="Times New Roman"/>
                <a:sym typeface="Times New Roman"/>
              </a:rPr>
              <a:t>Dasa</a:t>
            </a:r>
            <a:r>
              <a:rPr lang="en-GB" sz="2000" b="0" i="0" u="none" strike="noStrike" cap="none" dirty="0">
                <a:solidFill>
                  <a:srgbClr val="0C0405"/>
                </a:solidFill>
                <a:latin typeface="Times New Roman"/>
                <a:ea typeface="Times New Roman"/>
                <a:cs typeface="Times New Roman"/>
                <a:sym typeface="Times New Roman"/>
              </a:rPr>
              <a:t>. This </a:t>
            </a:r>
            <a:r>
              <a:rPr lang="en-GB" sz="2000" b="0" i="0" u="none" strike="noStrike" cap="none" dirty="0" err="1">
                <a:solidFill>
                  <a:srgbClr val="0C0405"/>
                </a:solidFill>
                <a:latin typeface="Times New Roman"/>
                <a:ea typeface="Times New Roman"/>
                <a:cs typeface="Times New Roman"/>
                <a:sym typeface="Times New Roman"/>
              </a:rPr>
              <a:t>Dasa</a:t>
            </a:r>
            <a:r>
              <a:rPr lang="en-GB" sz="2000" b="0" i="0" u="none" strike="noStrike" cap="none" dirty="0">
                <a:solidFill>
                  <a:srgbClr val="0C0405"/>
                </a:solidFill>
                <a:latin typeface="Times New Roman"/>
                <a:ea typeface="Times New Roman"/>
                <a:cs typeface="Times New Roman"/>
                <a:sym typeface="Times New Roman"/>
              </a:rPr>
              <a:t> brings unhappy events. If </a:t>
            </a:r>
            <a:r>
              <a:rPr lang="en-GB" sz="2000" b="0" i="0" u="none" strike="noStrike" cap="none" dirty="0" err="1">
                <a:solidFill>
                  <a:srgbClr val="0C0405"/>
                </a:solidFill>
                <a:latin typeface="Times New Roman"/>
                <a:ea typeface="Times New Roman"/>
                <a:cs typeface="Times New Roman"/>
                <a:sym typeface="Times New Roman"/>
              </a:rPr>
              <a:t>thi</a:t>
            </a:r>
            <a:r>
              <a:rPr lang="en-GB" sz="2000" b="0" i="0" u="none" strike="noStrike" cap="none" dirty="0">
                <a:solidFill>
                  <a:srgbClr val="0C0405"/>
                </a:solidFill>
                <a:latin typeface="Times New Roman"/>
                <a:ea typeface="Times New Roman"/>
                <a:cs typeface="Times New Roman"/>
                <a:sym typeface="Times New Roman"/>
              </a:rPr>
              <a:t> planet is posited in own, friendly or exaltation sign, the effect of the </a:t>
            </a:r>
            <a:r>
              <a:rPr lang="en-GB" sz="2000" b="0" i="0" u="none" strike="noStrike" cap="none" dirty="0" err="1">
                <a:solidFill>
                  <a:srgbClr val="0C0405"/>
                </a:solidFill>
                <a:latin typeface="Times New Roman"/>
                <a:ea typeface="Times New Roman"/>
                <a:cs typeface="Times New Roman"/>
                <a:sym typeface="Times New Roman"/>
              </a:rPr>
              <a:t>Dasa</a:t>
            </a:r>
            <a:r>
              <a:rPr lang="en-GB" sz="2000" b="0" i="0" u="none" strike="noStrike" cap="none" dirty="0">
                <a:solidFill>
                  <a:srgbClr val="0C0405"/>
                </a:solidFill>
                <a:latin typeface="Times New Roman"/>
                <a:ea typeface="Times New Roman"/>
                <a:cs typeface="Times New Roman"/>
                <a:sym typeface="Times New Roman"/>
              </a:rPr>
              <a:t> is of mediocre nature.</a:t>
            </a:r>
            <a:endParaRPr sz="2000" b="0" i="0" u="none" strike="noStrike" cap="none" dirty="0">
              <a:solidFill>
                <a:schemeClr val="dk1"/>
              </a:solidFill>
              <a:latin typeface="Calibri"/>
              <a:ea typeface="Calibri"/>
              <a:cs typeface="Calibri"/>
              <a:sym typeface="Calibri"/>
            </a:endParaRPr>
          </a:p>
          <a:p>
            <a:pPr marL="0" marR="0" lvl="0" indent="0" algn="just" rtl="0">
              <a:spcBef>
                <a:spcPts val="0"/>
              </a:spcBef>
              <a:spcAft>
                <a:spcPts val="0"/>
              </a:spcAft>
              <a:buNone/>
            </a:pPr>
            <a:r>
              <a:rPr lang="en-GB" sz="2000" b="0" i="0" u="none" strike="noStrike" cap="none" dirty="0">
                <a:solidFill>
                  <a:srgbClr val="0C0405"/>
                </a:solidFill>
                <a:latin typeface="Times New Roman"/>
                <a:ea typeface="Times New Roman"/>
                <a:cs typeface="Times New Roman"/>
                <a:sym typeface="Times New Roman"/>
              </a:rPr>
              <a:t> </a:t>
            </a:r>
            <a:endParaRPr sz="2000" b="0" i="0" u="none" strike="noStrike" cap="none" dirty="0">
              <a:solidFill>
                <a:schemeClr val="dk1"/>
              </a:solidFill>
              <a:latin typeface="Calibri"/>
              <a:ea typeface="Calibri"/>
              <a:cs typeface="Calibri"/>
              <a:sym typeface="Calibri"/>
            </a:endParaRPr>
          </a:p>
          <a:p>
            <a:pPr marL="0" marR="0" lvl="0" indent="0" algn="just" rtl="0">
              <a:spcBef>
                <a:spcPts val="0"/>
              </a:spcBef>
              <a:spcAft>
                <a:spcPts val="0"/>
              </a:spcAft>
              <a:buNone/>
            </a:pPr>
            <a:r>
              <a:rPr lang="en-GB" sz="2000" dirty="0">
                <a:solidFill>
                  <a:srgbClr val="0C0405"/>
                </a:solidFill>
                <a:latin typeface="Times New Roman"/>
                <a:ea typeface="Times New Roman"/>
                <a:cs typeface="Times New Roman"/>
                <a:sym typeface="Times New Roman"/>
              </a:rPr>
              <a:t>8. </a:t>
            </a:r>
            <a:r>
              <a:rPr lang="en-GB" sz="2000" b="0" i="0" u="none" strike="noStrike" cap="none" dirty="0">
                <a:solidFill>
                  <a:srgbClr val="0C0405"/>
                </a:solidFill>
                <a:latin typeface="Times New Roman"/>
                <a:ea typeface="Times New Roman"/>
                <a:cs typeface="Times New Roman"/>
                <a:sym typeface="Times New Roman"/>
              </a:rPr>
              <a:t>The planet acquires strength in </a:t>
            </a:r>
            <a:r>
              <a:rPr lang="en-GB" sz="2000" b="0" i="0" u="none" strike="noStrike" cap="none" dirty="0" err="1">
                <a:solidFill>
                  <a:srgbClr val="0C0405"/>
                </a:solidFill>
                <a:latin typeface="Times New Roman"/>
                <a:ea typeface="Times New Roman"/>
                <a:cs typeface="Times New Roman"/>
                <a:sym typeface="Times New Roman"/>
              </a:rPr>
              <a:t>Shada</a:t>
            </a:r>
            <a:r>
              <a:rPr lang="en-GB" sz="2000" b="0" i="0" u="none" strike="noStrike" cap="none" dirty="0">
                <a:solidFill>
                  <a:srgbClr val="0C0405"/>
                </a:solidFill>
                <a:latin typeface="Times New Roman"/>
                <a:ea typeface="Times New Roman"/>
                <a:cs typeface="Times New Roman"/>
                <a:sym typeface="Times New Roman"/>
              </a:rPr>
              <a:t> </a:t>
            </a:r>
            <a:r>
              <a:rPr lang="en-GB" sz="2000" b="0" i="0" u="none" strike="noStrike" cap="none" dirty="0" err="1">
                <a:solidFill>
                  <a:srgbClr val="0C0405"/>
                </a:solidFill>
                <a:latin typeface="Times New Roman"/>
                <a:ea typeface="Times New Roman"/>
                <a:cs typeface="Times New Roman"/>
                <a:sym typeface="Times New Roman"/>
              </a:rPr>
              <a:t>Bala</a:t>
            </a:r>
            <a:r>
              <a:rPr lang="en-GB" sz="2000" b="0" i="0" u="none" strike="noStrike" cap="none" dirty="0">
                <a:solidFill>
                  <a:srgbClr val="0C0405"/>
                </a:solidFill>
                <a:latin typeface="Times New Roman"/>
                <a:ea typeface="Times New Roman"/>
                <a:cs typeface="Times New Roman"/>
                <a:sym typeface="Times New Roman"/>
              </a:rPr>
              <a:t> if located in the exaltation sign, and the </a:t>
            </a:r>
            <a:r>
              <a:rPr lang="en-GB" sz="2000" b="0" i="0" u="none" strike="noStrike" cap="none" dirty="0" err="1">
                <a:solidFill>
                  <a:srgbClr val="0C0405"/>
                </a:solidFill>
                <a:latin typeface="Times New Roman"/>
                <a:ea typeface="Times New Roman"/>
                <a:cs typeface="Times New Roman"/>
                <a:sym typeface="Times New Roman"/>
              </a:rPr>
              <a:t>Dasa</a:t>
            </a:r>
            <a:r>
              <a:rPr lang="en-GB" sz="2000" b="0" i="0" u="none" strike="noStrike" cap="none" dirty="0">
                <a:solidFill>
                  <a:srgbClr val="0C0405"/>
                </a:solidFill>
                <a:latin typeface="Times New Roman"/>
                <a:ea typeface="Times New Roman"/>
                <a:cs typeface="Times New Roman"/>
                <a:sym typeface="Times New Roman"/>
              </a:rPr>
              <a:t> of such planet is called 'Poorna' </a:t>
            </a:r>
            <a:r>
              <a:rPr lang="en-GB" sz="2000" b="0" i="0" u="none" strike="noStrike" cap="none" dirty="0" err="1">
                <a:solidFill>
                  <a:srgbClr val="0C0405"/>
                </a:solidFill>
                <a:latin typeface="Times New Roman"/>
                <a:ea typeface="Times New Roman"/>
                <a:cs typeface="Times New Roman"/>
                <a:sym typeface="Times New Roman"/>
              </a:rPr>
              <a:t>Dasa</a:t>
            </a:r>
            <a:r>
              <a:rPr lang="en-GB" sz="2000" b="0" i="0" u="none" strike="noStrike" cap="none" dirty="0">
                <a:solidFill>
                  <a:srgbClr val="0C0405"/>
                </a:solidFill>
                <a:latin typeface="Times New Roman"/>
                <a:ea typeface="Times New Roman"/>
                <a:cs typeface="Times New Roman"/>
                <a:sym typeface="Times New Roman"/>
              </a:rPr>
              <a:t>. During the currency of this </a:t>
            </a:r>
            <a:r>
              <a:rPr lang="en-GB" sz="2000" b="0" i="0" u="none" strike="noStrike" cap="none" dirty="0" err="1">
                <a:solidFill>
                  <a:srgbClr val="0C0405"/>
                </a:solidFill>
                <a:latin typeface="Times New Roman"/>
                <a:ea typeface="Times New Roman"/>
                <a:cs typeface="Times New Roman"/>
                <a:sym typeface="Times New Roman"/>
              </a:rPr>
              <a:t>Dasa</a:t>
            </a:r>
            <a:r>
              <a:rPr lang="en-GB" sz="2000" b="0" i="0" u="none" strike="noStrike" cap="none" dirty="0">
                <a:solidFill>
                  <a:srgbClr val="0C0405"/>
                </a:solidFill>
                <a:latin typeface="Times New Roman"/>
                <a:ea typeface="Times New Roman"/>
                <a:cs typeface="Times New Roman"/>
                <a:sym typeface="Times New Roman"/>
              </a:rPr>
              <a:t>, the native is </a:t>
            </a:r>
            <a:r>
              <a:rPr lang="en-GB" sz="2000" b="0" i="0" u="none" strike="noStrike" cap="none" dirty="0" err="1">
                <a:solidFill>
                  <a:srgbClr val="0C0405"/>
                </a:solidFill>
                <a:latin typeface="Times New Roman"/>
                <a:ea typeface="Times New Roman"/>
                <a:cs typeface="Times New Roman"/>
                <a:sym typeface="Times New Roman"/>
              </a:rPr>
              <a:t>betowed</a:t>
            </a:r>
            <a:r>
              <a:rPr lang="en-GB" sz="2000" b="0" i="0" u="none" strike="noStrike" cap="none" dirty="0">
                <a:solidFill>
                  <a:srgbClr val="0C0405"/>
                </a:solidFill>
                <a:latin typeface="Times New Roman"/>
                <a:ea typeface="Times New Roman"/>
                <a:cs typeface="Times New Roman"/>
                <a:sym typeface="Times New Roman"/>
              </a:rPr>
              <a:t> with wealth and status.</a:t>
            </a:r>
            <a:endParaRPr sz="2000" b="0" i="0" u="none" strike="noStrike" cap="none" dirty="0">
              <a:solidFill>
                <a:schemeClr val="dk1"/>
              </a:solidFill>
              <a:latin typeface="Calibri"/>
              <a:ea typeface="Calibri"/>
              <a:cs typeface="Calibri"/>
              <a:sym typeface="Calibri"/>
            </a:endParaRPr>
          </a:p>
          <a:p>
            <a:pPr marL="0" marR="0" lvl="0" indent="0" algn="just" rtl="0">
              <a:spcBef>
                <a:spcPts val="0"/>
              </a:spcBef>
              <a:spcAft>
                <a:spcPts val="0"/>
              </a:spcAft>
              <a:buNone/>
            </a:pPr>
            <a:r>
              <a:rPr lang="en-GB" sz="2000" b="0" i="0" u="none" strike="noStrike" cap="none" dirty="0">
                <a:solidFill>
                  <a:srgbClr val="0C0405"/>
                </a:solidFill>
                <a:latin typeface="Times New Roman"/>
                <a:ea typeface="Times New Roman"/>
                <a:cs typeface="Times New Roman"/>
                <a:sym typeface="Times New Roman"/>
              </a:rPr>
              <a:t> </a:t>
            </a:r>
            <a:endParaRPr sz="2000" b="0" i="0" u="none" strike="noStrike" cap="none" dirty="0">
              <a:solidFill>
                <a:schemeClr val="dk1"/>
              </a:solidFill>
              <a:latin typeface="Calibri"/>
              <a:ea typeface="Calibri"/>
              <a:cs typeface="Calibri"/>
              <a:sym typeface="Calibri"/>
            </a:endParaRPr>
          </a:p>
          <a:p>
            <a:pPr marL="0" marR="0" lvl="0" indent="0" algn="just" rtl="0">
              <a:spcBef>
                <a:spcPts val="0"/>
              </a:spcBef>
              <a:spcAft>
                <a:spcPts val="0"/>
              </a:spcAft>
              <a:buNone/>
            </a:pPr>
            <a:r>
              <a:rPr lang="en-GB" sz="2000" dirty="0">
                <a:solidFill>
                  <a:srgbClr val="0C0405"/>
                </a:solidFill>
                <a:latin typeface="Times New Roman"/>
                <a:ea typeface="Times New Roman"/>
                <a:cs typeface="Times New Roman"/>
                <a:sym typeface="Times New Roman"/>
              </a:rPr>
              <a:t>9. </a:t>
            </a:r>
            <a:r>
              <a:rPr lang="en-GB" sz="2000" b="0" i="0" u="none" strike="noStrike" cap="none" dirty="0">
                <a:solidFill>
                  <a:srgbClr val="0C0405"/>
                </a:solidFill>
                <a:latin typeface="Times New Roman"/>
                <a:ea typeface="Times New Roman"/>
                <a:cs typeface="Times New Roman"/>
                <a:sym typeface="Times New Roman"/>
              </a:rPr>
              <a:t>The planet which is weak at birth and pl aced in the debilitation sigh, the </a:t>
            </a:r>
            <a:r>
              <a:rPr lang="en-GB" sz="2000" b="0" i="0" u="none" strike="noStrike" cap="none" dirty="0" err="1">
                <a:solidFill>
                  <a:srgbClr val="0C0405"/>
                </a:solidFill>
                <a:latin typeface="Times New Roman"/>
                <a:ea typeface="Times New Roman"/>
                <a:cs typeface="Times New Roman"/>
                <a:sym typeface="Times New Roman"/>
              </a:rPr>
              <a:t>Dasa</a:t>
            </a:r>
            <a:r>
              <a:rPr lang="en-GB" sz="2000" b="0" i="0" u="none" strike="noStrike" cap="none" dirty="0">
                <a:solidFill>
                  <a:srgbClr val="0C0405"/>
                </a:solidFill>
                <a:latin typeface="Times New Roman"/>
                <a:ea typeface="Times New Roman"/>
                <a:cs typeface="Times New Roman"/>
                <a:sym typeface="Times New Roman"/>
              </a:rPr>
              <a:t> of such planet is termed as '</a:t>
            </a:r>
            <a:r>
              <a:rPr lang="en-GB" sz="2000" b="0" i="0" u="none" strike="noStrike" cap="none" dirty="0" err="1">
                <a:solidFill>
                  <a:srgbClr val="0C0405"/>
                </a:solidFill>
                <a:latin typeface="Times New Roman"/>
                <a:ea typeface="Times New Roman"/>
                <a:cs typeface="Times New Roman"/>
                <a:sym typeface="Times New Roman"/>
              </a:rPr>
              <a:t>Rikta</a:t>
            </a:r>
            <a:r>
              <a:rPr lang="en-GB" sz="2000" b="0" i="0" u="none" strike="noStrike" cap="none" dirty="0">
                <a:solidFill>
                  <a:srgbClr val="0C0405"/>
                </a:solidFill>
                <a:latin typeface="Times New Roman"/>
                <a:ea typeface="Times New Roman"/>
                <a:cs typeface="Times New Roman"/>
                <a:sym typeface="Times New Roman"/>
              </a:rPr>
              <a:t>' </a:t>
            </a:r>
            <a:r>
              <a:rPr lang="en-GB" sz="2000" b="0" i="0" u="none" strike="noStrike" cap="none" dirty="0" err="1">
                <a:solidFill>
                  <a:srgbClr val="0C0405"/>
                </a:solidFill>
                <a:latin typeface="Times New Roman"/>
                <a:ea typeface="Times New Roman"/>
                <a:cs typeface="Times New Roman"/>
                <a:sym typeface="Times New Roman"/>
              </a:rPr>
              <a:t>Dasa</a:t>
            </a:r>
            <a:r>
              <a:rPr lang="en-GB" sz="2000" b="0" i="0" u="none" strike="noStrike" cap="none" dirty="0">
                <a:solidFill>
                  <a:srgbClr val="0C0405"/>
                </a:solidFill>
                <a:latin typeface="Times New Roman"/>
                <a:ea typeface="Times New Roman"/>
                <a:cs typeface="Times New Roman"/>
                <a:sym typeface="Times New Roman"/>
              </a:rPr>
              <a:t> (defunct). The native faces losses during this </a:t>
            </a:r>
            <a:r>
              <a:rPr lang="en-GB" sz="2000" b="0" i="0" u="none" strike="noStrike" cap="none" dirty="0" err="1">
                <a:solidFill>
                  <a:srgbClr val="0C0405"/>
                </a:solidFill>
                <a:latin typeface="Times New Roman"/>
                <a:ea typeface="Times New Roman"/>
                <a:cs typeface="Times New Roman"/>
                <a:sym typeface="Times New Roman"/>
              </a:rPr>
              <a:t>Dasa</a:t>
            </a:r>
            <a:r>
              <a:rPr lang="en-GB" sz="2000" b="0" i="0" u="none" strike="noStrike" cap="none" dirty="0">
                <a:solidFill>
                  <a:srgbClr val="0C0405"/>
                </a:solidFill>
                <a:latin typeface="Times New Roman"/>
                <a:ea typeface="Times New Roman"/>
                <a:cs typeface="Times New Roman"/>
                <a:sym typeface="Times New Roman"/>
              </a:rPr>
              <a:t>.</a:t>
            </a:r>
            <a:endParaRPr sz="2000" b="0" i="0" u="none" strike="noStrike" cap="none" dirty="0">
              <a:solidFill>
                <a:schemeClr val="dk1"/>
              </a:solidFill>
              <a:latin typeface="Calibri"/>
              <a:ea typeface="Calibri"/>
              <a:cs typeface="Calibri"/>
              <a:sym typeface="Calibri"/>
            </a:endParaRPr>
          </a:p>
          <a:p>
            <a:pPr marL="0" marR="0" lvl="0" indent="0" algn="just" rtl="0">
              <a:spcBef>
                <a:spcPts val="0"/>
              </a:spcBef>
              <a:spcAft>
                <a:spcPts val="0"/>
              </a:spcAft>
              <a:buNone/>
            </a:pPr>
            <a:r>
              <a:rPr lang="en-GB" sz="2000" b="0" i="0" u="none" strike="noStrike" cap="none" dirty="0">
                <a:solidFill>
                  <a:srgbClr val="0C0405"/>
                </a:solidFill>
                <a:latin typeface="Times New Roman"/>
                <a:ea typeface="Times New Roman"/>
                <a:cs typeface="Times New Roman"/>
                <a:sym typeface="Times New Roman"/>
              </a:rPr>
              <a:t> </a:t>
            </a:r>
            <a:endParaRPr sz="2000" b="0" i="0" u="none" strike="noStrike" cap="none" dirty="0">
              <a:solidFill>
                <a:schemeClr val="dk1"/>
              </a:solidFill>
              <a:latin typeface="Calibri"/>
              <a:ea typeface="Calibri"/>
              <a:cs typeface="Calibri"/>
              <a:sym typeface="Calibri"/>
            </a:endParaRPr>
          </a:p>
          <a:p>
            <a:pPr marL="0" marR="0" lvl="0" indent="0" algn="just" rtl="0">
              <a:spcBef>
                <a:spcPts val="0"/>
              </a:spcBef>
              <a:spcAft>
                <a:spcPts val="0"/>
              </a:spcAft>
              <a:buNone/>
            </a:pPr>
            <a:r>
              <a:rPr lang="en-GB" sz="2000" dirty="0">
                <a:solidFill>
                  <a:srgbClr val="0C0405"/>
                </a:solidFill>
                <a:latin typeface="Times New Roman"/>
                <a:ea typeface="Times New Roman"/>
                <a:cs typeface="Times New Roman"/>
                <a:sym typeface="Times New Roman"/>
              </a:rPr>
              <a:t>10. </a:t>
            </a:r>
            <a:r>
              <a:rPr lang="en-GB" sz="2000" b="0" i="0" u="none" strike="noStrike" cap="none" dirty="0">
                <a:solidFill>
                  <a:srgbClr val="0C0405"/>
                </a:solidFill>
                <a:latin typeface="Times New Roman"/>
                <a:ea typeface="Times New Roman"/>
                <a:cs typeface="Times New Roman"/>
                <a:sym typeface="Times New Roman"/>
              </a:rPr>
              <a:t>The </a:t>
            </a:r>
            <a:r>
              <a:rPr lang="en-GB" sz="2000" b="0" i="0" u="none" strike="noStrike" cap="none" dirty="0" err="1">
                <a:solidFill>
                  <a:srgbClr val="0C0405"/>
                </a:solidFill>
                <a:latin typeface="Times New Roman"/>
                <a:ea typeface="Times New Roman"/>
                <a:cs typeface="Times New Roman"/>
                <a:sym typeface="Times New Roman"/>
              </a:rPr>
              <a:t>Dasa</a:t>
            </a:r>
            <a:r>
              <a:rPr lang="en-GB" sz="2000" b="0" i="0" u="none" strike="noStrike" cap="none" dirty="0">
                <a:solidFill>
                  <a:srgbClr val="0C0405"/>
                </a:solidFill>
                <a:latin typeface="Times New Roman"/>
                <a:ea typeface="Times New Roman"/>
                <a:cs typeface="Times New Roman"/>
                <a:sym typeface="Times New Roman"/>
              </a:rPr>
              <a:t> of a planet which is placed at the lowest point of debilitation or in the enemy's </a:t>
            </a:r>
            <a:r>
              <a:rPr lang="en-GB" sz="2000" b="0" i="0" u="none" strike="noStrike" cap="none" dirty="0" err="1">
                <a:solidFill>
                  <a:srgbClr val="0C0405"/>
                </a:solidFill>
                <a:latin typeface="Times New Roman"/>
                <a:ea typeface="Times New Roman"/>
                <a:cs typeface="Times New Roman"/>
                <a:sym typeface="Times New Roman"/>
              </a:rPr>
              <a:t>Navamsa</a:t>
            </a:r>
            <a:r>
              <a:rPr lang="en-GB" sz="2000" b="0" i="0" u="none" strike="noStrike" cap="none" dirty="0">
                <a:solidFill>
                  <a:srgbClr val="0C0405"/>
                </a:solidFill>
                <a:latin typeface="Times New Roman"/>
                <a:ea typeface="Times New Roman"/>
                <a:cs typeface="Times New Roman"/>
                <a:sym typeface="Times New Roman"/>
              </a:rPr>
              <a:t>, or in the inimical sign, is called as '</a:t>
            </a:r>
            <a:r>
              <a:rPr lang="en-GB" sz="2000" b="0" i="0" u="none" strike="noStrike" cap="none" dirty="0" err="1">
                <a:solidFill>
                  <a:srgbClr val="0C0405"/>
                </a:solidFill>
                <a:latin typeface="Times New Roman"/>
                <a:ea typeface="Times New Roman"/>
                <a:cs typeface="Times New Roman"/>
                <a:sym typeface="Times New Roman"/>
              </a:rPr>
              <a:t>Arishta</a:t>
            </a:r>
            <a:r>
              <a:rPr lang="en-GB" sz="2000" b="0" i="0" u="none" strike="noStrike" cap="none" dirty="0">
                <a:solidFill>
                  <a:srgbClr val="0C0405"/>
                </a:solidFill>
                <a:latin typeface="Times New Roman"/>
                <a:ea typeface="Times New Roman"/>
                <a:cs typeface="Times New Roman"/>
                <a:sym typeface="Times New Roman"/>
              </a:rPr>
              <a:t>' </a:t>
            </a:r>
            <a:r>
              <a:rPr lang="en-GB" sz="2000" b="0" i="0" u="none" strike="noStrike" cap="none" dirty="0" err="1">
                <a:solidFill>
                  <a:srgbClr val="0C0405"/>
                </a:solidFill>
                <a:latin typeface="Times New Roman"/>
                <a:ea typeface="Times New Roman"/>
                <a:cs typeface="Times New Roman"/>
                <a:sym typeface="Times New Roman"/>
              </a:rPr>
              <a:t>Dasa</a:t>
            </a:r>
            <a:r>
              <a:rPr lang="en-GB" sz="2000" b="0" i="0" u="none" strike="noStrike" cap="none" dirty="0">
                <a:solidFill>
                  <a:srgbClr val="0C0405"/>
                </a:solidFill>
                <a:latin typeface="Times New Roman"/>
                <a:ea typeface="Times New Roman"/>
                <a:cs typeface="Times New Roman"/>
                <a:sym typeface="Times New Roman"/>
              </a:rPr>
              <a:t> (period of misfortune). In this </a:t>
            </a:r>
            <a:r>
              <a:rPr lang="en-GB" sz="2000" b="0" i="0" u="none" strike="noStrike" cap="none" dirty="0" err="1">
                <a:solidFill>
                  <a:srgbClr val="0C0405"/>
                </a:solidFill>
                <a:latin typeface="Times New Roman"/>
                <a:ea typeface="Times New Roman"/>
                <a:cs typeface="Times New Roman"/>
                <a:sym typeface="Times New Roman"/>
              </a:rPr>
              <a:t>Dasa</a:t>
            </a:r>
            <a:r>
              <a:rPr lang="en-GB" sz="2000" b="0" i="0" u="none" strike="noStrike" cap="none" dirty="0">
                <a:solidFill>
                  <a:srgbClr val="0C0405"/>
                </a:solidFill>
                <a:latin typeface="Times New Roman"/>
                <a:ea typeface="Times New Roman"/>
                <a:cs typeface="Times New Roman"/>
                <a:sym typeface="Times New Roman"/>
              </a:rPr>
              <a:t>, loss of wealth, comforts and health be anticipated</a:t>
            </a:r>
            <a:r>
              <a:rPr lang="en-GB" sz="2000" b="0" i="0" u="none" strike="noStrike" cap="none" dirty="0">
                <a:solidFill>
                  <a:srgbClr val="272521"/>
                </a:solidFill>
                <a:latin typeface="Times New Roman"/>
                <a:ea typeface="Times New Roman"/>
                <a:cs typeface="Times New Roman"/>
                <a:sym typeface="Times New Roman"/>
              </a:rPr>
              <a:t>.</a:t>
            </a:r>
            <a:endParaRPr sz="2000" b="0" i="0" u="none" strike="noStrike" cap="none" dirty="0">
              <a:solidFill>
                <a:schemeClr val="dk1"/>
              </a:solidFill>
              <a:latin typeface="Calibri"/>
              <a:ea typeface="Calibri"/>
              <a:cs typeface="Calibri"/>
              <a:sym typeface="Calibri"/>
            </a:endParaRPr>
          </a:p>
          <a:p>
            <a:pPr marL="0" marR="0" lvl="0" indent="0" algn="just" rtl="0">
              <a:spcBef>
                <a:spcPts val="0"/>
              </a:spcBef>
              <a:spcAft>
                <a:spcPts val="0"/>
              </a:spcAft>
              <a:buNone/>
            </a:pPr>
            <a:r>
              <a:rPr lang="en-GB" sz="2000" b="0" i="0" u="none" strike="noStrike" cap="none" dirty="0">
                <a:solidFill>
                  <a:srgbClr val="0C0405"/>
                </a:solidFill>
                <a:latin typeface="Times New Roman"/>
                <a:ea typeface="Times New Roman"/>
                <a:cs typeface="Times New Roman"/>
                <a:sym typeface="Times New Roman"/>
              </a:rPr>
              <a:t> </a:t>
            </a:r>
            <a:endParaRPr sz="2000" b="0" i="0" u="none" strike="noStrike" cap="none" dirty="0">
              <a:solidFill>
                <a:schemeClr val="dk1"/>
              </a:solidFill>
              <a:latin typeface="Calibri"/>
              <a:ea typeface="Calibri"/>
              <a:cs typeface="Calibri"/>
              <a:sym typeface="Calibri"/>
            </a:endParaRPr>
          </a:p>
          <a:p>
            <a:pPr marL="0" marR="0" lvl="0" indent="0" algn="just" rtl="0">
              <a:spcBef>
                <a:spcPts val="0"/>
              </a:spcBef>
              <a:spcAft>
                <a:spcPts val="0"/>
              </a:spcAft>
              <a:buNone/>
            </a:pPr>
            <a:r>
              <a:rPr lang="en-GB" sz="2000" dirty="0">
                <a:solidFill>
                  <a:srgbClr val="0C0405"/>
                </a:solidFill>
                <a:latin typeface="Times New Roman"/>
                <a:ea typeface="Times New Roman"/>
                <a:cs typeface="Times New Roman"/>
                <a:sym typeface="Times New Roman"/>
              </a:rPr>
              <a:t>11. </a:t>
            </a:r>
            <a:r>
              <a:rPr lang="en-GB" sz="2000" b="0" i="0" u="none" strike="noStrike" cap="none" dirty="0">
                <a:solidFill>
                  <a:srgbClr val="0C0405"/>
                </a:solidFill>
                <a:latin typeface="Times New Roman"/>
                <a:ea typeface="Times New Roman"/>
                <a:cs typeface="Times New Roman"/>
                <a:sym typeface="Times New Roman"/>
              </a:rPr>
              <a:t>The planet posited in exaltation, own or friendly sign at the</a:t>
            </a:r>
            <a:r>
              <a:rPr lang="en-GB" sz="2000" b="0" i="0" u="none" strike="noStrike" cap="none" dirty="0">
                <a:solidFill>
                  <a:srgbClr val="4E4E4E"/>
                </a:solidFill>
                <a:latin typeface="Times New Roman"/>
                <a:ea typeface="Times New Roman"/>
                <a:cs typeface="Times New Roman"/>
                <a:sym typeface="Times New Roman"/>
              </a:rPr>
              <a:t> </a:t>
            </a:r>
            <a:r>
              <a:rPr lang="en-GB" sz="2000" b="0" i="0" u="none" strike="noStrike" cap="none" dirty="0">
                <a:solidFill>
                  <a:srgbClr val="0C0405"/>
                </a:solidFill>
                <a:latin typeface="Times New Roman"/>
                <a:ea typeface="Times New Roman"/>
                <a:cs typeface="Times New Roman"/>
                <a:sym typeface="Times New Roman"/>
              </a:rPr>
              <a:t>time of birth but has gone in inimical sign or in sign of</a:t>
            </a:r>
            <a:r>
              <a:rPr lang="en-GB" sz="2000" b="0" i="0" u="none" strike="noStrike" cap="none" dirty="0">
                <a:solidFill>
                  <a:srgbClr val="4E4E4E"/>
                </a:solidFill>
                <a:latin typeface="Times New Roman"/>
                <a:ea typeface="Times New Roman"/>
                <a:cs typeface="Times New Roman"/>
                <a:sym typeface="Times New Roman"/>
              </a:rPr>
              <a:t> </a:t>
            </a:r>
            <a:r>
              <a:rPr lang="en-GB" sz="2000" b="0" i="0" u="none" strike="noStrike" cap="none" dirty="0">
                <a:solidFill>
                  <a:srgbClr val="0C0405"/>
                </a:solidFill>
                <a:latin typeface="Times New Roman"/>
                <a:ea typeface="Times New Roman"/>
                <a:cs typeface="Times New Roman"/>
                <a:sym typeface="Times New Roman"/>
              </a:rPr>
              <a:t>debilitation in the </a:t>
            </a:r>
            <a:r>
              <a:rPr lang="en-GB" sz="2000" b="0" i="0" u="none" strike="noStrike" cap="none" dirty="0" err="1">
                <a:solidFill>
                  <a:srgbClr val="0C0405"/>
                </a:solidFill>
                <a:latin typeface="Times New Roman"/>
                <a:ea typeface="Times New Roman"/>
                <a:cs typeface="Times New Roman"/>
                <a:sym typeface="Times New Roman"/>
              </a:rPr>
              <a:t>Navamsa</a:t>
            </a:r>
            <a:r>
              <a:rPr lang="en-GB" sz="2000" b="0" i="0" u="none" strike="noStrike" cap="none" dirty="0">
                <a:solidFill>
                  <a:srgbClr val="0C0405"/>
                </a:solidFill>
                <a:latin typeface="Times New Roman"/>
                <a:ea typeface="Times New Roman"/>
                <a:cs typeface="Times New Roman"/>
                <a:sym typeface="Times New Roman"/>
              </a:rPr>
              <a:t>, the </a:t>
            </a:r>
            <a:r>
              <a:rPr lang="en-GB" sz="2000" b="0" i="0" u="none" strike="noStrike" cap="none" dirty="0" err="1">
                <a:solidFill>
                  <a:srgbClr val="0C0405"/>
                </a:solidFill>
                <a:latin typeface="Times New Roman"/>
                <a:ea typeface="Times New Roman"/>
                <a:cs typeface="Times New Roman"/>
                <a:sym typeface="Times New Roman"/>
              </a:rPr>
              <a:t>Dasa</a:t>
            </a:r>
            <a:r>
              <a:rPr lang="en-GB" sz="2000" b="0" i="0" u="none" strike="noStrike" cap="none" dirty="0">
                <a:solidFill>
                  <a:srgbClr val="0C0405"/>
                </a:solidFill>
                <a:latin typeface="Times New Roman"/>
                <a:ea typeface="Times New Roman"/>
                <a:cs typeface="Times New Roman"/>
                <a:sym typeface="Times New Roman"/>
              </a:rPr>
              <a:t> of such planet will</a:t>
            </a:r>
            <a:r>
              <a:rPr lang="en-GB" sz="2000" b="0" i="0" u="none" strike="noStrike" cap="none" dirty="0">
                <a:solidFill>
                  <a:srgbClr val="4E4E4E"/>
                </a:solidFill>
                <a:latin typeface="Times New Roman"/>
                <a:ea typeface="Times New Roman"/>
                <a:cs typeface="Times New Roman"/>
                <a:sym typeface="Times New Roman"/>
              </a:rPr>
              <a:t> </a:t>
            </a:r>
            <a:r>
              <a:rPr lang="en-GB" sz="2000" b="0" i="0" u="none" strike="noStrike" cap="none" dirty="0">
                <a:solidFill>
                  <a:srgbClr val="0C0405"/>
                </a:solidFill>
                <a:latin typeface="Times New Roman"/>
                <a:ea typeface="Times New Roman"/>
                <a:cs typeface="Times New Roman"/>
                <a:sym typeface="Times New Roman"/>
              </a:rPr>
              <a:t>render favourable results in the second half and mixed results in the </a:t>
            </a:r>
            <a:r>
              <a:rPr lang="en-GB" sz="2000" b="0" i="0" u="none" strike="noStrike" cap="none" dirty="0">
                <a:solidFill>
                  <a:srgbClr val="0C0505"/>
                </a:solidFill>
                <a:latin typeface="Times New Roman"/>
                <a:ea typeface="Times New Roman"/>
                <a:cs typeface="Times New Roman"/>
                <a:sym typeface="Times New Roman"/>
              </a:rPr>
              <a:t>first half. This </a:t>
            </a:r>
            <a:r>
              <a:rPr lang="en-GB" sz="2000" b="0" i="0" u="none" strike="noStrike" cap="none" dirty="0" err="1">
                <a:solidFill>
                  <a:srgbClr val="0C0505"/>
                </a:solidFill>
                <a:latin typeface="Times New Roman"/>
                <a:ea typeface="Times New Roman"/>
                <a:cs typeface="Times New Roman"/>
                <a:sym typeface="Times New Roman"/>
              </a:rPr>
              <a:t>Dasa</a:t>
            </a:r>
            <a:r>
              <a:rPr lang="en-GB" sz="2000" b="0" i="0" u="none" strike="noStrike" cap="none" dirty="0">
                <a:solidFill>
                  <a:srgbClr val="0C0505"/>
                </a:solidFill>
                <a:latin typeface="Times New Roman"/>
                <a:ea typeface="Times New Roman"/>
                <a:cs typeface="Times New Roman"/>
                <a:sym typeface="Times New Roman"/>
              </a:rPr>
              <a:t> Is known as '</a:t>
            </a:r>
            <a:r>
              <a:rPr lang="en-GB" sz="2000" b="0" i="0" u="none" strike="noStrike" cap="none" dirty="0" err="1">
                <a:solidFill>
                  <a:srgbClr val="0C0505"/>
                </a:solidFill>
                <a:latin typeface="Times New Roman"/>
                <a:ea typeface="Times New Roman"/>
                <a:cs typeface="Times New Roman"/>
                <a:sym typeface="Times New Roman"/>
              </a:rPr>
              <a:t>Mishrita</a:t>
            </a:r>
            <a:r>
              <a:rPr lang="en-GB" sz="2000" b="0" i="0" u="none" strike="noStrike" cap="none" dirty="0">
                <a:solidFill>
                  <a:srgbClr val="0C0505"/>
                </a:solidFill>
                <a:latin typeface="Times New Roman"/>
                <a:ea typeface="Times New Roman"/>
                <a:cs typeface="Times New Roman"/>
                <a:sym typeface="Times New Roman"/>
              </a:rPr>
              <a:t> </a:t>
            </a:r>
            <a:r>
              <a:rPr lang="en-GB" sz="2000" b="0" i="0" u="none" strike="noStrike" cap="none" dirty="0" err="1">
                <a:solidFill>
                  <a:srgbClr val="0C0505"/>
                </a:solidFill>
                <a:latin typeface="Times New Roman"/>
                <a:ea typeface="Times New Roman"/>
                <a:cs typeface="Times New Roman"/>
                <a:sym typeface="Times New Roman"/>
              </a:rPr>
              <a:t>Dasa</a:t>
            </a:r>
            <a:r>
              <a:rPr lang="en-GB" sz="2000" b="0" i="0" u="none" strike="noStrike" cap="none" dirty="0">
                <a:solidFill>
                  <a:srgbClr val="0C0505"/>
                </a:solidFill>
                <a:latin typeface="Times New Roman"/>
                <a:ea typeface="Times New Roman"/>
                <a:cs typeface="Times New Roman"/>
                <a:sym typeface="Times New Roman"/>
              </a:rPr>
              <a:t>’.</a:t>
            </a:r>
            <a:endParaRPr sz="2000" b="0" i="0" u="none" strike="noStrike" cap="none" dirty="0">
              <a:solidFill>
                <a:schemeClr val="dk1"/>
              </a:solidFill>
              <a:latin typeface="Calibri"/>
              <a:ea typeface="Calibri"/>
              <a:cs typeface="Calibri"/>
              <a:sym typeface="Calibri"/>
            </a:endParaRPr>
          </a:p>
          <a:p>
            <a:pPr marL="0" marR="0" lvl="0" indent="0" algn="just" rtl="0">
              <a:spcBef>
                <a:spcPts val="0"/>
              </a:spcBef>
              <a:spcAft>
                <a:spcPts val="0"/>
              </a:spcAft>
              <a:buNone/>
            </a:pPr>
            <a:r>
              <a:rPr lang="en-GB" sz="2000" b="0" i="0" u="none" strike="noStrike" cap="none" dirty="0">
                <a:solidFill>
                  <a:srgbClr val="0C0505"/>
                </a:solidFill>
                <a:latin typeface="Times New Roman"/>
                <a:ea typeface="Times New Roman"/>
                <a:cs typeface="Times New Roman"/>
                <a:sym typeface="Times New Roman"/>
              </a:rPr>
              <a:t> </a:t>
            </a:r>
            <a:endParaRPr sz="1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0"/>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35" name="Google Shape;135;p20"/>
          <p:cNvSpPr/>
          <p:nvPr/>
        </p:nvSpPr>
        <p:spPr>
          <a:xfrm>
            <a:off x="-1" y="-910649"/>
            <a:ext cx="12191999" cy="6740307"/>
          </a:xfrm>
          <a:prstGeom prst="rect">
            <a:avLst/>
          </a:prstGeom>
          <a:noFill/>
          <a:ln>
            <a:noFill/>
          </a:ln>
        </p:spPr>
        <p:txBody>
          <a:bodyPr spcFirstLastPara="1" wrap="square" lIns="91425" tIns="45700" rIns="91425" bIns="45700" anchor="t" anchorCtr="0">
            <a:noAutofit/>
          </a:bodyPr>
          <a:lstStyle/>
          <a:p>
            <a:pPr marL="342900" marR="0" lvl="0" indent="-228600" algn="just" rtl="0">
              <a:spcBef>
                <a:spcPts val="0"/>
              </a:spcBef>
              <a:spcAft>
                <a:spcPts val="0"/>
              </a:spcAft>
              <a:buClr>
                <a:schemeClr val="dk1"/>
              </a:buClr>
              <a:buSzPts val="1800"/>
              <a:buFont typeface="Calibri"/>
              <a:buNone/>
            </a:pPr>
            <a:endParaRPr sz="1800" b="0" i="0" u="none" strike="noStrike" cap="none" dirty="0">
              <a:solidFill>
                <a:srgbClr val="0C0505"/>
              </a:solidFill>
              <a:latin typeface="Times New Roman"/>
              <a:ea typeface="Times New Roman"/>
              <a:cs typeface="Times New Roman"/>
              <a:sym typeface="Times New Roman"/>
            </a:endParaRPr>
          </a:p>
          <a:p>
            <a:pPr marL="342900" marR="0" lvl="0" indent="-228600" algn="just" rtl="0">
              <a:spcBef>
                <a:spcPts val="0"/>
              </a:spcBef>
              <a:spcAft>
                <a:spcPts val="0"/>
              </a:spcAft>
              <a:buClr>
                <a:schemeClr val="dk1"/>
              </a:buClr>
              <a:buSzPts val="1800"/>
              <a:buFont typeface="Calibri"/>
              <a:buNone/>
            </a:pPr>
            <a:endParaRPr sz="1800" b="0" i="0" u="none" strike="noStrike" cap="none" dirty="0">
              <a:solidFill>
                <a:srgbClr val="0C0505"/>
              </a:solidFill>
              <a:latin typeface="Times New Roman"/>
              <a:ea typeface="Times New Roman"/>
              <a:cs typeface="Times New Roman"/>
              <a:sym typeface="Times New Roman"/>
            </a:endParaRPr>
          </a:p>
          <a:p>
            <a:pPr marL="342900" marR="0" lvl="0" indent="-228600" algn="just" rtl="0">
              <a:spcBef>
                <a:spcPts val="0"/>
              </a:spcBef>
              <a:spcAft>
                <a:spcPts val="0"/>
              </a:spcAft>
              <a:buClr>
                <a:schemeClr val="dk1"/>
              </a:buClr>
              <a:buSzPts val="1800"/>
              <a:buFont typeface="Calibri"/>
              <a:buNone/>
            </a:pPr>
            <a:endParaRPr sz="1800" b="0" i="0" u="none" strike="noStrike" cap="none" dirty="0">
              <a:solidFill>
                <a:srgbClr val="0C0505"/>
              </a:solidFill>
              <a:latin typeface="Times New Roman"/>
              <a:ea typeface="Times New Roman"/>
              <a:cs typeface="Times New Roman"/>
              <a:sym typeface="Times New Roman"/>
            </a:endParaRPr>
          </a:p>
          <a:p>
            <a:pPr marL="342900" marR="0" lvl="0" indent="-228600" algn="just" rtl="0">
              <a:spcBef>
                <a:spcPts val="0"/>
              </a:spcBef>
              <a:spcAft>
                <a:spcPts val="0"/>
              </a:spcAft>
              <a:buClr>
                <a:schemeClr val="dk1"/>
              </a:buClr>
              <a:buSzPts val="1800"/>
              <a:buFont typeface="Calibri"/>
              <a:buNone/>
            </a:pPr>
            <a:endParaRPr sz="1800" b="0" i="0" u="none" strike="noStrike" cap="none" dirty="0">
              <a:solidFill>
                <a:srgbClr val="0C0505"/>
              </a:solidFill>
              <a:latin typeface="Times New Roman"/>
              <a:ea typeface="Times New Roman"/>
              <a:cs typeface="Times New Roman"/>
              <a:sym typeface="Times New Roman"/>
            </a:endParaRPr>
          </a:p>
          <a:p>
            <a:pPr marL="342900" marR="0" lvl="0" indent="-228600" algn="just" rtl="0">
              <a:spcBef>
                <a:spcPts val="0"/>
              </a:spcBef>
              <a:spcAft>
                <a:spcPts val="0"/>
              </a:spcAft>
              <a:buClr>
                <a:schemeClr val="dk1"/>
              </a:buClr>
              <a:buSzPts val="1800"/>
              <a:buFont typeface="Calibri"/>
              <a:buNone/>
            </a:pPr>
            <a:endParaRPr sz="1800" b="0" i="0" u="none" strike="noStrike" cap="none" dirty="0">
              <a:solidFill>
                <a:srgbClr val="0C0505"/>
              </a:solidFill>
              <a:latin typeface="Times New Roman"/>
              <a:ea typeface="Times New Roman"/>
              <a:cs typeface="Times New Roman"/>
              <a:sym typeface="Times New Roman"/>
            </a:endParaRPr>
          </a:p>
          <a:p>
            <a:pPr marL="0" marR="0" lvl="0" indent="0" algn="just" rtl="0">
              <a:spcBef>
                <a:spcPts val="0"/>
              </a:spcBef>
              <a:spcAft>
                <a:spcPts val="0"/>
              </a:spcAft>
              <a:buNone/>
            </a:pPr>
            <a:r>
              <a:rPr lang="en-GB" sz="1800" dirty="0">
                <a:solidFill>
                  <a:srgbClr val="0C0505"/>
                </a:solidFill>
                <a:latin typeface="Times New Roman"/>
                <a:ea typeface="Times New Roman"/>
                <a:cs typeface="Times New Roman"/>
                <a:sym typeface="Times New Roman"/>
              </a:rPr>
              <a:t>12. </a:t>
            </a:r>
            <a:r>
              <a:rPr lang="en-GB" sz="2000" b="0" i="0" u="none" strike="noStrike" cap="none" dirty="0">
                <a:solidFill>
                  <a:srgbClr val="0C0505"/>
                </a:solidFill>
                <a:latin typeface="Times New Roman"/>
                <a:ea typeface="Times New Roman"/>
                <a:cs typeface="Times New Roman"/>
                <a:sym typeface="Times New Roman"/>
              </a:rPr>
              <a:t>At the time of birth, if any planet Is In the inimical or debilitated sign and acquires the same </a:t>
            </a:r>
            <a:r>
              <a:rPr lang="en-GB" sz="2000" b="0" i="0" u="none" strike="noStrike" cap="none" dirty="0" err="1">
                <a:solidFill>
                  <a:srgbClr val="0C0505"/>
                </a:solidFill>
                <a:latin typeface="Times New Roman"/>
                <a:ea typeface="Times New Roman"/>
                <a:cs typeface="Times New Roman"/>
                <a:sym typeface="Times New Roman"/>
              </a:rPr>
              <a:t>Navamsa</a:t>
            </a:r>
            <a:r>
              <a:rPr lang="en-GB" sz="2000" b="0" i="0" u="none" strike="noStrike" cap="none" dirty="0">
                <a:solidFill>
                  <a:srgbClr val="0C0505"/>
                </a:solidFill>
                <a:latin typeface="Times New Roman"/>
                <a:ea typeface="Times New Roman"/>
                <a:cs typeface="Times New Roman"/>
                <a:sym typeface="Times New Roman"/>
              </a:rPr>
              <a:t>, the </a:t>
            </a:r>
            <a:r>
              <a:rPr lang="en-GB" sz="2000" b="0" i="0" u="none" strike="noStrike" cap="none" dirty="0" err="1">
                <a:solidFill>
                  <a:srgbClr val="0C0505"/>
                </a:solidFill>
                <a:latin typeface="Times New Roman"/>
                <a:ea typeface="Times New Roman"/>
                <a:cs typeface="Times New Roman"/>
                <a:sym typeface="Times New Roman"/>
              </a:rPr>
              <a:t>Dasa</a:t>
            </a:r>
            <a:r>
              <a:rPr lang="en-GB" sz="2000" b="0" i="0" u="none" strike="noStrike" cap="none" dirty="0">
                <a:solidFill>
                  <a:srgbClr val="0C0505"/>
                </a:solidFill>
                <a:latin typeface="Times New Roman"/>
                <a:ea typeface="Times New Roman"/>
                <a:cs typeface="Times New Roman"/>
                <a:sym typeface="Times New Roman"/>
              </a:rPr>
              <a:t> of such planet Is called "</a:t>
            </a:r>
            <a:r>
              <a:rPr lang="en-GB" sz="2000" b="0" i="0" u="none" strike="noStrike" cap="none" dirty="0" err="1">
                <a:solidFill>
                  <a:srgbClr val="0C0505"/>
                </a:solidFill>
                <a:latin typeface="Times New Roman"/>
                <a:ea typeface="Times New Roman"/>
                <a:cs typeface="Times New Roman"/>
                <a:sym typeface="Times New Roman"/>
              </a:rPr>
              <a:t>Kashta</a:t>
            </a:r>
            <a:r>
              <a:rPr lang="en-GB" sz="2000" b="0" i="0" u="none" strike="noStrike" cap="none" dirty="0">
                <a:solidFill>
                  <a:srgbClr val="0C0505"/>
                </a:solidFill>
                <a:latin typeface="Times New Roman"/>
                <a:ea typeface="Times New Roman"/>
                <a:cs typeface="Times New Roman"/>
                <a:sym typeface="Times New Roman"/>
              </a:rPr>
              <a:t>" </a:t>
            </a:r>
            <a:r>
              <a:rPr lang="en-GB" sz="2000" b="0" i="0" u="none" strike="noStrike" cap="none" dirty="0" err="1">
                <a:solidFill>
                  <a:srgbClr val="0C0505"/>
                </a:solidFill>
                <a:latin typeface="Times New Roman"/>
                <a:ea typeface="Times New Roman"/>
                <a:cs typeface="Times New Roman"/>
                <a:sym typeface="Times New Roman"/>
              </a:rPr>
              <a:t>Dasa</a:t>
            </a:r>
            <a:r>
              <a:rPr lang="en-GB" sz="2000" b="0" i="0" u="none" strike="noStrike" cap="none" dirty="0">
                <a:solidFill>
                  <a:srgbClr val="0C0505"/>
                </a:solidFill>
                <a:latin typeface="Times New Roman"/>
                <a:ea typeface="Times New Roman"/>
                <a:cs typeface="Times New Roman"/>
                <a:sym typeface="Times New Roman"/>
              </a:rPr>
              <a:t>. In this </a:t>
            </a:r>
            <a:r>
              <a:rPr lang="en-GB" sz="2000" b="0" i="0" u="none" strike="noStrike" cap="none" dirty="0" err="1">
                <a:solidFill>
                  <a:srgbClr val="0C0505"/>
                </a:solidFill>
                <a:latin typeface="Times New Roman"/>
                <a:ea typeface="Times New Roman"/>
                <a:cs typeface="Times New Roman"/>
                <a:sym typeface="Times New Roman"/>
              </a:rPr>
              <a:t>Dasa</a:t>
            </a:r>
            <a:r>
              <a:rPr lang="en-GB" sz="2000" b="0" i="0" u="none" strike="noStrike" cap="none" dirty="0">
                <a:solidFill>
                  <a:srgbClr val="0C0505"/>
                </a:solidFill>
                <a:latin typeface="Times New Roman"/>
                <a:ea typeface="Times New Roman"/>
                <a:cs typeface="Times New Roman"/>
                <a:sym typeface="Times New Roman"/>
              </a:rPr>
              <a:t> the native suffers loss of wealth and loses his health. </a:t>
            </a:r>
            <a:endParaRPr sz="2000" b="0" i="0" u="none" strike="noStrike" cap="none" dirty="0">
              <a:solidFill>
                <a:schemeClr val="dk1"/>
              </a:solidFill>
              <a:latin typeface="Calibri"/>
              <a:ea typeface="Calibri"/>
              <a:cs typeface="Calibri"/>
              <a:sym typeface="Calibri"/>
            </a:endParaRPr>
          </a:p>
          <a:p>
            <a:pPr marL="0" marR="0" lvl="0" indent="0" algn="just" rtl="0">
              <a:spcBef>
                <a:spcPts val="0"/>
              </a:spcBef>
              <a:spcAft>
                <a:spcPts val="0"/>
              </a:spcAft>
              <a:buNone/>
            </a:pPr>
            <a:r>
              <a:rPr lang="en-GB" sz="2000" b="0" i="0" u="none" strike="noStrike" cap="none" dirty="0">
                <a:solidFill>
                  <a:srgbClr val="0C0505"/>
                </a:solidFill>
                <a:latin typeface="Times New Roman"/>
                <a:ea typeface="Times New Roman"/>
                <a:cs typeface="Times New Roman"/>
                <a:sym typeface="Times New Roman"/>
              </a:rPr>
              <a:t> </a:t>
            </a:r>
            <a:endParaRPr sz="2000" b="0" i="0" u="none" strike="noStrike" cap="none" dirty="0">
              <a:solidFill>
                <a:schemeClr val="dk1"/>
              </a:solidFill>
              <a:latin typeface="Calibri"/>
              <a:ea typeface="Calibri"/>
              <a:cs typeface="Calibri"/>
              <a:sym typeface="Calibri"/>
            </a:endParaRPr>
          </a:p>
          <a:p>
            <a:pPr marL="0" marR="0" lvl="0" indent="0" algn="just" rtl="0">
              <a:spcBef>
                <a:spcPts val="0"/>
              </a:spcBef>
              <a:spcAft>
                <a:spcPts val="0"/>
              </a:spcAft>
              <a:buNone/>
            </a:pPr>
            <a:r>
              <a:rPr lang="en-GB" sz="2000" dirty="0">
                <a:solidFill>
                  <a:srgbClr val="0C0505"/>
                </a:solidFill>
                <a:latin typeface="Times New Roman"/>
                <a:ea typeface="Times New Roman"/>
                <a:cs typeface="Times New Roman"/>
                <a:sym typeface="Times New Roman"/>
              </a:rPr>
              <a:t>13. </a:t>
            </a:r>
            <a:r>
              <a:rPr lang="en-GB" sz="2000" b="0" i="0" u="none" strike="noStrike" cap="none" dirty="0">
                <a:solidFill>
                  <a:srgbClr val="0C0505"/>
                </a:solidFill>
                <a:latin typeface="Times New Roman"/>
                <a:ea typeface="Times New Roman"/>
                <a:cs typeface="Times New Roman"/>
                <a:sym typeface="Times New Roman"/>
              </a:rPr>
              <a:t>The </a:t>
            </a:r>
            <a:r>
              <a:rPr lang="en-GB" sz="2000" b="0" i="0" u="none" strike="noStrike" cap="none" dirty="0" err="1">
                <a:solidFill>
                  <a:srgbClr val="0C0505"/>
                </a:solidFill>
                <a:latin typeface="Times New Roman"/>
                <a:ea typeface="Times New Roman"/>
                <a:cs typeface="Times New Roman"/>
                <a:sym typeface="Times New Roman"/>
              </a:rPr>
              <a:t>Dasa</a:t>
            </a:r>
            <a:r>
              <a:rPr lang="en-GB" sz="2000" b="0" i="0" u="none" strike="noStrike" cap="none" dirty="0">
                <a:solidFill>
                  <a:srgbClr val="0C0505"/>
                </a:solidFill>
                <a:latin typeface="Times New Roman"/>
                <a:ea typeface="Times New Roman"/>
                <a:cs typeface="Times New Roman"/>
                <a:sym typeface="Times New Roman"/>
              </a:rPr>
              <a:t> of a planet which at the time of birth is in the friendly, own or exaltation on </a:t>
            </a:r>
            <a:r>
              <a:rPr lang="en-GB" sz="2000" b="0" i="0" u="none" strike="noStrike" cap="none" dirty="0" err="1">
                <a:solidFill>
                  <a:srgbClr val="0C0505"/>
                </a:solidFill>
                <a:latin typeface="Times New Roman"/>
                <a:ea typeface="Times New Roman"/>
                <a:cs typeface="Times New Roman"/>
                <a:sym typeface="Times New Roman"/>
              </a:rPr>
              <a:t>Mooltrikona</a:t>
            </a:r>
            <a:r>
              <a:rPr lang="en-GB" sz="2000" b="0" i="0" u="none" strike="noStrike" cap="none" dirty="0">
                <a:solidFill>
                  <a:srgbClr val="0C0505"/>
                </a:solidFill>
                <a:latin typeface="Times New Roman"/>
                <a:ea typeface="Times New Roman"/>
                <a:cs typeface="Times New Roman"/>
                <a:sym typeface="Times New Roman"/>
              </a:rPr>
              <a:t> signs or Vargas, is called 'Shubha' </a:t>
            </a:r>
            <a:r>
              <a:rPr lang="en-GB" sz="2000" b="0" i="0" u="none" strike="noStrike" cap="none" dirty="0" err="1">
                <a:solidFill>
                  <a:srgbClr val="0C0505"/>
                </a:solidFill>
                <a:latin typeface="Times New Roman"/>
                <a:ea typeface="Times New Roman"/>
                <a:cs typeface="Times New Roman"/>
                <a:sym typeface="Times New Roman"/>
              </a:rPr>
              <a:t>Dasa</a:t>
            </a:r>
            <a:r>
              <a:rPr lang="en-GB" sz="2000" b="0" i="0" u="none" strike="noStrike" cap="none" dirty="0">
                <a:solidFill>
                  <a:srgbClr val="0C0505"/>
                </a:solidFill>
                <a:latin typeface="Times New Roman"/>
                <a:ea typeface="Times New Roman"/>
                <a:cs typeface="Times New Roman"/>
                <a:sym typeface="Times New Roman"/>
              </a:rPr>
              <a:t>. In this </a:t>
            </a:r>
            <a:r>
              <a:rPr lang="en-GB" sz="2000" b="0" i="0" u="none" strike="noStrike" cap="none" dirty="0" err="1">
                <a:solidFill>
                  <a:srgbClr val="0C0505"/>
                </a:solidFill>
                <a:latin typeface="Times New Roman"/>
                <a:ea typeface="Times New Roman"/>
                <a:cs typeface="Times New Roman"/>
                <a:sym typeface="Times New Roman"/>
              </a:rPr>
              <a:t>Dasa</a:t>
            </a:r>
            <a:r>
              <a:rPr lang="en-GB" sz="2000" b="0" i="0" u="none" strike="noStrike" cap="none" dirty="0">
                <a:solidFill>
                  <a:srgbClr val="0C0505"/>
                </a:solidFill>
                <a:latin typeface="Times New Roman"/>
                <a:ea typeface="Times New Roman"/>
                <a:cs typeface="Times New Roman"/>
                <a:sym typeface="Times New Roman"/>
              </a:rPr>
              <a:t>, excellent results could be expected</a:t>
            </a:r>
            <a:r>
              <a:rPr lang="en-GB" sz="2000" b="0" i="0" u="none" strike="noStrike" cap="none" dirty="0">
                <a:solidFill>
                  <a:srgbClr val="2D2526"/>
                </a:solidFill>
                <a:latin typeface="Times New Roman"/>
                <a:ea typeface="Times New Roman"/>
                <a:cs typeface="Times New Roman"/>
                <a:sym typeface="Times New Roman"/>
              </a:rPr>
              <a:t>.</a:t>
            </a:r>
            <a:endParaRPr sz="2000" b="0" i="0" u="none" strike="noStrike" cap="none" dirty="0">
              <a:solidFill>
                <a:schemeClr val="dk1"/>
              </a:solidFill>
              <a:latin typeface="Calibri"/>
              <a:ea typeface="Calibri"/>
              <a:cs typeface="Calibri"/>
              <a:sym typeface="Calibri"/>
            </a:endParaRPr>
          </a:p>
          <a:p>
            <a:pPr marL="0" marR="0" lvl="0" indent="0" algn="just" rtl="0">
              <a:spcBef>
                <a:spcPts val="0"/>
              </a:spcBef>
              <a:spcAft>
                <a:spcPts val="0"/>
              </a:spcAft>
              <a:buNone/>
            </a:pPr>
            <a:r>
              <a:rPr lang="en-GB" sz="2000" b="0" i="0" u="none" strike="noStrike" cap="none" dirty="0">
                <a:solidFill>
                  <a:srgbClr val="2D2526"/>
                </a:solidFill>
                <a:latin typeface="Times New Roman"/>
                <a:ea typeface="Times New Roman"/>
                <a:cs typeface="Times New Roman"/>
                <a:sym typeface="Times New Roman"/>
              </a:rPr>
              <a:t> </a:t>
            </a:r>
            <a:endParaRPr sz="2000" b="0" i="0" u="none" strike="noStrike" cap="none" dirty="0">
              <a:solidFill>
                <a:schemeClr val="dk1"/>
              </a:solidFill>
              <a:latin typeface="Calibri"/>
              <a:ea typeface="Calibri"/>
              <a:cs typeface="Calibri"/>
              <a:sym typeface="Calibri"/>
            </a:endParaRPr>
          </a:p>
          <a:p>
            <a:pPr marL="0" marR="0" lvl="0" indent="0" algn="just" rtl="0">
              <a:spcBef>
                <a:spcPts val="0"/>
              </a:spcBef>
              <a:spcAft>
                <a:spcPts val="0"/>
              </a:spcAft>
              <a:buNone/>
            </a:pPr>
            <a:r>
              <a:rPr lang="en-GB" sz="2000" dirty="0">
                <a:solidFill>
                  <a:srgbClr val="0C0505"/>
                </a:solidFill>
                <a:latin typeface="Times New Roman"/>
                <a:ea typeface="Times New Roman"/>
                <a:cs typeface="Times New Roman"/>
                <a:sym typeface="Times New Roman"/>
              </a:rPr>
              <a:t>14. </a:t>
            </a:r>
            <a:r>
              <a:rPr lang="en-GB" sz="2000" b="0" i="0" u="none" strike="noStrike" cap="none" dirty="0">
                <a:solidFill>
                  <a:srgbClr val="0C0505"/>
                </a:solidFill>
                <a:latin typeface="Times New Roman"/>
                <a:ea typeface="Times New Roman"/>
                <a:cs typeface="Times New Roman"/>
                <a:sym typeface="Times New Roman"/>
              </a:rPr>
              <a:t>The </a:t>
            </a:r>
            <a:r>
              <a:rPr lang="en-GB" sz="2000" b="0" i="0" u="none" strike="noStrike" cap="none" dirty="0" err="1">
                <a:solidFill>
                  <a:srgbClr val="0C0505"/>
                </a:solidFill>
                <a:latin typeface="Times New Roman"/>
                <a:ea typeface="Times New Roman"/>
                <a:cs typeface="Times New Roman"/>
                <a:sym typeface="Times New Roman"/>
              </a:rPr>
              <a:t>Avrohini</a:t>
            </a:r>
            <a:r>
              <a:rPr lang="en-GB" sz="2000" b="0" i="0" u="none" strike="noStrike" cap="none" dirty="0">
                <a:solidFill>
                  <a:srgbClr val="0C0505"/>
                </a:solidFill>
                <a:latin typeface="Times New Roman"/>
                <a:ea typeface="Times New Roman"/>
                <a:cs typeface="Times New Roman"/>
                <a:sym typeface="Times New Roman"/>
              </a:rPr>
              <a:t> </a:t>
            </a:r>
            <a:r>
              <a:rPr lang="en-GB" sz="2000" b="0" i="0" u="none" strike="noStrike" cap="none" dirty="0" err="1">
                <a:solidFill>
                  <a:srgbClr val="0C0505"/>
                </a:solidFill>
                <a:latin typeface="Times New Roman"/>
                <a:ea typeface="Times New Roman"/>
                <a:cs typeface="Times New Roman"/>
                <a:sym typeface="Times New Roman"/>
              </a:rPr>
              <a:t>Dasa</a:t>
            </a:r>
            <a:r>
              <a:rPr lang="en-GB" sz="2000" b="0" i="0" u="none" strike="noStrike" cap="none" dirty="0">
                <a:solidFill>
                  <a:srgbClr val="0C0505"/>
                </a:solidFill>
                <a:latin typeface="Times New Roman"/>
                <a:ea typeface="Times New Roman"/>
                <a:cs typeface="Times New Roman"/>
                <a:sym typeface="Times New Roman"/>
              </a:rPr>
              <a:t> ushers most inauspicious and unfavourable results when Das a lord is posited in an inimical or debilitation sign or in the </a:t>
            </a:r>
            <a:r>
              <a:rPr lang="en-GB" sz="2000" b="0" i="0" u="none" strike="noStrike" cap="none" dirty="0" err="1">
                <a:solidFill>
                  <a:srgbClr val="0C0505"/>
                </a:solidFill>
                <a:latin typeface="Times New Roman"/>
                <a:ea typeface="Times New Roman"/>
                <a:cs typeface="Times New Roman"/>
                <a:sym typeface="Times New Roman"/>
              </a:rPr>
              <a:t>Navamsa</a:t>
            </a:r>
            <a:r>
              <a:rPr lang="en-GB" sz="2000" b="0" i="0" u="none" strike="noStrike" cap="none" dirty="0">
                <a:solidFill>
                  <a:srgbClr val="0C0505"/>
                </a:solidFill>
                <a:latin typeface="Times New Roman"/>
                <a:ea typeface="Times New Roman"/>
                <a:cs typeface="Times New Roman"/>
                <a:sym typeface="Times New Roman"/>
              </a:rPr>
              <a:t> of the same signs</a:t>
            </a:r>
            <a:r>
              <a:rPr lang="en-GB" sz="2000" b="0" i="0" u="none" strike="noStrike" cap="none" dirty="0">
                <a:solidFill>
                  <a:srgbClr val="383935"/>
                </a:solidFill>
                <a:latin typeface="Times New Roman"/>
                <a:ea typeface="Times New Roman"/>
                <a:cs typeface="Times New Roman"/>
                <a:sym typeface="Times New Roman"/>
              </a:rPr>
              <a:t>.</a:t>
            </a:r>
            <a:r>
              <a:rPr lang="en-GB" sz="2000" b="0" i="0" u="none" strike="noStrike" cap="none" dirty="0">
                <a:solidFill>
                  <a:srgbClr val="0C0505"/>
                </a:solidFill>
                <a:latin typeface="Times New Roman"/>
                <a:ea typeface="Times New Roman"/>
                <a:cs typeface="Times New Roman"/>
                <a:sym typeface="Times New Roman"/>
              </a:rPr>
              <a:t> </a:t>
            </a:r>
            <a:endParaRPr sz="2000" b="0" i="0" u="none" strike="noStrike" cap="none" dirty="0">
              <a:solidFill>
                <a:schemeClr val="dk1"/>
              </a:solidFill>
              <a:latin typeface="Calibri"/>
              <a:ea typeface="Calibri"/>
              <a:cs typeface="Calibri"/>
              <a:sym typeface="Calibri"/>
            </a:endParaRPr>
          </a:p>
          <a:p>
            <a:pPr marL="0" marR="0" lvl="0" indent="0" algn="just" rtl="0">
              <a:spcBef>
                <a:spcPts val="0"/>
              </a:spcBef>
              <a:spcAft>
                <a:spcPts val="0"/>
              </a:spcAft>
              <a:buNone/>
            </a:pPr>
            <a:r>
              <a:rPr lang="en-GB" sz="2000" b="0" i="0" u="none" strike="noStrike" cap="none" dirty="0">
                <a:solidFill>
                  <a:srgbClr val="0C0505"/>
                </a:solidFill>
                <a:latin typeface="Times New Roman"/>
                <a:ea typeface="Times New Roman"/>
                <a:cs typeface="Times New Roman"/>
                <a:sym typeface="Times New Roman"/>
              </a:rPr>
              <a:t> </a:t>
            </a:r>
            <a:endParaRPr sz="2000" b="0" i="0" u="none" strike="noStrike" cap="none" dirty="0">
              <a:solidFill>
                <a:schemeClr val="dk1"/>
              </a:solidFill>
              <a:latin typeface="Calibri"/>
              <a:ea typeface="Calibri"/>
              <a:cs typeface="Calibri"/>
              <a:sym typeface="Calibri"/>
            </a:endParaRPr>
          </a:p>
          <a:p>
            <a:pPr marL="0" marR="0" lvl="0" indent="0" algn="just" rtl="0">
              <a:spcBef>
                <a:spcPts val="0"/>
              </a:spcBef>
              <a:spcAft>
                <a:spcPts val="0"/>
              </a:spcAft>
              <a:buNone/>
            </a:pPr>
            <a:r>
              <a:rPr lang="en-GB" sz="2000" dirty="0">
                <a:solidFill>
                  <a:srgbClr val="0C0505"/>
                </a:solidFill>
                <a:latin typeface="Times New Roman"/>
                <a:ea typeface="Times New Roman"/>
                <a:cs typeface="Times New Roman"/>
                <a:sym typeface="Times New Roman"/>
              </a:rPr>
              <a:t>15. </a:t>
            </a:r>
            <a:r>
              <a:rPr lang="en-GB" sz="2000" b="0" i="0" u="none" strike="noStrike" cap="none" dirty="0">
                <a:solidFill>
                  <a:srgbClr val="0C0505"/>
                </a:solidFill>
                <a:latin typeface="Times New Roman"/>
                <a:ea typeface="Times New Roman"/>
                <a:cs typeface="Times New Roman"/>
                <a:sym typeface="Times New Roman"/>
              </a:rPr>
              <a:t>The </a:t>
            </a:r>
            <a:r>
              <a:rPr lang="en-GB" sz="2000" b="0" i="0" u="none" strike="noStrike" cap="none" dirty="0" err="1">
                <a:solidFill>
                  <a:srgbClr val="0C0505"/>
                </a:solidFill>
                <a:latin typeface="Times New Roman"/>
                <a:ea typeface="Times New Roman"/>
                <a:cs typeface="Times New Roman"/>
                <a:sym typeface="Times New Roman"/>
              </a:rPr>
              <a:t>Dasa</a:t>
            </a:r>
            <a:r>
              <a:rPr lang="en-GB" sz="2000" b="0" i="0" u="none" strike="noStrike" cap="none" dirty="0">
                <a:solidFill>
                  <a:srgbClr val="0C0505"/>
                </a:solidFill>
                <a:latin typeface="Times New Roman"/>
                <a:ea typeface="Times New Roman"/>
                <a:cs typeface="Times New Roman"/>
                <a:sym typeface="Times New Roman"/>
              </a:rPr>
              <a:t> of the planet which is found in retrogression at the time of birth, results in demotion, humiliation, disgrace obstacles, failures and loss of happiness.</a:t>
            </a:r>
            <a:endParaRPr sz="2000" b="0" i="0" u="none" strike="noStrike" cap="none" dirty="0">
              <a:solidFill>
                <a:schemeClr val="dk1"/>
              </a:solidFill>
              <a:latin typeface="Calibri"/>
              <a:ea typeface="Calibri"/>
              <a:cs typeface="Calibri"/>
              <a:sym typeface="Calibri"/>
            </a:endParaRPr>
          </a:p>
          <a:p>
            <a:pPr marL="0" marR="0" lvl="0" indent="0" algn="just"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0" algn="just" rtl="0">
              <a:spcBef>
                <a:spcPts val="0"/>
              </a:spcBef>
              <a:spcAft>
                <a:spcPts val="0"/>
              </a:spcAft>
              <a:buNone/>
            </a:pPr>
            <a:r>
              <a:rPr lang="en-GB" sz="2000" dirty="0">
                <a:solidFill>
                  <a:srgbClr val="0C0505"/>
                </a:solidFill>
                <a:latin typeface="Times New Roman"/>
                <a:ea typeface="Times New Roman"/>
                <a:cs typeface="Times New Roman"/>
                <a:sym typeface="Times New Roman"/>
              </a:rPr>
              <a:t>17. </a:t>
            </a:r>
            <a:r>
              <a:rPr lang="en-GB" sz="2000" b="0" i="0" u="none" strike="noStrike" cap="none" dirty="0">
                <a:solidFill>
                  <a:srgbClr val="0C0505"/>
                </a:solidFill>
                <a:latin typeface="Times New Roman"/>
                <a:ea typeface="Times New Roman"/>
                <a:cs typeface="Times New Roman"/>
                <a:sym typeface="Times New Roman"/>
              </a:rPr>
              <a:t>The planet's </a:t>
            </a:r>
            <a:r>
              <a:rPr lang="en-GB" sz="2000" b="0" i="0" u="none" strike="noStrike" cap="none" dirty="0" err="1">
                <a:solidFill>
                  <a:srgbClr val="0C0505"/>
                </a:solidFill>
                <a:latin typeface="Times New Roman"/>
                <a:ea typeface="Times New Roman"/>
                <a:cs typeface="Times New Roman"/>
                <a:sym typeface="Times New Roman"/>
              </a:rPr>
              <a:t>Dasa</a:t>
            </a:r>
            <a:r>
              <a:rPr lang="en-GB" sz="2000" b="0" i="0" u="none" strike="noStrike" cap="none" dirty="0">
                <a:solidFill>
                  <a:srgbClr val="0C0505"/>
                </a:solidFill>
                <a:latin typeface="Times New Roman"/>
                <a:ea typeface="Times New Roman"/>
                <a:cs typeface="Times New Roman"/>
                <a:sym typeface="Times New Roman"/>
              </a:rPr>
              <a:t> with high </a:t>
            </a:r>
            <a:r>
              <a:rPr lang="en-GB" sz="2000" b="0" i="0" u="none" strike="noStrike" cap="none" dirty="0" err="1">
                <a:solidFill>
                  <a:srgbClr val="0C0505"/>
                </a:solidFill>
                <a:latin typeface="Times New Roman"/>
                <a:ea typeface="Times New Roman"/>
                <a:cs typeface="Times New Roman"/>
                <a:sym typeface="Times New Roman"/>
              </a:rPr>
              <a:t>benefic</a:t>
            </a:r>
            <a:r>
              <a:rPr lang="en-GB" sz="2000" b="0" i="0" u="none" strike="noStrike" cap="none" dirty="0">
                <a:solidFill>
                  <a:srgbClr val="0C0505"/>
                </a:solidFill>
                <a:latin typeface="Times New Roman"/>
                <a:ea typeface="Times New Roman"/>
                <a:cs typeface="Times New Roman"/>
                <a:sym typeface="Times New Roman"/>
              </a:rPr>
              <a:t> lines in </a:t>
            </a:r>
            <a:r>
              <a:rPr lang="en-GB" sz="2000" b="0" i="0" u="none" strike="noStrike" cap="none" dirty="0" err="1">
                <a:solidFill>
                  <a:srgbClr val="0C0505"/>
                </a:solidFill>
                <a:latin typeface="Times New Roman"/>
                <a:ea typeface="Times New Roman"/>
                <a:cs typeface="Times New Roman"/>
                <a:sym typeface="Times New Roman"/>
              </a:rPr>
              <a:t>Ashtaka</a:t>
            </a:r>
            <a:r>
              <a:rPr lang="en-GB" sz="2000" b="0" i="0" u="none" strike="noStrike" cap="none" dirty="0">
                <a:solidFill>
                  <a:srgbClr val="0C0505"/>
                </a:solidFill>
                <a:latin typeface="Times New Roman"/>
                <a:ea typeface="Times New Roman"/>
                <a:cs typeface="Times New Roman"/>
                <a:sym typeface="Times New Roman"/>
              </a:rPr>
              <a:t> </a:t>
            </a:r>
            <a:r>
              <a:rPr lang="en-GB" sz="2000" b="0" i="0" u="none" strike="noStrike" cap="none" dirty="0" err="1">
                <a:solidFill>
                  <a:srgbClr val="0C0505"/>
                </a:solidFill>
                <a:latin typeface="Times New Roman"/>
                <a:ea typeface="Times New Roman"/>
                <a:cs typeface="Times New Roman"/>
                <a:sym typeface="Times New Roman"/>
              </a:rPr>
              <a:t>Varga</a:t>
            </a:r>
            <a:r>
              <a:rPr lang="en-GB" sz="2000" b="0" i="0" u="none" strike="noStrike" cap="none" dirty="0">
                <a:solidFill>
                  <a:srgbClr val="0C0505"/>
                </a:solidFill>
                <a:latin typeface="Times New Roman"/>
                <a:ea typeface="Times New Roman"/>
                <a:cs typeface="Times New Roman"/>
                <a:sym typeface="Times New Roman"/>
              </a:rPr>
              <a:t> is also favourable.</a:t>
            </a:r>
            <a:endParaRPr sz="2000" b="0" i="0" u="none" strike="noStrike" cap="none" dirty="0">
              <a:solidFill>
                <a:schemeClr val="dk1"/>
              </a:solidFill>
              <a:latin typeface="Calibri"/>
              <a:ea typeface="Calibri"/>
              <a:cs typeface="Calibri"/>
              <a:sym typeface="Calibri"/>
            </a:endParaRPr>
          </a:p>
          <a:p>
            <a:pPr marL="0" marR="0" lvl="0" indent="0" algn="just" rtl="0">
              <a:spcBef>
                <a:spcPts val="0"/>
              </a:spcBef>
              <a:spcAft>
                <a:spcPts val="0"/>
              </a:spcAft>
              <a:buNone/>
            </a:pPr>
            <a:r>
              <a:rPr lang="en-GB" sz="2000" b="0" i="0" u="none" strike="noStrike" cap="none" dirty="0">
                <a:solidFill>
                  <a:srgbClr val="0C0505"/>
                </a:solidFill>
                <a:latin typeface="Times New Roman"/>
                <a:ea typeface="Times New Roman"/>
                <a:cs typeface="Times New Roman"/>
                <a:sym typeface="Times New Roman"/>
              </a:rPr>
              <a:t> </a:t>
            </a:r>
            <a:endParaRPr sz="2000" b="0" i="0" u="none" strike="noStrike" cap="none" dirty="0">
              <a:solidFill>
                <a:schemeClr val="dk1"/>
              </a:solidFill>
              <a:latin typeface="Calibri"/>
              <a:ea typeface="Calibri"/>
              <a:cs typeface="Calibri"/>
              <a:sym typeface="Calibri"/>
            </a:endParaRPr>
          </a:p>
          <a:p>
            <a:pPr marL="0" marR="0" lvl="0" indent="0" algn="just" rtl="0">
              <a:spcBef>
                <a:spcPts val="0"/>
              </a:spcBef>
              <a:spcAft>
                <a:spcPts val="0"/>
              </a:spcAft>
              <a:buNone/>
            </a:pPr>
            <a:r>
              <a:rPr lang="en-GB" sz="2000" dirty="0">
                <a:solidFill>
                  <a:srgbClr val="0C0505"/>
                </a:solidFill>
                <a:latin typeface="Times New Roman"/>
                <a:ea typeface="Times New Roman"/>
                <a:cs typeface="Times New Roman"/>
                <a:sym typeface="Times New Roman"/>
              </a:rPr>
              <a:t>18. </a:t>
            </a:r>
            <a:r>
              <a:rPr lang="en-GB" sz="2000" b="0" i="0" u="none" strike="noStrike" cap="none" dirty="0">
                <a:solidFill>
                  <a:srgbClr val="0C0505"/>
                </a:solidFill>
                <a:latin typeface="Times New Roman"/>
                <a:ea typeface="Times New Roman"/>
                <a:cs typeface="Times New Roman"/>
                <a:sym typeface="Times New Roman"/>
              </a:rPr>
              <a:t>The</a:t>
            </a:r>
            <a:r>
              <a:rPr lang="en-GB" sz="2000" b="0" i="0" u="none" strike="noStrike" cap="none" dirty="0">
                <a:solidFill>
                  <a:srgbClr val="383935"/>
                </a:solidFill>
                <a:latin typeface="Times New Roman"/>
                <a:ea typeface="Times New Roman"/>
                <a:cs typeface="Times New Roman"/>
                <a:sym typeface="Times New Roman"/>
              </a:rPr>
              <a:t> </a:t>
            </a:r>
            <a:r>
              <a:rPr lang="en-GB" sz="2000" b="0" i="0" u="none" strike="noStrike" cap="none" dirty="0" err="1">
                <a:solidFill>
                  <a:srgbClr val="0C0505"/>
                </a:solidFill>
                <a:latin typeface="Times New Roman"/>
                <a:ea typeface="Times New Roman"/>
                <a:cs typeface="Times New Roman"/>
                <a:sym typeface="Times New Roman"/>
              </a:rPr>
              <a:t>Dasa</a:t>
            </a:r>
            <a:r>
              <a:rPr lang="en-GB" sz="2000" b="0" i="0" u="none" strike="noStrike" cap="none" dirty="0">
                <a:solidFill>
                  <a:srgbClr val="0C0505"/>
                </a:solidFill>
                <a:latin typeface="Times New Roman"/>
                <a:ea typeface="Times New Roman"/>
                <a:cs typeface="Times New Roman"/>
                <a:sym typeface="Times New Roman"/>
              </a:rPr>
              <a:t> of a planet if powerful in the </a:t>
            </a:r>
            <a:r>
              <a:rPr lang="en-GB" sz="2000" b="0" i="0" u="none" strike="noStrike" cap="none" dirty="0" err="1">
                <a:solidFill>
                  <a:srgbClr val="0C0505"/>
                </a:solidFill>
                <a:latin typeface="Times New Roman"/>
                <a:ea typeface="Times New Roman"/>
                <a:cs typeface="Times New Roman"/>
                <a:sym typeface="Times New Roman"/>
              </a:rPr>
              <a:t>Shada</a:t>
            </a:r>
            <a:r>
              <a:rPr lang="en-GB" sz="2000" b="0" i="0" u="none" strike="noStrike" cap="none" dirty="0">
                <a:solidFill>
                  <a:srgbClr val="0C0505"/>
                </a:solidFill>
                <a:latin typeface="Times New Roman"/>
                <a:ea typeface="Times New Roman"/>
                <a:cs typeface="Times New Roman"/>
                <a:sym typeface="Times New Roman"/>
              </a:rPr>
              <a:t> </a:t>
            </a:r>
            <a:r>
              <a:rPr lang="en-GB" sz="2000" b="0" i="0" u="none" strike="noStrike" cap="none" dirty="0" err="1">
                <a:solidFill>
                  <a:srgbClr val="0C0505"/>
                </a:solidFill>
                <a:latin typeface="Times New Roman"/>
                <a:ea typeface="Times New Roman"/>
                <a:cs typeface="Times New Roman"/>
                <a:sym typeface="Times New Roman"/>
              </a:rPr>
              <a:t>Bala</a:t>
            </a:r>
            <a:r>
              <a:rPr lang="en-GB" sz="2000" b="0" i="0" u="none" strike="noStrike" cap="none" dirty="0">
                <a:solidFill>
                  <a:srgbClr val="0C0505"/>
                </a:solidFill>
                <a:latin typeface="Times New Roman"/>
                <a:ea typeface="Times New Roman"/>
                <a:cs typeface="Times New Roman"/>
                <a:sym typeface="Times New Roman"/>
              </a:rPr>
              <a:t>, signifies favourable events</a:t>
            </a:r>
            <a:r>
              <a:rPr lang="en-GB" sz="2000" b="0" i="0" u="none" strike="noStrike" cap="none" dirty="0">
                <a:solidFill>
                  <a:srgbClr val="2D2526"/>
                </a:solidFill>
                <a:latin typeface="Times New Roman"/>
                <a:ea typeface="Times New Roman"/>
                <a:cs typeface="Times New Roman"/>
                <a:sym typeface="Times New Roman"/>
              </a:rPr>
              <a:t>.</a:t>
            </a:r>
            <a:endParaRPr sz="2000" b="0" i="0" u="none" strike="noStrike" cap="none" dirty="0">
              <a:solidFill>
                <a:schemeClr val="dk1"/>
              </a:solidFill>
              <a:latin typeface="Calibri"/>
              <a:ea typeface="Calibri"/>
              <a:cs typeface="Calibri"/>
              <a:sym typeface="Calibri"/>
            </a:endParaRPr>
          </a:p>
          <a:p>
            <a:pPr marL="0" marR="0" lvl="0" indent="0" algn="just" rtl="0">
              <a:spcBef>
                <a:spcPts val="0"/>
              </a:spcBef>
              <a:spcAft>
                <a:spcPts val="0"/>
              </a:spcAft>
              <a:buNone/>
            </a:pPr>
            <a:r>
              <a:rPr lang="en-GB" sz="2000" b="0" i="0" u="none" strike="noStrike" cap="none" dirty="0">
                <a:solidFill>
                  <a:srgbClr val="2D2526"/>
                </a:solidFill>
                <a:latin typeface="Times New Roman"/>
                <a:ea typeface="Times New Roman"/>
                <a:cs typeface="Times New Roman"/>
                <a:sym typeface="Times New Roman"/>
              </a:rPr>
              <a:t> </a:t>
            </a:r>
            <a:endParaRPr sz="2000" b="0" i="0" u="none" strike="noStrike" cap="none" dirty="0">
              <a:solidFill>
                <a:schemeClr val="dk1"/>
              </a:solidFill>
              <a:latin typeface="Calibri"/>
              <a:ea typeface="Calibri"/>
              <a:cs typeface="Calibri"/>
              <a:sym typeface="Calibri"/>
            </a:endParaRPr>
          </a:p>
          <a:p>
            <a:pPr marL="0" marR="0" lvl="0" indent="0" algn="just" rtl="0">
              <a:spcBef>
                <a:spcPts val="0"/>
              </a:spcBef>
              <a:spcAft>
                <a:spcPts val="0"/>
              </a:spcAft>
              <a:buNone/>
            </a:pPr>
            <a:r>
              <a:rPr lang="en-GB" sz="2000" dirty="0">
                <a:solidFill>
                  <a:srgbClr val="0C0505"/>
                </a:solidFill>
                <a:latin typeface="Times New Roman"/>
                <a:ea typeface="Times New Roman"/>
                <a:cs typeface="Times New Roman"/>
                <a:sym typeface="Times New Roman"/>
              </a:rPr>
              <a:t>19. </a:t>
            </a:r>
            <a:r>
              <a:rPr lang="en-GB" sz="2000" b="0" i="0" u="none" strike="noStrike" cap="none" dirty="0">
                <a:solidFill>
                  <a:srgbClr val="0C0505"/>
                </a:solidFill>
                <a:latin typeface="Times New Roman"/>
                <a:ea typeface="Times New Roman"/>
                <a:cs typeface="Times New Roman"/>
                <a:sym typeface="Times New Roman"/>
              </a:rPr>
              <a:t>The planet in the last degree of the sign (</a:t>
            </a:r>
            <a:r>
              <a:rPr lang="en-GB" sz="2000" b="0" i="0" u="none" strike="noStrike" cap="none" dirty="0" err="1">
                <a:solidFill>
                  <a:srgbClr val="0C0505"/>
                </a:solidFill>
                <a:latin typeface="Times New Roman"/>
                <a:ea typeface="Times New Roman"/>
                <a:cs typeface="Times New Roman"/>
                <a:sym typeface="Times New Roman"/>
              </a:rPr>
              <a:t>Rashi</a:t>
            </a:r>
            <a:r>
              <a:rPr lang="en-GB" sz="2000" b="0" i="0" u="none" strike="noStrike" cap="none" dirty="0">
                <a:solidFill>
                  <a:srgbClr val="0C0505"/>
                </a:solidFill>
                <a:latin typeface="Times New Roman"/>
                <a:ea typeface="Times New Roman"/>
                <a:cs typeface="Times New Roman"/>
                <a:sym typeface="Times New Roman"/>
              </a:rPr>
              <a:t>-Anta) produces</a:t>
            </a:r>
            <a:r>
              <a:rPr lang="en-GB" sz="2000" b="0" i="0" u="none" strike="noStrike" cap="none" dirty="0">
                <a:solidFill>
                  <a:srgbClr val="7F7E7E"/>
                </a:solidFill>
                <a:latin typeface="Times New Roman"/>
                <a:ea typeface="Times New Roman"/>
                <a:cs typeface="Times New Roman"/>
                <a:sym typeface="Times New Roman"/>
              </a:rPr>
              <a:t>-</a:t>
            </a:r>
            <a:r>
              <a:rPr lang="en-GB" sz="2000" b="0" i="0" u="none" strike="noStrike" cap="none" dirty="0">
                <a:solidFill>
                  <a:srgbClr val="0C0505"/>
                </a:solidFill>
                <a:latin typeface="Times New Roman"/>
                <a:ea typeface="Times New Roman"/>
                <a:cs typeface="Times New Roman"/>
                <a:sym typeface="Times New Roman"/>
              </a:rPr>
              <a:t>unfavourable results during its </a:t>
            </a:r>
            <a:r>
              <a:rPr lang="en-GB" sz="2000" b="0" i="0" u="none" strike="noStrike" cap="none" dirty="0" err="1">
                <a:solidFill>
                  <a:srgbClr val="0C0505"/>
                </a:solidFill>
                <a:latin typeface="Times New Roman"/>
                <a:ea typeface="Times New Roman"/>
                <a:cs typeface="Times New Roman"/>
                <a:sym typeface="Times New Roman"/>
              </a:rPr>
              <a:t>Dasa</a:t>
            </a:r>
            <a:r>
              <a:rPr lang="en-GB" sz="2000" b="0" i="0" u="none" strike="noStrike" cap="none" dirty="0">
                <a:solidFill>
                  <a:srgbClr val="0C0505"/>
                </a:solidFill>
                <a:latin typeface="Times New Roman"/>
                <a:ea typeface="Times New Roman"/>
                <a:cs typeface="Times New Roman"/>
                <a:sym typeface="Times New Roman"/>
              </a:rPr>
              <a:t>.</a:t>
            </a:r>
            <a:endParaRPr sz="20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pic>
        <p:nvPicPr>
          <p:cNvPr id="140" name="Google Shape;140;p21"/>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41" name="Google Shape;141;p21"/>
          <p:cNvSpPr/>
          <p:nvPr/>
        </p:nvSpPr>
        <p:spPr>
          <a:xfrm>
            <a:off x="0" y="-1603147"/>
            <a:ext cx="11874137" cy="7716564"/>
          </a:xfrm>
          <a:prstGeom prst="rect">
            <a:avLst/>
          </a:prstGeom>
          <a:noFill/>
          <a:ln>
            <a:noFill/>
          </a:ln>
        </p:spPr>
        <p:txBody>
          <a:bodyPr spcFirstLastPara="1" wrap="square" lIns="91425" tIns="45700" rIns="91425" bIns="45700" anchor="t" anchorCtr="0">
            <a:noAutofit/>
          </a:bodyPr>
          <a:lstStyle/>
          <a:p>
            <a:pPr marL="342900" marR="0" lvl="0" indent="-228600" algn="just" rtl="0">
              <a:spcBef>
                <a:spcPts val="0"/>
              </a:spcBef>
              <a:spcAft>
                <a:spcPts val="0"/>
              </a:spcAft>
              <a:buClr>
                <a:schemeClr val="dk1"/>
              </a:buClr>
              <a:buSzPts val="1800"/>
              <a:buFont typeface="Calibri"/>
              <a:buNone/>
            </a:pPr>
            <a:endParaRPr sz="1800" b="0" i="0" u="none" strike="noStrike" cap="none" dirty="0">
              <a:solidFill>
                <a:srgbClr val="0C0505"/>
              </a:solidFill>
              <a:latin typeface="Times New Roman"/>
              <a:ea typeface="Times New Roman"/>
              <a:cs typeface="Times New Roman"/>
              <a:sym typeface="Times New Roman"/>
            </a:endParaRPr>
          </a:p>
          <a:p>
            <a:pPr marL="342900" marR="0" lvl="0" indent="-228600" algn="just" rtl="0">
              <a:spcBef>
                <a:spcPts val="0"/>
              </a:spcBef>
              <a:spcAft>
                <a:spcPts val="0"/>
              </a:spcAft>
              <a:buClr>
                <a:schemeClr val="dk1"/>
              </a:buClr>
              <a:buSzPts val="1800"/>
              <a:buFont typeface="Calibri"/>
              <a:buNone/>
            </a:pPr>
            <a:endParaRPr sz="1800" b="0" i="0" u="none" strike="noStrike" cap="none" dirty="0">
              <a:solidFill>
                <a:srgbClr val="0C0505"/>
              </a:solidFill>
              <a:latin typeface="Times New Roman"/>
              <a:ea typeface="Times New Roman"/>
              <a:cs typeface="Times New Roman"/>
              <a:sym typeface="Times New Roman"/>
            </a:endParaRPr>
          </a:p>
          <a:p>
            <a:pPr marL="342900" marR="0" lvl="0" indent="-228600" algn="just" rtl="0">
              <a:spcBef>
                <a:spcPts val="0"/>
              </a:spcBef>
              <a:spcAft>
                <a:spcPts val="0"/>
              </a:spcAft>
              <a:buClr>
                <a:schemeClr val="dk1"/>
              </a:buClr>
              <a:buSzPts val="1800"/>
              <a:buFont typeface="Calibri"/>
              <a:buNone/>
            </a:pPr>
            <a:endParaRPr sz="1800" b="0" i="0" u="none" strike="noStrike" cap="none" dirty="0">
              <a:solidFill>
                <a:srgbClr val="0C0505"/>
              </a:solidFill>
              <a:latin typeface="Times New Roman"/>
              <a:ea typeface="Times New Roman"/>
              <a:cs typeface="Times New Roman"/>
              <a:sym typeface="Times New Roman"/>
            </a:endParaRPr>
          </a:p>
          <a:p>
            <a:pPr marL="342900" marR="0" lvl="0" indent="-228600" algn="just" rtl="0">
              <a:spcBef>
                <a:spcPts val="0"/>
              </a:spcBef>
              <a:spcAft>
                <a:spcPts val="0"/>
              </a:spcAft>
              <a:buClr>
                <a:schemeClr val="dk1"/>
              </a:buClr>
              <a:buSzPts val="1800"/>
              <a:buFont typeface="Calibri"/>
              <a:buNone/>
            </a:pPr>
            <a:endParaRPr sz="1800" b="0" i="0" u="none" strike="noStrike" cap="none" dirty="0">
              <a:solidFill>
                <a:srgbClr val="0C0505"/>
              </a:solidFill>
              <a:latin typeface="Times New Roman"/>
              <a:ea typeface="Times New Roman"/>
              <a:cs typeface="Times New Roman"/>
              <a:sym typeface="Times New Roman"/>
            </a:endParaRPr>
          </a:p>
          <a:p>
            <a:pPr marL="342900" marR="0" lvl="0" indent="-228600" algn="just" rtl="0">
              <a:spcBef>
                <a:spcPts val="0"/>
              </a:spcBef>
              <a:spcAft>
                <a:spcPts val="0"/>
              </a:spcAft>
              <a:buClr>
                <a:schemeClr val="dk1"/>
              </a:buClr>
              <a:buSzPts val="1800"/>
              <a:buFont typeface="Calibri"/>
              <a:buNone/>
            </a:pPr>
            <a:endParaRPr sz="1800" b="0" i="0" u="none" strike="noStrike" cap="none" dirty="0">
              <a:solidFill>
                <a:srgbClr val="0C0505"/>
              </a:solidFill>
              <a:latin typeface="Times New Roman"/>
              <a:ea typeface="Times New Roman"/>
              <a:cs typeface="Times New Roman"/>
              <a:sym typeface="Times New Roman"/>
            </a:endParaRPr>
          </a:p>
          <a:p>
            <a:pPr marL="0" marR="0" lvl="0" indent="0" algn="just" rtl="0">
              <a:spcBef>
                <a:spcPts val="0"/>
              </a:spcBef>
              <a:spcAft>
                <a:spcPts val="0"/>
              </a:spcAft>
              <a:buNone/>
            </a:pPr>
            <a:endParaRPr lang="en-GB" sz="1800" b="0" i="0" u="none" strike="noStrike" cap="none" dirty="0">
              <a:solidFill>
                <a:srgbClr val="0E0708"/>
              </a:solidFill>
              <a:latin typeface="Times New Roman"/>
              <a:ea typeface="Times New Roman"/>
              <a:cs typeface="Times New Roman"/>
              <a:sym typeface="Times New Roman"/>
            </a:endParaRPr>
          </a:p>
          <a:p>
            <a:pPr marL="0" marR="0" lvl="0" indent="0" algn="just" rtl="0">
              <a:spcBef>
                <a:spcPts val="0"/>
              </a:spcBef>
              <a:spcAft>
                <a:spcPts val="0"/>
              </a:spcAft>
              <a:buNone/>
            </a:pPr>
            <a:r>
              <a:rPr lang="en-GB" sz="1800" dirty="0">
                <a:solidFill>
                  <a:srgbClr val="0E0708"/>
                </a:solidFill>
                <a:latin typeface="Times New Roman"/>
                <a:ea typeface="Times New Roman"/>
                <a:cs typeface="Times New Roman"/>
                <a:sym typeface="Times New Roman"/>
              </a:rPr>
              <a:t>The result of “Sun” </a:t>
            </a:r>
            <a:r>
              <a:rPr lang="en-GB" sz="1800" dirty="0" err="1">
                <a:solidFill>
                  <a:srgbClr val="0E0708"/>
                </a:solidFill>
                <a:latin typeface="Times New Roman"/>
                <a:ea typeface="Times New Roman"/>
                <a:cs typeface="Times New Roman"/>
                <a:sym typeface="Times New Roman"/>
              </a:rPr>
              <a:t>Mahadasha</a:t>
            </a:r>
            <a:endParaRPr lang="en-GB" sz="1800" dirty="0">
              <a:solidFill>
                <a:srgbClr val="0E0708"/>
              </a:solidFill>
              <a:latin typeface="Times New Roman"/>
              <a:ea typeface="Times New Roman"/>
              <a:cs typeface="Times New Roman"/>
              <a:sym typeface="Times New Roman"/>
            </a:endParaRPr>
          </a:p>
          <a:p>
            <a:pPr marL="0" marR="0" lvl="0" indent="0" algn="just" rtl="0">
              <a:spcBef>
                <a:spcPts val="0"/>
              </a:spcBef>
              <a:spcAft>
                <a:spcPts val="0"/>
              </a:spcAft>
              <a:buNone/>
            </a:pPr>
            <a:endParaRPr lang="en-GB" sz="1800" b="0" i="0" u="none" strike="noStrike" cap="none" dirty="0">
              <a:solidFill>
                <a:srgbClr val="0E0708"/>
              </a:solidFill>
              <a:latin typeface="Times New Roman"/>
              <a:ea typeface="Times New Roman"/>
              <a:cs typeface="Times New Roman"/>
              <a:sym typeface="Times New Roman"/>
            </a:endParaRPr>
          </a:p>
          <a:p>
            <a:pPr marL="0" marR="0" lvl="0" indent="0" algn="just" rtl="0">
              <a:spcBef>
                <a:spcPts val="0"/>
              </a:spcBef>
              <a:spcAft>
                <a:spcPts val="0"/>
              </a:spcAft>
              <a:buNone/>
            </a:pPr>
            <a:endParaRPr lang="en-GB" sz="1800" dirty="0">
              <a:solidFill>
                <a:srgbClr val="0E0708"/>
              </a:solidFill>
              <a:latin typeface="Times New Roman"/>
              <a:ea typeface="Times New Roman"/>
              <a:cs typeface="Times New Roman"/>
              <a:sym typeface="Times New Roman"/>
            </a:endParaRPr>
          </a:p>
          <a:p>
            <a:pPr marL="285750" marR="0" lvl="0" indent="-285750" algn="just" rtl="0">
              <a:spcBef>
                <a:spcPts val="0"/>
              </a:spcBef>
              <a:spcAft>
                <a:spcPts val="0"/>
              </a:spcAft>
              <a:buFont typeface="Arial" panose="020B0604020202020204" pitchFamily="34" charset="0"/>
              <a:buChar char="•"/>
            </a:pPr>
            <a:r>
              <a:rPr lang="en-GB" sz="1800" b="0" i="0" u="none" strike="noStrike" cap="none" dirty="0">
                <a:solidFill>
                  <a:srgbClr val="0E0708"/>
                </a:solidFill>
                <a:latin typeface="Times New Roman"/>
                <a:ea typeface="Times New Roman"/>
                <a:cs typeface="Times New Roman"/>
                <a:sym typeface="Times New Roman"/>
              </a:rPr>
              <a:t> At the time of birth, the Sun if, posited in the </a:t>
            </a:r>
            <a:r>
              <a:rPr lang="en-GB" sz="1800" b="0" i="0" u="none" strike="noStrike" cap="none" dirty="0" err="1">
                <a:solidFill>
                  <a:srgbClr val="0E0708"/>
                </a:solidFill>
                <a:latin typeface="Times New Roman"/>
                <a:ea typeface="Times New Roman"/>
                <a:cs typeface="Times New Roman"/>
                <a:sym typeface="Times New Roman"/>
              </a:rPr>
              <a:t>Moolatrikona</a:t>
            </a:r>
            <a:r>
              <a:rPr lang="en-GB" sz="1800" b="0" i="0" u="none" strike="noStrike" cap="none" dirty="0">
                <a:solidFill>
                  <a:srgbClr val="0E0708"/>
                </a:solidFill>
                <a:latin typeface="Times New Roman"/>
                <a:ea typeface="Times New Roman"/>
                <a:cs typeface="Times New Roman"/>
                <a:sym typeface="Times New Roman"/>
              </a:rPr>
              <a:t>, own or exalted sign and occupies Angles (</a:t>
            </a:r>
            <a:r>
              <a:rPr lang="en-GB" sz="1800" b="0" i="0" u="none" strike="noStrike" cap="none" dirty="0" err="1">
                <a:solidFill>
                  <a:srgbClr val="0E0708"/>
                </a:solidFill>
                <a:latin typeface="Times New Roman"/>
                <a:ea typeface="Times New Roman"/>
                <a:cs typeface="Times New Roman"/>
                <a:sym typeface="Times New Roman"/>
              </a:rPr>
              <a:t>Kendras</a:t>
            </a:r>
            <a:r>
              <a:rPr lang="en-GB" sz="1800" b="0" i="0" u="none" strike="noStrike" cap="none" dirty="0">
                <a:solidFill>
                  <a:srgbClr val="0E0708"/>
                </a:solidFill>
                <a:latin typeface="Times New Roman"/>
                <a:ea typeface="Times New Roman"/>
                <a:cs typeface="Times New Roman"/>
                <a:sym typeface="Times New Roman"/>
              </a:rPr>
              <a:t>), Trines (</a:t>
            </a:r>
            <a:r>
              <a:rPr lang="en-GB" sz="1800" b="0" i="0" u="none" strike="noStrike" cap="none" dirty="0" err="1">
                <a:solidFill>
                  <a:srgbClr val="0E0708"/>
                </a:solidFill>
                <a:latin typeface="Times New Roman"/>
                <a:ea typeface="Times New Roman"/>
                <a:cs typeface="Times New Roman"/>
                <a:sym typeface="Times New Roman"/>
              </a:rPr>
              <a:t>Trikonas</a:t>
            </a:r>
            <a:r>
              <a:rPr lang="en-GB" sz="1800" b="0" i="0" u="none" strike="noStrike" cap="none" dirty="0">
                <a:solidFill>
                  <a:srgbClr val="0E0708"/>
                </a:solidFill>
                <a:latin typeface="Times New Roman"/>
                <a:ea typeface="Times New Roman"/>
                <a:cs typeface="Times New Roman"/>
                <a:sym typeface="Times New Roman"/>
              </a:rPr>
              <a:t>) or 11th house and conjunct with the lords of 9</a:t>
            </a:r>
            <a:r>
              <a:rPr lang="en-GB" sz="1800" b="0" i="0" u="none" strike="noStrike" cap="none" baseline="30000" dirty="0">
                <a:solidFill>
                  <a:srgbClr val="0E0708"/>
                </a:solidFill>
                <a:latin typeface="Times New Roman"/>
                <a:ea typeface="Times New Roman"/>
                <a:cs typeface="Times New Roman"/>
                <a:sym typeface="Times New Roman"/>
              </a:rPr>
              <a:t>th</a:t>
            </a:r>
            <a:r>
              <a:rPr lang="en-GB" sz="1800" b="0" i="0" u="none" strike="noStrike" cap="none" dirty="0">
                <a:solidFill>
                  <a:srgbClr val="0E0708"/>
                </a:solidFill>
                <a:latin typeface="Times New Roman"/>
                <a:ea typeface="Times New Roman"/>
                <a:cs typeface="Times New Roman"/>
                <a:sym typeface="Times New Roman"/>
              </a:rPr>
              <a:t> or 10</a:t>
            </a:r>
            <a:r>
              <a:rPr lang="en-GB" sz="1800" b="0" i="0" u="none" strike="noStrike" cap="none" baseline="30000" dirty="0">
                <a:solidFill>
                  <a:srgbClr val="0E0708"/>
                </a:solidFill>
                <a:latin typeface="Times New Roman"/>
                <a:ea typeface="Times New Roman"/>
                <a:cs typeface="Times New Roman"/>
                <a:sym typeface="Times New Roman"/>
              </a:rPr>
              <a:t>th</a:t>
            </a:r>
            <a:r>
              <a:rPr lang="en-GB" sz="1800" b="0" i="0" u="none" strike="noStrike" cap="none" dirty="0">
                <a:solidFill>
                  <a:srgbClr val="0E0708"/>
                </a:solidFill>
                <a:latin typeface="Times New Roman"/>
                <a:ea typeface="Times New Roman"/>
                <a:cs typeface="Times New Roman"/>
                <a:sym typeface="Times New Roman"/>
              </a:rPr>
              <a:t> house and also powerful and in his own Vargas (Divisions), during the </a:t>
            </a:r>
            <a:r>
              <a:rPr lang="en-GB" sz="1800" b="0" i="0" u="none" strike="noStrike" cap="none" dirty="0" err="1">
                <a:solidFill>
                  <a:srgbClr val="0E0708"/>
                </a:solidFill>
                <a:latin typeface="Times New Roman"/>
                <a:ea typeface="Times New Roman"/>
                <a:cs typeface="Times New Roman"/>
                <a:sym typeface="Times New Roman"/>
              </a:rPr>
              <a:t>Dasa</a:t>
            </a:r>
            <a:r>
              <a:rPr lang="en-GB" sz="1800" b="0" i="0" u="none" strike="noStrike" cap="none" dirty="0">
                <a:solidFill>
                  <a:srgbClr val="0E0708"/>
                </a:solidFill>
                <a:latin typeface="Times New Roman"/>
                <a:ea typeface="Times New Roman"/>
                <a:cs typeface="Times New Roman"/>
                <a:sym typeface="Times New Roman"/>
              </a:rPr>
              <a:t> of the Sun the native acquires lots of comforts and happiness</a:t>
            </a:r>
            <a:r>
              <a:rPr lang="en-GB" sz="1800" b="0" i="0" u="none" strike="noStrike" cap="none" dirty="0">
                <a:solidFill>
                  <a:srgbClr val="2A2323"/>
                </a:solidFill>
                <a:latin typeface="Times New Roman"/>
                <a:ea typeface="Times New Roman"/>
                <a:cs typeface="Times New Roman"/>
                <a:sym typeface="Times New Roman"/>
              </a:rPr>
              <a:t>. </a:t>
            </a:r>
          </a:p>
          <a:p>
            <a:pPr marL="0" marR="0" lvl="0" indent="0" algn="just" rtl="0">
              <a:spcBef>
                <a:spcPts val="0"/>
              </a:spcBef>
              <a:spcAft>
                <a:spcPts val="0"/>
              </a:spcAft>
              <a:buNone/>
            </a:pPr>
            <a:endParaRPr lang="en-GB" sz="1800" dirty="0">
              <a:solidFill>
                <a:srgbClr val="2A2323"/>
              </a:solidFill>
              <a:latin typeface="Times New Roman"/>
              <a:ea typeface="Times New Roman"/>
              <a:cs typeface="Times New Roman"/>
              <a:sym typeface="Times New Roman"/>
            </a:endParaRPr>
          </a:p>
          <a:p>
            <a:pPr marL="285750" marR="0" lvl="0" indent="-285750" algn="just" rtl="0">
              <a:spcBef>
                <a:spcPts val="0"/>
              </a:spcBef>
              <a:spcAft>
                <a:spcPts val="0"/>
              </a:spcAft>
              <a:buFont typeface="Arial" panose="020B0604020202020204" pitchFamily="34" charset="0"/>
              <a:buChar char="•"/>
            </a:pPr>
            <a:r>
              <a:rPr lang="en-GB" sz="1800" b="0" i="0" u="none" strike="noStrike" cap="none" dirty="0">
                <a:solidFill>
                  <a:srgbClr val="0E0708"/>
                </a:solidFill>
                <a:latin typeface="Times New Roman"/>
                <a:ea typeface="Times New Roman"/>
                <a:cs typeface="Times New Roman"/>
                <a:sym typeface="Times New Roman"/>
              </a:rPr>
              <a:t>This </a:t>
            </a:r>
            <a:r>
              <a:rPr lang="en-GB" sz="1800" b="0" i="0" u="none" strike="noStrike" cap="none" dirty="0" err="1">
                <a:solidFill>
                  <a:srgbClr val="0E0708"/>
                </a:solidFill>
                <a:latin typeface="Times New Roman"/>
                <a:ea typeface="Times New Roman"/>
                <a:cs typeface="Times New Roman"/>
                <a:sym typeface="Times New Roman"/>
              </a:rPr>
              <a:t>Dasa</a:t>
            </a:r>
            <a:r>
              <a:rPr lang="en-GB" sz="1800" b="0" i="0" u="none" strike="noStrike" cap="none" dirty="0">
                <a:solidFill>
                  <a:srgbClr val="0E0708"/>
                </a:solidFill>
                <a:latin typeface="Times New Roman"/>
                <a:ea typeface="Times New Roman"/>
                <a:cs typeface="Times New Roman"/>
                <a:sym typeface="Times New Roman"/>
              </a:rPr>
              <a:t> is also favourable for the gain of wealth and profit earning activities</a:t>
            </a:r>
            <a:r>
              <a:rPr lang="en-GB" sz="1800" b="0" i="0" u="none" strike="noStrike" cap="none" dirty="0">
                <a:solidFill>
                  <a:srgbClr val="2A2323"/>
                </a:solidFill>
                <a:latin typeface="Times New Roman"/>
                <a:ea typeface="Times New Roman"/>
                <a:cs typeface="Times New Roman"/>
                <a:sym typeface="Times New Roman"/>
              </a:rPr>
              <a:t>. </a:t>
            </a:r>
            <a:r>
              <a:rPr lang="en-GB" sz="1800" b="0" i="0" u="none" strike="noStrike" cap="none" dirty="0">
                <a:solidFill>
                  <a:srgbClr val="0E0708"/>
                </a:solidFill>
                <a:latin typeface="Times New Roman"/>
                <a:ea typeface="Times New Roman"/>
                <a:cs typeface="Times New Roman"/>
                <a:sym typeface="Times New Roman"/>
              </a:rPr>
              <a:t>This ushers the time during which high status (position) is conferred by the king (Government/authorities/employer), acquisition of conveyance etc. </a:t>
            </a:r>
          </a:p>
          <a:p>
            <a:pPr marL="285750" marR="0" lvl="0" indent="-285750" algn="just" rtl="0">
              <a:spcBef>
                <a:spcPts val="0"/>
              </a:spcBef>
              <a:spcAft>
                <a:spcPts val="0"/>
              </a:spcAft>
              <a:buFont typeface="Arial" panose="020B0604020202020204" pitchFamily="34" charset="0"/>
              <a:buChar char="•"/>
            </a:pPr>
            <a:endParaRPr lang="en-GB" sz="1800" dirty="0">
              <a:solidFill>
                <a:srgbClr val="0E0708"/>
              </a:solidFill>
              <a:latin typeface="Times New Roman"/>
              <a:ea typeface="Times New Roman"/>
              <a:cs typeface="Times New Roman"/>
              <a:sym typeface="Times New Roman"/>
            </a:endParaRPr>
          </a:p>
          <a:p>
            <a:pPr marL="285750" marR="0" lvl="0" indent="-285750" algn="just" rtl="0">
              <a:spcBef>
                <a:spcPts val="0"/>
              </a:spcBef>
              <a:spcAft>
                <a:spcPts val="0"/>
              </a:spcAft>
              <a:buFont typeface="Arial" panose="020B0604020202020204" pitchFamily="34" charset="0"/>
              <a:buChar char="•"/>
            </a:pPr>
            <a:r>
              <a:rPr lang="en-GB" sz="1800" b="0" i="0" u="none" strike="noStrike" cap="none" dirty="0">
                <a:solidFill>
                  <a:srgbClr val="0E0708"/>
                </a:solidFill>
                <a:latin typeface="Times New Roman"/>
                <a:ea typeface="Times New Roman"/>
                <a:cs typeface="Times New Roman"/>
                <a:sym typeface="Times New Roman"/>
              </a:rPr>
              <a:t>If the Sun is conjunct with the lord of the 5th house, birth of son</a:t>
            </a:r>
            <a:r>
              <a:rPr lang="en-GB" sz="1800" b="0" i="0" u="none" strike="noStrike" cap="none" dirty="0">
                <a:solidFill>
                  <a:srgbClr val="2A2323"/>
                </a:solidFill>
                <a:latin typeface="Times New Roman"/>
                <a:ea typeface="Times New Roman"/>
                <a:cs typeface="Times New Roman"/>
                <a:sym typeface="Times New Roman"/>
              </a:rPr>
              <a:t>; </a:t>
            </a:r>
            <a:r>
              <a:rPr lang="en-GB" sz="1800" b="0" i="0" u="none" strike="noStrike" cap="none" dirty="0">
                <a:solidFill>
                  <a:srgbClr val="0E0708"/>
                </a:solidFill>
                <a:latin typeface="Times New Roman"/>
                <a:ea typeface="Times New Roman"/>
                <a:cs typeface="Times New Roman"/>
                <a:sym typeface="Times New Roman"/>
              </a:rPr>
              <a:t>with 11th lord, comforts of elephant (costly vehicl</a:t>
            </a:r>
            <a:r>
              <a:rPr lang="en-GB" sz="1800" b="0" i="0" u="none" strike="noStrike" cap="none" dirty="0">
                <a:solidFill>
                  <a:srgbClr val="2A2323"/>
                </a:solidFill>
                <a:latin typeface="Times New Roman"/>
                <a:ea typeface="Times New Roman"/>
                <a:cs typeface="Times New Roman"/>
                <a:sym typeface="Times New Roman"/>
              </a:rPr>
              <a:t>e</a:t>
            </a:r>
            <a:r>
              <a:rPr lang="en-GB" sz="1800" b="0" i="0" u="none" strike="noStrike" cap="none" dirty="0">
                <a:solidFill>
                  <a:srgbClr val="0E0708"/>
                </a:solidFill>
                <a:latin typeface="Times New Roman"/>
                <a:ea typeface="Times New Roman"/>
                <a:cs typeface="Times New Roman"/>
                <a:sym typeface="Times New Roman"/>
              </a:rPr>
              <a:t>s)</a:t>
            </a:r>
            <a:r>
              <a:rPr lang="en-GB" sz="1800" b="0" i="0" u="none" strike="noStrike" cap="none" dirty="0">
                <a:solidFill>
                  <a:srgbClr val="2A2323"/>
                </a:solidFill>
                <a:latin typeface="Times New Roman"/>
                <a:ea typeface="Times New Roman"/>
                <a:cs typeface="Times New Roman"/>
                <a:sym typeface="Times New Roman"/>
              </a:rPr>
              <a:t>; </a:t>
            </a:r>
            <a:r>
              <a:rPr lang="en-GB" sz="1800" b="0" i="0" u="none" strike="noStrike" cap="none" dirty="0">
                <a:solidFill>
                  <a:srgbClr val="0E0708"/>
                </a:solidFill>
                <a:latin typeface="Times New Roman"/>
                <a:ea typeface="Times New Roman"/>
                <a:cs typeface="Times New Roman"/>
                <a:sym typeface="Times New Roman"/>
              </a:rPr>
              <a:t>with 4th lord</a:t>
            </a:r>
            <a:r>
              <a:rPr lang="en-GB" sz="1800" b="0" i="0" u="none" strike="noStrike" cap="none" dirty="0">
                <a:solidFill>
                  <a:srgbClr val="2A2323"/>
                </a:solidFill>
                <a:latin typeface="Times New Roman"/>
                <a:ea typeface="Times New Roman"/>
                <a:cs typeface="Times New Roman"/>
                <a:sym typeface="Times New Roman"/>
              </a:rPr>
              <a:t>, </a:t>
            </a:r>
            <a:r>
              <a:rPr lang="en-GB" sz="1800" b="0" i="0" u="none" strike="noStrike" cap="none" dirty="0">
                <a:solidFill>
                  <a:srgbClr val="0E0708"/>
                </a:solidFill>
                <a:latin typeface="Times New Roman"/>
                <a:ea typeface="Times New Roman"/>
                <a:cs typeface="Times New Roman"/>
                <a:sym typeface="Times New Roman"/>
              </a:rPr>
              <a:t>gain of three vehicles, wealth, ministership with the blessing of the king (authorities) etc</a:t>
            </a:r>
            <a:r>
              <a:rPr lang="en-GB" sz="1800" b="0" i="0" u="none" strike="noStrike" cap="none" dirty="0">
                <a:solidFill>
                  <a:srgbClr val="2A2323"/>
                </a:solidFill>
                <a:latin typeface="Times New Roman"/>
                <a:ea typeface="Times New Roman"/>
                <a:cs typeface="Times New Roman"/>
                <a:sym typeface="Times New Roman"/>
              </a:rPr>
              <a:t>.</a:t>
            </a:r>
            <a:r>
              <a:rPr lang="en-GB" sz="1800" b="0" i="0" u="none" strike="noStrike" cap="none" dirty="0">
                <a:solidFill>
                  <a:srgbClr val="0E0708"/>
                </a:solidFill>
                <a:latin typeface="Times New Roman"/>
                <a:ea typeface="Times New Roman"/>
                <a:cs typeface="Times New Roman"/>
                <a:sym typeface="Times New Roman"/>
              </a:rPr>
              <a:t> are attained</a:t>
            </a:r>
            <a:r>
              <a:rPr lang="en-GB" sz="1800" b="0" i="0" u="none" strike="noStrike" cap="none" dirty="0">
                <a:solidFill>
                  <a:srgbClr val="2A2323"/>
                </a:solidFill>
                <a:latin typeface="Times New Roman"/>
                <a:ea typeface="Times New Roman"/>
                <a:cs typeface="Times New Roman"/>
                <a:sym typeface="Times New Roman"/>
              </a:rPr>
              <a:t>. </a:t>
            </a:r>
            <a:r>
              <a:rPr lang="en-GB" sz="1800" b="0" i="0" u="none" strike="noStrike" cap="none" dirty="0">
                <a:solidFill>
                  <a:srgbClr val="0E0708"/>
                </a:solidFill>
                <a:latin typeface="Times New Roman"/>
                <a:ea typeface="Times New Roman"/>
                <a:cs typeface="Times New Roman"/>
                <a:sym typeface="Times New Roman"/>
              </a:rPr>
              <a:t>In the </a:t>
            </a:r>
            <a:r>
              <a:rPr lang="en-GB" sz="1800" b="0" i="0" u="none" strike="noStrike" cap="none" dirty="0" err="1">
                <a:solidFill>
                  <a:srgbClr val="0E0708"/>
                </a:solidFill>
                <a:latin typeface="Times New Roman"/>
                <a:ea typeface="Times New Roman"/>
                <a:cs typeface="Times New Roman"/>
                <a:sym typeface="Times New Roman"/>
              </a:rPr>
              <a:t>Dasa</a:t>
            </a:r>
            <a:r>
              <a:rPr lang="en-GB" sz="1800" b="0" i="0" u="none" strike="noStrike" cap="none" dirty="0">
                <a:solidFill>
                  <a:srgbClr val="0E0708"/>
                </a:solidFill>
                <a:latin typeface="Times New Roman"/>
                <a:ea typeface="Times New Roman"/>
                <a:cs typeface="Times New Roman"/>
                <a:sym typeface="Times New Roman"/>
              </a:rPr>
              <a:t> of the strong Sun, the native acquires power (authority), conveyance etc</a:t>
            </a:r>
            <a:r>
              <a:rPr lang="en-GB" sz="1800" b="0" i="0" u="none" strike="noStrike" cap="none" dirty="0">
                <a:solidFill>
                  <a:srgbClr val="2A2323"/>
                </a:solidFill>
                <a:latin typeface="Times New Roman"/>
                <a:ea typeface="Times New Roman"/>
                <a:cs typeface="Times New Roman"/>
                <a:sym typeface="Times New Roman"/>
              </a:rPr>
              <a:t>.</a:t>
            </a:r>
          </a:p>
          <a:p>
            <a:pPr lvl="0" algn="just"/>
            <a:r>
              <a:rPr lang="en-US" sz="1800" dirty="0">
                <a:solidFill>
                  <a:srgbClr val="0E0607"/>
                </a:solidFill>
                <a:latin typeface="Times New Roman"/>
                <a:ea typeface="Times New Roman"/>
                <a:cs typeface="Times New Roman"/>
                <a:sym typeface="Times New Roman"/>
              </a:rPr>
              <a:t> The disappointments get over, confidence gets infused, purity of thoughts springs up</a:t>
            </a:r>
            <a:r>
              <a:rPr lang="en-US" sz="1800" dirty="0">
                <a:solidFill>
                  <a:srgbClr val="312C2C"/>
                </a:solidFill>
                <a:latin typeface="Times New Roman"/>
                <a:ea typeface="Times New Roman"/>
                <a:cs typeface="Times New Roman"/>
                <a:sym typeface="Times New Roman"/>
              </a:rPr>
              <a:t>.</a:t>
            </a:r>
            <a:endParaRPr lang="en-US" sz="1800" dirty="0">
              <a:solidFill>
                <a:schemeClr val="dk1"/>
              </a:solidFill>
              <a:latin typeface="Calibri"/>
              <a:ea typeface="Calibri"/>
              <a:cs typeface="Calibri"/>
              <a:sym typeface="Calibri"/>
            </a:endParaRPr>
          </a:p>
          <a:p>
            <a:pPr lvl="0" algn="just"/>
            <a:r>
              <a:rPr lang="en-US" sz="1800" dirty="0">
                <a:solidFill>
                  <a:srgbClr val="0E0607"/>
                </a:solidFill>
                <a:latin typeface="Times New Roman"/>
                <a:ea typeface="Times New Roman"/>
                <a:cs typeface="Times New Roman"/>
                <a:sym typeface="Times New Roman"/>
              </a:rPr>
              <a:t> </a:t>
            </a:r>
            <a:endParaRPr lang="en-US" sz="1800" dirty="0">
              <a:solidFill>
                <a:schemeClr val="dk1"/>
              </a:solidFill>
              <a:latin typeface="Calibri"/>
              <a:ea typeface="Calibri"/>
              <a:cs typeface="Calibri"/>
              <a:sym typeface="Calibri"/>
            </a:endParaRPr>
          </a:p>
          <a:p>
            <a:pPr marL="285750" lvl="0" indent="-285750" algn="just">
              <a:buFont typeface="Arial" panose="020B0604020202020204" pitchFamily="34" charset="0"/>
              <a:buChar char="•"/>
            </a:pPr>
            <a:r>
              <a:rPr lang="en-US" sz="1800" dirty="0">
                <a:solidFill>
                  <a:srgbClr val="0E0607"/>
                </a:solidFill>
                <a:latin typeface="Times New Roman"/>
                <a:ea typeface="Times New Roman"/>
                <a:cs typeface="Times New Roman"/>
                <a:sym typeface="Times New Roman"/>
              </a:rPr>
              <a:t> Native gets energetic and exalted</a:t>
            </a:r>
            <a:r>
              <a:rPr lang="en-US" sz="1800" dirty="0">
                <a:solidFill>
                  <a:srgbClr val="312C2C"/>
                </a:solidFill>
                <a:latin typeface="Times New Roman"/>
                <a:ea typeface="Times New Roman"/>
                <a:cs typeface="Times New Roman"/>
                <a:sym typeface="Times New Roman"/>
              </a:rPr>
              <a:t>.</a:t>
            </a:r>
            <a:endParaRPr lang="en-US" sz="1800" dirty="0">
              <a:solidFill>
                <a:schemeClr val="dk1"/>
              </a:solidFill>
              <a:latin typeface="Calibri"/>
              <a:ea typeface="Calibri"/>
              <a:cs typeface="Calibri"/>
              <a:sym typeface="Calibri"/>
            </a:endParaRPr>
          </a:p>
          <a:p>
            <a:pPr marL="285750" lvl="0" indent="-285750" algn="just">
              <a:buFont typeface="Arial" panose="020B0604020202020204" pitchFamily="34" charset="0"/>
              <a:buChar char="•"/>
            </a:pPr>
            <a:r>
              <a:rPr lang="en-US" sz="1800" dirty="0">
                <a:solidFill>
                  <a:srgbClr val="0E0607"/>
                </a:solidFill>
                <a:latin typeface="Times New Roman"/>
                <a:ea typeface="Times New Roman"/>
                <a:cs typeface="Times New Roman"/>
                <a:sym typeface="Times New Roman"/>
              </a:rPr>
              <a:t> The native may not have a mind to </a:t>
            </a:r>
            <a:r>
              <a:rPr lang="en-US" sz="1800" dirty="0">
                <a:solidFill>
                  <a:srgbClr val="201919"/>
                </a:solidFill>
                <a:latin typeface="Times New Roman"/>
                <a:ea typeface="Times New Roman"/>
                <a:cs typeface="Times New Roman"/>
                <a:sym typeface="Times New Roman"/>
              </a:rPr>
              <a:t>influence </a:t>
            </a:r>
            <a:r>
              <a:rPr lang="en-US" sz="1800" dirty="0">
                <a:solidFill>
                  <a:srgbClr val="0E0607"/>
                </a:solidFill>
                <a:latin typeface="Times New Roman"/>
                <a:ea typeface="Times New Roman"/>
                <a:cs typeface="Times New Roman"/>
                <a:sym typeface="Times New Roman"/>
              </a:rPr>
              <a:t>the other person, but the person automatically gets impressed.</a:t>
            </a:r>
            <a:endParaRPr lang="en-US" sz="1800" dirty="0">
              <a:solidFill>
                <a:schemeClr val="dk1"/>
              </a:solidFill>
              <a:latin typeface="Calibri"/>
              <a:ea typeface="Calibri"/>
              <a:cs typeface="Calibri"/>
              <a:sym typeface="Calibri"/>
            </a:endParaRPr>
          </a:p>
          <a:p>
            <a:pPr marL="285750" lvl="0" indent="-285750" algn="just">
              <a:buFont typeface="Arial" panose="020B0604020202020204" pitchFamily="34" charset="0"/>
              <a:buChar char="•"/>
            </a:pPr>
            <a:r>
              <a:rPr lang="en-US" sz="1800" dirty="0">
                <a:solidFill>
                  <a:srgbClr val="0E0607"/>
                </a:solidFill>
                <a:latin typeface="Times New Roman"/>
                <a:ea typeface="Times New Roman"/>
                <a:cs typeface="Times New Roman"/>
                <a:sym typeface="Times New Roman"/>
              </a:rPr>
              <a:t> Emergence of royal feelings and native do get the blessings of the authorities (king) in some form or the other</a:t>
            </a:r>
            <a:r>
              <a:rPr lang="en-US" sz="1800" dirty="0">
                <a:solidFill>
                  <a:srgbClr val="312C2C"/>
                </a:solidFill>
                <a:latin typeface="Times New Roman"/>
                <a:ea typeface="Times New Roman"/>
                <a:cs typeface="Times New Roman"/>
                <a:sym typeface="Times New Roman"/>
              </a:rPr>
              <a:t>.</a:t>
            </a:r>
            <a:endParaRPr lang="en-US" sz="1800" dirty="0">
              <a:solidFill>
                <a:schemeClr val="dk1"/>
              </a:solidFill>
              <a:latin typeface="Calibri"/>
              <a:ea typeface="Calibri"/>
              <a:cs typeface="Calibri"/>
              <a:sym typeface="Calibri"/>
            </a:endParaRPr>
          </a:p>
          <a:p>
            <a:pPr marL="285750" lvl="0" indent="-285750" algn="just">
              <a:buFont typeface="Arial" panose="020B0604020202020204" pitchFamily="34" charset="0"/>
              <a:buChar char="•"/>
            </a:pPr>
            <a:r>
              <a:rPr lang="en-US" sz="1800" dirty="0">
                <a:solidFill>
                  <a:srgbClr val="0E0607"/>
                </a:solidFill>
                <a:latin typeface="Times New Roman"/>
                <a:ea typeface="Times New Roman"/>
                <a:cs typeface="Times New Roman"/>
                <a:sym typeface="Times New Roman"/>
              </a:rPr>
              <a:t> During the </a:t>
            </a:r>
            <a:r>
              <a:rPr lang="en-US" sz="1800" dirty="0" err="1">
                <a:solidFill>
                  <a:srgbClr val="0E0607"/>
                </a:solidFill>
                <a:latin typeface="Times New Roman"/>
                <a:ea typeface="Times New Roman"/>
                <a:cs typeface="Times New Roman"/>
                <a:sym typeface="Times New Roman"/>
              </a:rPr>
              <a:t>Mahadasa</a:t>
            </a:r>
            <a:r>
              <a:rPr lang="en-US" sz="1800" dirty="0">
                <a:solidFill>
                  <a:srgbClr val="0E0607"/>
                </a:solidFill>
                <a:latin typeface="Times New Roman"/>
                <a:ea typeface="Times New Roman"/>
                <a:cs typeface="Times New Roman"/>
                <a:sym typeface="Times New Roman"/>
              </a:rPr>
              <a:t> of the Sun, the native would like to undertake assignments, jobs, ventures </a:t>
            </a:r>
            <a:r>
              <a:rPr lang="en-US" sz="1800" dirty="0" err="1">
                <a:solidFill>
                  <a:srgbClr val="0E0607"/>
                </a:solidFill>
                <a:latin typeface="Times New Roman"/>
                <a:ea typeface="Times New Roman"/>
                <a:cs typeface="Times New Roman"/>
                <a:sym typeface="Times New Roman"/>
              </a:rPr>
              <a:t>etc</a:t>
            </a:r>
            <a:r>
              <a:rPr lang="en-US" sz="1800" dirty="0">
                <a:solidFill>
                  <a:srgbClr val="0E0607"/>
                </a:solidFill>
                <a:latin typeface="Times New Roman"/>
                <a:ea typeface="Times New Roman"/>
                <a:cs typeface="Times New Roman"/>
                <a:sym typeface="Times New Roman"/>
              </a:rPr>
              <a:t>; of large dimensions</a:t>
            </a:r>
            <a:r>
              <a:rPr lang="en-US" sz="1800" dirty="0">
                <a:solidFill>
                  <a:srgbClr val="312C2C"/>
                </a:solidFill>
                <a:latin typeface="Times New Roman"/>
                <a:ea typeface="Times New Roman"/>
                <a:cs typeface="Times New Roman"/>
                <a:sym typeface="Times New Roman"/>
              </a:rPr>
              <a:t>.</a:t>
            </a:r>
            <a:endParaRPr lang="en-US" sz="1800" dirty="0">
              <a:solidFill>
                <a:schemeClr val="dk1"/>
              </a:solidFill>
              <a:latin typeface="Calibri"/>
              <a:ea typeface="Calibri"/>
              <a:cs typeface="Calibri"/>
              <a:sym typeface="Calibri"/>
            </a:endParaRPr>
          </a:p>
          <a:p>
            <a:pPr marL="285750" lvl="0" indent="-285750" algn="just">
              <a:buFont typeface="Arial" panose="020B0604020202020204" pitchFamily="34" charset="0"/>
              <a:buChar char="•"/>
            </a:pPr>
            <a:r>
              <a:rPr lang="en-US" sz="1800" dirty="0">
                <a:solidFill>
                  <a:srgbClr val="0E0607"/>
                </a:solidFill>
                <a:latin typeface="Times New Roman"/>
                <a:ea typeface="Times New Roman"/>
                <a:cs typeface="Times New Roman"/>
                <a:sym typeface="Times New Roman"/>
              </a:rPr>
              <a:t>  Native acquires sound health. </a:t>
            </a:r>
            <a:endParaRPr lang="en-US" sz="1800" dirty="0">
              <a:solidFill>
                <a:schemeClr val="dk1"/>
              </a:solidFill>
              <a:latin typeface="Calibri"/>
              <a:ea typeface="Calibri"/>
              <a:cs typeface="Calibri"/>
              <a:sym typeface="Calibri"/>
            </a:endParaRPr>
          </a:p>
          <a:p>
            <a:pPr marL="285750" marR="0" lvl="0" indent="-285750" algn="just" rtl="0">
              <a:spcBef>
                <a:spcPts val="0"/>
              </a:spcBef>
              <a:spcAft>
                <a:spcPts val="0"/>
              </a:spcAft>
              <a:buFont typeface="Arial" panose="020B0604020202020204" pitchFamily="34" charset="0"/>
              <a:buChar char="•"/>
            </a:pPr>
            <a:endParaRPr sz="18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384476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pic>
        <p:nvPicPr>
          <p:cNvPr id="158" name="Google Shape;158;p24"/>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59" name="Google Shape;159;p24"/>
          <p:cNvSpPr/>
          <p:nvPr/>
        </p:nvSpPr>
        <p:spPr>
          <a:xfrm>
            <a:off x="-1" y="-1326148"/>
            <a:ext cx="12191999" cy="7294305"/>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endParaRPr sz="1800" dirty="0">
              <a:solidFill>
                <a:srgbClr val="0E0607"/>
              </a:solidFill>
              <a:latin typeface="Times New Roman"/>
              <a:ea typeface="Times New Roman"/>
              <a:cs typeface="Times New Roman"/>
              <a:sym typeface="Times New Roman"/>
            </a:endParaRPr>
          </a:p>
          <a:p>
            <a:pPr marL="0" marR="0" lvl="0" indent="0" algn="just" rtl="0">
              <a:spcBef>
                <a:spcPts val="0"/>
              </a:spcBef>
              <a:spcAft>
                <a:spcPts val="0"/>
              </a:spcAft>
              <a:buNone/>
            </a:pPr>
            <a:endParaRPr sz="1800" dirty="0">
              <a:solidFill>
                <a:srgbClr val="0E0607"/>
              </a:solidFill>
              <a:latin typeface="Times New Roman"/>
              <a:ea typeface="Times New Roman"/>
              <a:cs typeface="Times New Roman"/>
              <a:sym typeface="Times New Roman"/>
            </a:endParaRPr>
          </a:p>
          <a:p>
            <a:pPr marL="0" marR="0" lvl="0" indent="0" algn="just" rtl="0">
              <a:spcBef>
                <a:spcPts val="0"/>
              </a:spcBef>
              <a:spcAft>
                <a:spcPts val="0"/>
              </a:spcAft>
              <a:buNone/>
            </a:pPr>
            <a:endParaRPr sz="1800" dirty="0">
              <a:solidFill>
                <a:srgbClr val="0E0607"/>
              </a:solidFill>
              <a:latin typeface="Times New Roman"/>
              <a:ea typeface="Times New Roman"/>
              <a:cs typeface="Times New Roman"/>
              <a:sym typeface="Times New Roman"/>
            </a:endParaRPr>
          </a:p>
          <a:p>
            <a:pPr marL="0" marR="0" lvl="0" indent="0" algn="just" rtl="0">
              <a:spcBef>
                <a:spcPts val="0"/>
              </a:spcBef>
              <a:spcAft>
                <a:spcPts val="0"/>
              </a:spcAft>
              <a:buNone/>
            </a:pPr>
            <a:endParaRPr sz="1800" dirty="0">
              <a:solidFill>
                <a:srgbClr val="0E0607"/>
              </a:solidFill>
              <a:latin typeface="Times New Roman"/>
              <a:ea typeface="Times New Roman"/>
              <a:cs typeface="Times New Roman"/>
              <a:sym typeface="Times New Roman"/>
            </a:endParaRPr>
          </a:p>
          <a:p>
            <a:pPr marL="0" marR="0" lvl="0" indent="0" algn="just" rtl="0">
              <a:spcBef>
                <a:spcPts val="0"/>
              </a:spcBef>
              <a:spcAft>
                <a:spcPts val="0"/>
              </a:spcAft>
              <a:buNone/>
            </a:pPr>
            <a:endParaRPr sz="1800" dirty="0">
              <a:solidFill>
                <a:srgbClr val="0E0607"/>
              </a:solidFill>
              <a:latin typeface="Times New Roman"/>
              <a:ea typeface="Times New Roman"/>
              <a:cs typeface="Times New Roman"/>
              <a:sym typeface="Times New Roman"/>
            </a:endParaRPr>
          </a:p>
          <a:p>
            <a:pPr marL="0" marR="0" lvl="0" indent="0" algn="just" rtl="0">
              <a:spcBef>
                <a:spcPts val="0"/>
              </a:spcBef>
              <a:spcAft>
                <a:spcPts val="0"/>
              </a:spcAft>
              <a:buNone/>
            </a:pPr>
            <a:endParaRPr sz="1800" dirty="0">
              <a:solidFill>
                <a:srgbClr val="0E0607"/>
              </a:solidFill>
              <a:latin typeface="Times New Roman"/>
              <a:ea typeface="Times New Roman"/>
              <a:cs typeface="Times New Roman"/>
              <a:sym typeface="Times New Roman"/>
            </a:endParaRPr>
          </a:p>
          <a:p>
            <a:pPr marL="0" marR="0" lvl="0" indent="0" algn="just" rtl="0">
              <a:spcBef>
                <a:spcPts val="0"/>
              </a:spcBef>
              <a:spcAft>
                <a:spcPts val="0"/>
              </a:spcAft>
              <a:buNone/>
            </a:pPr>
            <a:r>
              <a:rPr lang="en-GB" sz="1800" dirty="0">
                <a:solidFill>
                  <a:srgbClr val="0E0607"/>
                </a:solidFill>
                <a:latin typeface="Times New Roman"/>
                <a:ea typeface="Times New Roman"/>
                <a:cs typeface="Times New Roman"/>
                <a:sym typeface="Times New Roman"/>
              </a:rPr>
              <a:t> If the Sun is weak by his position in the 6</a:t>
            </a:r>
            <a:r>
              <a:rPr lang="en-GB" sz="1800" baseline="30000" dirty="0">
                <a:solidFill>
                  <a:srgbClr val="0E0607"/>
                </a:solidFill>
                <a:latin typeface="Times New Roman"/>
                <a:ea typeface="Times New Roman"/>
                <a:cs typeface="Times New Roman"/>
                <a:sym typeface="Times New Roman"/>
              </a:rPr>
              <a:t>th</a:t>
            </a:r>
            <a:r>
              <a:rPr lang="en-GB" sz="1800" dirty="0">
                <a:solidFill>
                  <a:srgbClr val="0E0607"/>
                </a:solidFill>
                <a:latin typeface="Times New Roman"/>
                <a:ea typeface="Times New Roman"/>
                <a:cs typeface="Times New Roman"/>
                <a:sym typeface="Times New Roman"/>
              </a:rPr>
              <a:t>, the 8</a:t>
            </a:r>
            <a:r>
              <a:rPr lang="en-GB" sz="1800" baseline="30000" dirty="0">
                <a:solidFill>
                  <a:srgbClr val="0E0607"/>
                </a:solidFill>
                <a:latin typeface="Times New Roman"/>
                <a:ea typeface="Times New Roman"/>
                <a:cs typeface="Times New Roman"/>
                <a:sym typeface="Times New Roman"/>
              </a:rPr>
              <a:t>th</a:t>
            </a:r>
            <a:r>
              <a:rPr lang="en-GB" sz="1800" dirty="0">
                <a:solidFill>
                  <a:srgbClr val="0E0607"/>
                </a:solidFill>
                <a:latin typeface="Times New Roman"/>
                <a:ea typeface="Times New Roman"/>
                <a:cs typeface="Times New Roman"/>
                <a:sym typeface="Times New Roman"/>
              </a:rPr>
              <a:t> or the 12</a:t>
            </a:r>
            <a:r>
              <a:rPr lang="en-GB" sz="1800" baseline="30000" dirty="0">
                <a:solidFill>
                  <a:srgbClr val="0E0607"/>
                </a:solidFill>
                <a:latin typeface="Times New Roman"/>
                <a:ea typeface="Times New Roman"/>
                <a:cs typeface="Times New Roman"/>
                <a:sym typeface="Times New Roman"/>
              </a:rPr>
              <a:t>th</a:t>
            </a:r>
            <a:r>
              <a:rPr lang="en-GB" sz="1800" dirty="0">
                <a:solidFill>
                  <a:srgbClr val="0E0607"/>
                </a:solidFill>
                <a:latin typeface="Times New Roman"/>
                <a:ea typeface="Times New Roman"/>
                <a:cs typeface="Times New Roman"/>
                <a:sym typeface="Times New Roman"/>
              </a:rPr>
              <a:t> house, sign of debilitation, conjunct with the </a:t>
            </a:r>
            <a:r>
              <a:rPr lang="en-GB" sz="1800" dirty="0" err="1">
                <a:solidFill>
                  <a:srgbClr val="0E0607"/>
                </a:solidFill>
                <a:latin typeface="Times New Roman"/>
                <a:ea typeface="Times New Roman"/>
                <a:cs typeface="Times New Roman"/>
                <a:sym typeface="Times New Roman"/>
              </a:rPr>
              <a:t>malefics</a:t>
            </a:r>
            <a:r>
              <a:rPr lang="en-GB" sz="1800" dirty="0">
                <a:solidFill>
                  <a:srgbClr val="0E0607"/>
                </a:solidFill>
                <a:latin typeface="Times New Roman"/>
                <a:ea typeface="Times New Roman"/>
                <a:cs typeface="Times New Roman"/>
                <a:sym typeface="Times New Roman"/>
              </a:rPr>
              <a:t>, Rahu or Ketu or with the lords of the 6</a:t>
            </a:r>
            <a:r>
              <a:rPr lang="en-GB" sz="1800" baseline="30000" dirty="0">
                <a:solidFill>
                  <a:srgbClr val="0E0607"/>
                </a:solidFill>
                <a:latin typeface="Times New Roman"/>
                <a:ea typeface="Times New Roman"/>
                <a:cs typeface="Times New Roman"/>
                <a:sym typeface="Times New Roman"/>
              </a:rPr>
              <a:t>th</a:t>
            </a:r>
            <a:r>
              <a:rPr lang="en-GB" sz="1800" dirty="0">
                <a:solidFill>
                  <a:srgbClr val="0E0607"/>
                </a:solidFill>
                <a:latin typeface="Times New Roman"/>
                <a:ea typeface="Times New Roman"/>
                <a:cs typeface="Times New Roman"/>
                <a:sym typeface="Times New Roman"/>
              </a:rPr>
              <a:t> the 8th or the 12th house, during the operation of the </a:t>
            </a:r>
            <a:r>
              <a:rPr lang="en-GB" sz="1800" dirty="0" err="1">
                <a:solidFill>
                  <a:srgbClr val="0E0607"/>
                </a:solidFill>
                <a:latin typeface="Times New Roman"/>
                <a:ea typeface="Times New Roman"/>
                <a:cs typeface="Times New Roman"/>
                <a:sym typeface="Times New Roman"/>
              </a:rPr>
              <a:t>Dasa</a:t>
            </a:r>
            <a:r>
              <a:rPr lang="en-GB" sz="1800" dirty="0">
                <a:solidFill>
                  <a:srgbClr val="0E0607"/>
                </a:solidFill>
                <a:latin typeface="Times New Roman"/>
                <a:ea typeface="Times New Roman"/>
                <a:cs typeface="Times New Roman"/>
                <a:sym typeface="Times New Roman"/>
              </a:rPr>
              <a:t>, </a:t>
            </a:r>
          </a:p>
          <a:p>
            <a:pPr marL="0" marR="0" lvl="0" indent="0" algn="just" rtl="0">
              <a:spcBef>
                <a:spcPts val="0"/>
              </a:spcBef>
              <a:spcAft>
                <a:spcPts val="0"/>
              </a:spcAft>
              <a:buNone/>
            </a:pPr>
            <a:endParaRPr lang="en-GB" sz="1800" dirty="0">
              <a:solidFill>
                <a:srgbClr val="0E0607"/>
              </a:solidFill>
              <a:latin typeface="Times New Roman"/>
              <a:ea typeface="Times New Roman"/>
              <a:cs typeface="Times New Roman"/>
              <a:sym typeface="Times New Roman"/>
            </a:endParaRPr>
          </a:p>
          <a:p>
            <a:pPr marL="285750" marR="0" lvl="0" indent="-285750" algn="just" rtl="0">
              <a:spcBef>
                <a:spcPts val="0"/>
              </a:spcBef>
              <a:spcAft>
                <a:spcPts val="0"/>
              </a:spcAft>
              <a:buFont typeface="Arial" panose="020B0604020202020204" pitchFamily="34" charset="0"/>
              <a:buChar char="•"/>
            </a:pPr>
            <a:r>
              <a:rPr lang="en-GB" sz="1800" dirty="0">
                <a:solidFill>
                  <a:srgbClr val="0E0607"/>
                </a:solidFill>
                <a:latin typeface="Times New Roman"/>
                <a:ea typeface="Times New Roman"/>
                <a:cs typeface="Times New Roman"/>
                <a:sym typeface="Times New Roman"/>
              </a:rPr>
              <a:t>intense miseries, loss of wealth and fame, </a:t>
            </a:r>
          </a:p>
          <a:p>
            <a:pPr marL="285750" marR="0" lvl="0" indent="-285750" algn="just" rtl="0">
              <a:spcBef>
                <a:spcPts val="0"/>
              </a:spcBef>
              <a:spcAft>
                <a:spcPts val="0"/>
              </a:spcAft>
              <a:buFont typeface="Arial" panose="020B0604020202020204" pitchFamily="34" charset="0"/>
              <a:buChar char="•"/>
            </a:pPr>
            <a:r>
              <a:rPr lang="en-GB" sz="1800" dirty="0">
                <a:solidFill>
                  <a:srgbClr val="0E0607"/>
                </a:solidFill>
                <a:latin typeface="Times New Roman"/>
                <a:ea typeface="Times New Roman"/>
                <a:cs typeface="Times New Roman"/>
                <a:sym typeface="Times New Roman"/>
              </a:rPr>
              <a:t>living in foreign land, punishment by the Sovereign (Government/authorities), </a:t>
            </a:r>
          </a:p>
          <a:p>
            <a:pPr marL="285750" marR="0" lvl="0" indent="-285750" algn="just" rtl="0">
              <a:spcBef>
                <a:spcPts val="0"/>
              </a:spcBef>
              <a:spcAft>
                <a:spcPts val="0"/>
              </a:spcAft>
              <a:buFont typeface="Arial" panose="020B0604020202020204" pitchFamily="34" charset="0"/>
              <a:buChar char="•"/>
            </a:pPr>
            <a:r>
              <a:rPr lang="en-GB" sz="1800" dirty="0">
                <a:solidFill>
                  <a:srgbClr val="0E0607"/>
                </a:solidFill>
                <a:latin typeface="Times New Roman"/>
                <a:ea typeface="Times New Roman"/>
                <a:cs typeface="Times New Roman"/>
                <a:sym typeface="Times New Roman"/>
              </a:rPr>
              <a:t>money crunch, pains of illness, defame, </a:t>
            </a:r>
          </a:p>
          <a:p>
            <a:pPr marL="285750" marR="0" lvl="0" indent="-285750" algn="just" rtl="0">
              <a:spcBef>
                <a:spcPts val="0"/>
              </a:spcBef>
              <a:spcAft>
                <a:spcPts val="0"/>
              </a:spcAft>
              <a:buFont typeface="Arial" panose="020B0604020202020204" pitchFamily="34" charset="0"/>
              <a:buChar char="•"/>
            </a:pPr>
            <a:r>
              <a:rPr lang="en-GB" sz="1800" dirty="0">
                <a:solidFill>
                  <a:srgbClr val="0E0607"/>
                </a:solidFill>
                <a:latin typeface="Times New Roman"/>
                <a:ea typeface="Times New Roman"/>
                <a:cs typeface="Times New Roman"/>
                <a:sym typeface="Times New Roman"/>
              </a:rPr>
              <a:t>confrontation with brothers and friends, </a:t>
            </a:r>
          </a:p>
          <a:p>
            <a:pPr marL="285750" marR="0" lvl="0" indent="-285750" algn="just" rtl="0">
              <a:spcBef>
                <a:spcPts val="0"/>
              </a:spcBef>
              <a:spcAft>
                <a:spcPts val="0"/>
              </a:spcAft>
              <a:buFont typeface="Arial" panose="020B0604020202020204" pitchFamily="34" charset="0"/>
              <a:buChar char="•"/>
            </a:pPr>
            <a:r>
              <a:rPr lang="en-GB" sz="1800" dirty="0">
                <a:solidFill>
                  <a:srgbClr val="0E0607"/>
                </a:solidFill>
                <a:latin typeface="Times New Roman"/>
                <a:ea typeface="Times New Roman"/>
                <a:cs typeface="Times New Roman"/>
                <a:sym typeface="Times New Roman"/>
              </a:rPr>
              <a:t>fear of father's death, and other kind of unfavourable results are felt. </a:t>
            </a:r>
          </a:p>
          <a:p>
            <a:pPr marL="285750" marR="0" lvl="0" indent="-285750" algn="just" rtl="0">
              <a:spcBef>
                <a:spcPts val="0"/>
              </a:spcBef>
              <a:spcAft>
                <a:spcPts val="0"/>
              </a:spcAft>
              <a:buFont typeface="Arial" panose="020B0604020202020204" pitchFamily="34" charset="0"/>
              <a:buChar char="•"/>
            </a:pPr>
            <a:r>
              <a:rPr lang="en-GB" sz="1800" dirty="0">
                <a:solidFill>
                  <a:srgbClr val="0E0607"/>
                </a:solidFill>
                <a:latin typeface="Times New Roman"/>
                <a:ea typeface="Times New Roman"/>
                <a:cs typeface="Times New Roman"/>
                <a:sym typeface="Times New Roman"/>
              </a:rPr>
              <a:t>In this duration, mental agony of the parents and native also encounters unjustified wrath of public. </a:t>
            </a:r>
          </a:p>
          <a:p>
            <a:pPr marL="285750" marR="0" lvl="0" indent="-285750" algn="just" rtl="0">
              <a:spcBef>
                <a:spcPts val="0"/>
              </a:spcBef>
              <a:spcAft>
                <a:spcPts val="0"/>
              </a:spcAft>
              <a:buFont typeface="Arial" panose="020B0604020202020204" pitchFamily="34" charset="0"/>
              <a:buChar char="•"/>
            </a:pPr>
            <a:r>
              <a:rPr lang="en-GB" sz="1800" dirty="0">
                <a:solidFill>
                  <a:srgbClr val="0E0607"/>
                </a:solidFill>
                <a:latin typeface="Times New Roman"/>
                <a:ea typeface="Times New Roman"/>
                <a:cs typeface="Times New Roman"/>
                <a:sym typeface="Times New Roman"/>
              </a:rPr>
              <a:t>If weak Sun has aspect or company of the </a:t>
            </a:r>
            <a:r>
              <a:rPr lang="en-GB" sz="1800" dirty="0" err="1">
                <a:solidFill>
                  <a:srgbClr val="0E0607"/>
                </a:solidFill>
                <a:latin typeface="Times New Roman"/>
                <a:ea typeface="Times New Roman"/>
                <a:cs typeface="Times New Roman"/>
                <a:sym typeface="Times New Roman"/>
              </a:rPr>
              <a:t>benefic</a:t>
            </a:r>
            <a:r>
              <a:rPr lang="en-GB" sz="1800" dirty="0">
                <a:solidFill>
                  <a:srgbClr val="0E0607"/>
                </a:solidFill>
                <a:latin typeface="Times New Roman"/>
                <a:ea typeface="Times New Roman"/>
                <a:cs typeface="Times New Roman"/>
                <a:sym typeface="Times New Roman"/>
              </a:rPr>
              <a:t> planets, native at times, gets happy events but if there is only malefic influence, it gives unfavourable results.</a:t>
            </a:r>
            <a:endParaRPr sz="1800" dirty="0">
              <a:solidFill>
                <a:schemeClr val="dk1"/>
              </a:solidFill>
              <a:latin typeface="Calibri"/>
              <a:ea typeface="Calibri"/>
              <a:cs typeface="Calibri"/>
              <a:sym typeface="Calibri"/>
            </a:endParaRPr>
          </a:p>
          <a:p>
            <a:pPr marL="285750" marR="0" lvl="0" indent="-285750" algn="just" rtl="0">
              <a:spcBef>
                <a:spcPts val="0"/>
              </a:spcBef>
              <a:spcAft>
                <a:spcPts val="0"/>
              </a:spcAft>
              <a:buFont typeface="Arial" panose="020B0604020202020204" pitchFamily="34" charset="0"/>
              <a:buChar char="•"/>
            </a:pPr>
            <a:r>
              <a:rPr lang="en-GB" sz="1800" dirty="0">
                <a:solidFill>
                  <a:srgbClr val="0E0607"/>
                </a:solidFill>
                <a:latin typeface="Times New Roman"/>
                <a:ea typeface="Times New Roman"/>
                <a:cs typeface="Times New Roman"/>
                <a:sym typeface="Times New Roman"/>
              </a:rPr>
              <a:t> </a:t>
            </a:r>
            <a:r>
              <a:rPr lang="en-GB" sz="1800" dirty="0">
                <a:solidFill>
                  <a:srgbClr val="0B0404"/>
                </a:solidFill>
                <a:latin typeface="Times New Roman"/>
                <a:ea typeface="Times New Roman"/>
                <a:cs typeface="Times New Roman"/>
                <a:sym typeface="Times New Roman"/>
              </a:rPr>
              <a:t>The debilitated Sun gives sudden effects, such as fracture of the bones, eruption of sudden fever. In this  </a:t>
            </a:r>
            <a:r>
              <a:rPr lang="en-GB" sz="1800" dirty="0" err="1">
                <a:solidFill>
                  <a:srgbClr val="0B0404"/>
                </a:solidFill>
                <a:latin typeface="Times New Roman"/>
                <a:ea typeface="Times New Roman"/>
                <a:cs typeface="Times New Roman"/>
                <a:sym typeface="Times New Roman"/>
              </a:rPr>
              <a:t>Dasa</a:t>
            </a:r>
            <a:r>
              <a:rPr lang="en-GB" sz="1800" dirty="0">
                <a:solidFill>
                  <a:srgbClr val="0B0404"/>
                </a:solidFill>
                <a:latin typeface="Times New Roman"/>
                <a:ea typeface="Times New Roman"/>
                <a:cs typeface="Times New Roman"/>
                <a:sym typeface="Times New Roman"/>
              </a:rPr>
              <a:t> the native loses his confidence, </a:t>
            </a:r>
          </a:p>
          <a:p>
            <a:pPr marL="285750" marR="0" lvl="0" indent="-285750" algn="just" rtl="0">
              <a:spcBef>
                <a:spcPts val="0"/>
              </a:spcBef>
              <a:spcAft>
                <a:spcPts val="0"/>
              </a:spcAft>
              <a:buFont typeface="Arial" panose="020B0604020202020204" pitchFamily="34" charset="0"/>
              <a:buChar char="•"/>
            </a:pPr>
            <a:r>
              <a:rPr lang="en-GB" sz="1800" dirty="0">
                <a:solidFill>
                  <a:srgbClr val="0B0404"/>
                </a:solidFill>
                <a:latin typeface="Times New Roman"/>
                <a:ea typeface="Times New Roman"/>
                <a:cs typeface="Times New Roman"/>
                <a:sym typeface="Times New Roman"/>
              </a:rPr>
              <a:t>If the Sun is not in the state of debilitation but Otherwise badly placed, in his </a:t>
            </a:r>
            <a:r>
              <a:rPr lang="en-GB" sz="1800" dirty="0" err="1">
                <a:solidFill>
                  <a:srgbClr val="0B0404"/>
                </a:solidFill>
                <a:latin typeface="Times New Roman"/>
                <a:ea typeface="Times New Roman"/>
                <a:cs typeface="Times New Roman"/>
                <a:sym typeface="Times New Roman"/>
              </a:rPr>
              <a:t>Dasa</a:t>
            </a:r>
            <a:r>
              <a:rPr lang="en-GB" sz="1800" dirty="0">
                <a:solidFill>
                  <a:srgbClr val="0B0404"/>
                </a:solidFill>
                <a:latin typeface="Times New Roman"/>
                <a:ea typeface="Times New Roman"/>
                <a:cs typeface="Times New Roman"/>
                <a:sym typeface="Times New Roman"/>
              </a:rPr>
              <a:t>, the native faces the bad period boldly and puts his best efforts to overcome it. </a:t>
            </a:r>
          </a:p>
          <a:p>
            <a:pPr marL="285750" marR="0" lvl="0" indent="-285750" algn="just" rtl="0">
              <a:spcBef>
                <a:spcPts val="0"/>
              </a:spcBef>
              <a:spcAft>
                <a:spcPts val="0"/>
              </a:spcAft>
              <a:buFont typeface="Arial" panose="020B0604020202020204" pitchFamily="34" charset="0"/>
              <a:buChar char="•"/>
            </a:pPr>
            <a:r>
              <a:rPr lang="en-GB" sz="1800" dirty="0">
                <a:solidFill>
                  <a:srgbClr val="0B0404"/>
                </a:solidFill>
                <a:latin typeface="Times New Roman"/>
                <a:ea typeface="Times New Roman"/>
                <a:cs typeface="Times New Roman"/>
                <a:sym typeface="Times New Roman"/>
              </a:rPr>
              <a:t>In case the Sun being the lord of the 6</a:t>
            </a:r>
            <a:r>
              <a:rPr lang="en-GB" sz="1800" baseline="30000" dirty="0">
                <a:solidFill>
                  <a:srgbClr val="0B0404"/>
                </a:solidFill>
                <a:latin typeface="Times New Roman"/>
                <a:ea typeface="Times New Roman"/>
                <a:cs typeface="Times New Roman"/>
                <a:sym typeface="Times New Roman"/>
              </a:rPr>
              <a:t>th</a:t>
            </a:r>
            <a:r>
              <a:rPr lang="en-GB" sz="1800" dirty="0">
                <a:solidFill>
                  <a:srgbClr val="0B0404"/>
                </a:solidFill>
                <a:latin typeface="Times New Roman"/>
                <a:ea typeface="Times New Roman"/>
                <a:cs typeface="Times New Roman"/>
                <a:sym typeface="Times New Roman"/>
              </a:rPr>
              <a:t> the 8th or the 12th house and also posited in one of these houses</a:t>
            </a:r>
            <a:r>
              <a:rPr lang="en-GB" sz="1800" dirty="0">
                <a:solidFill>
                  <a:srgbClr val="242221"/>
                </a:solidFill>
                <a:latin typeface="Times New Roman"/>
                <a:ea typeface="Times New Roman"/>
                <a:cs typeface="Times New Roman"/>
                <a:sym typeface="Times New Roman"/>
              </a:rPr>
              <a:t>, </a:t>
            </a:r>
            <a:r>
              <a:rPr lang="en-GB" sz="1800" dirty="0">
                <a:solidFill>
                  <a:srgbClr val="0B0404"/>
                </a:solidFill>
                <a:latin typeface="Times New Roman"/>
                <a:ea typeface="Times New Roman"/>
                <a:cs typeface="Times New Roman"/>
                <a:sym typeface="Times New Roman"/>
              </a:rPr>
              <a:t>the adverse results are not noticed, because the Sun perforce has to give effects of </a:t>
            </a:r>
            <a:r>
              <a:rPr lang="en-GB" sz="1800" dirty="0" err="1">
                <a:solidFill>
                  <a:srgbClr val="0B0404"/>
                </a:solidFill>
                <a:latin typeface="Times New Roman"/>
                <a:ea typeface="Times New Roman"/>
                <a:cs typeface="Times New Roman"/>
                <a:sym typeface="Times New Roman"/>
              </a:rPr>
              <a:t>Viprita</a:t>
            </a:r>
            <a:r>
              <a:rPr lang="en-GB" sz="1800" dirty="0">
                <a:solidFill>
                  <a:srgbClr val="0B0404"/>
                </a:solidFill>
                <a:latin typeface="Times New Roman"/>
                <a:ea typeface="Times New Roman"/>
                <a:cs typeface="Times New Roman"/>
                <a:sym typeface="Times New Roman"/>
              </a:rPr>
              <a:t> </a:t>
            </a:r>
            <a:r>
              <a:rPr lang="en-GB" sz="1800" dirty="0" err="1">
                <a:solidFill>
                  <a:srgbClr val="0B0404"/>
                </a:solidFill>
                <a:latin typeface="Times New Roman"/>
                <a:ea typeface="Times New Roman"/>
                <a:cs typeface="Times New Roman"/>
                <a:sym typeface="Times New Roman"/>
              </a:rPr>
              <a:t>Rajayoga</a:t>
            </a:r>
            <a:r>
              <a:rPr lang="en-GB" sz="1800" dirty="0">
                <a:solidFill>
                  <a:srgbClr val="0B0404"/>
                </a:solidFill>
                <a:latin typeface="Times New Roman"/>
                <a:ea typeface="Times New Roman"/>
                <a:cs typeface="Times New Roman"/>
                <a:sym typeface="Times New Roman"/>
              </a:rPr>
              <a:t>. </a:t>
            </a:r>
          </a:p>
          <a:p>
            <a:pPr marL="285750" marR="0" lvl="0" indent="-285750" algn="just" rtl="0">
              <a:spcBef>
                <a:spcPts val="0"/>
              </a:spcBef>
              <a:spcAft>
                <a:spcPts val="0"/>
              </a:spcAft>
              <a:buFont typeface="Arial" panose="020B0604020202020204" pitchFamily="34" charset="0"/>
              <a:buChar char="•"/>
            </a:pPr>
            <a:r>
              <a:rPr lang="en-GB" sz="1800" dirty="0">
                <a:solidFill>
                  <a:srgbClr val="0B0404"/>
                </a:solidFill>
                <a:latin typeface="Times New Roman"/>
                <a:ea typeface="Times New Roman"/>
                <a:cs typeface="Times New Roman"/>
                <a:sym typeface="Times New Roman"/>
              </a:rPr>
              <a:t>Under these circumstances, the more the malefic influences, on the Sun, the more it goes in favour of the native.</a:t>
            </a:r>
            <a:endParaRPr sz="1800" dirty="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pic>
        <p:nvPicPr>
          <p:cNvPr id="164" name="Google Shape;164;p25"/>
          <p:cNvPicPr preferRelativeResize="0"/>
          <p:nvPr/>
        </p:nvPicPr>
        <p:blipFill rotWithShape="1">
          <a:blip r:embed="rId3">
            <a:alphaModFix/>
          </a:blip>
          <a:srcRect/>
          <a:stretch/>
        </p:blipFill>
        <p:spPr>
          <a:xfrm>
            <a:off x="0" y="0"/>
            <a:ext cx="12192000" cy="6857999"/>
          </a:xfrm>
          <a:prstGeom prst="rect">
            <a:avLst/>
          </a:prstGeom>
          <a:noFill/>
          <a:ln>
            <a:noFill/>
          </a:ln>
        </p:spPr>
      </p:pic>
      <p:sp>
        <p:nvSpPr>
          <p:cNvPr id="165" name="Google Shape;165;p25"/>
          <p:cNvSpPr txBox="1"/>
          <p:nvPr/>
        </p:nvSpPr>
        <p:spPr>
          <a:xfrm>
            <a:off x="0" y="0"/>
            <a:ext cx="12192000" cy="538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dirty="0">
              <a:latin typeface="Times New Roman"/>
              <a:ea typeface="Times New Roman"/>
              <a:cs typeface="Times New Roman"/>
              <a:sym typeface="Times New Roman"/>
            </a:endParaRPr>
          </a:p>
          <a:p>
            <a:pPr marL="0" lvl="0" indent="0" algn="just" rtl="0">
              <a:spcBef>
                <a:spcPts val="0"/>
              </a:spcBef>
              <a:spcAft>
                <a:spcPts val="0"/>
              </a:spcAft>
              <a:buNone/>
            </a:pPr>
            <a:r>
              <a:rPr lang="en-GB" sz="1800" i="1" dirty="0">
                <a:solidFill>
                  <a:srgbClr val="0C0405"/>
                </a:solidFill>
                <a:latin typeface="Times New Roman"/>
                <a:ea typeface="Times New Roman"/>
                <a:cs typeface="Times New Roman"/>
                <a:sym typeface="Times New Roman"/>
              </a:rPr>
              <a:t>                                                                    </a:t>
            </a:r>
            <a:r>
              <a:rPr lang="en-GB" sz="1800" b="1" dirty="0">
                <a:solidFill>
                  <a:schemeClr val="dk1"/>
                </a:solidFill>
                <a:latin typeface="Times New Roman"/>
                <a:ea typeface="Times New Roman"/>
                <a:cs typeface="Times New Roman"/>
                <a:sym typeface="Times New Roman"/>
              </a:rPr>
              <a:t>Results during the </a:t>
            </a:r>
            <a:r>
              <a:rPr lang="en-GB" sz="1800" b="1" dirty="0" err="1">
                <a:solidFill>
                  <a:schemeClr val="dk1"/>
                </a:solidFill>
                <a:latin typeface="Times New Roman"/>
                <a:ea typeface="Times New Roman"/>
                <a:cs typeface="Times New Roman"/>
                <a:sym typeface="Times New Roman"/>
              </a:rPr>
              <a:t>Mahadasa</a:t>
            </a:r>
            <a:r>
              <a:rPr lang="en-GB" sz="1800" b="1" dirty="0">
                <a:solidFill>
                  <a:schemeClr val="dk1"/>
                </a:solidFill>
                <a:latin typeface="Times New Roman"/>
                <a:ea typeface="Times New Roman"/>
                <a:cs typeface="Times New Roman"/>
                <a:sym typeface="Times New Roman"/>
              </a:rPr>
              <a:t> of Moon</a:t>
            </a:r>
            <a:endParaRPr sz="1800" dirty="0">
              <a:latin typeface="Times New Roman"/>
              <a:ea typeface="Times New Roman"/>
              <a:cs typeface="Times New Roman"/>
              <a:sym typeface="Times New Roman"/>
            </a:endParaRPr>
          </a:p>
          <a:p>
            <a:pPr marL="0" lvl="0" indent="0" algn="l" rtl="0">
              <a:spcBef>
                <a:spcPts val="0"/>
              </a:spcBef>
              <a:spcAft>
                <a:spcPts val="0"/>
              </a:spcAft>
              <a:buNone/>
            </a:pPr>
            <a:r>
              <a:rPr lang="en-GB" sz="1800" dirty="0">
                <a:latin typeface="Times New Roman"/>
                <a:ea typeface="Times New Roman"/>
                <a:cs typeface="Times New Roman"/>
                <a:sym typeface="Times New Roman"/>
              </a:rPr>
              <a:t>In accordance to </a:t>
            </a:r>
            <a:r>
              <a:rPr lang="en-GB" sz="1800" dirty="0" err="1">
                <a:latin typeface="Times New Roman"/>
                <a:ea typeface="Times New Roman"/>
                <a:cs typeface="Times New Roman"/>
                <a:sym typeface="Times New Roman"/>
              </a:rPr>
              <a:t>Vimsottari</a:t>
            </a:r>
            <a:r>
              <a:rPr lang="en-GB" sz="1800" dirty="0">
                <a:latin typeface="Times New Roman"/>
                <a:ea typeface="Times New Roman"/>
                <a:cs typeface="Times New Roman"/>
                <a:sym typeface="Times New Roman"/>
              </a:rPr>
              <a:t> </a:t>
            </a:r>
            <a:r>
              <a:rPr lang="en-GB" sz="1800" dirty="0" err="1">
                <a:latin typeface="Times New Roman"/>
                <a:ea typeface="Times New Roman"/>
                <a:cs typeface="Times New Roman"/>
                <a:sym typeface="Times New Roman"/>
              </a:rPr>
              <a:t>Dasa</a:t>
            </a:r>
            <a:r>
              <a:rPr lang="en-GB" sz="1800" dirty="0">
                <a:latin typeface="Times New Roman"/>
                <a:ea typeface="Times New Roman"/>
                <a:cs typeface="Times New Roman"/>
                <a:sym typeface="Times New Roman"/>
              </a:rPr>
              <a:t> system. If the Moon is the sign of exaltation, own sign, in </a:t>
            </a:r>
            <a:r>
              <a:rPr lang="en-GB" sz="1800" dirty="0" err="1">
                <a:latin typeface="Times New Roman"/>
                <a:ea typeface="Times New Roman"/>
                <a:cs typeface="Times New Roman"/>
                <a:sym typeface="Times New Roman"/>
              </a:rPr>
              <a:t>Kendras</a:t>
            </a:r>
            <a:r>
              <a:rPr lang="en-GB" sz="1800" dirty="0">
                <a:latin typeface="Times New Roman"/>
                <a:ea typeface="Times New Roman"/>
                <a:cs typeface="Times New Roman"/>
                <a:sym typeface="Times New Roman"/>
              </a:rPr>
              <a:t> (Angles) or </a:t>
            </a:r>
            <a:r>
              <a:rPr lang="en-GB" sz="1800" dirty="0" err="1">
                <a:latin typeface="Times New Roman"/>
                <a:ea typeface="Times New Roman"/>
                <a:cs typeface="Times New Roman"/>
                <a:sym typeface="Times New Roman"/>
              </a:rPr>
              <a:t>Trikonas</a:t>
            </a:r>
            <a:r>
              <a:rPr lang="en-GB" sz="1800" dirty="0">
                <a:latin typeface="Times New Roman"/>
                <a:ea typeface="Times New Roman"/>
                <a:cs typeface="Times New Roman"/>
                <a:sym typeface="Times New Roman"/>
              </a:rPr>
              <a:t> (Trines) and conjoined with the </a:t>
            </a:r>
            <a:r>
              <a:rPr lang="en-GB" sz="1800" dirty="0" err="1">
                <a:latin typeface="Times New Roman"/>
                <a:ea typeface="Times New Roman"/>
                <a:cs typeface="Times New Roman"/>
                <a:sym typeface="Times New Roman"/>
              </a:rPr>
              <a:t>benefic</a:t>
            </a:r>
            <a:r>
              <a:rPr lang="en-GB" sz="1800" dirty="0">
                <a:latin typeface="Times New Roman"/>
                <a:ea typeface="Times New Roman"/>
                <a:cs typeface="Times New Roman"/>
                <a:sym typeface="Times New Roman"/>
              </a:rPr>
              <a:t> planets, full moon, powerful and accompanied by the lord of the 10th, the 9th or the 4th house, during the </a:t>
            </a:r>
            <a:r>
              <a:rPr lang="en-GB" sz="1800" dirty="0" err="1">
                <a:latin typeface="Times New Roman"/>
                <a:ea typeface="Times New Roman"/>
                <a:cs typeface="Times New Roman"/>
                <a:sym typeface="Times New Roman"/>
              </a:rPr>
              <a:t>Dasa</a:t>
            </a:r>
            <a:r>
              <a:rPr lang="en-GB" sz="1800" dirty="0">
                <a:latin typeface="Times New Roman"/>
                <a:ea typeface="Times New Roman"/>
                <a:cs typeface="Times New Roman"/>
                <a:sym typeface="Times New Roman"/>
              </a:rPr>
              <a:t> of the Moon, </a:t>
            </a:r>
          </a:p>
          <a:p>
            <a:pPr marL="0" lvl="0" indent="0" algn="l" rtl="0">
              <a:spcBef>
                <a:spcPts val="0"/>
              </a:spcBef>
              <a:spcAft>
                <a:spcPts val="0"/>
              </a:spcAft>
              <a:buNone/>
            </a:pPr>
            <a:endParaRPr lang="en-GB" sz="1800" dirty="0">
              <a:latin typeface="Times New Roman"/>
              <a:ea typeface="Times New Roman"/>
              <a:cs typeface="Times New Roman"/>
              <a:sym typeface="Times New Roman"/>
            </a:endParaRPr>
          </a:p>
          <a:p>
            <a:pPr marL="285750" lvl="0" indent="-285750" algn="l" rtl="0">
              <a:spcBef>
                <a:spcPts val="0"/>
              </a:spcBef>
              <a:spcAft>
                <a:spcPts val="0"/>
              </a:spcAft>
              <a:buFont typeface="Arial" panose="020B0604020202020204" pitchFamily="34" charset="0"/>
              <a:buChar char="•"/>
            </a:pPr>
            <a:r>
              <a:rPr lang="en-GB" sz="1800" dirty="0">
                <a:latin typeface="Times New Roman"/>
                <a:ea typeface="Times New Roman"/>
                <a:cs typeface="Times New Roman"/>
                <a:sym typeface="Times New Roman"/>
              </a:rPr>
              <a:t>beginning till the end, happiness, enjoyment, auspiciousness would prevail. </a:t>
            </a:r>
          </a:p>
          <a:p>
            <a:pPr marL="285750" lvl="0" indent="-285750" algn="l" rtl="0">
              <a:spcBef>
                <a:spcPts val="0"/>
              </a:spcBef>
              <a:spcAft>
                <a:spcPts val="0"/>
              </a:spcAft>
              <a:buFont typeface="Arial" panose="020B0604020202020204" pitchFamily="34" charset="0"/>
              <a:buChar char="•"/>
            </a:pPr>
            <a:r>
              <a:rPr lang="en-GB" sz="1800" dirty="0">
                <a:latin typeface="Times New Roman"/>
                <a:ea typeface="Times New Roman"/>
                <a:cs typeface="Times New Roman"/>
                <a:sym typeface="Times New Roman"/>
              </a:rPr>
              <a:t>Gain in wealth and agriculture produce, many auspicious ceremonies at home, </a:t>
            </a:r>
          </a:p>
          <a:p>
            <a:pPr marL="285750" lvl="0" indent="-285750" algn="l" rtl="0">
              <a:spcBef>
                <a:spcPts val="0"/>
              </a:spcBef>
              <a:spcAft>
                <a:spcPts val="0"/>
              </a:spcAft>
              <a:buFont typeface="Arial" panose="020B0604020202020204" pitchFamily="34" charset="0"/>
              <a:buChar char="•"/>
            </a:pPr>
            <a:r>
              <a:rPr lang="en-GB" sz="1800" dirty="0">
                <a:latin typeface="Times New Roman"/>
                <a:ea typeface="Times New Roman"/>
                <a:cs typeface="Times New Roman"/>
                <a:sym typeface="Times New Roman"/>
              </a:rPr>
              <a:t>comforts of conveyance; meeting with the king, success at works, </a:t>
            </a:r>
          </a:p>
          <a:p>
            <a:pPr marL="285750" lvl="0" indent="-285750" algn="l" rtl="0">
              <a:spcBef>
                <a:spcPts val="0"/>
              </a:spcBef>
              <a:spcAft>
                <a:spcPts val="0"/>
              </a:spcAft>
              <a:buFont typeface="Arial" panose="020B0604020202020204" pitchFamily="34" charset="0"/>
              <a:buChar char="•"/>
            </a:pPr>
            <a:r>
              <a:rPr lang="en-GB" sz="1800" dirty="0">
                <a:latin typeface="Times New Roman"/>
                <a:ea typeface="Times New Roman"/>
                <a:cs typeface="Times New Roman"/>
                <a:sym typeface="Times New Roman"/>
              </a:rPr>
              <a:t>blessing of goddess Laxmi enhancement of fortune through Royalty and friends and state of extreme enjoyment are achieved</a:t>
            </a:r>
          </a:p>
          <a:p>
            <a:pPr marL="285750" lvl="0" indent="-285750" algn="l" rtl="0">
              <a:spcBef>
                <a:spcPts val="0"/>
              </a:spcBef>
              <a:spcAft>
                <a:spcPts val="0"/>
              </a:spcAft>
              <a:buFont typeface="Arial" panose="020B0604020202020204" pitchFamily="34" charset="0"/>
              <a:buChar char="•"/>
            </a:pPr>
            <a:r>
              <a:rPr lang="en-GB" sz="1800" dirty="0">
                <a:latin typeface="Times New Roman"/>
                <a:ea typeface="Times New Roman"/>
                <a:cs typeface="Times New Roman"/>
                <a:sym typeface="Times New Roman"/>
              </a:rPr>
              <a:t>. Acquisition of conveyance and white apparels, happiness of having a son, addition of cows in the house etc., </a:t>
            </a:r>
            <a:endParaRPr sz="1800" dirty="0">
              <a:latin typeface="Times New Roman"/>
              <a:ea typeface="Times New Roman"/>
              <a:cs typeface="Times New Roman"/>
              <a:sym typeface="Times New Roman"/>
            </a:endParaRPr>
          </a:p>
          <a:p>
            <a:pPr marL="285750" lvl="0" indent="-285750" algn="l" rtl="0">
              <a:spcBef>
                <a:spcPts val="0"/>
              </a:spcBef>
              <a:spcAft>
                <a:spcPts val="0"/>
              </a:spcAft>
              <a:buFont typeface="Arial" panose="020B0604020202020204" pitchFamily="34" charset="0"/>
              <a:buChar char="•"/>
            </a:pPr>
            <a:r>
              <a:rPr lang="en-GB" sz="1800" dirty="0">
                <a:latin typeface="Times New Roman"/>
                <a:ea typeface="Times New Roman"/>
                <a:cs typeface="Times New Roman"/>
                <a:sym typeface="Times New Roman"/>
              </a:rPr>
              <a:t>If the Moon is posited in the 11th house and is also in her own sign or in the sign of exaltation, gain of wealth in its assorted forms, accretion in fortune, happiness and education and also Royal commendation are likely to be bestowed during this period.</a:t>
            </a:r>
          </a:p>
          <a:p>
            <a:pPr marL="285750" indent="-285750">
              <a:buFont typeface="Arial" panose="020B0604020202020204" pitchFamily="34" charset="0"/>
              <a:buChar char="•"/>
            </a:pPr>
            <a:r>
              <a:rPr lang="en-US" sz="1800" dirty="0">
                <a:solidFill>
                  <a:srgbClr val="0D0506"/>
                </a:solidFill>
                <a:latin typeface="Times New Roman"/>
                <a:ea typeface="Times New Roman"/>
                <a:cs typeface="Times New Roman"/>
                <a:sym typeface="Times New Roman"/>
              </a:rPr>
              <a:t>"The Moon duly influenced by the lords of 10th and 9th houses duly conjunct with the 4th lord gives effect to rise in fortune and gain in wealth and health"</a:t>
            </a:r>
            <a:r>
              <a:rPr lang="en-US" sz="1800" dirty="0">
                <a:solidFill>
                  <a:srgbClr val="353232"/>
                </a:solidFill>
                <a:latin typeface="Times New Roman"/>
                <a:ea typeface="Times New Roman"/>
                <a:cs typeface="Times New Roman"/>
                <a:sym typeface="Times New Roman"/>
              </a:rPr>
              <a:t>.</a:t>
            </a:r>
            <a:r>
              <a:rPr lang="en-US" sz="1800" dirty="0">
                <a:solidFill>
                  <a:srgbClr val="0D0506"/>
                </a:solidFill>
                <a:latin typeface="Times New Roman"/>
                <a:ea typeface="Times New Roman"/>
                <a:cs typeface="Times New Roman"/>
                <a:sym typeface="Times New Roman"/>
              </a:rPr>
              <a:t> In the above Shloka, these particular results are obtained only in the combination of the Moon with the Yoga Karaka a planets</a:t>
            </a:r>
            <a:r>
              <a:rPr lang="en-US" sz="1800" dirty="0">
                <a:solidFill>
                  <a:srgbClr val="353232"/>
                </a:solidFill>
                <a:latin typeface="Times New Roman"/>
                <a:ea typeface="Times New Roman"/>
                <a:cs typeface="Times New Roman"/>
                <a:sym typeface="Times New Roman"/>
              </a:rPr>
              <a:t>.</a:t>
            </a:r>
          </a:p>
          <a:p>
            <a:pPr marL="285750" indent="-285750">
              <a:buFont typeface="Arial" panose="020B0604020202020204" pitchFamily="34" charset="0"/>
              <a:buChar char="•"/>
            </a:pPr>
            <a:r>
              <a:rPr lang="en-GB" sz="1800" i="1" dirty="0">
                <a:solidFill>
                  <a:srgbClr val="0D0506"/>
                </a:solidFill>
                <a:latin typeface="Times New Roman"/>
                <a:ea typeface="Times New Roman"/>
                <a:cs typeface="Times New Roman"/>
                <a:sym typeface="Times New Roman"/>
              </a:rPr>
              <a:t>The Moon has intense relation with the mind</a:t>
            </a:r>
            <a:r>
              <a:rPr lang="en-GB" sz="1800" i="1" dirty="0">
                <a:solidFill>
                  <a:srgbClr val="353232"/>
                </a:solidFill>
                <a:latin typeface="Times New Roman"/>
                <a:ea typeface="Times New Roman"/>
                <a:cs typeface="Times New Roman"/>
                <a:sym typeface="Times New Roman"/>
              </a:rPr>
              <a:t>. </a:t>
            </a:r>
            <a:r>
              <a:rPr lang="en-GB" sz="1800" i="1" dirty="0">
                <a:solidFill>
                  <a:srgbClr val="0D0506"/>
                </a:solidFill>
                <a:latin typeface="Times New Roman"/>
                <a:ea typeface="Times New Roman"/>
                <a:cs typeface="Times New Roman"/>
                <a:sym typeface="Times New Roman"/>
              </a:rPr>
              <a:t>The Moon regulates efficacy of the mind. It is for these very reasons, Maharishi </a:t>
            </a:r>
            <a:r>
              <a:rPr lang="en-GB" sz="1800" i="1" dirty="0" err="1">
                <a:solidFill>
                  <a:srgbClr val="0D0506"/>
                </a:solidFill>
                <a:latin typeface="Times New Roman"/>
                <a:ea typeface="Times New Roman"/>
                <a:cs typeface="Times New Roman"/>
                <a:sym typeface="Times New Roman"/>
              </a:rPr>
              <a:t>Parasara</a:t>
            </a:r>
            <a:r>
              <a:rPr lang="en-GB" sz="1800" i="1" dirty="0">
                <a:solidFill>
                  <a:srgbClr val="0D0506"/>
                </a:solidFill>
                <a:latin typeface="Times New Roman"/>
                <a:ea typeface="Times New Roman"/>
                <a:cs typeface="Times New Roman"/>
                <a:sym typeface="Times New Roman"/>
              </a:rPr>
              <a:t>, related the results of the weak Moon with different state of mind those are felt during the major period of the said Moon.</a:t>
            </a:r>
            <a:endParaRPr lang="en-US" sz="1800" dirty="0">
              <a:solidFill>
                <a:schemeClr val="dk1"/>
              </a:solidFill>
              <a:latin typeface="Calibri"/>
              <a:ea typeface="Calibri"/>
              <a:cs typeface="Calibri"/>
              <a:sym typeface="Calibri"/>
            </a:endParaRPr>
          </a:p>
          <a:p>
            <a:pPr marL="285750" lvl="0" indent="-285750" algn="l" rtl="0">
              <a:spcBef>
                <a:spcPts val="0"/>
              </a:spcBef>
              <a:spcAft>
                <a:spcPts val="0"/>
              </a:spcAft>
              <a:buFont typeface="Arial" panose="020B0604020202020204" pitchFamily="34" charset="0"/>
              <a:buChar char="•"/>
            </a:pPr>
            <a:endParaRPr sz="1800" dirty="0">
              <a:latin typeface="Times New Roman"/>
              <a:ea typeface="Times New Roman"/>
              <a:cs typeface="Times New Roman"/>
              <a:sym typeface="Times New Roman"/>
            </a:endParaRPr>
          </a:p>
          <a:p>
            <a:pPr marL="0" lvl="0" indent="0" algn="l" rtl="0">
              <a:spcBef>
                <a:spcPts val="0"/>
              </a:spcBef>
              <a:spcAft>
                <a:spcPts val="0"/>
              </a:spcAft>
              <a:buNone/>
            </a:pPr>
            <a:endParaRPr sz="1800" dirty="0">
              <a:latin typeface="Times New Roman"/>
              <a:ea typeface="Times New Roman"/>
              <a:cs typeface="Times New Roman"/>
              <a:sym typeface="Times New Roman"/>
            </a:endParaRPr>
          </a:p>
          <a:p>
            <a:pPr marL="0" lvl="0" indent="0" algn="l" rtl="0">
              <a:spcBef>
                <a:spcPts val="0"/>
              </a:spcBef>
              <a:spcAft>
                <a:spcPts val="0"/>
              </a:spcAft>
              <a:buNone/>
            </a:pPr>
            <a:endParaRPr sz="1800" dirty="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pic>
        <p:nvPicPr>
          <p:cNvPr id="170" name="Google Shape;170;p26"/>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71" name="Google Shape;171;p26"/>
          <p:cNvSpPr/>
          <p:nvPr/>
        </p:nvSpPr>
        <p:spPr>
          <a:xfrm>
            <a:off x="-1" y="-910649"/>
            <a:ext cx="12191999" cy="6186309"/>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endParaRPr sz="1800" dirty="0">
              <a:solidFill>
                <a:srgbClr val="0E0507"/>
              </a:solidFill>
              <a:latin typeface="Times New Roman"/>
              <a:ea typeface="Times New Roman"/>
              <a:cs typeface="Times New Roman"/>
              <a:sym typeface="Times New Roman"/>
            </a:endParaRPr>
          </a:p>
          <a:p>
            <a:pPr marL="0" marR="0" lvl="0" indent="0" algn="just" rtl="0">
              <a:spcBef>
                <a:spcPts val="0"/>
              </a:spcBef>
              <a:spcAft>
                <a:spcPts val="0"/>
              </a:spcAft>
              <a:buNone/>
            </a:pPr>
            <a:endParaRPr sz="1800" dirty="0">
              <a:solidFill>
                <a:srgbClr val="0E0507"/>
              </a:solidFill>
              <a:latin typeface="Times New Roman"/>
              <a:ea typeface="Times New Roman"/>
              <a:cs typeface="Times New Roman"/>
              <a:sym typeface="Times New Roman"/>
            </a:endParaRPr>
          </a:p>
          <a:p>
            <a:pPr marL="0" marR="0" lvl="0" indent="0" algn="just" rtl="0">
              <a:spcBef>
                <a:spcPts val="0"/>
              </a:spcBef>
              <a:spcAft>
                <a:spcPts val="0"/>
              </a:spcAft>
              <a:buNone/>
            </a:pPr>
            <a:endParaRPr sz="1800" dirty="0">
              <a:solidFill>
                <a:srgbClr val="0E0507"/>
              </a:solidFill>
              <a:latin typeface="Times New Roman"/>
              <a:ea typeface="Times New Roman"/>
              <a:cs typeface="Times New Roman"/>
              <a:sym typeface="Times New Roman"/>
            </a:endParaRPr>
          </a:p>
          <a:p>
            <a:pPr marL="0" marR="0" lvl="0" indent="0" algn="just" rtl="0">
              <a:spcBef>
                <a:spcPts val="0"/>
              </a:spcBef>
              <a:spcAft>
                <a:spcPts val="0"/>
              </a:spcAft>
              <a:buNone/>
            </a:pPr>
            <a:endParaRPr sz="1800" dirty="0">
              <a:solidFill>
                <a:srgbClr val="0E0507"/>
              </a:solidFill>
              <a:latin typeface="Times New Roman"/>
              <a:ea typeface="Times New Roman"/>
              <a:cs typeface="Times New Roman"/>
              <a:sym typeface="Times New Roman"/>
            </a:endParaRPr>
          </a:p>
          <a:p>
            <a:pPr marL="0" marR="0" lvl="0" indent="0" algn="just" rtl="0">
              <a:spcBef>
                <a:spcPts val="0"/>
              </a:spcBef>
              <a:spcAft>
                <a:spcPts val="0"/>
              </a:spcAft>
              <a:buNone/>
            </a:pPr>
            <a:endParaRPr sz="1800" dirty="0">
              <a:solidFill>
                <a:srgbClr val="0E0507"/>
              </a:solidFill>
              <a:latin typeface="Times New Roman"/>
              <a:ea typeface="Times New Roman"/>
              <a:cs typeface="Times New Roman"/>
              <a:sym typeface="Times New Roman"/>
            </a:endParaRPr>
          </a:p>
          <a:p>
            <a:pPr marL="0" marR="0" lvl="0" indent="0" algn="just" rtl="0">
              <a:spcBef>
                <a:spcPts val="0"/>
              </a:spcBef>
              <a:spcAft>
                <a:spcPts val="0"/>
              </a:spcAft>
              <a:buNone/>
            </a:pPr>
            <a:r>
              <a:rPr lang="en-GB" sz="1800" dirty="0">
                <a:solidFill>
                  <a:srgbClr val="0E0507"/>
                </a:solidFill>
                <a:latin typeface="Times New Roman"/>
                <a:ea typeface="Times New Roman"/>
                <a:cs typeface="Times New Roman"/>
                <a:sym typeface="Times New Roman"/>
              </a:rPr>
              <a:t> </a:t>
            </a:r>
            <a:endParaRPr sz="1800" dirty="0">
              <a:solidFill>
                <a:schemeClr val="dk1"/>
              </a:solidFill>
              <a:latin typeface="Calibri"/>
              <a:ea typeface="Calibri"/>
              <a:cs typeface="Calibri"/>
              <a:sym typeface="Calibri"/>
            </a:endParaRPr>
          </a:p>
          <a:p>
            <a:pPr marL="0" marR="0" lvl="0" indent="0" algn="just" rtl="0">
              <a:spcBef>
                <a:spcPts val="0"/>
              </a:spcBef>
              <a:spcAft>
                <a:spcPts val="0"/>
              </a:spcAft>
              <a:buNone/>
            </a:pPr>
            <a:r>
              <a:rPr lang="en-GB" sz="1800" dirty="0">
                <a:solidFill>
                  <a:srgbClr val="353232"/>
                </a:solidFill>
                <a:latin typeface="Times New Roman"/>
                <a:ea typeface="Times New Roman"/>
                <a:cs typeface="Times New Roman"/>
                <a:sym typeface="Times New Roman"/>
              </a:rPr>
              <a:t> </a:t>
            </a:r>
          </a:p>
          <a:p>
            <a:pPr marL="0" marR="0" lvl="0" indent="0" algn="l" rtl="0">
              <a:spcBef>
                <a:spcPts val="0"/>
              </a:spcBef>
              <a:spcAft>
                <a:spcPts val="0"/>
              </a:spcAft>
              <a:buNone/>
            </a:pPr>
            <a:r>
              <a:rPr lang="en-US" sz="1800" dirty="0">
                <a:solidFill>
                  <a:srgbClr val="0D0506"/>
                </a:solidFill>
                <a:latin typeface="Times New Roman"/>
                <a:ea typeface="Times New Roman"/>
                <a:cs typeface="Times New Roman"/>
                <a:sym typeface="Times New Roman"/>
              </a:rPr>
              <a:t>If the Moon is in the sign of debilitation and powerless being in Krishna </a:t>
            </a:r>
            <a:r>
              <a:rPr lang="en-US" sz="1800" dirty="0" err="1">
                <a:solidFill>
                  <a:srgbClr val="0D0506"/>
                </a:solidFill>
                <a:latin typeface="Times New Roman"/>
                <a:ea typeface="Times New Roman"/>
                <a:cs typeface="Times New Roman"/>
                <a:sym typeface="Times New Roman"/>
              </a:rPr>
              <a:t>Pakasha</a:t>
            </a:r>
            <a:r>
              <a:rPr lang="en-US" sz="1800" dirty="0">
                <a:solidFill>
                  <a:srgbClr val="0D0506"/>
                </a:solidFill>
                <a:latin typeface="Times New Roman"/>
                <a:ea typeface="Times New Roman"/>
                <a:cs typeface="Times New Roman"/>
                <a:sym typeface="Times New Roman"/>
              </a:rPr>
              <a:t>, in the </a:t>
            </a:r>
            <a:r>
              <a:rPr lang="en-US" sz="1800" dirty="0" err="1">
                <a:solidFill>
                  <a:srgbClr val="0D0506"/>
                </a:solidFill>
                <a:latin typeface="Times New Roman"/>
                <a:ea typeface="Times New Roman"/>
                <a:cs typeface="Times New Roman"/>
                <a:sym typeface="Times New Roman"/>
              </a:rPr>
              <a:t>Dasa</a:t>
            </a:r>
            <a:r>
              <a:rPr lang="en-US" sz="1800" dirty="0">
                <a:solidFill>
                  <a:srgbClr val="0D0506"/>
                </a:solidFill>
                <a:latin typeface="Times New Roman"/>
                <a:ea typeface="Times New Roman"/>
                <a:cs typeface="Times New Roman"/>
                <a:sym typeface="Times New Roman"/>
              </a:rPr>
              <a:t> of such Moon, </a:t>
            </a:r>
          </a:p>
          <a:p>
            <a:pPr marL="0" marR="0" lvl="0" indent="0" algn="l" rtl="0">
              <a:spcBef>
                <a:spcPts val="0"/>
              </a:spcBef>
              <a:spcAft>
                <a:spcPts val="0"/>
              </a:spcAft>
              <a:buNone/>
            </a:pPr>
            <a:endParaRPr lang="en-US" sz="1800" dirty="0">
              <a:solidFill>
                <a:srgbClr val="0D0506"/>
              </a:solidFill>
              <a:latin typeface="Times New Roman"/>
              <a:ea typeface="Times New Roman"/>
              <a:cs typeface="Times New Roman"/>
              <a:sym typeface="Times New Roman"/>
            </a:endParaRPr>
          </a:p>
          <a:p>
            <a:pPr marL="285750" marR="0" lvl="0" indent="-285750" algn="l" rtl="0">
              <a:spcBef>
                <a:spcPts val="0"/>
              </a:spcBef>
              <a:spcAft>
                <a:spcPts val="0"/>
              </a:spcAft>
              <a:buFont typeface="Arial" panose="020B0604020202020204" pitchFamily="34" charset="0"/>
              <a:buChar char="•"/>
            </a:pPr>
            <a:r>
              <a:rPr lang="en-US" sz="1800" dirty="0">
                <a:solidFill>
                  <a:srgbClr val="0D0506"/>
                </a:solidFill>
                <a:latin typeface="Times New Roman"/>
                <a:ea typeface="Times New Roman"/>
                <a:cs typeface="Times New Roman"/>
                <a:sym typeface="Times New Roman"/>
              </a:rPr>
              <a:t>the weak Moon sets in sluggish feeling, mental derangement, trouble in service,</a:t>
            </a:r>
          </a:p>
          <a:p>
            <a:pPr marL="285750" marR="0" lvl="0" indent="-285750" algn="l" rtl="0">
              <a:spcBef>
                <a:spcPts val="0"/>
              </a:spcBef>
              <a:spcAft>
                <a:spcPts val="0"/>
              </a:spcAft>
              <a:buFont typeface="Arial" panose="020B0604020202020204" pitchFamily="34" charset="0"/>
              <a:buChar char="•"/>
            </a:pPr>
            <a:r>
              <a:rPr lang="en-US" sz="1800" dirty="0">
                <a:solidFill>
                  <a:srgbClr val="0D0506"/>
                </a:solidFill>
                <a:latin typeface="Times New Roman"/>
                <a:ea typeface="Times New Roman"/>
                <a:cs typeface="Times New Roman"/>
                <a:sym typeface="Times New Roman"/>
              </a:rPr>
              <a:t> loss of wealth and intense trouble (death like) from the maternal relations</a:t>
            </a:r>
            <a:r>
              <a:rPr lang="en-US" sz="1800" dirty="0">
                <a:solidFill>
                  <a:srgbClr val="353232"/>
                </a:solidFill>
                <a:latin typeface="Times New Roman"/>
                <a:ea typeface="Times New Roman"/>
                <a:cs typeface="Times New Roman"/>
                <a:sym typeface="Times New Roman"/>
              </a:rPr>
              <a:t>.</a:t>
            </a:r>
            <a:r>
              <a:rPr lang="en-US" sz="1800" dirty="0">
                <a:solidFill>
                  <a:srgbClr val="0D0506"/>
                </a:solidFill>
                <a:latin typeface="Times New Roman"/>
                <a:ea typeface="Times New Roman"/>
                <a:cs typeface="Times New Roman"/>
                <a:sym typeface="Times New Roman"/>
              </a:rPr>
              <a:t> </a:t>
            </a:r>
          </a:p>
          <a:p>
            <a:pPr marL="285750" marR="0" lvl="0" indent="-285750" algn="l" rtl="0">
              <a:spcBef>
                <a:spcPts val="0"/>
              </a:spcBef>
              <a:spcAft>
                <a:spcPts val="0"/>
              </a:spcAft>
              <a:buFont typeface="Arial" panose="020B0604020202020204" pitchFamily="34" charset="0"/>
              <a:buChar char="•"/>
            </a:pPr>
            <a:r>
              <a:rPr lang="en-US" sz="1800" dirty="0">
                <a:solidFill>
                  <a:srgbClr val="0D0506"/>
                </a:solidFill>
                <a:latin typeface="Times New Roman"/>
                <a:ea typeface="Times New Roman"/>
                <a:cs typeface="Times New Roman"/>
                <a:sym typeface="Times New Roman"/>
              </a:rPr>
              <a:t>If the same weak Moon is posited in the 6th, the 8th or the 12</a:t>
            </a:r>
            <a:r>
              <a:rPr lang="en-US" sz="1800" baseline="30000" dirty="0">
                <a:solidFill>
                  <a:srgbClr val="0D0506"/>
                </a:solidFill>
                <a:latin typeface="Times New Roman"/>
                <a:ea typeface="Times New Roman"/>
                <a:cs typeface="Times New Roman"/>
                <a:sym typeface="Times New Roman"/>
              </a:rPr>
              <a:t>th</a:t>
            </a:r>
            <a:r>
              <a:rPr lang="en-US" sz="1800" dirty="0">
                <a:solidFill>
                  <a:srgbClr val="0D0506"/>
                </a:solidFill>
                <a:latin typeface="Times New Roman"/>
                <a:ea typeface="Times New Roman"/>
                <a:cs typeface="Times New Roman"/>
                <a:sym typeface="Times New Roman"/>
              </a:rPr>
              <a:t> house, (</a:t>
            </a:r>
            <a:r>
              <a:rPr lang="en-US" sz="1800" dirty="0" err="1">
                <a:solidFill>
                  <a:srgbClr val="0D0506"/>
                </a:solidFill>
                <a:latin typeface="Times New Roman"/>
                <a:ea typeface="Times New Roman"/>
                <a:cs typeface="Times New Roman"/>
                <a:sym typeface="Times New Roman"/>
              </a:rPr>
              <a:t>Trik</a:t>
            </a:r>
            <a:r>
              <a:rPr lang="en-US" sz="1800" dirty="0">
                <a:solidFill>
                  <a:srgbClr val="0D0506"/>
                </a:solidFill>
                <a:latin typeface="Times New Roman"/>
                <a:ea typeface="Times New Roman"/>
                <a:cs typeface="Times New Roman"/>
                <a:sym typeface="Times New Roman"/>
              </a:rPr>
              <a:t> Houses), blame from the authorities (King), mental tension, loss of wealth and health, </a:t>
            </a:r>
            <a:r>
              <a:rPr lang="en-US" sz="1800" dirty="0" err="1">
                <a:solidFill>
                  <a:srgbClr val="0D0506"/>
                </a:solidFill>
                <a:latin typeface="Times New Roman"/>
                <a:ea typeface="Times New Roman"/>
                <a:cs typeface="Times New Roman"/>
                <a:sym typeface="Times New Roman"/>
              </a:rPr>
              <a:t>conilict</a:t>
            </a:r>
            <a:r>
              <a:rPr lang="en-US" sz="1800" dirty="0">
                <a:solidFill>
                  <a:srgbClr val="0D0506"/>
                </a:solidFill>
                <a:latin typeface="Times New Roman"/>
                <a:ea typeface="Times New Roman"/>
                <a:cs typeface="Times New Roman"/>
                <a:sym typeface="Times New Roman"/>
              </a:rPr>
              <a:t> with mother, </a:t>
            </a:r>
            <a:r>
              <a:rPr lang="en-US" sz="1800" dirty="0" err="1">
                <a:solidFill>
                  <a:srgbClr val="0D0506"/>
                </a:solidFill>
                <a:latin typeface="Times New Roman"/>
                <a:ea typeface="Times New Roman"/>
                <a:cs typeface="Times New Roman"/>
                <a:sym typeface="Times New Roman"/>
              </a:rPr>
              <a:t>enertness</a:t>
            </a:r>
            <a:r>
              <a:rPr lang="en-US" sz="1800" dirty="0">
                <a:solidFill>
                  <a:srgbClr val="0D0506"/>
                </a:solidFill>
                <a:latin typeface="Times New Roman"/>
                <a:ea typeface="Times New Roman"/>
                <a:cs typeface="Times New Roman"/>
                <a:sym typeface="Times New Roman"/>
              </a:rPr>
              <a:t>, mental depression etc</a:t>
            </a:r>
            <a:r>
              <a:rPr lang="en-US" sz="1800" dirty="0">
                <a:solidFill>
                  <a:srgbClr val="353232"/>
                </a:solidFill>
                <a:latin typeface="Times New Roman"/>
                <a:ea typeface="Times New Roman"/>
                <a:cs typeface="Times New Roman"/>
                <a:sym typeface="Times New Roman"/>
              </a:rPr>
              <a:t>., </a:t>
            </a:r>
          </a:p>
          <a:p>
            <a:pPr lvl="0" algn="just"/>
            <a:r>
              <a:rPr lang="en-US" sz="1800" i="1" dirty="0">
                <a:solidFill>
                  <a:srgbClr val="0D0506"/>
                </a:solidFill>
                <a:latin typeface="Times New Roman"/>
                <a:ea typeface="Times New Roman"/>
                <a:cs typeface="Times New Roman"/>
                <a:sym typeface="Times New Roman"/>
              </a:rPr>
              <a:t>The major symptoms of Moon's affliction are sluggishness, inertness, uneasiness, mental aberrations etc. The Bombay's Edition of </a:t>
            </a:r>
            <a:r>
              <a:rPr lang="en-US" sz="1800" i="1" dirty="0" err="1">
                <a:solidFill>
                  <a:srgbClr val="0D0506"/>
                </a:solidFill>
                <a:latin typeface="Times New Roman"/>
                <a:ea typeface="Times New Roman"/>
                <a:cs typeface="Times New Roman"/>
                <a:sym typeface="Times New Roman"/>
              </a:rPr>
              <a:t>Birhat</a:t>
            </a:r>
            <a:r>
              <a:rPr lang="en-US" sz="1800" i="1" dirty="0">
                <a:solidFill>
                  <a:srgbClr val="0D0506"/>
                </a:solidFill>
                <a:latin typeface="Times New Roman"/>
                <a:ea typeface="Times New Roman"/>
                <a:cs typeface="Times New Roman"/>
                <a:sym typeface="Times New Roman"/>
              </a:rPr>
              <a:t> </a:t>
            </a:r>
            <a:r>
              <a:rPr lang="en-US" sz="1800" i="1" dirty="0" err="1">
                <a:solidFill>
                  <a:srgbClr val="0D0506"/>
                </a:solidFill>
                <a:latin typeface="Times New Roman"/>
                <a:ea typeface="Times New Roman"/>
                <a:cs typeface="Times New Roman"/>
                <a:sym typeface="Times New Roman"/>
              </a:rPr>
              <a:t>Parasara</a:t>
            </a:r>
            <a:r>
              <a:rPr lang="en-US" sz="1800" i="1" dirty="0">
                <a:solidFill>
                  <a:srgbClr val="0D0506"/>
                </a:solidFill>
                <a:latin typeface="Times New Roman"/>
                <a:ea typeface="Times New Roman"/>
                <a:cs typeface="Times New Roman"/>
                <a:sym typeface="Times New Roman"/>
              </a:rPr>
              <a:t> Hora</a:t>
            </a:r>
            <a:r>
              <a:rPr lang="en-US" sz="1800" i="1" dirty="0">
                <a:solidFill>
                  <a:srgbClr val="0C0405"/>
                </a:solidFill>
                <a:latin typeface="Times New Roman"/>
                <a:ea typeface="Times New Roman"/>
                <a:cs typeface="Times New Roman"/>
                <a:sym typeface="Times New Roman"/>
              </a:rPr>
              <a:t> Shastra deposes the malefic effects of the afflicted Moon during its </a:t>
            </a:r>
            <a:r>
              <a:rPr lang="en-US" sz="1800" i="1" dirty="0" err="1">
                <a:solidFill>
                  <a:srgbClr val="0C0405"/>
                </a:solidFill>
                <a:latin typeface="Times New Roman"/>
                <a:ea typeface="Times New Roman"/>
                <a:cs typeface="Times New Roman"/>
                <a:sym typeface="Times New Roman"/>
              </a:rPr>
              <a:t>Dasa</a:t>
            </a:r>
            <a:r>
              <a:rPr lang="en-US" sz="1800" i="1" dirty="0">
                <a:solidFill>
                  <a:srgbClr val="0D0506"/>
                </a:solidFill>
                <a:latin typeface="Times New Roman"/>
                <a:ea typeface="Times New Roman"/>
                <a:cs typeface="Times New Roman"/>
                <a:sym typeface="Times New Roman"/>
              </a:rPr>
              <a:t> </a:t>
            </a:r>
            <a:r>
              <a:rPr lang="en-US" sz="1800" i="1" dirty="0">
                <a:solidFill>
                  <a:srgbClr val="0C0405"/>
                </a:solidFill>
                <a:latin typeface="Times New Roman"/>
                <a:ea typeface="Times New Roman"/>
                <a:cs typeface="Times New Roman"/>
                <a:sym typeface="Times New Roman"/>
              </a:rPr>
              <a:t>such as, loss of wealth, poverty, wretchedness, </a:t>
            </a:r>
            <a:r>
              <a:rPr lang="en-US" sz="1800" i="1" dirty="0">
                <a:solidFill>
                  <a:srgbClr val="686868"/>
                </a:solidFill>
                <a:latin typeface="Times New Roman"/>
                <a:ea typeface="Times New Roman"/>
                <a:cs typeface="Times New Roman"/>
                <a:sym typeface="Times New Roman"/>
              </a:rPr>
              <a:t>•</a:t>
            </a:r>
            <a:r>
              <a:rPr lang="en-US" sz="1800" i="1" dirty="0">
                <a:solidFill>
                  <a:srgbClr val="0C0405"/>
                </a:solidFill>
                <a:latin typeface="Times New Roman"/>
                <a:ea typeface="Times New Roman"/>
                <a:cs typeface="Times New Roman"/>
                <a:sym typeface="Times New Roman"/>
              </a:rPr>
              <a:t>miseries</a:t>
            </a:r>
            <a:r>
              <a:rPr lang="en-US" sz="1800" i="1" dirty="0">
                <a:solidFill>
                  <a:srgbClr val="3B3637"/>
                </a:solidFill>
                <a:latin typeface="Times New Roman"/>
                <a:ea typeface="Times New Roman"/>
                <a:cs typeface="Times New Roman"/>
                <a:sym typeface="Times New Roman"/>
              </a:rPr>
              <a:t>, </a:t>
            </a:r>
            <a:r>
              <a:rPr lang="en-US" sz="1800" i="1" dirty="0">
                <a:solidFill>
                  <a:srgbClr val="0C0405"/>
                </a:solidFill>
                <a:latin typeface="Times New Roman"/>
                <a:ea typeface="Times New Roman"/>
                <a:cs typeface="Times New Roman"/>
                <a:sym typeface="Times New Roman"/>
              </a:rPr>
              <a:t>phlegmatic</a:t>
            </a:r>
            <a:r>
              <a:rPr lang="en-US" sz="1800" i="1" dirty="0">
                <a:solidFill>
                  <a:srgbClr val="0D0506"/>
                </a:solidFill>
                <a:latin typeface="Times New Roman"/>
                <a:ea typeface="Times New Roman"/>
                <a:cs typeface="Times New Roman"/>
                <a:sym typeface="Times New Roman"/>
              </a:rPr>
              <a:t> </a:t>
            </a:r>
            <a:r>
              <a:rPr lang="en-US" sz="1800" i="1" dirty="0">
                <a:solidFill>
                  <a:srgbClr val="0C0405"/>
                </a:solidFill>
                <a:latin typeface="Times New Roman"/>
                <a:ea typeface="Times New Roman"/>
                <a:cs typeface="Times New Roman"/>
                <a:sym typeface="Times New Roman"/>
              </a:rPr>
              <a:t>diseases, shivering fever etc.</a:t>
            </a:r>
            <a:endParaRPr lang="en-US" sz="1800" dirty="0"/>
          </a:p>
          <a:p>
            <a:pPr lvl="0" algn="just"/>
            <a:r>
              <a:rPr lang="en-US" sz="1800" i="1" dirty="0">
                <a:solidFill>
                  <a:srgbClr val="0C0405"/>
                </a:solidFill>
                <a:latin typeface="Times New Roman"/>
                <a:ea typeface="Times New Roman"/>
                <a:cs typeface="Times New Roman"/>
                <a:sym typeface="Times New Roman"/>
              </a:rPr>
              <a:t>          </a:t>
            </a:r>
            <a:endParaRPr lang="en-US" sz="1800" dirty="0"/>
          </a:p>
          <a:p>
            <a:pPr marL="285750" marR="0" lvl="0" indent="-285750" algn="l" rtl="0">
              <a:spcBef>
                <a:spcPts val="0"/>
              </a:spcBef>
              <a:spcAft>
                <a:spcPts val="0"/>
              </a:spcAft>
              <a:buFont typeface="Arial" panose="020B0604020202020204" pitchFamily="34" charset="0"/>
              <a:buChar char="•"/>
            </a:pPr>
            <a:endParaRPr lang="en-US" sz="1800" dirty="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3" name="Google Shape;93;p14"/>
          <p:cNvPicPr preferRelativeResize="0"/>
          <p:nvPr/>
        </p:nvPicPr>
        <p:blipFill>
          <a:blip r:embed="rId3">
            <a:alphaModFix/>
          </a:blip>
          <a:stretch>
            <a:fillRect/>
          </a:stretch>
        </p:blipFill>
        <p:spPr>
          <a:xfrm>
            <a:off x="0" y="71849"/>
            <a:ext cx="12192000" cy="6714302"/>
          </a:xfrm>
          <a:prstGeom prst="rect">
            <a:avLst/>
          </a:prstGeom>
          <a:noFill/>
          <a:ln>
            <a:noFill/>
          </a:ln>
        </p:spPr>
      </p:pic>
      <p:sp>
        <p:nvSpPr>
          <p:cNvPr id="94" name="Google Shape;94;p14"/>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GB"/>
              <a:t>Example</a:t>
            </a:r>
            <a:endParaRPr/>
          </a:p>
        </p:txBody>
      </p:sp>
      <p:sp>
        <p:nvSpPr>
          <p:cNvPr id="95" name="Google Shape;95;p14"/>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GB" dirty="0"/>
              <a:t>Native born on 14.12.1978</a:t>
            </a:r>
            <a:endParaRPr dirty="0"/>
          </a:p>
          <a:p>
            <a:pPr marL="228600" lvl="0" indent="-228600" algn="l" rtl="0">
              <a:lnSpc>
                <a:spcPct val="90000"/>
              </a:lnSpc>
              <a:spcBef>
                <a:spcPts val="1000"/>
              </a:spcBef>
              <a:spcAft>
                <a:spcPts val="0"/>
              </a:spcAft>
              <a:buClr>
                <a:schemeClr val="dk1"/>
              </a:buClr>
              <a:buSzPts val="2800"/>
              <a:buChar char="•"/>
            </a:pPr>
            <a:r>
              <a:rPr lang="en-GB" dirty="0"/>
              <a:t>Time : 12.00 pm</a:t>
            </a:r>
            <a:endParaRPr dirty="0"/>
          </a:p>
          <a:p>
            <a:pPr marL="228600" lvl="0" indent="-228600" algn="l" rtl="0">
              <a:lnSpc>
                <a:spcPct val="90000"/>
              </a:lnSpc>
              <a:spcBef>
                <a:spcPts val="1000"/>
              </a:spcBef>
              <a:spcAft>
                <a:spcPts val="0"/>
              </a:spcAft>
              <a:buClr>
                <a:schemeClr val="dk1"/>
              </a:buClr>
              <a:buSzPts val="2800"/>
              <a:buChar char="•"/>
            </a:pPr>
            <a:r>
              <a:rPr lang="en-GB" dirty="0"/>
              <a:t>Place: Shivpuri(MP)</a:t>
            </a:r>
            <a:endParaRPr dirty="0"/>
          </a:p>
          <a:p>
            <a:pPr marL="228600" lvl="0" indent="-228600" algn="l" rtl="0">
              <a:lnSpc>
                <a:spcPct val="90000"/>
              </a:lnSpc>
              <a:spcBef>
                <a:spcPts val="1000"/>
              </a:spcBef>
              <a:spcAft>
                <a:spcPts val="0"/>
              </a:spcAft>
              <a:buClr>
                <a:schemeClr val="dk1"/>
              </a:buClr>
              <a:buSzPts val="2800"/>
              <a:buChar char="•"/>
            </a:pPr>
            <a:r>
              <a:rPr lang="en-GB" dirty="0"/>
              <a:t>Chadra:18.20 degree Shravan </a:t>
            </a:r>
            <a:r>
              <a:rPr lang="en-GB" dirty="0" err="1"/>
              <a:t>nakshtra</a:t>
            </a:r>
            <a:r>
              <a:rPr lang="en-GB" dirty="0"/>
              <a:t> </a:t>
            </a:r>
            <a:endParaRPr dirty="0"/>
          </a:p>
          <a:p>
            <a:pPr marL="228600" lvl="0" indent="-50800" algn="l" rtl="0">
              <a:lnSpc>
                <a:spcPct val="90000"/>
              </a:lnSpc>
              <a:spcBef>
                <a:spcPts val="1000"/>
              </a:spcBef>
              <a:spcAft>
                <a:spcPts val="0"/>
              </a:spcAft>
              <a:buClr>
                <a:schemeClr val="dk1"/>
              </a:buClr>
              <a:buSzPts val="2800"/>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pic>
        <p:nvPicPr>
          <p:cNvPr id="182" name="Google Shape;182;p28"/>
          <p:cNvPicPr preferRelativeResize="0"/>
          <p:nvPr/>
        </p:nvPicPr>
        <p:blipFill rotWithShape="1">
          <a:blip r:embed="rId3">
            <a:alphaModFix/>
          </a:blip>
          <a:srcRect/>
          <a:stretch/>
        </p:blipFill>
        <p:spPr>
          <a:xfrm>
            <a:off x="0" y="0"/>
            <a:ext cx="12192000" cy="6857999"/>
          </a:xfrm>
          <a:prstGeom prst="rect">
            <a:avLst/>
          </a:prstGeom>
          <a:noFill/>
          <a:ln>
            <a:noFill/>
          </a:ln>
        </p:spPr>
      </p:pic>
      <p:sp>
        <p:nvSpPr>
          <p:cNvPr id="183" name="Google Shape;183;p28"/>
          <p:cNvSpPr/>
          <p:nvPr/>
        </p:nvSpPr>
        <p:spPr>
          <a:xfrm>
            <a:off x="0" y="160100"/>
            <a:ext cx="12192000" cy="33090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endParaRPr dirty="0"/>
          </a:p>
          <a:p>
            <a:pPr marL="0" marR="0" lvl="0" indent="0" algn="just" rtl="0">
              <a:spcBef>
                <a:spcPts val="0"/>
              </a:spcBef>
              <a:spcAft>
                <a:spcPts val="0"/>
              </a:spcAft>
              <a:buNone/>
            </a:pPr>
            <a:r>
              <a:rPr lang="en-GB" sz="1800" i="1" dirty="0">
                <a:solidFill>
                  <a:srgbClr val="0C0405"/>
                </a:solidFill>
                <a:latin typeface="Times New Roman"/>
                <a:ea typeface="Times New Roman"/>
                <a:cs typeface="Times New Roman"/>
                <a:sym typeface="Times New Roman"/>
              </a:rPr>
              <a:t>                                                                    </a:t>
            </a:r>
            <a:r>
              <a:rPr lang="en-GB" sz="1800" b="1" dirty="0">
                <a:solidFill>
                  <a:schemeClr val="dk1"/>
                </a:solidFill>
                <a:latin typeface="Calibri"/>
                <a:ea typeface="Calibri"/>
                <a:cs typeface="Calibri"/>
                <a:sym typeface="Calibri"/>
              </a:rPr>
              <a:t>Results during the </a:t>
            </a:r>
            <a:r>
              <a:rPr lang="en-GB" sz="1800" b="1" dirty="0" err="1">
                <a:solidFill>
                  <a:schemeClr val="dk1"/>
                </a:solidFill>
                <a:latin typeface="Calibri"/>
                <a:ea typeface="Calibri"/>
                <a:cs typeface="Calibri"/>
                <a:sym typeface="Calibri"/>
              </a:rPr>
              <a:t>Mahadasa</a:t>
            </a:r>
            <a:r>
              <a:rPr lang="en-GB" sz="1800" b="1" dirty="0">
                <a:solidFill>
                  <a:schemeClr val="dk1"/>
                </a:solidFill>
                <a:latin typeface="Calibri"/>
                <a:ea typeface="Calibri"/>
                <a:cs typeface="Calibri"/>
                <a:sym typeface="Calibri"/>
              </a:rPr>
              <a:t> of Mars</a:t>
            </a:r>
            <a:endParaRPr dirty="0"/>
          </a:p>
          <a:p>
            <a:pPr marL="0" marR="0" lvl="0" indent="0" algn="l" rtl="0">
              <a:spcBef>
                <a:spcPts val="0"/>
              </a:spcBef>
              <a:spcAft>
                <a:spcPts val="0"/>
              </a:spcAft>
              <a:buNone/>
            </a:pPr>
            <a:r>
              <a:rPr lang="en-GB" sz="1800" dirty="0">
                <a:solidFill>
                  <a:schemeClr val="dk1"/>
                </a:solidFill>
                <a:latin typeface="Calibri"/>
                <a:ea typeface="Calibri"/>
                <a:cs typeface="Calibri"/>
                <a:sym typeface="Calibri"/>
              </a:rPr>
              <a:t>If Mars is in deep exaltation, exalted sign, </a:t>
            </a:r>
            <a:r>
              <a:rPr lang="en-GB" sz="1800" dirty="0" err="1">
                <a:solidFill>
                  <a:schemeClr val="dk1"/>
                </a:solidFill>
                <a:latin typeface="Calibri"/>
                <a:ea typeface="Calibri"/>
                <a:cs typeface="Calibri"/>
                <a:sym typeface="Calibri"/>
              </a:rPr>
              <a:t>Mooltrikona</a:t>
            </a:r>
            <a:r>
              <a:rPr lang="en-GB" sz="1800" dirty="0">
                <a:solidFill>
                  <a:schemeClr val="dk1"/>
                </a:solidFill>
                <a:latin typeface="Calibri"/>
                <a:ea typeface="Calibri"/>
                <a:cs typeface="Calibri"/>
                <a:sym typeface="Calibri"/>
              </a:rPr>
              <a:t> sign, own sign, Angle or Trine houses, the 11th or the 2nd house and also with full strength, in conjunction with and </a:t>
            </a:r>
            <a:r>
              <a:rPr lang="en-GB" sz="1800" dirty="0" err="1">
                <a:solidFill>
                  <a:schemeClr val="dk1"/>
                </a:solidFill>
                <a:latin typeface="Calibri"/>
                <a:ea typeface="Calibri"/>
                <a:cs typeface="Calibri"/>
                <a:sym typeface="Calibri"/>
              </a:rPr>
              <a:t>aspected</a:t>
            </a:r>
            <a:r>
              <a:rPr lang="en-GB" sz="1800" dirty="0">
                <a:solidFill>
                  <a:schemeClr val="dk1"/>
                </a:solidFill>
                <a:latin typeface="Calibri"/>
                <a:ea typeface="Calibri"/>
                <a:cs typeface="Calibri"/>
                <a:sym typeface="Calibri"/>
              </a:rPr>
              <a:t> by the </a:t>
            </a:r>
            <a:r>
              <a:rPr lang="en-GB" sz="1800" dirty="0" err="1">
                <a:solidFill>
                  <a:schemeClr val="dk1"/>
                </a:solidFill>
                <a:latin typeface="Calibri"/>
                <a:ea typeface="Calibri"/>
                <a:cs typeface="Calibri"/>
                <a:sym typeface="Calibri"/>
              </a:rPr>
              <a:t>benefic</a:t>
            </a:r>
            <a:r>
              <a:rPr lang="en-GB" sz="1800" dirty="0">
                <a:solidFill>
                  <a:schemeClr val="dk1"/>
                </a:solidFill>
                <a:latin typeface="Calibri"/>
                <a:ea typeface="Calibri"/>
                <a:cs typeface="Calibri"/>
                <a:sym typeface="Calibri"/>
              </a:rPr>
              <a:t> planets and posited in </a:t>
            </a:r>
            <a:r>
              <a:rPr lang="en-GB" sz="1800" dirty="0" err="1">
                <a:solidFill>
                  <a:schemeClr val="dk1"/>
                </a:solidFill>
                <a:latin typeface="Calibri"/>
                <a:ea typeface="Calibri"/>
                <a:cs typeface="Calibri"/>
                <a:sym typeface="Calibri"/>
              </a:rPr>
              <a:t>benefic</a:t>
            </a:r>
            <a:r>
              <a:rPr lang="en-GB" sz="1800" dirty="0">
                <a:solidFill>
                  <a:schemeClr val="dk1"/>
                </a:solidFill>
                <a:latin typeface="Calibri"/>
                <a:ea typeface="Calibri"/>
                <a:cs typeface="Calibri"/>
                <a:sym typeface="Calibri"/>
              </a:rPr>
              <a:t> </a:t>
            </a:r>
            <a:r>
              <a:rPr lang="en-GB" sz="1800" dirty="0" err="1">
                <a:solidFill>
                  <a:schemeClr val="dk1"/>
                </a:solidFill>
                <a:latin typeface="Calibri"/>
                <a:ea typeface="Calibri"/>
                <a:cs typeface="Calibri"/>
                <a:sym typeface="Calibri"/>
              </a:rPr>
              <a:t>Navamsa</a:t>
            </a:r>
            <a:r>
              <a:rPr lang="en-GB" sz="1800" dirty="0">
                <a:solidFill>
                  <a:schemeClr val="dk1"/>
                </a:solidFill>
                <a:latin typeface="Calibri"/>
                <a:ea typeface="Calibri"/>
                <a:cs typeface="Calibri"/>
                <a:sym typeface="Calibri"/>
              </a:rPr>
              <a:t>, </a:t>
            </a:r>
          </a:p>
          <a:p>
            <a:pPr marL="0" marR="0" lvl="0" indent="0" algn="l" rtl="0">
              <a:spcBef>
                <a:spcPts val="0"/>
              </a:spcBef>
              <a:spcAft>
                <a:spcPts val="0"/>
              </a:spcAft>
              <a:buNone/>
            </a:pPr>
            <a:endParaRPr lang="en-GB" sz="1800" dirty="0">
              <a:solidFill>
                <a:schemeClr val="dk1"/>
              </a:solidFill>
              <a:latin typeface="Calibri"/>
              <a:ea typeface="Calibri"/>
              <a:cs typeface="Calibri"/>
              <a:sym typeface="Calibri"/>
            </a:endParaRPr>
          </a:p>
          <a:p>
            <a:pPr marL="285750" marR="0" lvl="0" indent="-285750" algn="l" rtl="0">
              <a:spcBef>
                <a:spcPts val="0"/>
              </a:spcBef>
              <a:spcAft>
                <a:spcPts val="0"/>
              </a:spcAft>
              <a:buFont typeface="Arial" panose="020B0604020202020204" pitchFamily="34" charset="0"/>
              <a:buChar char="•"/>
            </a:pPr>
            <a:r>
              <a:rPr lang="en-GB" sz="1800" dirty="0">
                <a:solidFill>
                  <a:schemeClr val="dk1"/>
                </a:solidFill>
                <a:latin typeface="Calibri"/>
                <a:ea typeface="Calibri"/>
                <a:cs typeface="Calibri"/>
                <a:sym typeface="Calibri"/>
              </a:rPr>
              <a:t>the </a:t>
            </a:r>
            <a:r>
              <a:rPr lang="en-GB" sz="1800" dirty="0" err="1">
                <a:solidFill>
                  <a:schemeClr val="dk1"/>
                </a:solidFill>
                <a:latin typeface="Calibri"/>
                <a:ea typeface="Calibri"/>
                <a:cs typeface="Calibri"/>
                <a:sym typeface="Calibri"/>
              </a:rPr>
              <a:t>Dasa</a:t>
            </a:r>
            <a:r>
              <a:rPr lang="en-GB" sz="1800" dirty="0">
                <a:solidFill>
                  <a:schemeClr val="dk1"/>
                </a:solidFill>
                <a:latin typeface="Calibri"/>
                <a:ea typeface="Calibri"/>
                <a:cs typeface="Calibri"/>
                <a:sym typeface="Calibri"/>
              </a:rPr>
              <a:t> will result in gain in wealth and agriculture produce, </a:t>
            </a:r>
          </a:p>
          <a:p>
            <a:pPr marL="285750" marR="0" lvl="0" indent="-285750" algn="l" rtl="0">
              <a:spcBef>
                <a:spcPts val="0"/>
              </a:spcBef>
              <a:spcAft>
                <a:spcPts val="0"/>
              </a:spcAft>
              <a:buFont typeface="Arial" panose="020B0604020202020204" pitchFamily="34" charset="0"/>
              <a:buChar char="•"/>
            </a:pPr>
            <a:r>
              <a:rPr lang="en-GB" sz="1800" dirty="0">
                <a:solidFill>
                  <a:schemeClr val="dk1"/>
                </a:solidFill>
                <a:latin typeface="Calibri"/>
                <a:ea typeface="Calibri"/>
                <a:cs typeface="Calibri"/>
                <a:sym typeface="Calibri"/>
              </a:rPr>
              <a:t>benefit from the Sovereign (Government, employer etc.). </a:t>
            </a:r>
            <a:endParaRPr sz="1800" dirty="0">
              <a:solidFill>
                <a:schemeClr val="dk1"/>
              </a:solidFill>
              <a:latin typeface="Calibri"/>
              <a:ea typeface="Calibri"/>
              <a:cs typeface="Calibri"/>
              <a:sym typeface="Calibri"/>
            </a:endParaRPr>
          </a:p>
          <a:p>
            <a:pPr marL="285750" marR="0" lvl="0" indent="-285750" algn="l" rtl="0">
              <a:spcBef>
                <a:spcPts val="0"/>
              </a:spcBef>
              <a:spcAft>
                <a:spcPts val="0"/>
              </a:spcAft>
              <a:buFont typeface="Arial" panose="020B0604020202020204" pitchFamily="34" charset="0"/>
              <a:buChar char="•"/>
            </a:pPr>
            <a:r>
              <a:rPr lang="en-GB" sz="1800" dirty="0">
                <a:solidFill>
                  <a:schemeClr val="dk1"/>
                </a:solidFill>
                <a:latin typeface="Calibri"/>
                <a:ea typeface="Calibri"/>
                <a:cs typeface="Calibri"/>
                <a:sym typeface="Calibri"/>
              </a:rPr>
              <a:t>Felicitations from the Sovereign, acquisition conveyance, apparels, jewellery etc., </a:t>
            </a:r>
          </a:p>
          <a:p>
            <a:pPr marL="285750" marR="0" lvl="0" indent="-285750" algn="l" rtl="0">
              <a:spcBef>
                <a:spcPts val="0"/>
              </a:spcBef>
              <a:spcAft>
                <a:spcPts val="0"/>
              </a:spcAft>
              <a:buFont typeface="Arial" panose="020B0604020202020204" pitchFamily="34" charset="0"/>
              <a:buChar char="•"/>
            </a:pPr>
            <a:r>
              <a:rPr lang="en-GB" sz="1800" dirty="0">
                <a:solidFill>
                  <a:schemeClr val="dk1"/>
                </a:solidFill>
                <a:latin typeface="Calibri"/>
                <a:ea typeface="Calibri"/>
                <a:cs typeface="Calibri"/>
                <a:sym typeface="Calibri"/>
              </a:rPr>
              <a:t>dwelling in the foreign land, warmth and compassion from brothers (co-</a:t>
            </a:r>
            <a:r>
              <a:rPr lang="en-GB" sz="1800" dirty="0" err="1">
                <a:solidFill>
                  <a:schemeClr val="dk1"/>
                </a:solidFill>
                <a:latin typeface="Calibri"/>
                <a:ea typeface="Calibri"/>
                <a:cs typeface="Calibri"/>
                <a:sym typeface="Calibri"/>
              </a:rPr>
              <a:t>borns</a:t>
            </a:r>
            <a:r>
              <a:rPr lang="en-GB" sz="1800" dirty="0">
                <a:solidFill>
                  <a:schemeClr val="dk1"/>
                </a:solidFill>
                <a:latin typeface="Calibri"/>
                <a:ea typeface="Calibri"/>
                <a:cs typeface="Calibri"/>
                <a:sym typeface="Calibri"/>
              </a:rPr>
              <a:t>) is also attained. </a:t>
            </a:r>
          </a:p>
          <a:p>
            <a:pPr marL="285750" marR="0" lvl="0" indent="-285750" algn="l" rtl="0">
              <a:spcBef>
                <a:spcPts val="0"/>
              </a:spcBef>
              <a:spcAft>
                <a:spcPts val="0"/>
              </a:spcAft>
              <a:buFont typeface="Arial" panose="020B0604020202020204" pitchFamily="34" charset="0"/>
              <a:buChar char="•"/>
            </a:pPr>
            <a:r>
              <a:rPr lang="en-GB" sz="1800" dirty="0">
                <a:solidFill>
                  <a:schemeClr val="dk1"/>
                </a:solidFill>
                <a:latin typeface="Calibri"/>
                <a:ea typeface="Calibri"/>
                <a:cs typeface="Calibri"/>
                <a:sym typeface="Calibri"/>
              </a:rPr>
              <a:t>Strong Mars placed in the 3rd or Angle houses, gives wealth earned through sustained struggle, victory over enemies etc. </a:t>
            </a:r>
          </a:p>
          <a:p>
            <a:pPr marL="285750" marR="0" lvl="0" indent="-285750" algn="l" rtl="0">
              <a:spcBef>
                <a:spcPts val="0"/>
              </a:spcBef>
              <a:spcAft>
                <a:spcPts val="0"/>
              </a:spcAft>
              <a:buFont typeface="Arial" panose="020B0604020202020204" pitchFamily="34" charset="0"/>
              <a:buChar char="•"/>
            </a:pPr>
            <a:r>
              <a:rPr lang="en-GB" sz="1800" dirty="0">
                <a:solidFill>
                  <a:schemeClr val="dk1"/>
                </a:solidFill>
                <a:latin typeface="Calibri"/>
                <a:ea typeface="Calibri"/>
                <a:cs typeface="Calibri"/>
                <a:sym typeface="Calibri"/>
              </a:rPr>
              <a:t>In the beginning of the </a:t>
            </a:r>
            <a:r>
              <a:rPr lang="en-GB" sz="1800" dirty="0" err="1">
                <a:solidFill>
                  <a:schemeClr val="dk1"/>
                </a:solidFill>
                <a:latin typeface="Calibri"/>
                <a:ea typeface="Calibri"/>
                <a:cs typeface="Calibri"/>
                <a:sym typeface="Calibri"/>
              </a:rPr>
              <a:t>Dasa</a:t>
            </a:r>
            <a:r>
              <a:rPr lang="en-GB" sz="1800" dirty="0">
                <a:solidFill>
                  <a:schemeClr val="dk1"/>
                </a:solidFill>
                <a:latin typeface="Calibri"/>
                <a:ea typeface="Calibri"/>
                <a:cs typeface="Calibri"/>
                <a:sym typeface="Calibri"/>
              </a:rPr>
              <a:t> comforts from wife, son, status and Royal felicitation is felt. However, some difficult time towards the end of the </a:t>
            </a:r>
            <a:r>
              <a:rPr lang="en-GB" sz="1800" dirty="0" err="1">
                <a:solidFill>
                  <a:schemeClr val="dk1"/>
                </a:solidFill>
                <a:latin typeface="Calibri"/>
                <a:ea typeface="Calibri"/>
                <a:cs typeface="Calibri"/>
                <a:sym typeface="Calibri"/>
              </a:rPr>
              <a:t>Dasa</a:t>
            </a:r>
            <a:r>
              <a:rPr lang="en-GB" sz="1800" dirty="0">
                <a:solidFill>
                  <a:schemeClr val="dk1"/>
                </a:solidFill>
                <a:latin typeface="Calibri"/>
                <a:ea typeface="Calibri"/>
                <a:cs typeface="Calibri"/>
                <a:sym typeface="Calibri"/>
              </a:rPr>
              <a:t> may also be expected.</a:t>
            </a:r>
          </a:p>
          <a:p>
            <a:pPr marL="285750" lvl="0" indent="-285750">
              <a:buFont typeface="Arial" panose="020B0604020202020204" pitchFamily="34" charset="0"/>
              <a:buChar char="•"/>
            </a:pPr>
            <a:r>
              <a:rPr lang="en-GB" sz="1800" i="1" dirty="0">
                <a:solidFill>
                  <a:srgbClr val="0C0405"/>
                </a:solidFill>
                <a:latin typeface="Times New Roman"/>
                <a:ea typeface="Times New Roman"/>
                <a:cs typeface="Times New Roman"/>
                <a:sym typeface="Times New Roman"/>
              </a:rPr>
              <a:t>wisdom, tension free mind, valour </a:t>
            </a:r>
            <a:r>
              <a:rPr lang="en-GB" sz="1800" i="1" dirty="0">
                <a:solidFill>
                  <a:srgbClr val="0B0506"/>
                </a:solidFill>
                <a:latin typeface="Times New Roman"/>
                <a:ea typeface="Times New Roman"/>
                <a:cs typeface="Times New Roman"/>
                <a:sym typeface="Times New Roman"/>
              </a:rPr>
              <a:t>etc., and the native constructs pond</a:t>
            </a:r>
            <a:r>
              <a:rPr lang="en-GB" sz="1800" i="1" dirty="0">
                <a:solidFill>
                  <a:srgbClr val="241E1E"/>
                </a:solidFill>
                <a:latin typeface="Times New Roman"/>
                <a:ea typeface="Times New Roman"/>
                <a:cs typeface="Times New Roman"/>
                <a:sym typeface="Times New Roman"/>
              </a:rPr>
              <a:t>.</a:t>
            </a:r>
            <a:endParaRPr sz="1800" dirty="0">
              <a:solidFill>
                <a:schemeClr val="dk1"/>
              </a:solidFill>
              <a:latin typeface="Calibri"/>
              <a:ea typeface="Calibri"/>
              <a:cs typeface="Calibri"/>
              <a:sym typeface="Calibri"/>
            </a:endParaRPr>
          </a:p>
          <a:p>
            <a:pPr marL="285750" marR="0" lvl="0" indent="-285750" algn="just" rtl="0">
              <a:spcBef>
                <a:spcPts val="0"/>
              </a:spcBef>
              <a:spcAft>
                <a:spcPts val="0"/>
              </a:spcAft>
              <a:buFont typeface="Arial" panose="020B0604020202020204" pitchFamily="34" charset="0"/>
              <a:buChar char="•"/>
            </a:pPr>
            <a:endParaRPr sz="1800" dirty="0">
              <a:solidFill>
                <a:schemeClr val="dk1"/>
              </a:solidFill>
              <a:latin typeface="Calibri"/>
              <a:ea typeface="Calibri"/>
              <a:cs typeface="Calibri"/>
              <a:sym typeface="Calibri"/>
            </a:endParaRPr>
          </a:p>
          <a:p>
            <a:pPr marL="285750" lvl="0" indent="-285750" algn="just" rtl="0">
              <a:spcBef>
                <a:spcPts val="0"/>
              </a:spcBef>
              <a:spcAft>
                <a:spcPts val="0"/>
              </a:spcAft>
              <a:buClr>
                <a:schemeClr val="dk1"/>
              </a:buClr>
              <a:buFont typeface="Arial" panose="020B0604020202020204" pitchFamily="34" charset="0"/>
              <a:buChar char="•"/>
            </a:pPr>
            <a:r>
              <a:rPr lang="en-GB" sz="1800" i="1" dirty="0">
                <a:solidFill>
                  <a:srgbClr val="0B0506"/>
                </a:solidFill>
                <a:latin typeface="Times New Roman"/>
                <a:ea typeface="Times New Roman"/>
                <a:cs typeface="Times New Roman"/>
                <a:sym typeface="Times New Roman"/>
              </a:rPr>
              <a:t>Mars becomes strong if posited in the auspicious houses, and it</a:t>
            </a:r>
            <a:r>
              <a:rPr lang="en-GB" sz="1800" i="1" dirty="0">
                <a:solidFill>
                  <a:srgbClr val="241E1E"/>
                </a:solidFill>
                <a:latin typeface="Times New Roman"/>
                <a:ea typeface="Times New Roman"/>
                <a:cs typeface="Times New Roman"/>
                <a:sym typeface="Times New Roman"/>
              </a:rPr>
              <a:t> instils fiery nature in </a:t>
            </a:r>
            <a:r>
              <a:rPr lang="en-GB" sz="1800" i="1" dirty="0">
                <a:solidFill>
                  <a:srgbClr val="0B0506"/>
                </a:solidFill>
                <a:latin typeface="Times New Roman"/>
                <a:ea typeface="Times New Roman"/>
                <a:cs typeface="Times New Roman"/>
                <a:sym typeface="Times New Roman"/>
              </a:rPr>
              <a:t>the native. He also gets courage, firmness and</a:t>
            </a:r>
            <a:r>
              <a:rPr lang="en-GB" sz="1800" i="1" dirty="0">
                <a:solidFill>
                  <a:srgbClr val="241E1E"/>
                </a:solidFill>
                <a:latin typeface="Times New Roman"/>
                <a:ea typeface="Times New Roman"/>
                <a:cs typeface="Times New Roman"/>
                <a:sym typeface="Times New Roman"/>
              </a:rPr>
              <a:t> </a:t>
            </a:r>
            <a:r>
              <a:rPr lang="en-GB" sz="1800" i="1" dirty="0">
                <a:solidFill>
                  <a:srgbClr val="0B0506"/>
                </a:solidFill>
                <a:latin typeface="Times New Roman"/>
                <a:ea typeface="Times New Roman"/>
                <a:cs typeface="Times New Roman"/>
                <a:sym typeface="Times New Roman"/>
              </a:rPr>
              <a:t>patience besides urge of creativity is also felt during this period</a:t>
            </a:r>
            <a:r>
              <a:rPr lang="en-GB" sz="1800" i="1" dirty="0">
                <a:solidFill>
                  <a:srgbClr val="3B3832"/>
                </a:solidFill>
                <a:latin typeface="Times New Roman"/>
                <a:ea typeface="Times New Roman"/>
                <a:cs typeface="Times New Roman"/>
                <a:sym typeface="Times New Roman"/>
              </a:rPr>
              <a:t>. </a:t>
            </a:r>
            <a:r>
              <a:rPr lang="en-GB" sz="1800" i="1" dirty="0">
                <a:solidFill>
                  <a:srgbClr val="0B0506"/>
                </a:solidFill>
                <a:latin typeface="Times New Roman"/>
                <a:ea typeface="Times New Roman"/>
                <a:cs typeface="Times New Roman"/>
                <a:sym typeface="Times New Roman"/>
              </a:rPr>
              <a:t>In other</a:t>
            </a:r>
            <a:r>
              <a:rPr lang="en-GB" sz="1800" i="1" dirty="0">
                <a:solidFill>
                  <a:srgbClr val="241E1E"/>
                </a:solidFill>
                <a:latin typeface="Times New Roman"/>
                <a:ea typeface="Times New Roman"/>
                <a:cs typeface="Times New Roman"/>
                <a:sym typeface="Times New Roman"/>
              </a:rPr>
              <a:t> words,</a:t>
            </a:r>
            <a:r>
              <a:rPr lang="en-GB" sz="1800" i="1" dirty="0">
                <a:solidFill>
                  <a:srgbClr val="0B0506"/>
                </a:solidFill>
                <a:latin typeface="Times New Roman"/>
                <a:ea typeface="Times New Roman"/>
                <a:cs typeface="Times New Roman"/>
                <a:sym typeface="Times New Roman"/>
              </a:rPr>
              <a:t> whatever task the native accomplishes during the </a:t>
            </a:r>
            <a:r>
              <a:rPr lang="en-GB" sz="1800" i="1" dirty="0" err="1">
                <a:solidFill>
                  <a:srgbClr val="0B0506"/>
                </a:solidFill>
                <a:latin typeface="Times New Roman"/>
                <a:ea typeface="Times New Roman"/>
                <a:cs typeface="Times New Roman"/>
                <a:sym typeface="Times New Roman"/>
              </a:rPr>
              <a:t>Dasa</a:t>
            </a:r>
            <a:r>
              <a:rPr lang="en-GB" sz="1800" i="1" dirty="0">
                <a:solidFill>
                  <a:srgbClr val="0B0506"/>
                </a:solidFill>
                <a:latin typeface="Times New Roman"/>
                <a:ea typeface="Times New Roman"/>
                <a:cs typeface="Times New Roman"/>
                <a:sym typeface="Times New Roman"/>
              </a:rPr>
              <a:t> of Mars,</a:t>
            </a:r>
            <a:r>
              <a:rPr lang="en-GB" sz="1800" i="1" dirty="0">
                <a:solidFill>
                  <a:srgbClr val="241E1E"/>
                </a:solidFill>
                <a:latin typeface="Times New Roman"/>
                <a:ea typeface="Times New Roman"/>
                <a:cs typeface="Times New Roman"/>
                <a:sym typeface="Times New Roman"/>
              </a:rPr>
              <a:t> </a:t>
            </a:r>
            <a:r>
              <a:rPr lang="en-GB" sz="1800" i="1" dirty="0">
                <a:solidFill>
                  <a:srgbClr val="0B0506"/>
                </a:solidFill>
                <a:latin typeface="Times New Roman"/>
                <a:ea typeface="Times New Roman"/>
                <a:cs typeface="Times New Roman"/>
                <a:sym typeface="Times New Roman"/>
              </a:rPr>
              <a:t>it is purely due to his personal efforts, struggle and virility</a:t>
            </a:r>
            <a:r>
              <a:rPr lang="en-GB" sz="1800" i="1" dirty="0">
                <a:solidFill>
                  <a:srgbClr val="3B3832"/>
                </a:solidFill>
                <a:latin typeface="Times New Roman"/>
                <a:ea typeface="Times New Roman"/>
                <a:cs typeface="Times New Roman"/>
                <a:sym typeface="Times New Roman"/>
              </a:rPr>
              <a:t>.</a:t>
            </a:r>
            <a:endParaRPr sz="1800" dirty="0">
              <a:solidFill>
                <a:schemeClr val="dk1"/>
              </a:solidFill>
              <a:latin typeface="Calibri"/>
              <a:ea typeface="Calibri"/>
              <a:cs typeface="Calibri"/>
              <a:sym typeface="Calibri"/>
            </a:endParaRPr>
          </a:p>
          <a:p>
            <a:pPr marL="285750" lvl="0" indent="-285750" algn="just" rtl="0">
              <a:spcBef>
                <a:spcPts val="0"/>
              </a:spcBef>
              <a:spcAft>
                <a:spcPts val="0"/>
              </a:spcAft>
              <a:buClr>
                <a:schemeClr val="dk1"/>
              </a:buClr>
              <a:buFont typeface="Arial" panose="020B0604020202020204" pitchFamily="34" charset="0"/>
              <a:buChar char="•"/>
            </a:pPr>
            <a:r>
              <a:rPr lang="en-GB" sz="1800" i="1" dirty="0">
                <a:solidFill>
                  <a:srgbClr val="3B3832"/>
                </a:solidFill>
                <a:latin typeface="Times New Roman"/>
                <a:ea typeface="Times New Roman"/>
                <a:cs typeface="Times New Roman"/>
                <a:sym typeface="Times New Roman"/>
              </a:rPr>
              <a:t> </a:t>
            </a:r>
            <a:endParaRPr lang="en-GB" sz="1800" i="1" dirty="0">
              <a:solidFill>
                <a:schemeClr val="dk1"/>
              </a:solidFill>
              <a:latin typeface="Calibri"/>
              <a:ea typeface="Times New Roman"/>
              <a:cs typeface="Calibri"/>
              <a:sym typeface="Calibri"/>
            </a:endParaRPr>
          </a:p>
          <a:p>
            <a:pPr marL="285750" lvl="0" indent="-285750" algn="just" rtl="0">
              <a:spcBef>
                <a:spcPts val="0"/>
              </a:spcBef>
              <a:spcAft>
                <a:spcPts val="0"/>
              </a:spcAft>
              <a:buClr>
                <a:schemeClr val="dk1"/>
              </a:buClr>
              <a:buFont typeface="Arial" panose="020B0604020202020204" pitchFamily="34" charset="0"/>
              <a:buChar char="•"/>
            </a:pPr>
            <a:r>
              <a:rPr lang="en-GB" sz="1800" dirty="0">
                <a:solidFill>
                  <a:srgbClr val="241E1E"/>
                </a:solidFill>
                <a:latin typeface="Times New Roman"/>
                <a:ea typeface="Times New Roman"/>
                <a:cs typeface="Times New Roman"/>
                <a:sym typeface="Times New Roman"/>
              </a:rPr>
              <a:t> </a:t>
            </a:r>
            <a:endParaRPr sz="1800" dirty="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pic>
        <p:nvPicPr>
          <p:cNvPr id="188" name="Google Shape;188;p29"/>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89" name="Google Shape;189;p29"/>
          <p:cNvSpPr/>
          <p:nvPr/>
        </p:nvSpPr>
        <p:spPr>
          <a:xfrm>
            <a:off x="0" y="-1464647"/>
            <a:ext cx="12192000" cy="7294305"/>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endParaRPr sz="1800" i="1" dirty="0">
              <a:solidFill>
                <a:srgbClr val="0C0405"/>
              </a:solidFill>
              <a:latin typeface="Times New Roman"/>
              <a:ea typeface="Times New Roman"/>
              <a:cs typeface="Times New Roman"/>
              <a:sym typeface="Times New Roman"/>
            </a:endParaRPr>
          </a:p>
          <a:p>
            <a:pPr marL="0" marR="0" lvl="0" indent="0" algn="just" rtl="0">
              <a:spcBef>
                <a:spcPts val="0"/>
              </a:spcBef>
              <a:spcAft>
                <a:spcPts val="0"/>
              </a:spcAft>
              <a:buNone/>
            </a:pPr>
            <a:endParaRPr sz="1800" i="1" dirty="0">
              <a:solidFill>
                <a:srgbClr val="0C0405"/>
              </a:solidFill>
              <a:latin typeface="Times New Roman"/>
              <a:ea typeface="Times New Roman"/>
              <a:cs typeface="Times New Roman"/>
              <a:sym typeface="Times New Roman"/>
            </a:endParaRPr>
          </a:p>
          <a:p>
            <a:pPr marL="0" marR="0" lvl="0" indent="0" algn="just" rtl="0">
              <a:spcBef>
                <a:spcPts val="0"/>
              </a:spcBef>
              <a:spcAft>
                <a:spcPts val="0"/>
              </a:spcAft>
              <a:buNone/>
            </a:pPr>
            <a:endParaRPr sz="1800" i="1" dirty="0">
              <a:solidFill>
                <a:srgbClr val="0C0405"/>
              </a:solidFill>
              <a:latin typeface="Times New Roman"/>
              <a:ea typeface="Times New Roman"/>
              <a:cs typeface="Times New Roman"/>
              <a:sym typeface="Times New Roman"/>
            </a:endParaRPr>
          </a:p>
          <a:p>
            <a:pPr marL="0" marR="0" lvl="0" indent="0" algn="just" rtl="0">
              <a:spcBef>
                <a:spcPts val="0"/>
              </a:spcBef>
              <a:spcAft>
                <a:spcPts val="0"/>
              </a:spcAft>
              <a:buNone/>
            </a:pPr>
            <a:endParaRPr sz="1800" i="1" dirty="0">
              <a:solidFill>
                <a:srgbClr val="0C0405"/>
              </a:solidFill>
              <a:latin typeface="Times New Roman"/>
              <a:ea typeface="Times New Roman"/>
              <a:cs typeface="Times New Roman"/>
              <a:sym typeface="Times New Roman"/>
            </a:endParaRPr>
          </a:p>
          <a:p>
            <a:pPr marL="0" marR="0" lvl="0" indent="0" algn="just" rtl="0">
              <a:spcBef>
                <a:spcPts val="0"/>
              </a:spcBef>
              <a:spcAft>
                <a:spcPts val="0"/>
              </a:spcAft>
              <a:buNone/>
            </a:pPr>
            <a:endParaRPr sz="1800" i="1" dirty="0">
              <a:solidFill>
                <a:srgbClr val="0C0405"/>
              </a:solidFill>
              <a:latin typeface="Times New Roman"/>
              <a:ea typeface="Times New Roman"/>
              <a:cs typeface="Times New Roman"/>
              <a:sym typeface="Times New Roman"/>
            </a:endParaRPr>
          </a:p>
          <a:p>
            <a:pPr marL="0" marR="0" lvl="0" indent="0" algn="just" rtl="0">
              <a:spcBef>
                <a:spcPts val="0"/>
              </a:spcBef>
              <a:spcAft>
                <a:spcPts val="0"/>
              </a:spcAft>
              <a:buNone/>
            </a:pPr>
            <a:endParaRPr sz="1800" i="1" dirty="0">
              <a:solidFill>
                <a:srgbClr val="0C0405"/>
              </a:solidFill>
              <a:latin typeface="Times New Roman"/>
              <a:ea typeface="Times New Roman"/>
              <a:cs typeface="Times New Roman"/>
              <a:sym typeface="Times New Roman"/>
            </a:endParaRPr>
          </a:p>
          <a:p>
            <a:pPr marL="0" marR="0" lvl="0" indent="0" algn="just" rtl="0">
              <a:spcBef>
                <a:spcPts val="0"/>
              </a:spcBef>
              <a:spcAft>
                <a:spcPts val="0"/>
              </a:spcAft>
              <a:buNone/>
            </a:pPr>
            <a:endParaRPr sz="1800" i="1" dirty="0">
              <a:solidFill>
                <a:srgbClr val="0C0405"/>
              </a:solidFill>
              <a:latin typeface="Times New Roman"/>
              <a:ea typeface="Times New Roman"/>
              <a:cs typeface="Times New Roman"/>
              <a:sym typeface="Times New Roman"/>
            </a:endParaRPr>
          </a:p>
          <a:p>
            <a:pPr marL="0" marR="0" lvl="0" indent="0" algn="just" rtl="0">
              <a:spcBef>
                <a:spcPts val="0"/>
              </a:spcBef>
              <a:spcAft>
                <a:spcPts val="0"/>
              </a:spcAft>
              <a:buNone/>
            </a:pPr>
            <a:endParaRPr sz="1800" dirty="0">
              <a:solidFill>
                <a:schemeClr val="dk1"/>
              </a:solidFill>
              <a:latin typeface="Calibri"/>
              <a:ea typeface="Calibri"/>
              <a:cs typeface="Calibri"/>
              <a:sym typeface="Calibri"/>
            </a:endParaRPr>
          </a:p>
          <a:p>
            <a:pPr marL="0" marR="0" lvl="0" indent="0" algn="just" rtl="0">
              <a:spcBef>
                <a:spcPts val="0"/>
              </a:spcBef>
              <a:spcAft>
                <a:spcPts val="0"/>
              </a:spcAft>
              <a:buNone/>
            </a:pPr>
            <a:r>
              <a:rPr lang="en-GB" sz="1800" dirty="0">
                <a:solidFill>
                  <a:srgbClr val="0B0506"/>
                </a:solidFill>
                <a:latin typeface="Times New Roman"/>
                <a:ea typeface="Times New Roman"/>
                <a:cs typeface="Times New Roman"/>
                <a:sym typeface="Times New Roman"/>
              </a:rPr>
              <a:t> </a:t>
            </a:r>
            <a:endParaRPr sz="1800" dirty="0">
              <a:solidFill>
                <a:schemeClr val="dk1"/>
              </a:solidFill>
              <a:latin typeface="Calibri"/>
              <a:ea typeface="Calibri"/>
              <a:cs typeface="Calibri"/>
              <a:sym typeface="Calibri"/>
            </a:endParaRPr>
          </a:p>
          <a:p>
            <a:pPr marL="0" marR="0" lvl="0" indent="0" algn="just" rtl="0">
              <a:spcBef>
                <a:spcPts val="0"/>
              </a:spcBef>
              <a:spcAft>
                <a:spcPts val="0"/>
              </a:spcAft>
              <a:buNone/>
            </a:pPr>
            <a:endParaRPr lang="en-GB" sz="1800" i="1" dirty="0">
              <a:solidFill>
                <a:srgbClr val="0B0506"/>
              </a:solidFill>
              <a:latin typeface="Times New Roman"/>
              <a:ea typeface="Times New Roman"/>
              <a:cs typeface="Times New Roman"/>
              <a:sym typeface="Times New Roman"/>
            </a:endParaRPr>
          </a:p>
          <a:p>
            <a:pPr marL="0" marR="0" lvl="0" indent="0" algn="just" rtl="0">
              <a:spcBef>
                <a:spcPts val="0"/>
              </a:spcBef>
              <a:spcAft>
                <a:spcPts val="0"/>
              </a:spcAft>
              <a:buNone/>
            </a:pPr>
            <a:endParaRPr lang="en-GB" sz="1800" i="1" dirty="0">
              <a:solidFill>
                <a:srgbClr val="0B0506"/>
              </a:solidFill>
              <a:latin typeface="Times New Roman"/>
              <a:ea typeface="Times New Roman"/>
              <a:cs typeface="Times New Roman"/>
              <a:sym typeface="Times New Roman"/>
            </a:endParaRPr>
          </a:p>
          <a:p>
            <a:pPr marL="285750" lvl="0" indent="-285750" algn="just">
              <a:buClr>
                <a:schemeClr val="dk1"/>
              </a:buClr>
              <a:buFont typeface="Arial" panose="020B0604020202020204" pitchFamily="34" charset="0"/>
              <a:buChar char="•"/>
            </a:pPr>
            <a:r>
              <a:rPr lang="en-US" sz="2200" dirty="0">
                <a:solidFill>
                  <a:srgbClr val="0B0506"/>
                </a:solidFill>
                <a:latin typeface="Times New Roman"/>
                <a:ea typeface="Times New Roman"/>
                <a:cs typeface="Times New Roman"/>
                <a:sym typeface="Times New Roman"/>
              </a:rPr>
              <a:t>Mars, if in the sign of debilitation, located in the inauspicious houses, powerless, conjunct or </a:t>
            </a:r>
            <a:r>
              <a:rPr lang="en-US" sz="2200" dirty="0" err="1">
                <a:solidFill>
                  <a:srgbClr val="0B0506"/>
                </a:solidFill>
                <a:latin typeface="Times New Roman"/>
                <a:ea typeface="Times New Roman"/>
                <a:cs typeface="Times New Roman"/>
                <a:sym typeface="Times New Roman"/>
              </a:rPr>
              <a:t>aspected</a:t>
            </a:r>
            <a:r>
              <a:rPr lang="en-US" sz="2200" dirty="0">
                <a:solidFill>
                  <a:srgbClr val="0B0506"/>
                </a:solidFill>
                <a:latin typeface="Times New Roman"/>
                <a:ea typeface="Times New Roman"/>
                <a:cs typeface="Times New Roman"/>
                <a:sym typeface="Times New Roman"/>
              </a:rPr>
              <a:t> by the malefic planets</a:t>
            </a:r>
            <a:r>
              <a:rPr lang="en-US" sz="2200" dirty="0">
                <a:solidFill>
                  <a:srgbClr val="241E1E"/>
                </a:solidFill>
                <a:latin typeface="Times New Roman"/>
                <a:ea typeface="Times New Roman"/>
                <a:cs typeface="Times New Roman"/>
                <a:sym typeface="Times New Roman"/>
              </a:rPr>
              <a:t>, </a:t>
            </a:r>
            <a:r>
              <a:rPr lang="en-US" sz="2200" dirty="0">
                <a:solidFill>
                  <a:srgbClr val="0B0506"/>
                </a:solidFill>
                <a:latin typeface="Times New Roman"/>
                <a:ea typeface="Times New Roman"/>
                <a:cs typeface="Times New Roman"/>
                <a:sym typeface="Times New Roman"/>
              </a:rPr>
              <a:t>the </a:t>
            </a:r>
            <a:r>
              <a:rPr lang="en-US" sz="2200" dirty="0" err="1">
                <a:solidFill>
                  <a:srgbClr val="0B0506"/>
                </a:solidFill>
                <a:latin typeface="Times New Roman"/>
                <a:ea typeface="Times New Roman"/>
                <a:cs typeface="Times New Roman"/>
                <a:sym typeface="Times New Roman"/>
              </a:rPr>
              <a:t>Dasa</a:t>
            </a:r>
            <a:r>
              <a:rPr lang="en-US" sz="2200" dirty="0">
                <a:solidFill>
                  <a:srgbClr val="0B0506"/>
                </a:solidFill>
                <a:latin typeface="Times New Roman"/>
                <a:ea typeface="Times New Roman"/>
                <a:cs typeface="Times New Roman"/>
                <a:sym typeface="Times New Roman"/>
              </a:rPr>
              <a:t> of Mars will give bad and </a:t>
            </a:r>
            <a:r>
              <a:rPr lang="en-US" sz="2200" dirty="0" err="1">
                <a:solidFill>
                  <a:srgbClr val="0B0506"/>
                </a:solidFill>
                <a:latin typeface="Times New Roman"/>
                <a:ea typeface="Times New Roman"/>
                <a:cs typeface="Times New Roman"/>
                <a:sym typeface="Times New Roman"/>
              </a:rPr>
              <a:t>unfavourable</a:t>
            </a:r>
            <a:r>
              <a:rPr lang="en-US" sz="2200" dirty="0">
                <a:solidFill>
                  <a:srgbClr val="0B0506"/>
                </a:solidFill>
                <a:latin typeface="Times New Roman"/>
                <a:ea typeface="Times New Roman"/>
                <a:cs typeface="Times New Roman"/>
                <a:sym typeface="Times New Roman"/>
              </a:rPr>
              <a:t> results</a:t>
            </a:r>
            <a:r>
              <a:rPr lang="en-US" sz="2200" dirty="0">
                <a:solidFill>
                  <a:srgbClr val="241E1E"/>
                </a:solidFill>
                <a:latin typeface="Times New Roman"/>
                <a:ea typeface="Times New Roman"/>
                <a:cs typeface="Times New Roman"/>
                <a:sym typeface="Times New Roman"/>
              </a:rPr>
              <a:t>. </a:t>
            </a:r>
            <a:r>
              <a:rPr lang="en-US" sz="2200" dirty="0">
                <a:solidFill>
                  <a:srgbClr val="949494"/>
                </a:solidFill>
                <a:latin typeface="Times New Roman"/>
                <a:ea typeface="Times New Roman"/>
                <a:cs typeface="Times New Roman"/>
                <a:sym typeface="Times New Roman"/>
              </a:rPr>
              <a:t>·</a:t>
            </a:r>
            <a:endParaRPr lang="en-US" sz="2200" dirty="0">
              <a:solidFill>
                <a:schemeClr val="dk1"/>
              </a:solidFill>
              <a:latin typeface="Calibri"/>
              <a:ea typeface="Calibri"/>
              <a:cs typeface="Calibri"/>
              <a:sym typeface="Calibri"/>
            </a:endParaRPr>
          </a:p>
          <a:p>
            <a:pPr marL="285750" marR="0" lvl="0" indent="-285750" algn="just" rtl="0">
              <a:spcBef>
                <a:spcPts val="0"/>
              </a:spcBef>
              <a:spcAft>
                <a:spcPts val="0"/>
              </a:spcAft>
              <a:buFont typeface="Arial" panose="020B0604020202020204" pitchFamily="34" charset="0"/>
              <a:buChar char="•"/>
            </a:pPr>
            <a:r>
              <a:rPr lang="en-GB" sz="2200" dirty="0">
                <a:solidFill>
                  <a:srgbClr val="0B0506"/>
                </a:solidFill>
                <a:latin typeface="Times New Roman"/>
                <a:ea typeface="Times New Roman"/>
                <a:cs typeface="Times New Roman"/>
                <a:sym typeface="Times New Roman"/>
              </a:rPr>
              <a:t>It means that if Mars is malefic</a:t>
            </a:r>
            <a:r>
              <a:rPr lang="en-GB" sz="2200" dirty="0">
                <a:solidFill>
                  <a:srgbClr val="241E1E"/>
                </a:solidFill>
                <a:latin typeface="Times New Roman"/>
                <a:ea typeface="Times New Roman"/>
                <a:cs typeface="Times New Roman"/>
                <a:sym typeface="Times New Roman"/>
              </a:rPr>
              <a:t>, </a:t>
            </a:r>
            <a:r>
              <a:rPr lang="en-GB" sz="2200" dirty="0">
                <a:solidFill>
                  <a:srgbClr val="0B0506"/>
                </a:solidFill>
                <a:latin typeface="Times New Roman"/>
                <a:ea typeface="Times New Roman"/>
                <a:cs typeface="Times New Roman"/>
                <a:sym typeface="Times New Roman"/>
              </a:rPr>
              <a:t>it sets in disease</a:t>
            </a:r>
            <a:r>
              <a:rPr lang="en-GB" sz="2200" dirty="0">
                <a:solidFill>
                  <a:srgbClr val="241E1E"/>
                </a:solidFill>
                <a:latin typeface="Times New Roman"/>
                <a:ea typeface="Times New Roman"/>
                <a:cs typeface="Times New Roman"/>
                <a:sym typeface="Times New Roman"/>
              </a:rPr>
              <a:t>, </a:t>
            </a:r>
            <a:r>
              <a:rPr lang="en-GB" sz="2200" dirty="0">
                <a:solidFill>
                  <a:srgbClr val="0B0506"/>
                </a:solidFill>
                <a:latin typeface="Times New Roman"/>
                <a:ea typeface="Times New Roman"/>
                <a:cs typeface="Times New Roman"/>
                <a:sym typeface="Times New Roman"/>
              </a:rPr>
              <a:t>trouble, sometime theft, fire, imprisonment, injury, weak eyesight, displeasure from king (Government) etc. </a:t>
            </a:r>
          </a:p>
          <a:p>
            <a:pPr marL="285750" marR="0" lvl="0" indent="-285750" algn="just" rtl="0">
              <a:spcBef>
                <a:spcPts val="0"/>
              </a:spcBef>
              <a:spcAft>
                <a:spcPts val="0"/>
              </a:spcAft>
              <a:buFont typeface="Arial" panose="020B0604020202020204" pitchFamily="34" charset="0"/>
              <a:buChar char="•"/>
            </a:pPr>
            <a:r>
              <a:rPr lang="en-GB" sz="2200" dirty="0">
                <a:solidFill>
                  <a:srgbClr val="0B0506"/>
                </a:solidFill>
                <a:latin typeface="Times New Roman"/>
                <a:ea typeface="Times New Roman"/>
                <a:cs typeface="Times New Roman"/>
                <a:sym typeface="Times New Roman"/>
              </a:rPr>
              <a:t>According to Jataka </a:t>
            </a:r>
            <a:r>
              <a:rPr lang="en-GB" sz="2200" dirty="0" err="1">
                <a:solidFill>
                  <a:srgbClr val="0B0506"/>
                </a:solidFill>
                <a:latin typeface="Times New Roman"/>
                <a:ea typeface="Times New Roman"/>
                <a:cs typeface="Times New Roman"/>
                <a:sym typeface="Times New Roman"/>
              </a:rPr>
              <a:t>Parijataka</a:t>
            </a:r>
            <a:r>
              <a:rPr lang="en-GB" sz="2200" dirty="0">
                <a:solidFill>
                  <a:srgbClr val="241E1E"/>
                </a:solidFill>
                <a:latin typeface="Times New Roman"/>
                <a:ea typeface="Times New Roman"/>
                <a:cs typeface="Times New Roman"/>
                <a:sym typeface="Times New Roman"/>
              </a:rPr>
              <a:t>, </a:t>
            </a:r>
            <a:r>
              <a:rPr lang="en-GB" sz="2200" dirty="0">
                <a:solidFill>
                  <a:srgbClr val="0B0506"/>
                </a:solidFill>
                <a:latin typeface="Times New Roman"/>
                <a:ea typeface="Times New Roman"/>
                <a:cs typeface="Times New Roman"/>
                <a:sym typeface="Times New Roman"/>
              </a:rPr>
              <a:t>dur</a:t>
            </a:r>
            <a:r>
              <a:rPr lang="en-GB" sz="2200" dirty="0">
                <a:solidFill>
                  <a:srgbClr val="241E1E"/>
                </a:solidFill>
                <a:latin typeface="Times New Roman"/>
                <a:ea typeface="Times New Roman"/>
                <a:cs typeface="Times New Roman"/>
                <a:sym typeface="Times New Roman"/>
              </a:rPr>
              <a:t>i</a:t>
            </a:r>
            <a:r>
              <a:rPr lang="en-GB" sz="2200" dirty="0">
                <a:solidFill>
                  <a:srgbClr val="0B0506"/>
                </a:solidFill>
                <a:latin typeface="Times New Roman"/>
                <a:ea typeface="Times New Roman"/>
                <a:cs typeface="Times New Roman"/>
                <a:sym typeface="Times New Roman"/>
              </a:rPr>
              <a:t>ng the </a:t>
            </a:r>
            <a:r>
              <a:rPr lang="en-GB" sz="2200" dirty="0" err="1">
                <a:solidFill>
                  <a:srgbClr val="0B0506"/>
                </a:solidFill>
                <a:latin typeface="Times New Roman"/>
                <a:ea typeface="Times New Roman"/>
                <a:cs typeface="Times New Roman"/>
                <a:sym typeface="Times New Roman"/>
              </a:rPr>
              <a:t>Dasa</a:t>
            </a:r>
            <a:r>
              <a:rPr lang="en-GB" sz="2200" dirty="0">
                <a:solidFill>
                  <a:srgbClr val="0B0506"/>
                </a:solidFill>
                <a:latin typeface="Times New Roman"/>
                <a:ea typeface="Times New Roman"/>
                <a:cs typeface="Times New Roman"/>
                <a:sym typeface="Times New Roman"/>
              </a:rPr>
              <a:t> of afflicted Mars, the native suffers from bile, blood infection, painful fever</a:t>
            </a:r>
            <a:r>
              <a:rPr lang="en-GB" sz="2200" dirty="0">
                <a:solidFill>
                  <a:srgbClr val="241E1E"/>
                </a:solidFill>
                <a:latin typeface="Times New Roman"/>
                <a:ea typeface="Times New Roman"/>
                <a:cs typeface="Times New Roman"/>
                <a:sym typeface="Times New Roman"/>
              </a:rPr>
              <a:t>,</a:t>
            </a:r>
            <a:r>
              <a:rPr lang="en-GB" sz="2200" dirty="0">
                <a:solidFill>
                  <a:srgbClr val="0B0506"/>
                </a:solidFill>
                <a:latin typeface="Times New Roman"/>
                <a:ea typeface="Times New Roman"/>
                <a:cs typeface="Times New Roman"/>
                <a:sym typeface="Times New Roman"/>
              </a:rPr>
              <a:t> company of unchaste women, conflict with wife, disrespect to preceptor</a:t>
            </a:r>
            <a:r>
              <a:rPr lang="en-GB" sz="2200" dirty="0">
                <a:solidFill>
                  <a:srgbClr val="3B3832"/>
                </a:solidFill>
                <a:latin typeface="Times New Roman"/>
                <a:ea typeface="Times New Roman"/>
                <a:cs typeface="Times New Roman"/>
                <a:sym typeface="Times New Roman"/>
              </a:rPr>
              <a:t>,</a:t>
            </a:r>
            <a:r>
              <a:rPr lang="en-GB" sz="2200" dirty="0">
                <a:solidFill>
                  <a:srgbClr val="0B0506"/>
                </a:solidFill>
                <a:latin typeface="Times New Roman"/>
                <a:ea typeface="Times New Roman"/>
                <a:cs typeface="Times New Roman"/>
                <a:sym typeface="Times New Roman"/>
              </a:rPr>
              <a:t> friends and lack of affection for son and would consume bad food. </a:t>
            </a:r>
          </a:p>
          <a:p>
            <a:pPr marL="0" marR="0" lvl="0" indent="0" algn="just" rtl="0">
              <a:spcBef>
                <a:spcPts val="0"/>
              </a:spcBef>
              <a:spcAft>
                <a:spcPts val="0"/>
              </a:spcAft>
              <a:buNone/>
            </a:pPr>
            <a:r>
              <a:rPr lang="en-GB" sz="2200" dirty="0">
                <a:solidFill>
                  <a:srgbClr val="3B3832"/>
                </a:solidFill>
                <a:latin typeface="Times New Roman"/>
                <a:ea typeface="Times New Roman"/>
                <a:cs typeface="Times New Roman"/>
                <a:sym typeface="Times New Roman"/>
              </a:rPr>
              <a:t> </a:t>
            </a:r>
            <a:endParaRPr sz="2200" dirty="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pic>
        <p:nvPicPr>
          <p:cNvPr id="194" name="Google Shape;194;p30"/>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95" name="Google Shape;195;p30"/>
          <p:cNvSpPr/>
          <p:nvPr/>
        </p:nvSpPr>
        <p:spPr>
          <a:xfrm>
            <a:off x="3984739" y="458930"/>
            <a:ext cx="4532010"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800" b="1">
                <a:solidFill>
                  <a:srgbClr val="0B0506"/>
                </a:solidFill>
                <a:latin typeface="Times New Roman"/>
                <a:ea typeface="Times New Roman"/>
                <a:cs typeface="Times New Roman"/>
                <a:sym typeface="Times New Roman"/>
              </a:rPr>
              <a:t>Results during Mahadasa of Rahu and Ketu</a:t>
            </a:r>
            <a:endParaRPr sz="1800">
              <a:solidFill>
                <a:schemeClr val="dk1"/>
              </a:solidFill>
              <a:latin typeface="Calibri"/>
              <a:ea typeface="Calibri"/>
              <a:cs typeface="Calibri"/>
              <a:sym typeface="Calibri"/>
            </a:endParaRPr>
          </a:p>
        </p:txBody>
      </p:sp>
      <p:sp>
        <p:nvSpPr>
          <p:cNvPr id="196" name="Google Shape;196;p30"/>
          <p:cNvSpPr/>
          <p:nvPr/>
        </p:nvSpPr>
        <p:spPr>
          <a:xfrm>
            <a:off x="0" y="-356651"/>
            <a:ext cx="12192000" cy="6186309"/>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endParaRPr sz="1800" dirty="0">
              <a:solidFill>
                <a:srgbClr val="0F0607"/>
              </a:solidFill>
              <a:latin typeface="Times New Roman"/>
              <a:ea typeface="Times New Roman"/>
              <a:cs typeface="Times New Roman"/>
              <a:sym typeface="Times New Roman"/>
            </a:endParaRPr>
          </a:p>
          <a:p>
            <a:pPr marL="0" marR="0" lvl="0" indent="0" algn="just" rtl="0">
              <a:spcBef>
                <a:spcPts val="0"/>
              </a:spcBef>
              <a:spcAft>
                <a:spcPts val="0"/>
              </a:spcAft>
              <a:buNone/>
            </a:pPr>
            <a:endParaRPr sz="1800" dirty="0">
              <a:solidFill>
                <a:srgbClr val="0F0607"/>
              </a:solidFill>
              <a:latin typeface="Times New Roman"/>
              <a:ea typeface="Times New Roman"/>
              <a:cs typeface="Times New Roman"/>
              <a:sym typeface="Times New Roman"/>
            </a:endParaRPr>
          </a:p>
          <a:p>
            <a:pPr marL="0" marR="0" lvl="0" indent="0" algn="just" rtl="0">
              <a:spcBef>
                <a:spcPts val="0"/>
              </a:spcBef>
              <a:spcAft>
                <a:spcPts val="0"/>
              </a:spcAft>
              <a:buNone/>
            </a:pPr>
            <a:endParaRPr sz="1800" dirty="0">
              <a:solidFill>
                <a:srgbClr val="0F0607"/>
              </a:solidFill>
              <a:latin typeface="Times New Roman"/>
              <a:ea typeface="Times New Roman"/>
              <a:cs typeface="Times New Roman"/>
              <a:sym typeface="Times New Roman"/>
            </a:endParaRPr>
          </a:p>
          <a:p>
            <a:pPr marL="0" marR="0" lvl="0" indent="0" algn="just" rtl="0">
              <a:spcBef>
                <a:spcPts val="0"/>
              </a:spcBef>
              <a:spcAft>
                <a:spcPts val="0"/>
              </a:spcAft>
              <a:buNone/>
            </a:pPr>
            <a:endParaRPr sz="1800" dirty="0">
              <a:solidFill>
                <a:srgbClr val="0F0607"/>
              </a:solidFill>
              <a:latin typeface="Times New Roman"/>
              <a:ea typeface="Times New Roman"/>
              <a:cs typeface="Times New Roman"/>
              <a:sym typeface="Times New Roman"/>
            </a:endParaRPr>
          </a:p>
          <a:p>
            <a:pPr marL="0" marR="0" lvl="0" indent="0" algn="just" rtl="0">
              <a:spcBef>
                <a:spcPts val="0"/>
              </a:spcBef>
              <a:spcAft>
                <a:spcPts val="0"/>
              </a:spcAft>
              <a:buNone/>
            </a:pPr>
            <a:endParaRPr sz="1800" dirty="0">
              <a:solidFill>
                <a:srgbClr val="0F0607"/>
              </a:solidFill>
              <a:latin typeface="Times New Roman"/>
              <a:ea typeface="Times New Roman"/>
              <a:cs typeface="Times New Roman"/>
              <a:sym typeface="Times New Roman"/>
            </a:endParaRPr>
          </a:p>
          <a:p>
            <a:pPr marL="0" marR="0" lvl="0" indent="0" algn="just" rtl="0">
              <a:spcBef>
                <a:spcPts val="0"/>
              </a:spcBef>
              <a:spcAft>
                <a:spcPts val="0"/>
              </a:spcAft>
              <a:buNone/>
            </a:pPr>
            <a:r>
              <a:rPr lang="en-GB" sz="1800" dirty="0">
                <a:solidFill>
                  <a:srgbClr val="0F0607"/>
                </a:solidFill>
                <a:latin typeface="Times New Roman"/>
                <a:ea typeface="Times New Roman"/>
                <a:cs typeface="Times New Roman"/>
                <a:sym typeface="Times New Roman"/>
              </a:rPr>
              <a:t> </a:t>
            </a:r>
            <a:endParaRPr sz="1800" dirty="0">
              <a:solidFill>
                <a:schemeClr val="dk1"/>
              </a:solidFill>
              <a:latin typeface="Calibri"/>
              <a:ea typeface="Calibri"/>
              <a:cs typeface="Calibri"/>
              <a:sym typeface="Calibri"/>
            </a:endParaRPr>
          </a:p>
          <a:p>
            <a:pPr marL="285750" marR="0" lvl="0" indent="-285750" algn="just" rtl="0">
              <a:spcBef>
                <a:spcPts val="0"/>
              </a:spcBef>
              <a:spcAft>
                <a:spcPts val="0"/>
              </a:spcAft>
              <a:buFont typeface="Arial" panose="020B0604020202020204" pitchFamily="34" charset="0"/>
              <a:buChar char="•"/>
            </a:pPr>
            <a:r>
              <a:rPr lang="en-GB" sz="1800" dirty="0">
                <a:solidFill>
                  <a:srgbClr val="0F0607"/>
                </a:solidFill>
                <a:latin typeface="Times New Roman"/>
                <a:ea typeface="Times New Roman"/>
                <a:cs typeface="Times New Roman"/>
                <a:sym typeface="Times New Roman"/>
              </a:rPr>
              <a:t>Own sign of Rahu is Aquarius and of Ketu is Scorpio</a:t>
            </a:r>
            <a:r>
              <a:rPr lang="en-GB" sz="1800" dirty="0">
                <a:solidFill>
                  <a:srgbClr val="4F4C4A"/>
                </a:solidFill>
                <a:latin typeface="Times New Roman"/>
                <a:ea typeface="Times New Roman"/>
                <a:cs typeface="Times New Roman"/>
                <a:sym typeface="Times New Roman"/>
              </a:rPr>
              <a:t>. </a:t>
            </a:r>
            <a:r>
              <a:rPr lang="en-GB" sz="1800" dirty="0">
                <a:solidFill>
                  <a:srgbClr val="0F0607"/>
                </a:solidFill>
                <a:latin typeface="Times New Roman"/>
                <a:ea typeface="Times New Roman"/>
                <a:cs typeface="Times New Roman"/>
                <a:sym typeface="Times New Roman"/>
              </a:rPr>
              <a:t>Some have reckoned Virgo and Pisces signs respectively</a:t>
            </a:r>
            <a:r>
              <a:rPr lang="en-GB" sz="1800" dirty="0">
                <a:solidFill>
                  <a:srgbClr val="4F4C4A"/>
                </a:solidFill>
                <a:latin typeface="Times New Roman"/>
                <a:ea typeface="Times New Roman"/>
                <a:cs typeface="Times New Roman"/>
                <a:sym typeface="Times New Roman"/>
              </a:rPr>
              <a:t>.</a:t>
            </a:r>
          </a:p>
          <a:p>
            <a:pPr marL="285750" marR="0" lvl="0" indent="-285750" algn="just" rtl="0">
              <a:spcBef>
                <a:spcPts val="0"/>
              </a:spcBef>
              <a:spcAft>
                <a:spcPts val="0"/>
              </a:spcAft>
              <a:buFont typeface="Arial" panose="020B0604020202020204" pitchFamily="34" charset="0"/>
              <a:buChar char="•"/>
            </a:pPr>
            <a:r>
              <a:rPr lang="en-GB" sz="1800" dirty="0">
                <a:solidFill>
                  <a:srgbClr val="4F4C4A"/>
                </a:solidFill>
                <a:latin typeface="Times New Roman"/>
                <a:ea typeface="Times New Roman"/>
                <a:cs typeface="Times New Roman"/>
                <a:sym typeface="Times New Roman"/>
              </a:rPr>
              <a:t> </a:t>
            </a:r>
            <a:r>
              <a:rPr lang="en-GB" sz="1800" dirty="0">
                <a:solidFill>
                  <a:srgbClr val="0F0607"/>
                </a:solidFill>
                <a:latin typeface="Times New Roman"/>
                <a:ea typeface="Times New Roman"/>
                <a:cs typeface="Times New Roman"/>
                <a:sym typeface="Times New Roman"/>
              </a:rPr>
              <a:t>If Rahu is exalted in the nativity, its </a:t>
            </a:r>
            <a:r>
              <a:rPr lang="en-GB" sz="1800" dirty="0" err="1">
                <a:solidFill>
                  <a:srgbClr val="0F0607"/>
                </a:solidFill>
                <a:latin typeface="Times New Roman"/>
                <a:ea typeface="Times New Roman"/>
                <a:cs typeface="Times New Roman"/>
                <a:sym typeface="Times New Roman"/>
              </a:rPr>
              <a:t>Dasa</a:t>
            </a:r>
            <a:r>
              <a:rPr lang="en-GB" sz="1800" dirty="0">
                <a:solidFill>
                  <a:srgbClr val="0F0607"/>
                </a:solidFill>
                <a:latin typeface="Times New Roman"/>
                <a:ea typeface="Times New Roman"/>
                <a:cs typeface="Times New Roman"/>
                <a:sym typeface="Times New Roman"/>
              </a:rPr>
              <a:t> will be extremely favourable and wealth</a:t>
            </a:r>
            <a:r>
              <a:rPr lang="en-GB" sz="1800" dirty="0">
                <a:solidFill>
                  <a:srgbClr val="2E2927"/>
                </a:solidFill>
                <a:latin typeface="Times New Roman"/>
                <a:ea typeface="Times New Roman"/>
                <a:cs typeface="Times New Roman"/>
                <a:sym typeface="Times New Roman"/>
              </a:rPr>
              <a:t>,</a:t>
            </a:r>
            <a:r>
              <a:rPr lang="en-GB" sz="1800" dirty="0">
                <a:solidFill>
                  <a:srgbClr val="0F0607"/>
                </a:solidFill>
                <a:latin typeface="Times New Roman"/>
                <a:ea typeface="Times New Roman"/>
                <a:cs typeface="Times New Roman"/>
                <a:sym typeface="Times New Roman"/>
              </a:rPr>
              <a:t> prosperity etc</a:t>
            </a:r>
            <a:r>
              <a:rPr lang="en-GB" sz="1800" dirty="0">
                <a:solidFill>
                  <a:srgbClr val="2E2927"/>
                </a:solidFill>
                <a:latin typeface="Times New Roman"/>
                <a:ea typeface="Times New Roman"/>
                <a:cs typeface="Times New Roman"/>
                <a:sym typeface="Times New Roman"/>
              </a:rPr>
              <a:t>., </a:t>
            </a:r>
            <a:r>
              <a:rPr lang="en-GB" sz="1800" dirty="0">
                <a:solidFill>
                  <a:srgbClr val="0F0607"/>
                </a:solidFill>
                <a:latin typeface="Times New Roman"/>
                <a:ea typeface="Times New Roman"/>
                <a:cs typeface="Times New Roman"/>
                <a:sym typeface="Times New Roman"/>
              </a:rPr>
              <a:t>is attained. </a:t>
            </a:r>
          </a:p>
          <a:p>
            <a:pPr marL="285750" marR="0" lvl="0" indent="-285750" algn="just" rtl="0">
              <a:spcBef>
                <a:spcPts val="0"/>
              </a:spcBef>
              <a:spcAft>
                <a:spcPts val="0"/>
              </a:spcAft>
              <a:buFont typeface="Arial" panose="020B0604020202020204" pitchFamily="34" charset="0"/>
              <a:buChar char="•"/>
            </a:pPr>
            <a:r>
              <a:rPr lang="en-GB" sz="1800" dirty="0">
                <a:solidFill>
                  <a:srgbClr val="0F0607"/>
                </a:solidFill>
                <a:latin typeface="Times New Roman"/>
                <a:ea typeface="Times New Roman"/>
                <a:cs typeface="Times New Roman"/>
                <a:sym typeface="Times New Roman"/>
              </a:rPr>
              <a:t>Ambitions are accomp</a:t>
            </a:r>
            <a:r>
              <a:rPr lang="en-GB" sz="1800" dirty="0">
                <a:solidFill>
                  <a:srgbClr val="2E2927"/>
                </a:solidFill>
                <a:latin typeface="Times New Roman"/>
                <a:ea typeface="Times New Roman"/>
                <a:cs typeface="Times New Roman"/>
                <a:sym typeface="Times New Roman"/>
              </a:rPr>
              <a:t>li</a:t>
            </a:r>
            <a:r>
              <a:rPr lang="en-GB" sz="1800" dirty="0">
                <a:solidFill>
                  <a:srgbClr val="0F0607"/>
                </a:solidFill>
                <a:latin typeface="Times New Roman"/>
                <a:ea typeface="Times New Roman"/>
                <a:cs typeface="Times New Roman"/>
                <a:sym typeface="Times New Roman"/>
              </a:rPr>
              <a:t>shed through friends and king (Government)</a:t>
            </a:r>
            <a:r>
              <a:rPr lang="en-GB" sz="1800" dirty="0">
                <a:solidFill>
                  <a:srgbClr val="2E2927"/>
                </a:solidFill>
                <a:latin typeface="Times New Roman"/>
                <a:ea typeface="Times New Roman"/>
                <a:cs typeface="Times New Roman"/>
                <a:sym typeface="Times New Roman"/>
              </a:rPr>
              <a:t>, </a:t>
            </a:r>
          </a:p>
          <a:p>
            <a:pPr marL="285750" marR="0" lvl="0" indent="-285750" algn="just" rtl="0">
              <a:spcBef>
                <a:spcPts val="0"/>
              </a:spcBef>
              <a:spcAft>
                <a:spcPts val="0"/>
              </a:spcAft>
              <a:buFont typeface="Arial" panose="020B0604020202020204" pitchFamily="34" charset="0"/>
              <a:buChar char="•"/>
            </a:pPr>
            <a:r>
              <a:rPr lang="en-GB" sz="1800" dirty="0">
                <a:solidFill>
                  <a:srgbClr val="0F0607"/>
                </a:solidFill>
                <a:latin typeface="Times New Roman"/>
                <a:ea typeface="Times New Roman"/>
                <a:cs typeface="Times New Roman"/>
                <a:sym typeface="Times New Roman"/>
              </a:rPr>
              <a:t>possibility of conveyance and son</a:t>
            </a:r>
            <a:r>
              <a:rPr lang="en-GB" sz="1800" dirty="0">
                <a:solidFill>
                  <a:srgbClr val="2E2927"/>
                </a:solidFill>
                <a:latin typeface="Times New Roman"/>
                <a:ea typeface="Times New Roman"/>
                <a:cs typeface="Times New Roman"/>
                <a:sym typeface="Times New Roman"/>
              </a:rPr>
              <a:t>,</a:t>
            </a:r>
            <a:r>
              <a:rPr lang="en-GB" sz="1800" dirty="0">
                <a:solidFill>
                  <a:srgbClr val="0F0607"/>
                </a:solidFill>
                <a:latin typeface="Times New Roman"/>
                <a:ea typeface="Times New Roman"/>
                <a:cs typeface="Times New Roman"/>
                <a:sym typeface="Times New Roman"/>
              </a:rPr>
              <a:t> construction of new residence, religious feelings</a:t>
            </a:r>
            <a:r>
              <a:rPr lang="en-GB" sz="1800" dirty="0">
                <a:solidFill>
                  <a:srgbClr val="2E2927"/>
                </a:solidFill>
                <a:latin typeface="Times New Roman"/>
                <a:ea typeface="Times New Roman"/>
                <a:cs typeface="Times New Roman"/>
                <a:sym typeface="Times New Roman"/>
              </a:rPr>
              <a:t>, </a:t>
            </a:r>
            <a:r>
              <a:rPr lang="en-GB" sz="1800" dirty="0">
                <a:solidFill>
                  <a:srgbClr val="0F0607"/>
                </a:solidFill>
                <a:latin typeface="Times New Roman"/>
                <a:ea typeface="Times New Roman"/>
                <a:cs typeface="Times New Roman"/>
                <a:sym typeface="Times New Roman"/>
              </a:rPr>
              <a:t>festivity, Royal recognition in the foreign land</a:t>
            </a:r>
            <a:r>
              <a:rPr lang="en-GB" sz="1800" dirty="0">
                <a:solidFill>
                  <a:srgbClr val="2E2927"/>
                </a:solidFill>
                <a:latin typeface="Times New Roman"/>
                <a:ea typeface="Times New Roman"/>
                <a:cs typeface="Times New Roman"/>
                <a:sym typeface="Times New Roman"/>
              </a:rPr>
              <a:t>, </a:t>
            </a:r>
            <a:r>
              <a:rPr lang="en-GB" sz="1800" dirty="0">
                <a:solidFill>
                  <a:srgbClr val="0F0607"/>
                </a:solidFill>
                <a:latin typeface="Times New Roman"/>
                <a:ea typeface="Times New Roman"/>
                <a:cs typeface="Times New Roman"/>
                <a:sym typeface="Times New Roman"/>
              </a:rPr>
              <a:t>decorative items, Jewellery etc</a:t>
            </a:r>
            <a:r>
              <a:rPr lang="en-GB" sz="1800" dirty="0">
                <a:solidFill>
                  <a:srgbClr val="2E2927"/>
                </a:solidFill>
                <a:latin typeface="Times New Roman"/>
                <a:ea typeface="Times New Roman"/>
                <a:cs typeface="Times New Roman"/>
                <a:sym typeface="Times New Roman"/>
              </a:rPr>
              <a:t>.</a:t>
            </a:r>
            <a:r>
              <a:rPr lang="en-GB" sz="1800" dirty="0">
                <a:solidFill>
                  <a:srgbClr val="0F0607"/>
                </a:solidFill>
                <a:latin typeface="Times New Roman"/>
                <a:ea typeface="Times New Roman"/>
                <a:cs typeface="Times New Roman"/>
                <a:sym typeface="Times New Roman"/>
              </a:rPr>
              <a:t>, are also achieved. </a:t>
            </a:r>
          </a:p>
          <a:p>
            <a:pPr marL="285750" marR="0" lvl="0" indent="-285750" algn="just" rtl="0">
              <a:spcBef>
                <a:spcPts val="0"/>
              </a:spcBef>
              <a:spcAft>
                <a:spcPts val="0"/>
              </a:spcAft>
              <a:buFont typeface="Arial" panose="020B0604020202020204" pitchFamily="34" charset="0"/>
              <a:buChar char="•"/>
            </a:pPr>
            <a:r>
              <a:rPr lang="en-GB" sz="1800" dirty="0">
                <a:solidFill>
                  <a:srgbClr val="0F0607"/>
                </a:solidFill>
                <a:latin typeface="Times New Roman"/>
                <a:ea typeface="Times New Roman"/>
                <a:cs typeface="Times New Roman"/>
                <a:sym typeface="Times New Roman"/>
              </a:rPr>
              <a:t>If Rahu is also </a:t>
            </a:r>
            <a:r>
              <a:rPr lang="en-GB" sz="1800" dirty="0" err="1">
                <a:solidFill>
                  <a:srgbClr val="0F0607"/>
                </a:solidFill>
                <a:latin typeface="Times New Roman"/>
                <a:ea typeface="Times New Roman"/>
                <a:cs typeface="Times New Roman"/>
                <a:sym typeface="Times New Roman"/>
              </a:rPr>
              <a:t>aspected</a:t>
            </a:r>
            <a:r>
              <a:rPr lang="en-GB" sz="1800" dirty="0">
                <a:solidFill>
                  <a:srgbClr val="0F0607"/>
                </a:solidFill>
                <a:latin typeface="Times New Roman"/>
                <a:ea typeface="Times New Roman"/>
                <a:cs typeface="Times New Roman"/>
                <a:sym typeface="Times New Roman"/>
              </a:rPr>
              <a:t> by and in</a:t>
            </a:r>
            <a:r>
              <a:rPr lang="en-GB" sz="1800" dirty="0">
                <a:solidFill>
                  <a:srgbClr val="BBBBBB"/>
                </a:solidFill>
                <a:latin typeface="Times New Roman"/>
                <a:ea typeface="Times New Roman"/>
                <a:cs typeface="Times New Roman"/>
                <a:sym typeface="Times New Roman"/>
              </a:rPr>
              <a:t> </a:t>
            </a:r>
            <a:r>
              <a:rPr lang="en-GB" sz="1800" dirty="0">
                <a:solidFill>
                  <a:srgbClr val="0F0607"/>
                </a:solidFill>
                <a:latin typeface="Times New Roman"/>
                <a:ea typeface="Times New Roman"/>
                <a:cs typeface="Times New Roman"/>
                <a:sym typeface="Times New Roman"/>
              </a:rPr>
              <a:t>conjunction with the </a:t>
            </a:r>
            <a:r>
              <a:rPr lang="en-GB" sz="1800" dirty="0" err="1">
                <a:solidFill>
                  <a:srgbClr val="0F0607"/>
                </a:solidFill>
                <a:latin typeface="Times New Roman"/>
                <a:ea typeface="Times New Roman"/>
                <a:cs typeface="Times New Roman"/>
                <a:sym typeface="Times New Roman"/>
              </a:rPr>
              <a:t>benefic</a:t>
            </a:r>
            <a:r>
              <a:rPr lang="en-GB" sz="1800" dirty="0">
                <a:solidFill>
                  <a:srgbClr val="0F0607"/>
                </a:solidFill>
                <a:latin typeface="Times New Roman"/>
                <a:ea typeface="Times New Roman"/>
                <a:cs typeface="Times New Roman"/>
                <a:sym typeface="Times New Roman"/>
              </a:rPr>
              <a:t> planets, </a:t>
            </a:r>
            <a:r>
              <a:rPr lang="en-GB" sz="1800" dirty="0" err="1">
                <a:solidFill>
                  <a:srgbClr val="0F0607"/>
                </a:solidFill>
                <a:latin typeface="Times New Roman"/>
                <a:ea typeface="Times New Roman"/>
                <a:cs typeface="Times New Roman"/>
                <a:sym typeface="Times New Roman"/>
              </a:rPr>
              <a:t>positied</a:t>
            </a:r>
            <a:r>
              <a:rPr lang="en-GB" sz="1800" dirty="0">
                <a:solidFill>
                  <a:srgbClr val="0F0607"/>
                </a:solidFill>
                <a:latin typeface="Times New Roman"/>
                <a:ea typeface="Times New Roman"/>
                <a:cs typeface="Times New Roman"/>
                <a:sym typeface="Times New Roman"/>
              </a:rPr>
              <a:t> in Angles, Trines the 11th or the 3rd house and with auspicious sign</a:t>
            </a:r>
            <a:r>
              <a:rPr lang="en-GB" sz="1800" dirty="0">
                <a:solidFill>
                  <a:srgbClr val="2E2927"/>
                </a:solidFill>
                <a:latin typeface="Times New Roman"/>
                <a:ea typeface="Times New Roman"/>
                <a:cs typeface="Times New Roman"/>
                <a:sym typeface="Times New Roman"/>
              </a:rPr>
              <a:t>, </a:t>
            </a:r>
            <a:r>
              <a:rPr lang="en-GB" sz="1800" dirty="0">
                <a:solidFill>
                  <a:srgbClr val="0F0607"/>
                </a:solidFill>
                <a:latin typeface="Times New Roman"/>
                <a:ea typeface="Times New Roman"/>
                <a:cs typeface="Times New Roman"/>
                <a:sym typeface="Times New Roman"/>
              </a:rPr>
              <a:t>property, land etc</a:t>
            </a:r>
            <a:r>
              <a:rPr lang="en-GB" sz="1800" dirty="0">
                <a:solidFill>
                  <a:srgbClr val="2E2927"/>
                </a:solidFill>
                <a:latin typeface="Times New Roman"/>
                <a:ea typeface="Times New Roman"/>
                <a:cs typeface="Times New Roman"/>
                <a:sym typeface="Times New Roman"/>
              </a:rPr>
              <a:t>. </a:t>
            </a:r>
            <a:r>
              <a:rPr lang="en-GB" sz="1800" dirty="0">
                <a:solidFill>
                  <a:srgbClr val="0F0607"/>
                </a:solidFill>
                <a:latin typeface="Times New Roman"/>
                <a:ea typeface="Times New Roman"/>
                <a:cs typeface="Times New Roman"/>
                <a:sym typeface="Times New Roman"/>
              </a:rPr>
              <a:t>and happiness is achieved with the blessing of king.</a:t>
            </a:r>
            <a:endParaRPr sz="1800" dirty="0">
              <a:solidFill>
                <a:schemeClr val="dk1"/>
              </a:solidFill>
              <a:latin typeface="Calibri"/>
              <a:ea typeface="Calibri"/>
              <a:cs typeface="Calibri"/>
              <a:sym typeface="Calibri"/>
            </a:endParaRPr>
          </a:p>
          <a:p>
            <a:pPr marL="285750" marR="0" lvl="0" indent="-285750" algn="just" rtl="0">
              <a:spcBef>
                <a:spcPts val="0"/>
              </a:spcBef>
              <a:spcAft>
                <a:spcPts val="0"/>
              </a:spcAft>
              <a:buFont typeface="Arial" panose="020B0604020202020204" pitchFamily="34" charset="0"/>
              <a:buChar char="•"/>
            </a:pPr>
            <a:r>
              <a:rPr lang="en-GB" sz="1800" dirty="0">
                <a:solidFill>
                  <a:srgbClr val="0F0607"/>
                </a:solidFill>
                <a:latin typeface="Times New Roman"/>
                <a:ea typeface="Times New Roman"/>
                <a:cs typeface="Times New Roman"/>
                <a:sym typeface="Times New Roman"/>
              </a:rPr>
              <a:t> </a:t>
            </a:r>
            <a:r>
              <a:rPr lang="en-GB" sz="1800" i="1" dirty="0">
                <a:solidFill>
                  <a:srgbClr val="0F0607"/>
                </a:solidFill>
                <a:latin typeface="Times New Roman"/>
                <a:ea typeface="Times New Roman"/>
                <a:cs typeface="Times New Roman"/>
                <a:sym typeface="Times New Roman"/>
              </a:rPr>
              <a:t> Rahu represents foreign and other religions</a:t>
            </a:r>
            <a:r>
              <a:rPr lang="en-GB" sz="1800" i="1" dirty="0">
                <a:solidFill>
                  <a:srgbClr val="2E2927"/>
                </a:solidFill>
                <a:latin typeface="Times New Roman"/>
                <a:ea typeface="Times New Roman"/>
                <a:cs typeface="Times New Roman"/>
                <a:sym typeface="Times New Roman"/>
              </a:rPr>
              <a:t>. </a:t>
            </a:r>
            <a:r>
              <a:rPr lang="en-GB" sz="1800" i="1" dirty="0">
                <a:solidFill>
                  <a:srgbClr val="0F0607"/>
                </a:solidFill>
                <a:latin typeface="Times New Roman"/>
                <a:ea typeface="Times New Roman"/>
                <a:cs typeface="Times New Roman"/>
                <a:sym typeface="Times New Roman"/>
              </a:rPr>
              <a:t>Therefore</a:t>
            </a:r>
            <a:r>
              <a:rPr lang="en-GB" sz="1800" i="1" dirty="0">
                <a:solidFill>
                  <a:srgbClr val="4F4C4A"/>
                </a:solidFill>
                <a:latin typeface="Times New Roman"/>
                <a:ea typeface="Times New Roman"/>
                <a:cs typeface="Times New Roman"/>
                <a:sym typeface="Times New Roman"/>
              </a:rPr>
              <a:t>, </a:t>
            </a:r>
            <a:r>
              <a:rPr lang="en-GB" sz="1800" i="1" dirty="0">
                <a:solidFill>
                  <a:srgbClr val="0F0607"/>
                </a:solidFill>
                <a:latin typeface="Times New Roman"/>
                <a:ea typeface="Times New Roman"/>
                <a:cs typeface="Times New Roman"/>
                <a:sym typeface="Times New Roman"/>
              </a:rPr>
              <a:t>in favourable time</a:t>
            </a:r>
            <a:r>
              <a:rPr lang="en-GB" sz="1800" i="1" dirty="0">
                <a:solidFill>
                  <a:srgbClr val="403B39"/>
                </a:solidFill>
                <a:latin typeface="Times New Roman"/>
                <a:ea typeface="Times New Roman"/>
                <a:cs typeface="Times New Roman"/>
                <a:sym typeface="Times New Roman"/>
              </a:rPr>
              <a:t>, </a:t>
            </a:r>
            <a:r>
              <a:rPr lang="en-GB" sz="1800" i="1" dirty="0">
                <a:solidFill>
                  <a:srgbClr val="0F0607"/>
                </a:solidFill>
                <a:latin typeface="Times New Roman"/>
                <a:ea typeface="Times New Roman"/>
                <a:cs typeface="Times New Roman"/>
                <a:sym typeface="Times New Roman"/>
              </a:rPr>
              <a:t>the native makes profits from the sovereign and that</a:t>
            </a:r>
            <a:r>
              <a:rPr lang="en-GB" sz="1800" i="1" dirty="0">
                <a:solidFill>
                  <a:srgbClr val="4F4C4A"/>
                </a:solidFill>
                <a:latin typeface="Times New Roman"/>
                <a:ea typeface="Times New Roman"/>
                <a:cs typeface="Times New Roman"/>
                <a:sym typeface="Times New Roman"/>
              </a:rPr>
              <a:t> </a:t>
            </a:r>
            <a:r>
              <a:rPr lang="en-GB" sz="1800" i="1" dirty="0">
                <a:solidFill>
                  <a:srgbClr val="0F0607"/>
                </a:solidFill>
                <a:latin typeface="Times New Roman"/>
                <a:ea typeface="Times New Roman"/>
                <a:cs typeface="Times New Roman"/>
                <a:sym typeface="Times New Roman"/>
              </a:rPr>
              <a:t>too through a person of a different religion</a:t>
            </a:r>
            <a:r>
              <a:rPr lang="en-GB" sz="1800" i="1" dirty="0">
                <a:solidFill>
                  <a:srgbClr val="403B39"/>
                </a:solidFill>
                <a:latin typeface="Times New Roman"/>
                <a:ea typeface="Times New Roman"/>
                <a:cs typeface="Times New Roman"/>
                <a:sym typeface="Times New Roman"/>
              </a:rPr>
              <a:t>.</a:t>
            </a:r>
            <a:r>
              <a:rPr lang="en-GB" sz="1800" i="1" dirty="0">
                <a:solidFill>
                  <a:srgbClr val="4F4C4A"/>
                </a:solidFill>
                <a:latin typeface="Times New Roman"/>
                <a:ea typeface="Times New Roman"/>
                <a:cs typeface="Times New Roman"/>
                <a:sym typeface="Times New Roman"/>
              </a:rPr>
              <a:t> </a:t>
            </a:r>
          </a:p>
          <a:p>
            <a:pPr marL="285750" marR="0" lvl="0" indent="-285750" algn="just" rtl="0">
              <a:spcBef>
                <a:spcPts val="0"/>
              </a:spcBef>
              <a:spcAft>
                <a:spcPts val="0"/>
              </a:spcAft>
              <a:buFont typeface="Arial" panose="020B0604020202020204" pitchFamily="34" charset="0"/>
              <a:buChar char="•"/>
            </a:pPr>
            <a:r>
              <a:rPr lang="en-GB" sz="1800" i="1" dirty="0">
                <a:solidFill>
                  <a:srgbClr val="0F0607"/>
                </a:solidFill>
                <a:latin typeface="Times New Roman"/>
                <a:ea typeface="Times New Roman"/>
                <a:cs typeface="Times New Roman"/>
                <a:sym typeface="Times New Roman"/>
              </a:rPr>
              <a:t>the major period of Rahu, brings about beneficence, expansion</a:t>
            </a:r>
            <a:r>
              <a:rPr lang="en-GB" sz="1800" i="1" dirty="0">
                <a:solidFill>
                  <a:srgbClr val="4F4C4A"/>
                </a:solidFill>
                <a:latin typeface="Times New Roman"/>
                <a:ea typeface="Times New Roman"/>
                <a:cs typeface="Times New Roman"/>
                <a:sym typeface="Times New Roman"/>
              </a:rPr>
              <a:t> </a:t>
            </a:r>
            <a:r>
              <a:rPr lang="en-GB" sz="1800" i="1" dirty="0">
                <a:solidFill>
                  <a:srgbClr val="0F0607"/>
                </a:solidFill>
                <a:latin typeface="Times New Roman"/>
                <a:ea typeface="Times New Roman"/>
                <a:cs typeface="Times New Roman"/>
                <a:sym typeface="Times New Roman"/>
              </a:rPr>
              <a:t>of kingdom</a:t>
            </a:r>
            <a:r>
              <a:rPr lang="en-GB" sz="1800" i="1" dirty="0">
                <a:solidFill>
                  <a:srgbClr val="2E2927"/>
                </a:solidFill>
                <a:latin typeface="Times New Roman"/>
                <a:ea typeface="Times New Roman"/>
                <a:cs typeface="Times New Roman"/>
                <a:sym typeface="Times New Roman"/>
              </a:rPr>
              <a:t>, </a:t>
            </a:r>
            <a:r>
              <a:rPr lang="en-GB" sz="1800" i="1" dirty="0">
                <a:solidFill>
                  <a:srgbClr val="0F0607"/>
                </a:solidFill>
                <a:latin typeface="Times New Roman"/>
                <a:ea typeface="Times New Roman"/>
                <a:cs typeface="Times New Roman"/>
                <a:sym typeface="Times New Roman"/>
              </a:rPr>
              <a:t>spreading of religion, pilgrimage, higher knowledge and</a:t>
            </a:r>
            <a:r>
              <a:rPr lang="en-GB" sz="1800" i="1" dirty="0">
                <a:solidFill>
                  <a:srgbClr val="4F4C4A"/>
                </a:solidFill>
                <a:latin typeface="Times New Roman"/>
                <a:ea typeface="Times New Roman"/>
                <a:cs typeface="Times New Roman"/>
                <a:sym typeface="Times New Roman"/>
              </a:rPr>
              <a:t> </a:t>
            </a:r>
            <a:r>
              <a:rPr lang="en-GB" sz="1800" i="1" dirty="0">
                <a:solidFill>
                  <a:srgbClr val="0F0607"/>
                </a:solidFill>
                <a:latin typeface="Times New Roman"/>
                <a:ea typeface="Times New Roman"/>
                <a:cs typeface="Times New Roman"/>
                <a:sym typeface="Times New Roman"/>
              </a:rPr>
              <a:t>dominance</a:t>
            </a:r>
            <a:r>
              <a:rPr lang="en-GB" sz="1800" i="1" dirty="0">
                <a:solidFill>
                  <a:srgbClr val="6A6265"/>
                </a:solidFill>
                <a:latin typeface="Times New Roman"/>
                <a:ea typeface="Times New Roman"/>
                <a:cs typeface="Times New Roman"/>
                <a:sym typeface="Times New Roman"/>
              </a:rPr>
              <a:t>. </a:t>
            </a:r>
            <a:r>
              <a:rPr lang="en-GB" sz="1800" i="1" dirty="0">
                <a:solidFill>
                  <a:srgbClr val="0F0607"/>
                </a:solidFill>
                <a:latin typeface="Times New Roman"/>
                <a:ea typeface="Times New Roman"/>
                <a:cs typeface="Times New Roman"/>
                <a:sym typeface="Times New Roman"/>
              </a:rPr>
              <a:t>Travelling </a:t>
            </a:r>
            <a:r>
              <a:rPr lang="en-GB" sz="1800" i="1" dirty="0">
                <a:solidFill>
                  <a:srgbClr val="231819"/>
                </a:solidFill>
                <a:latin typeface="Times New Roman"/>
                <a:ea typeface="Times New Roman"/>
                <a:cs typeface="Times New Roman"/>
                <a:sym typeface="Times New Roman"/>
              </a:rPr>
              <a:t>abroad </a:t>
            </a:r>
            <a:r>
              <a:rPr lang="en-GB" sz="1800" i="1" dirty="0">
                <a:solidFill>
                  <a:srgbClr val="0F0607"/>
                </a:solidFill>
                <a:latin typeface="Times New Roman"/>
                <a:ea typeface="Times New Roman"/>
                <a:cs typeface="Times New Roman"/>
                <a:sym typeface="Times New Roman"/>
              </a:rPr>
              <a:t>is </a:t>
            </a:r>
            <a:r>
              <a:rPr lang="en-GB" sz="1800" i="1" dirty="0">
                <a:solidFill>
                  <a:srgbClr val="231819"/>
                </a:solidFill>
                <a:latin typeface="Times New Roman"/>
                <a:ea typeface="Times New Roman"/>
                <a:cs typeface="Times New Roman"/>
                <a:sym typeface="Times New Roman"/>
              </a:rPr>
              <a:t>also </a:t>
            </a:r>
            <a:r>
              <a:rPr lang="en-GB" sz="1800" i="1" dirty="0">
                <a:solidFill>
                  <a:srgbClr val="0F0607"/>
                </a:solidFill>
                <a:latin typeface="Times New Roman"/>
                <a:ea typeface="Times New Roman"/>
                <a:cs typeface="Times New Roman"/>
                <a:sym typeface="Times New Roman"/>
              </a:rPr>
              <a:t>stated to be on card</a:t>
            </a:r>
            <a:r>
              <a:rPr lang="en-GB" sz="1800" i="1" dirty="0">
                <a:solidFill>
                  <a:srgbClr val="9A9A9A"/>
                </a:solidFill>
                <a:latin typeface="Times New Roman"/>
                <a:ea typeface="Times New Roman"/>
                <a:cs typeface="Times New Roman"/>
                <a:sym typeface="Times New Roman"/>
              </a:rPr>
              <a:t>.</a:t>
            </a:r>
            <a:endParaRPr sz="1800" dirty="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pic>
        <p:nvPicPr>
          <p:cNvPr id="201" name="Google Shape;201;p31"/>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202" name="Google Shape;202;p31"/>
          <p:cNvSpPr/>
          <p:nvPr/>
        </p:nvSpPr>
        <p:spPr>
          <a:xfrm>
            <a:off x="0" y="1028343"/>
            <a:ext cx="12192000" cy="4801314"/>
          </a:xfrm>
          <a:prstGeom prst="rect">
            <a:avLst/>
          </a:prstGeom>
          <a:noFill/>
          <a:ln>
            <a:noFill/>
          </a:ln>
        </p:spPr>
        <p:txBody>
          <a:bodyPr spcFirstLastPara="1" wrap="square" lIns="91425" tIns="45700" rIns="91425" bIns="45700" anchor="t" anchorCtr="0">
            <a:noAutofit/>
          </a:bodyPr>
          <a:lstStyle/>
          <a:p>
            <a:pPr marL="285750" marR="0" lvl="0" indent="-285750" algn="just" rtl="0">
              <a:spcBef>
                <a:spcPts val="0"/>
              </a:spcBef>
              <a:spcAft>
                <a:spcPts val="0"/>
              </a:spcAft>
              <a:buFont typeface="Arial" panose="020B0604020202020204" pitchFamily="34" charset="0"/>
              <a:buChar char="•"/>
            </a:pPr>
            <a:r>
              <a:rPr lang="en-GB" sz="2200" dirty="0">
                <a:solidFill>
                  <a:srgbClr val="383937"/>
                </a:solidFill>
                <a:latin typeface="Times New Roman"/>
                <a:ea typeface="Times New Roman"/>
                <a:cs typeface="Times New Roman"/>
                <a:sym typeface="Times New Roman"/>
              </a:rPr>
              <a:t> </a:t>
            </a:r>
            <a:r>
              <a:rPr lang="en-GB" sz="2200" dirty="0">
                <a:solidFill>
                  <a:srgbClr val="0A0404"/>
                </a:solidFill>
                <a:latin typeface="Times New Roman"/>
                <a:ea typeface="Times New Roman"/>
                <a:cs typeface="Times New Roman"/>
                <a:sym typeface="Times New Roman"/>
              </a:rPr>
              <a:t>If Rahu is posited in the 8th or the 12th house, the result of the </a:t>
            </a:r>
            <a:r>
              <a:rPr lang="en-GB" sz="2200" dirty="0" err="1">
                <a:solidFill>
                  <a:srgbClr val="0A0404"/>
                </a:solidFill>
                <a:latin typeface="Times New Roman"/>
                <a:ea typeface="Times New Roman"/>
                <a:cs typeface="Times New Roman"/>
                <a:sym typeface="Times New Roman"/>
              </a:rPr>
              <a:t>Dasa</a:t>
            </a:r>
            <a:r>
              <a:rPr lang="en-GB" sz="2200" dirty="0">
                <a:solidFill>
                  <a:srgbClr val="0A0404"/>
                </a:solidFill>
                <a:latin typeface="Times New Roman"/>
                <a:ea typeface="Times New Roman"/>
                <a:cs typeface="Times New Roman"/>
                <a:sym typeface="Times New Roman"/>
              </a:rPr>
              <a:t> is painful. </a:t>
            </a:r>
            <a:r>
              <a:rPr lang="en-GB" sz="2200" dirty="0">
                <a:solidFill>
                  <a:srgbClr val="201C1D"/>
                </a:solidFill>
                <a:latin typeface="Times New Roman"/>
                <a:ea typeface="Times New Roman"/>
                <a:cs typeface="Times New Roman"/>
                <a:sym typeface="Times New Roman"/>
              </a:rPr>
              <a:t>If </a:t>
            </a:r>
            <a:r>
              <a:rPr lang="en-GB" sz="2200" dirty="0">
                <a:solidFill>
                  <a:srgbClr val="0A0404"/>
                </a:solidFill>
                <a:latin typeface="Times New Roman"/>
                <a:ea typeface="Times New Roman"/>
                <a:cs typeface="Times New Roman"/>
                <a:sym typeface="Times New Roman"/>
              </a:rPr>
              <a:t>Rahu has connection with the malefic planets and is conjunct w</a:t>
            </a:r>
            <a:r>
              <a:rPr lang="en-GB" sz="2200" dirty="0">
                <a:solidFill>
                  <a:srgbClr val="201C1D"/>
                </a:solidFill>
                <a:latin typeface="Times New Roman"/>
                <a:ea typeface="Times New Roman"/>
                <a:cs typeface="Times New Roman"/>
                <a:sym typeface="Times New Roman"/>
              </a:rPr>
              <a:t>i</a:t>
            </a:r>
            <a:r>
              <a:rPr lang="en-GB" sz="2200" dirty="0">
                <a:solidFill>
                  <a:srgbClr val="0A0404"/>
                </a:solidFill>
                <a:latin typeface="Times New Roman"/>
                <a:ea typeface="Times New Roman"/>
                <a:cs typeface="Times New Roman"/>
                <a:sym typeface="Times New Roman"/>
              </a:rPr>
              <a:t>th '</a:t>
            </a:r>
            <a:r>
              <a:rPr lang="en-GB" sz="2200" dirty="0" err="1">
                <a:solidFill>
                  <a:srgbClr val="0A0404"/>
                </a:solidFill>
                <a:latin typeface="Times New Roman"/>
                <a:ea typeface="Times New Roman"/>
                <a:cs typeface="Times New Roman"/>
                <a:sym typeface="Times New Roman"/>
              </a:rPr>
              <a:t>Maraka</a:t>
            </a:r>
            <a:r>
              <a:rPr lang="en-GB" sz="2200" dirty="0">
                <a:solidFill>
                  <a:srgbClr val="0A0404"/>
                </a:solidFill>
                <a:latin typeface="Times New Roman"/>
                <a:ea typeface="Times New Roman"/>
                <a:cs typeface="Times New Roman"/>
                <a:sym typeface="Times New Roman"/>
              </a:rPr>
              <a:t>' house</a:t>
            </a:r>
            <a:r>
              <a:rPr lang="en-GB" sz="2200" dirty="0">
                <a:solidFill>
                  <a:srgbClr val="201C1D"/>
                </a:solidFill>
                <a:latin typeface="Times New Roman"/>
                <a:ea typeface="Times New Roman"/>
                <a:cs typeface="Times New Roman"/>
                <a:sym typeface="Times New Roman"/>
              </a:rPr>
              <a:t>, </a:t>
            </a:r>
          </a:p>
          <a:p>
            <a:pPr marL="285750" marR="0" lvl="0" indent="-285750" algn="just" rtl="0">
              <a:spcBef>
                <a:spcPts val="0"/>
              </a:spcBef>
              <a:spcAft>
                <a:spcPts val="0"/>
              </a:spcAft>
              <a:buFont typeface="Arial" panose="020B0604020202020204" pitchFamily="34" charset="0"/>
              <a:buChar char="•"/>
            </a:pPr>
            <a:endParaRPr lang="en-GB" sz="2200" dirty="0">
              <a:solidFill>
                <a:srgbClr val="201C1D"/>
              </a:solidFill>
              <a:latin typeface="Times New Roman"/>
              <a:ea typeface="Times New Roman"/>
              <a:cs typeface="Times New Roman"/>
              <a:sym typeface="Times New Roman"/>
            </a:endParaRPr>
          </a:p>
          <a:p>
            <a:pPr marL="285750" marR="0" lvl="0" indent="-285750" algn="just" rtl="0">
              <a:spcBef>
                <a:spcPts val="0"/>
              </a:spcBef>
              <a:spcAft>
                <a:spcPts val="0"/>
              </a:spcAft>
              <a:buFont typeface="Arial" panose="020B0604020202020204" pitchFamily="34" charset="0"/>
              <a:buChar char="•"/>
            </a:pPr>
            <a:r>
              <a:rPr lang="en-GB" sz="2200" dirty="0">
                <a:solidFill>
                  <a:srgbClr val="0A0404"/>
                </a:solidFill>
                <a:latin typeface="Times New Roman"/>
                <a:ea typeface="Times New Roman"/>
                <a:cs typeface="Times New Roman"/>
                <a:sym typeface="Times New Roman"/>
              </a:rPr>
              <a:t>the result will be sh</a:t>
            </a:r>
            <a:r>
              <a:rPr lang="en-GB" sz="2200" dirty="0">
                <a:solidFill>
                  <a:srgbClr val="201C1D"/>
                </a:solidFill>
                <a:latin typeface="Times New Roman"/>
                <a:ea typeface="Times New Roman"/>
                <a:cs typeface="Times New Roman"/>
                <a:sym typeface="Times New Roman"/>
              </a:rPr>
              <a:t>i</a:t>
            </a:r>
            <a:r>
              <a:rPr lang="en-GB" sz="2200" dirty="0">
                <a:solidFill>
                  <a:srgbClr val="0A0404"/>
                </a:solidFill>
                <a:latin typeface="Times New Roman"/>
                <a:ea typeface="Times New Roman"/>
                <a:cs typeface="Times New Roman"/>
                <a:sym typeface="Times New Roman"/>
              </a:rPr>
              <a:t>fting of place, m</a:t>
            </a:r>
            <a:r>
              <a:rPr lang="en-GB" sz="2200" dirty="0">
                <a:solidFill>
                  <a:srgbClr val="201C1D"/>
                </a:solidFill>
                <a:latin typeface="Times New Roman"/>
                <a:ea typeface="Times New Roman"/>
                <a:cs typeface="Times New Roman"/>
                <a:sym typeface="Times New Roman"/>
              </a:rPr>
              <a:t>en</a:t>
            </a:r>
            <a:r>
              <a:rPr lang="en-GB" sz="2200" dirty="0">
                <a:solidFill>
                  <a:srgbClr val="0A0404"/>
                </a:solidFill>
                <a:latin typeface="Times New Roman"/>
                <a:ea typeface="Times New Roman"/>
                <a:cs typeface="Times New Roman"/>
                <a:sym typeface="Times New Roman"/>
              </a:rPr>
              <a:t>tal agony, death of wife and son, stale food etc.</a:t>
            </a:r>
          </a:p>
          <a:p>
            <a:pPr marL="285750" marR="0" lvl="0" indent="-285750" algn="just" rtl="0">
              <a:spcBef>
                <a:spcPts val="0"/>
              </a:spcBef>
              <a:spcAft>
                <a:spcPts val="0"/>
              </a:spcAft>
              <a:buFont typeface="Arial" panose="020B0604020202020204" pitchFamily="34" charset="0"/>
              <a:buChar char="•"/>
            </a:pPr>
            <a:r>
              <a:rPr lang="en-GB" sz="2200" dirty="0">
                <a:solidFill>
                  <a:srgbClr val="0A0404"/>
                </a:solidFill>
                <a:latin typeface="Times New Roman"/>
                <a:ea typeface="Times New Roman"/>
                <a:cs typeface="Times New Roman"/>
                <a:sym typeface="Times New Roman"/>
              </a:rPr>
              <a:t> In the beginning of </a:t>
            </a:r>
            <a:r>
              <a:rPr lang="en-GB" sz="2200" dirty="0" err="1">
                <a:solidFill>
                  <a:srgbClr val="0A0404"/>
                </a:solidFill>
                <a:latin typeface="Times New Roman"/>
                <a:ea typeface="Times New Roman"/>
                <a:cs typeface="Times New Roman"/>
                <a:sym typeface="Times New Roman"/>
              </a:rPr>
              <a:t>Dasa</a:t>
            </a:r>
            <a:r>
              <a:rPr lang="en-GB" sz="2200" dirty="0">
                <a:solidFill>
                  <a:srgbClr val="0A0404"/>
                </a:solidFill>
                <a:latin typeface="Times New Roman"/>
                <a:ea typeface="Times New Roman"/>
                <a:cs typeface="Times New Roman"/>
                <a:sym typeface="Times New Roman"/>
              </a:rPr>
              <a:t>, physical stress and loss of wealth and agriculture produce, be expected and in the middle position of the </a:t>
            </a:r>
            <a:r>
              <a:rPr lang="en-GB" sz="2200" dirty="0" err="1">
                <a:solidFill>
                  <a:srgbClr val="0A0404"/>
                </a:solidFill>
                <a:latin typeface="Times New Roman"/>
                <a:ea typeface="Times New Roman"/>
                <a:cs typeface="Times New Roman"/>
                <a:sym typeface="Times New Roman"/>
              </a:rPr>
              <a:t>Dasa</a:t>
            </a:r>
            <a:r>
              <a:rPr lang="en-GB" sz="2200" dirty="0">
                <a:solidFill>
                  <a:srgbClr val="0A0404"/>
                </a:solidFill>
                <a:latin typeface="Times New Roman"/>
                <a:ea typeface="Times New Roman"/>
                <a:cs typeface="Times New Roman"/>
                <a:sym typeface="Times New Roman"/>
              </a:rPr>
              <a:t>, the native receives comforts and also wealth (profits) from the foreign countries</a:t>
            </a:r>
            <a:r>
              <a:rPr lang="en-GB" sz="2200" dirty="0">
                <a:solidFill>
                  <a:srgbClr val="201C1D"/>
                </a:solidFill>
                <a:latin typeface="Times New Roman"/>
                <a:ea typeface="Times New Roman"/>
                <a:cs typeface="Times New Roman"/>
                <a:sym typeface="Times New Roman"/>
              </a:rPr>
              <a:t>. </a:t>
            </a:r>
          </a:p>
          <a:p>
            <a:pPr marL="285750" marR="0" lvl="0" indent="-285750" algn="just" rtl="0">
              <a:spcBef>
                <a:spcPts val="0"/>
              </a:spcBef>
              <a:spcAft>
                <a:spcPts val="0"/>
              </a:spcAft>
              <a:buFont typeface="Arial" panose="020B0604020202020204" pitchFamily="34" charset="0"/>
              <a:buChar char="•"/>
            </a:pPr>
            <a:r>
              <a:rPr lang="en-GB" sz="2200" dirty="0">
                <a:solidFill>
                  <a:srgbClr val="0A0404"/>
                </a:solidFill>
                <a:latin typeface="Times New Roman"/>
                <a:ea typeface="Times New Roman"/>
                <a:cs typeface="Times New Roman"/>
                <a:sym typeface="Times New Roman"/>
              </a:rPr>
              <a:t>In the last portion of the </a:t>
            </a:r>
            <a:r>
              <a:rPr lang="en-GB" sz="2200" dirty="0" err="1">
                <a:solidFill>
                  <a:srgbClr val="0A0404"/>
                </a:solidFill>
                <a:latin typeface="Times New Roman"/>
                <a:ea typeface="Times New Roman"/>
                <a:cs typeface="Times New Roman"/>
                <a:sym typeface="Times New Roman"/>
              </a:rPr>
              <a:t>Dasa</a:t>
            </a:r>
            <a:r>
              <a:rPr lang="en-GB" sz="2200" dirty="0">
                <a:solidFill>
                  <a:srgbClr val="0A0404"/>
                </a:solidFill>
                <a:latin typeface="Times New Roman"/>
                <a:ea typeface="Times New Roman"/>
                <a:cs typeface="Times New Roman"/>
                <a:sym typeface="Times New Roman"/>
              </a:rPr>
              <a:t>, distress I change of place and mental stresses and strains will be felt.</a:t>
            </a:r>
            <a:endParaRPr sz="2200" dirty="0">
              <a:solidFill>
                <a:schemeClr val="dk1"/>
              </a:solidFill>
              <a:latin typeface="Calibri"/>
              <a:ea typeface="Calibri"/>
              <a:cs typeface="Calibri"/>
              <a:sym typeface="Calibri"/>
            </a:endParaRPr>
          </a:p>
          <a:p>
            <a:pPr marL="285750" marR="0" lvl="0" indent="-285750" algn="just" rtl="0">
              <a:spcBef>
                <a:spcPts val="0"/>
              </a:spcBef>
              <a:spcAft>
                <a:spcPts val="0"/>
              </a:spcAft>
              <a:buFont typeface="Arial" panose="020B0604020202020204" pitchFamily="34" charset="0"/>
              <a:buChar char="•"/>
            </a:pPr>
            <a:r>
              <a:rPr lang="en-GB" sz="2200" dirty="0">
                <a:solidFill>
                  <a:srgbClr val="0A0404"/>
                </a:solidFill>
                <a:latin typeface="Times New Roman"/>
                <a:ea typeface="Times New Roman"/>
                <a:cs typeface="Times New Roman"/>
                <a:sym typeface="Times New Roman"/>
              </a:rPr>
              <a:t> </a:t>
            </a:r>
            <a:endParaRPr sz="2200" dirty="0">
              <a:solidFill>
                <a:schemeClr val="dk1"/>
              </a:solidFill>
              <a:latin typeface="Calibri"/>
              <a:ea typeface="Calibri"/>
              <a:cs typeface="Calibri"/>
              <a:sym typeface="Calibri"/>
            </a:endParaRPr>
          </a:p>
          <a:p>
            <a:pPr marL="285750" marR="0" lvl="0" indent="-285750" algn="just" rtl="0">
              <a:spcBef>
                <a:spcPts val="0"/>
              </a:spcBef>
              <a:spcAft>
                <a:spcPts val="0"/>
              </a:spcAft>
              <a:buFont typeface="Arial" panose="020B0604020202020204" pitchFamily="34" charset="0"/>
              <a:buChar char="•"/>
            </a:pPr>
            <a:r>
              <a:rPr lang="en-GB" sz="2200" i="1" dirty="0">
                <a:solidFill>
                  <a:srgbClr val="0A0404"/>
                </a:solidFill>
                <a:latin typeface="Times New Roman"/>
                <a:ea typeface="Times New Roman"/>
                <a:cs typeface="Times New Roman"/>
                <a:sym typeface="Times New Roman"/>
              </a:rPr>
              <a:t> During the </a:t>
            </a:r>
            <a:r>
              <a:rPr lang="en-GB" sz="2200" i="1" dirty="0" err="1">
                <a:solidFill>
                  <a:srgbClr val="0A0404"/>
                </a:solidFill>
                <a:latin typeface="Times New Roman"/>
                <a:ea typeface="Times New Roman"/>
                <a:cs typeface="Times New Roman"/>
                <a:sym typeface="Times New Roman"/>
              </a:rPr>
              <a:t>Dasa</a:t>
            </a:r>
            <a:r>
              <a:rPr lang="en-GB" sz="2200" i="1" dirty="0">
                <a:solidFill>
                  <a:srgbClr val="0A0404"/>
                </a:solidFill>
                <a:latin typeface="Times New Roman"/>
                <a:ea typeface="Times New Roman"/>
                <a:cs typeface="Times New Roman"/>
                <a:sym typeface="Times New Roman"/>
              </a:rPr>
              <a:t> of afflicted Rahu</a:t>
            </a:r>
            <a:r>
              <a:rPr lang="en-GB" sz="2200" i="1" dirty="0">
                <a:solidFill>
                  <a:srgbClr val="201C1D"/>
                </a:solidFill>
                <a:latin typeface="Times New Roman"/>
                <a:ea typeface="Times New Roman"/>
                <a:cs typeface="Times New Roman"/>
                <a:sym typeface="Times New Roman"/>
              </a:rPr>
              <a:t>, </a:t>
            </a:r>
            <a:r>
              <a:rPr lang="en-GB" sz="2200" i="1" dirty="0">
                <a:solidFill>
                  <a:srgbClr val="0A0404"/>
                </a:solidFill>
                <a:latin typeface="Times New Roman"/>
                <a:ea typeface="Times New Roman"/>
                <a:cs typeface="Times New Roman"/>
                <a:sym typeface="Times New Roman"/>
              </a:rPr>
              <a:t>the native encounters - disappointments, irritation, injury, accidents, debts, negligence, theft, plundering, cheating, heavy expenditure, disease and ailments, offensive behaviours, suspicion, doubts</a:t>
            </a:r>
            <a:r>
              <a:rPr lang="en-GB" sz="2200" i="1" dirty="0">
                <a:solidFill>
                  <a:srgbClr val="201C1D"/>
                </a:solidFill>
                <a:latin typeface="Times New Roman"/>
                <a:ea typeface="Times New Roman"/>
                <a:cs typeface="Times New Roman"/>
                <a:sym typeface="Times New Roman"/>
              </a:rPr>
              <a:t>, </a:t>
            </a:r>
            <a:r>
              <a:rPr lang="en-GB" sz="2200" i="1" dirty="0">
                <a:solidFill>
                  <a:srgbClr val="0A0404"/>
                </a:solidFill>
                <a:latin typeface="Times New Roman"/>
                <a:ea typeface="Times New Roman"/>
                <a:cs typeface="Times New Roman"/>
                <a:sym typeface="Times New Roman"/>
              </a:rPr>
              <a:t>betrayal, etc.</a:t>
            </a:r>
            <a:endParaRPr sz="2200" dirty="0">
              <a:solidFill>
                <a:schemeClr val="dk1"/>
              </a:solidFill>
              <a:latin typeface="Calibri"/>
              <a:ea typeface="Calibri"/>
              <a:cs typeface="Calibri"/>
              <a:sym typeface="Calibri"/>
            </a:endParaRPr>
          </a:p>
          <a:p>
            <a:pPr marL="285750" marR="0" lvl="0" indent="-285750" algn="just" rtl="0">
              <a:spcBef>
                <a:spcPts val="0"/>
              </a:spcBef>
              <a:spcAft>
                <a:spcPts val="0"/>
              </a:spcAft>
              <a:buFont typeface="Arial" panose="020B0604020202020204" pitchFamily="34" charset="0"/>
              <a:buChar char="•"/>
            </a:pPr>
            <a:r>
              <a:rPr lang="en-GB" sz="2200" i="1" dirty="0">
                <a:solidFill>
                  <a:srgbClr val="0A0404"/>
                </a:solidFill>
                <a:latin typeface="Times New Roman"/>
                <a:ea typeface="Times New Roman"/>
                <a:cs typeface="Times New Roman"/>
                <a:sym typeface="Times New Roman"/>
              </a:rPr>
              <a:t> </a:t>
            </a:r>
            <a:endParaRPr sz="2200" dirty="0"/>
          </a:p>
          <a:p>
            <a:pPr marL="0" marR="0" lvl="0" indent="0" algn="just" rtl="0">
              <a:spcBef>
                <a:spcPts val="0"/>
              </a:spcBef>
              <a:spcAft>
                <a:spcPts val="0"/>
              </a:spcAft>
              <a:buNone/>
            </a:pPr>
            <a:endParaRPr sz="2200" i="1" dirty="0">
              <a:solidFill>
                <a:srgbClr val="0A0404"/>
              </a:solidFill>
              <a:latin typeface="Times New Roman"/>
              <a:ea typeface="Times New Roman"/>
              <a:cs typeface="Times New Roman"/>
              <a:sym typeface="Times New Roman"/>
            </a:endParaRPr>
          </a:p>
          <a:p>
            <a:pPr marL="0" marR="0" lvl="0" indent="0" algn="just" rtl="0">
              <a:spcBef>
                <a:spcPts val="0"/>
              </a:spcBef>
              <a:spcAft>
                <a:spcPts val="0"/>
              </a:spcAft>
              <a:buNone/>
            </a:pPr>
            <a:r>
              <a:rPr lang="en-GB" sz="2200" b="1" dirty="0">
                <a:solidFill>
                  <a:schemeClr val="dk1"/>
                </a:solidFill>
                <a:latin typeface="Calibri"/>
                <a:ea typeface="Calibri"/>
                <a:cs typeface="Calibri"/>
                <a:sym typeface="Calibri"/>
              </a:rPr>
              <a:t>                                                                            </a:t>
            </a:r>
            <a:endParaRPr sz="2200" dirty="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pic>
        <p:nvPicPr>
          <p:cNvPr id="207" name="Google Shape;207;p32"/>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208" name="Google Shape;208;p32"/>
          <p:cNvSpPr/>
          <p:nvPr/>
        </p:nvSpPr>
        <p:spPr>
          <a:xfrm>
            <a:off x="0" y="1743750"/>
            <a:ext cx="12192000" cy="32085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GB" sz="1800">
                <a:solidFill>
                  <a:srgbClr val="0C0607"/>
                </a:solidFill>
                <a:latin typeface="Times New Roman"/>
                <a:ea typeface="Times New Roman"/>
                <a:cs typeface="Times New Roman"/>
                <a:sym typeface="Times New Roman"/>
              </a:rPr>
              <a:t>success in Yagna and ventures</a:t>
            </a:r>
            <a:r>
              <a:rPr lang="en-GB" sz="1800">
                <a:solidFill>
                  <a:srgbClr val="353130"/>
                </a:solidFill>
                <a:latin typeface="Times New Roman"/>
                <a:ea typeface="Times New Roman"/>
                <a:cs typeface="Times New Roman"/>
                <a:sym typeface="Times New Roman"/>
              </a:rPr>
              <a:t>, </a:t>
            </a:r>
            <a:r>
              <a:rPr lang="en-GB" sz="1800">
                <a:solidFill>
                  <a:srgbClr val="0C0607"/>
                </a:solidFill>
                <a:latin typeface="Times New Roman"/>
                <a:ea typeface="Times New Roman"/>
                <a:cs typeface="Times New Roman"/>
                <a:sym typeface="Times New Roman"/>
              </a:rPr>
              <a:t>listening of sermons on 'Vedanta'</a:t>
            </a:r>
            <a:r>
              <a:rPr lang="en-GB" sz="1800">
                <a:solidFill>
                  <a:srgbClr val="241F20"/>
                </a:solidFill>
                <a:latin typeface="Times New Roman"/>
                <a:ea typeface="Times New Roman"/>
                <a:cs typeface="Times New Roman"/>
                <a:sym typeface="Times New Roman"/>
              </a:rPr>
              <a:t>, </a:t>
            </a:r>
            <a:r>
              <a:rPr lang="en-GB" sz="1800">
                <a:solidFill>
                  <a:srgbClr val="0C0607"/>
                </a:solidFill>
                <a:latin typeface="Times New Roman"/>
                <a:ea typeface="Times New Roman"/>
                <a:cs typeface="Times New Roman"/>
                <a:sym typeface="Times New Roman"/>
              </a:rPr>
              <a:t>accomplishments with</a:t>
            </a:r>
            <a:r>
              <a:rPr lang="en-GB" sz="1800">
                <a:solidFill>
                  <a:srgbClr val="353130"/>
                </a:solidFill>
                <a:latin typeface="Times New Roman"/>
                <a:ea typeface="Times New Roman"/>
                <a:cs typeface="Times New Roman"/>
                <a:sym typeface="Times New Roman"/>
              </a:rPr>
              <a:t> </a:t>
            </a:r>
            <a:r>
              <a:rPr lang="en-GB" sz="1800">
                <a:solidFill>
                  <a:srgbClr val="0C0607"/>
                </a:solidFill>
                <a:latin typeface="Times New Roman"/>
                <a:ea typeface="Times New Roman"/>
                <a:cs typeface="Times New Roman"/>
                <a:sym typeface="Times New Roman"/>
              </a:rPr>
              <a:t>king's blessings</a:t>
            </a:r>
            <a:r>
              <a:rPr lang="en-GB" sz="1800">
                <a:solidFill>
                  <a:srgbClr val="353130"/>
                </a:solidFill>
                <a:latin typeface="Times New Roman"/>
                <a:ea typeface="Times New Roman"/>
                <a:cs typeface="Times New Roman"/>
                <a:sym typeface="Times New Roman"/>
              </a:rPr>
              <a:t>, </a:t>
            </a:r>
            <a:r>
              <a:rPr lang="en-GB" sz="1800">
                <a:solidFill>
                  <a:srgbClr val="0C0607"/>
                </a:solidFill>
                <a:latin typeface="Times New Roman"/>
                <a:ea typeface="Times New Roman"/>
                <a:cs typeface="Times New Roman"/>
                <a:sym typeface="Times New Roman"/>
              </a:rPr>
              <a:t>ushering of happiness</a:t>
            </a:r>
            <a:r>
              <a:rPr lang="en-GB" sz="1800">
                <a:solidFill>
                  <a:srgbClr val="353130"/>
                </a:solidFill>
                <a:latin typeface="Times New Roman"/>
                <a:ea typeface="Times New Roman"/>
                <a:cs typeface="Times New Roman"/>
                <a:sym typeface="Times New Roman"/>
              </a:rPr>
              <a:t>, </a:t>
            </a:r>
            <a:r>
              <a:rPr lang="en-GB" sz="1800">
                <a:solidFill>
                  <a:srgbClr val="0C0607"/>
                </a:solidFill>
                <a:latin typeface="Times New Roman"/>
                <a:ea typeface="Times New Roman"/>
                <a:cs typeface="Times New Roman"/>
                <a:sym typeface="Times New Roman"/>
              </a:rPr>
              <a:t>acquisition of 'Palaki' (vehicle), overall prosperity pleasure of wife (marriage) and sons</a:t>
            </a:r>
            <a:r>
              <a:rPr lang="en-GB" sz="1800">
                <a:solidFill>
                  <a:srgbClr val="353130"/>
                </a:solidFill>
                <a:latin typeface="Times New Roman"/>
                <a:ea typeface="Times New Roman"/>
                <a:cs typeface="Times New Roman"/>
                <a:sym typeface="Times New Roman"/>
              </a:rPr>
              <a:t>, </a:t>
            </a:r>
            <a:r>
              <a:rPr lang="en-GB" sz="1800">
                <a:solidFill>
                  <a:srgbClr val="0C0607"/>
                </a:solidFill>
                <a:latin typeface="Times New Roman"/>
                <a:ea typeface="Times New Roman"/>
                <a:cs typeface="Times New Roman"/>
                <a:sym typeface="Times New Roman"/>
              </a:rPr>
              <a:t>gift of choiced food and fruits etc</a:t>
            </a:r>
            <a:r>
              <a:rPr lang="en-GB" sz="1800">
                <a:solidFill>
                  <a:srgbClr val="241F20"/>
                </a:solidFill>
                <a:latin typeface="Times New Roman"/>
                <a:ea typeface="Times New Roman"/>
                <a:cs typeface="Times New Roman"/>
                <a:sym typeface="Times New Roman"/>
              </a:rPr>
              <a:t>.</a:t>
            </a:r>
            <a:r>
              <a:rPr lang="en-GB" sz="1800">
                <a:solidFill>
                  <a:srgbClr val="0C0607"/>
                </a:solidFill>
                <a:latin typeface="Times New Roman"/>
                <a:ea typeface="Times New Roman"/>
                <a:cs typeface="Times New Roman"/>
                <a:sym typeface="Times New Roman"/>
              </a:rPr>
              <a:t>, be caused during the Dasa</a:t>
            </a:r>
            <a:r>
              <a:rPr lang="en-GB" sz="1800">
                <a:solidFill>
                  <a:srgbClr val="241F20"/>
                </a:solidFill>
                <a:latin typeface="Times New Roman"/>
                <a:ea typeface="Times New Roman"/>
                <a:cs typeface="Times New Roman"/>
                <a:sym typeface="Times New Roman"/>
              </a:rPr>
              <a:t>.</a:t>
            </a:r>
            <a:endParaRPr sz="1800">
              <a:solidFill>
                <a:srgbClr val="241F20"/>
              </a:solidFill>
              <a:latin typeface="Times New Roman"/>
              <a:ea typeface="Times New Roman"/>
              <a:cs typeface="Times New Roman"/>
              <a:sym typeface="Times New Roman"/>
            </a:endParaRPr>
          </a:p>
          <a:p>
            <a:pPr marL="0" marR="0" lvl="0" indent="0" algn="just" rtl="0">
              <a:spcBef>
                <a:spcPts val="0"/>
              </a:spcBef>
              <a:spcAft>
                <a:spcPts val="0"/>
              </a:spcAft>
              <a:buNone/>
            </a:pPr>
            <a:endParaRPr sz="1800">
              <a:solidFill>
                <a:srgbClr val="241F20"/>
              </a:solidFill>
              <a:latin typeface="Times New Roman"/>
              <a:ea typeface="Times New Roman"/>
              <a:cs typeface="Times New Roman"/>
              <a:sym typeface="Times New Roman"/>
            </a:endParaRPr>
          </a:p>
          <a:p>
            <a:pPr marL="0" marR="0" lvl="0" indent="0" algn="just" rtl="0">
              <a:spcBef>
                <a:spcPts val="0"/>
              </a:spcBef>
              <a:spcAft>
                <a:spcPts val="0"/>
              </a:spcAft>
              <a:buNone/>
            </a:pPr>
            <a:r>
              <a:rPr lang="en-GB" sz="1800">
                <a:solidFill>
                  <a:srgbClr val="0C0607"/>
                </a:solidFill>
                <a:latin typeface="Times New Roman"/>
                <a:ea typeface="Times New Roman"/>
                <a:cs typeface="Times New Roman"/>
                <a:sym typeface="Times New Roman"/>
              </a:rPr>
              <a:t> </a:t>
            </a:r>
            <a:r>
              <a:rPr lang="en-GB" sz="1800" b="1" i="1">
                <a:solidFill>
                  <a:srgbClr val="0C0607"/>
                </a:solidFill>
                <a:latin typeface="Times New Roman"/>
                <a:ea typeface="Times New Roman"/>
                <a:cs typeface="Times New Roman"/>
                <a:sym typeface="Times New Roman"/>
              </a:rPr>
              <a:t>Notes: Some particular effects of the Dasa of the benef</a:t>
            </a:r>
            <a:r>
              <a:rPr lang="en-GB" sz="1800" b="1" i="1">
                <a:solidFill>
                  <a:srgbClr val="241F20"/>
                </a:solidFill>
                <a:latin typeface="Times New Roman"/>
                <a:ea typeface="Times New Roman"/>
                <a:cs typeface="Times New Roman"/>
                <a:sym typeface="Times New Roman"/>
              </a:rPr>
              <a:t>i</a:t>
            </a:r>
            <a:r>
              <a:rPr lang="en-GB" sz="1800" b="1" i="1">
                <a:solidFill>
                  <a:srgbClr val="0C0607"/>
                </a:solidFill>
                <a:latin typeface="Times New Roman"/>
                <a:ea typeface="Times New Roman"/>
                <a:cs typeface="Times New Roman"/>
                <a:sym typeface="Times New Roman"/>
              </a:rPr>
              <a:t>c Jupiter planets recorded in the publications of Bombay are heavy accretion of wealth</a:t>
            </a:r>
            <a:r>
              <a:rPr lang="en-GB" sz="1800" b="1" i="1">
                <a:solidFill>
                  <a:srgbClr val="241F20"/>
                </a:solidFill>
                <a:latin typeface="Times New Roman"/>
                <a:ea typeface="Times New Roman"/>
                <a:cs typeface="Times New Roman"/>
                <a:sym typeface="Times New Roman"/>
              </a:rPr>
              <a:t>, </a:t>
            </a:r>
            <a:r>
              <a:rPr lang="en-GB" sz="1800" b="1" i="1">
                <a:solidFill>
                  <a:srgbClr val="0C0607"/>
                </a:solidFill>
                <a:latin typeface="Times New Roman"/>
                <a:ea typeface="Times New Roman"/>
                <a:cs typeface="Times New Roman"/>
                <a:sym typeface="Times New Roman"/>
              </a:rPr>
              <a:t>entrusted with authority, increase in fortune</a:t>
            </a:r>
            <a:r>
              <a:rPr lang="en-GB" sz="1800" b="1" i="1">
                <a:solidFill>
                  <a:srgbClr val="241F20"/>
                </a:solidFill>
                <a:latin typeface="Times New Roman"/>
                <a:ea typeface="Times New Roman"/>
                <a:cs typeface="Times New Roman"/>
                <a:sym typeface="Times New Roman"/>
              </a:rPr>
              <a:t>, </a:t>
            </a:r>
            <a:r>
              <a:rPr lang="en-GB" sz="1800" b="1" i="1">
                <a:solidFill>
                  <a:srgbClr val="0C0607"/>
                </a:solidFill>
                <a:latin typeface="Times New Roman"/>
                <a:ea typeface="Times New Roman"/>
                <a:cs typeface="Times New Roman"/>
                <a:sym typeface="Times New Roman"/>
              </a:rPr>
              <a:t>fame, over all qualitative improvement</a:t>
            </a:r>
            <a:r>
              <a:rPr lang="en-GB" sz="1800" b="1" i="1">
                <a:solidFill>
                  <a:srgbClr val="353130"/>
                </a:solidFill>
                <a:latin typeface="Times New Roman"/>
                <a:ea typeface="Times New Roman"/>
                <a:cs typeface="Times New Roman"/>
                <a:sym typeface="Times New Roman"/>
              </a:rPr>
              <a:t>, </a:t>
            </a:r>
            <a:r>
              <a:rPr lang="en-GB" sz="1800" b="1" i="1">
                <a:solidFill>
                  <a:srgbClr val="0C0607"/>
                </a:solidFill>
                <a:latin typeface="Times New Roman"/>
                <a:ea typeface="Times New Roman"/>
                <a:cs typeface="Times New Roman"/>
                <a:sym typeface="Times New Roman"/>
              </a:rPr>
              <a:t>hosts of servants, magnificence etc</a:t>
            </a:r>
            <a:r>
              <a:rPr lang="en-GB" sz="1800" b="1">
                <a:solidFill>
                  <a:srgbClr val="4F4D4A"/>
                </a:solidFill>
                <a:latin typeface="Times New Roman"/>
                <a:ea typeface="Times New Roman"/>
                <a:cs typeface="Times New Roman"/>
                <a:sym typeface="Times New Roman"/>
              </a:rPr>
              <a:t>.</a:t>
            </a:r>
            <a:endParaRPr b="1"/>
          </a:p>
          <a:p>
            <a:pPr marL="0" marR="0" lvl="0" indent="0" algn="l" rtl="0">
              <a:spcBef>
                <a:spcPts val="0"/>
              </a:spcBef>
              <a:spcAft>
                <a:spcPts val="0"/>
              </a:spcAft>
              <a:buNone/>
            </a:pPr>
            <a:r>
              <a:rPr lang="en-GB" sz="1800">
                <a:solidFill>
                  <a:schemeClr val="dk1"/>
                </a:solidFill>
                <a:latin typeface="Calibri"/>
                <a:ea typeface="Calibri"/>
                <a:cs typeface="Calibri"/>
                <a:sym typeface="Calibri"/>
              </a:rPr>
              <a:t>49-51: Jupiter, in case is in the sign of debilitation, conjunct with the malefic planets, posited in. the 8th or the 12th house, the result will be change of house (residence), mental tension, grief from son, lurking fears, loss of wealth and animals, pilgrimage etc. Distress and then gain of animals, in the beginning of the Dasa and attainment of comforts, Royal commendations, magnificence etc. are caused towards the middle and the last portions of the Dasa.</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GB"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marL="0" marR="0" lvl="0" indent="0" algn="just" rtl="0">
              <a:spcBef>
                <a:spcPts val="0"/>
              </a:spcBef>
              <a:spcAft>
                <a:spcPts val="0"/>
              </a:spcAft>
              <a:buNone/>
            </a:pPr>
            <a:r>
              <a:rPr lang="en-GB" sz="1800" b="1" i="1">
                <a:solidFill>
                  <a:schemeClr val="dk1"/>
                </a:solidFill>
                <a:latin typeface="Calibri"/>
                <a:ea typeface="Calibri"/>
                <a:cs typeface="Calibri"/>
                <a:sym typeface="Calibri"/>
              </a:rPr>
              <a:t>Notes: The additional results of the Dasa of Jupiter contained in the Bombay's publication are, physical distress, loss of patience, depletion of wealth and property (land), father in despair , lurking fear of theft etc. Native may face false blame or allegations in the Dasa of malefic Jupiter</a:t>
            </a:r>
            <a:r>
              <a:rPr lang="en-GB" sz="1800" b="1">
                <a:solidFill>
                  <a:schemeClr val="dk1"/>
                </a:solidFill>
                <a:latin typeface="Calibri"/>
                <a:ea typeface="Calibri"/>
                <a:cs typeface="Calibri"/>
                <a:sym typeface="Calibri"/>
              </a:rPr>
              <a:t>. </a:t>
            </a:r>
            <a:endParaRPr sz="1800" b="1">
              <a:solidFill>
                <a:schemeClr val="dk1"/>
              </a:solidFill>
              <a:latin typeface="Calibri"/>
              <a:ea typeface="Calibri"/>
              <a:cs typeface="Calibri"/>
              <a:sym typeface="Calibri"/>
            </a:endParaRPr>
          </a:p>
          <a:p>
            <a:pPr marL="0" marR="0" lvl="0" indent="0" algn="just" rtl="0">
              <a:spcBef>
                <a:spcPts val="0"/>
              </a:spcBef>
              <a:spcAft>
                <a:spcPts val="0"/>
              </a:spcAft>
              <a:buNone/>
            </a:pPr>
            <a:endParaRPr sz="1800">
              <a:solidFill>
                <a:schemeClr val="dk1"/>
              </a:solidFill>
              <a:latin typeface="Calibri"/>
              <a:ea typeface="Calibri"/>
              <a:cs typeface="Calibri"/>
              <a:sym typeface="Calibri"/>
            </a:endParaRPr>
          </a:p>
        </p:txBody>
      </p:sp>
      <p:sp>
        <p:nvSpPr>
          <p:cNvPr id="209" name="Google Shape;209;p32"/>
          <p:cNvSpPr txBox="1"/>
          <p:nvPr/>
        </p:nvSpPr>
        <p:spPr>
          <a:xfrm>
            <a:off x="0" y="-1"/>
            <a:ext cx="12318274" cy="6204857"/>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800" b="1" dirty="0">
                <a:solidFill>
                  <a:schemeClr val="dk1"/>
                </a:solidFill>
                <a:latin typeface="Calibri"/>
                <a:ea typeface="Calibri"/>
                <a:cs typeface="Calibri"/>
                <a:sym typeface="Calibri"/>
              </a:rPr>
              <a:t> Results during the </a:t>
            </a:r>
            <a:r>
              <a:rPr lang="en-GB" sz="1800" b="1" dirty="0" err="1">
                <a:solidFill>
                  <a:schemeClr val="dk1"/>
                </a:solidFill>
                <a:latin typeface="Calibri"/>
                <a:ea typeface="Calibri"/>
                <a:cs typeface="Calibri"/>
                <a:sym typeface="Calibri"/>
              </a:rPr>
              <a:t>Mahadasa</a:t>
            </a:r>
            <a:r>
              <a:rPr lang="en-GB" sz="1800" b="1" dirty="0">
                <a:solidFill>
                  <a:schemeClr val="dk1"/>
                </a:solidFill>
                <a:latin typeface="Calibri"/>
                <a:ea typeface="Calibri"/>
                <a:cs typeface="Calibri"/>
                <a:sym typeface="Calibri"/>
              </a:rPr>
              <a:t> of Jupiter</a:t>
            </a:r>
            <a:endParaRPr lang="en-US" sz="1800" dirty="0">
              <a:solidFill>
                <a:schemeClr val="dk1"/>
              </a:solidFill>
              <a:latin typeface="Calibri"/>
              <a:ea typeface="Calibri"/>
              <a:cs typeface="Calibri"/>
              <a:sym typeface="Calibri"/>
            </a:endParaRPr>
          </a:p>
          <a:p>
            <a:pPr marL="0" lvl="0" indent="0" algn="l" rtl="0">
              <a:spcBef>
                <a:spcPts val="0"/>
              </a:spcBef>
              <a:spcAft>
                <a:spcPts val="0"/>
              </a:spcAft>
              <a:buNone/>
            </a:pPr>
            <a:r>
              <a:rPr lang="en-GB" sz="1800" dirty="0">
                <a:solidFill>
                  <a:schemeClr val="dk1"/>
                </a:solidFill>
                <a:latin typeface="Calibri"/>
                <a:ea typeface="Calibri"/>
                <a:cs typeface="Calibri"/>
                <a:sym typeface="Calibri"/>
              </a:rPr>
              <a:t>44:</a:t>
            </a:r>
            <a:r>
              <a:rPr lang="en-US" sz="1800" dirty="0">
                <a:solidFill>
                  <a:schemeClr val="dk1"/>
                </a:solidFill>
                <a:latin typeface="Calibri"/>
                <a:ea typeface="Calibri"/>
                <a:cs typeface="Calibri"/>
                <a:sym typeface="Calibri"/>
              </a:rPr>
              <a:t> Amongst all the planets, the planet, which is considered as most auspicious, now I describe the results of the </a:t>
            </a:r>
            <a:r>
              <a:rPr lang="en-US" sz="1800" dirty="0" err="1">
                <a:solidFill>
                  <a:schemeClr val="dk1"/>
                </a:solidFill>
                <a:latin typeface="Calibri"/>
                <a:ea typeface="Calibri"/>
                <a:cs typeface="Calibri"/>
                <a:sym typeface="Calibri"/>
              </a:rPr>
              <a:t>Dasa</a:t>
            </a:r>
            <a:r>
              <a:rPr lang="en-US" sz="1800" dirty="0">
                <a:solidFill>
                  <a:schemeClr val="dk1"/>
                </a:solidFill>
                <a:latin typeface="Calibri"/>
                <a:ea typeface="Calibri"/>
                <a:cs typeface="Calibri"/>
                <a:sym typeface="Calibri"/>
              </a:rPr>
              <a:t> of that divine-worship Jupiter </a:t>
            </a:r>
          </a:p>
          <a:p>
            <a:pPr marL="0" lvl="0" indent="0" algn="just" rtl="0">
              <a:spcBef>
                <a:spcPts val="0"/>
              </a:spcBef>
              <a:spcAft>
                <a:spcPts val="0"/>
              </a:spcAft>
              <a:buNone/>
            </a:pPr>
            <a:r>
              <a:rPr lang="en-GB" sz="1800" dirty="0">
                <a:solidFill>
                  <a:schemeClr val="dk1"/>
                </a:solidFill>
                <a:latin typeface="Calibri"/>
                <a:ea typeface="Calibri"/>
                <a:cs typeface="Calibri"/>
                <a:sym typeface="Calibri"/>
              </a:rPr>
              <a:t>45-48-1/2: If Jupiter, is posited in the exaltation sign, own sign, Angles (</a:t>
            </a:r>
            <a:r>
              <a:rPr lang="en-GB" sz="1800" dirty="0" err="1">
                <a:solidFill>
                  <a:schemeClr val="dk1"/>
                </a:solidFill>
                <a:latin typeface="Calibri"/>
                <a:ea typeface="Calibri"/>
                <a:cs typeface="Calibri"/>
                <a:sym typeface="Calibri"/>
              </a:rPr>
              <a:t>Kendras</a:t>
            </a:r>
            <a:r>
              <a:rPr lang="en-GB" sz="1800" dirty="0">
                <a:solidFill>
                  <a:schemeClr val="dk1"/>
                </a:solidFill>
                <a:latin typeface="Calibri"/>
                <a:ea typeface="Calibri"/>
                <a:cs typeface="Calibri"/>
                <a:sym typeface="Calibri"/>
              </a:rPr>
              <a:t>), Trines, the 11th house, </a:t>
            </a:r>
            <a:r>
              <a:rPr lang="en-GB" sz="1800" dirty="0" err="1">
                <a:solidFill>
                  <a:schemeClr val="dk1"/>
                </a:solidFill>
                <a:latin typeface="Calibri"/>
                <a:ea typeface="Calibri"/>
                <a:cs typeface="Calibri"/>
                <a:sym typeface="Calibri"/>
              </a:rPr>
              <a:t>Mooltrikona</a:t>
            </a:r>
            <a:r>
              <a:rPr lang="en-GB" sz="1800" dirty="0">
                <a:solidFill>
                  <a:schemeClr val="dk1"/>
                </a:solidFill>
                <a:latin typeface="Calibri"/>
                <a:ea typeface="Calibri"/>
                <a:cs typeface="Calibri"/>
                <a:sym typeface="Calibri"/>
              </a:rPr>
              <a:t> sign, own or exalted </a:t>
            </a:r>
            <a:r>
              <a:rPr lang="en-GB" sz="1800" dirty="0" err="1">
                <a:solidFill>
                  <a:schemeClr val="dk1"/>
                </a:solidFill>
                <a:latin typeface="Calibri"/>
                <a:ea typeface="Calibri"/>
                <a:cs typeface="Calibri"/>
                <a:sym typeface="Calibri"/>
              </a:rPr>
              <a:t>Navamsa</a:t>
            </a:r>
            <a:r>
              <a:rPr lang="en-GB" sz="1800" dirty="0">
                <a:solidFill>
                  <a:schemeClr val="dk1"/>
                </a:solidFill>
                <a:latin typeface="Calibri"/>
                <a:ea typeface="Calibri"/>
                <a:cs typeface="Calibri"/>
                <a:sym typeface="Calibri"/>
              </a:rPr>
              <a:t>, benefit from the Sovereign, felicitation from king (Government, authorities etc.), aesthetical happiness, comforts of elephants, horses, worship of God and </a:t>
            </a:r>
          </a:p>
          <a:p>
            <a:pPr marL="0" lvl="0" indent="0" algn="just" rtl="0">
              <a:spcBef>
                <a:spcPts val="0"/>
              </a:spcBef>
              <a:spcAft>
                <a:spcPts val="0"/>
              </a:spcAft>
              <a:buNone/>
            </a:pPr>
            <a:r>
              <a:rPr lang="en-GB" sz="1800" dirty="0">
                <a:solidFill>
                  <a:schemeClr val="dk1"/>
                </a:solidFill>
                <a:latin typeface="Calibri"/>
                <a:ea typeface="Calibri"/>
                <a:cs typeface="Calibri"/>
                <a:sym typeface="Calibri"/>
              </a:rPr>
              <a:t>Brahmins, affection from wife and son, vehicles and clothes be attained, </a:t>
            </a: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pic>
        <p:nvPicPr>
          <p:cNvPr id="214" name="Google Shape;214;p33"/>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215" name="Google Shape;215;p33"/>
          <p:cNvSpPr/>
          <p:nvPr/>
        </p:nvSpPr>
        <p:spPr>
          <a:xfrm>
            <a:off x="3824875" y="80055"/>
            <a:ext cx="4064100" cy="3201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800" b="1">
                <a:solidFill>
                  <a:srgbClr val="0A0404"/>
                </a:solidFill>
                <a:latin typeface="Times New Roman"/>
                <a:ea typeface="Times New Roman"/>
                <a:cs typeface="Times New Roman"/>
                <a:sym typeface="Times New Roman"/>
              </a:rPr>
              <a:t>Results during the Mahadasa of Saturn</a:t>
            </a:r>
            <a:endParaRPr sz="1800">
              <a:solidFill>
                <a:schemeClr val="dk1"/>
              </a:solidFill>
              <a:latin typeface="Calibri"/>
              <a:ea typeface="Calibri"/>
              <a:cs typeface="Calibri"/>
              <a:sym typeface="Calibri"/>
            </a:endParaRPr>
          </a:p>
        </p:txBody>
      </p:sp>
      <p:sp>
        <p:nvSpPr>
          <p:cNvPr id="216" name="Google Shape;216;p33"/>
          <p:cNvSpPr/>
          <p:nvPr/>
        </p:nvSpPr>
        <p:spPr>
          <a:xfrm>
            <a:off x="-66850" y="400150"/>
            <a:ext cx="12192000" cy="5737200"/>
          </a:xfrm>
          <a:prstGeom prst="rect">
            <a:avLst/>
          </a:prstGeom>
          <a:noFill/>
          <a:ln>
            <a:noFill/>
          </a:ln>
        </p:spPr>
        <p:txBody>
          <a:bodyPr spcFirstLastPara="1" wrap="square" lIns="91425" tIns="45700" rIns="91425" bIns="45700" anchor="t" anchorCtr="0">
            <a:noAutofit/>
          </a:bodyPr>
          <a:lstStyle/>
          <a:p>
            <a:pPr marL="285750" marR="0" lvl="0" indent="-285750" algn="just" rtl="0">
              <a:spcBef>
                <a:spcPts val="0"/>
              </a:spcBef>
              <a:spcAft>
                <a:spcPts val="0"/>
              </a:spcAft>
              <a:buFont typeface="Arial" panose="020B0604020202020204" pitchFamily="34" charset="0"/>
              <a:buChar char="•"/>
            </a:pPr>
            <a:r>
              <a:rPr lang="en-GB" sz="2200" dirty="0">
                <a:solidFill>
                  <a:srgbClr val="0B0304"/>
                </a:solidFill>
                <a:latin typeface="Times New Roman"/>
                <a:ea typeface="Times New Roman"/>
                <a:cs typeface="Times New Roman"/>
                <a:sym typeface="Times New Roman"/>
              </a:rPr>
              <a:t>  If Saturn </a:t>
            </a:r>
            <a:r>
              <a:rPr lang="en-GB" sz="2200" dirty="0">
                <a:solidFill>
                  <a:srgbClr val="1F1919"/>
                </a:solidFill>
                <a:latin typeface="Times New Roman"/>
                <a:ea typeface="Times New Roman"/>
                <a:cs typeface="Times New Roman"/>
                <a:sym typeface="Times New Roman"/>
              </a:rPr>
              <a:t>is </a:t>
            </a:r>
            <a:r>
              <a:rPr lang="en-GB" sz="2200" dirty="0">
                <a:solidFill>
                  <a:srgbClr val="0B0304"/>
                </a:solidFill>
                <a:latin typeface="Times New Roman"/>
                <a:ea typeface="Times New Roman"/>
                <a:cs typeface="Times New Roman"/>
                <a:sym typeface="Times New Roman"/>
              </a:rPr>
              <a:t>in the sign of exaltation, own </a:t>
            </a:r>
            <a:r>
              <a:rPr lang="en-GB" sz="2200" dirty="0">
                <a:solidFill>
                  <a:srgbClr val="1F1919"/>
                </a:solidFill>
                <a:latin typeface="Times New Roman"/>
                <a:ea typeface="Times New Roman"/>
                <a:cs typeface="Times New Roman"/>
                <a:sym typeface="Times New Roman"/>
              </a:rPr>
              <a:t>s</a:t>
            </a:r>
            <a:r>
              <a:rPr lang="en-GB" sz="2200" dirty="0">
                <a:solidFill>
                  <a:srgbClr val="0B0304"/>
                </a:solidFill>
                <a:latin typeface="Times New Roman"/>
                <a:ea typeface="Times New Roman"/>
                <a:cs typeface="Times New Roman"/>
                <a:sym typeface="Times New Roman"/>
              </a:rPr>
              <a:t>ign, friendly sign, </a:t>
            </a:r>
            <a:r>
              <a:rPr lang="en-GB" sz="2200" dirty="0" err="1">
                <a:solidFill>
                  <a:srgbClr val="0B0304"/>
                </a:solidFill>
                <a:latin typeface="Times New Roman"/>
                <a:ea typeface="Times New Roman"/>
                <a:cs typeface="Times New Roman"/>
                <a:sym typeface="Times New Roman"/>
              </a:rPr>
              <a:t>Mooltrikona</a:t>
            </a:r>
            <a:r>
              <a:rPr lang="en-GB" sz="2200" dirty="0">
                <a:solidFill>
                  <a:srgbClr val="0B0304"/>
                </a:solidFill>
                <a:latin typeface="Times New Roman"/>
                <a:ea typeface="Times New Roman"/>
                <a:cs typeface="Times New Roman"/>
                <a:sym typeface="Times New Roman"/>
              </a:rPr>
              <a:t>, the 9th house, or in the </a:t>
            </a:r>
            <a:r>
              <a:rPr lang="en-GB" sz="2200" dirty="0" err="1">
                <a:solidFill>
                  <a:srgbClr val="0B0304"/>
                </a:solidFill>
                <a:latin typeface="Times New Roman"/>
                <a:ea typeface="Times New Roman"/>
                <a:cs typeface="Times New Roman"/>
                <a:sym typeface="Times New Roman"/>
              </a:rPr>
              <a:t>Navmansa</a:t>
            </a:r>
            <a:r>
              <a:rPr lang="en-GB" sz="2200" dirty="0">
                <a:solidFill>
                  <a:srgbClr val="0B0304"/>
                </a:solidFill>
                <a:latin typeface="Times New Roman"/>
                <a:ea typeface="Times New Roman"/>
                <a:cs typeface="Times New Roman"/>
                <a:sym typeface="Times New Roman"/>
              </a:rPr>
              <a:t> of the exaltation or own signs, the 3rd house, the 11th house, </a:t>
            </a:r>
          </a:p>
          <a:p>
            <a:pPr marL="285750" marR="0" lvl="0" indent="-285750" algn="just" rtl="0">
              <a:spcBef>
                <a:spcPts val="0"/>
              </a:spcBef>
              <a:spcAft>
                <a:spcPts val="0"/>
              </a:spcAft>
              <a:buFont typeface="Arial" panose="020B0604020202020204" pitchFamily="34" charset="0"/>
              <a:buChar char="•"/>
            </a:pPr>
            <a:r>
              <a:rPr lang="en-GB" sz="2200" dirty="0">
                <a:solidFill>
                  <a:srgbClr val="0B0304"/>
                </a:solidFill>
                <a:latin typeface="Times New Roman"/>
                <a:ea typeface="Times New Roman"/>
                <a:cs typeface="Times New Roman"/>
                <a:sym typeface="Times New Roman"/>
              </a:rPr>
              <a:t>the native is bestowed with recognition from the king (Government), accretion of wealth,  pleasure of literary discussions, elephant ride at the behest of the king, Jewellery etc., </a:t>
            </a:r>
          </a:p>
          <a:p>
            <a:pPr marL="285750" marR="0" lvl="0" indent="-285750" algn="just" rtl="0">
              <a:spcBef>
                <a:spcPts val="0"/>
              </a:spcBef>
              <a:spcAft>
                <a:spcPts val="0"/>
              </a:spcAft>
              <a:buFont typeface="Arial" panose="020B0604020202020204" pitchFamily="34" charset="0"/>
              <a:buChar char="•"/>
            </a:pPr>
            <a:r>
              <a:rPr lang="en-GB" sz="2200" dirty="0">
                <a:solidFill>
                  <a:srgbClr val="0B0304"/>
                </a:solidFill>
                <a:latin typeface="Times New Roman"/>
                <a:ea typeface="Times New Roman"/>
                <a:cs typeface="Times New Roman"/>
                <a:sym typeface="Times New Roman"/>
              </a:rPr>
              <a:t>high status, commander of the army, monetary gains, splendid happiness</a:t>
            </a:r>
            <a:r>
              <a:rPr lang="en-GB" sz="2200" dirty="0">
                <a:solidFill>
                  <a:srgbClr val="34312E"/>
                </a:solidFill>
                <a:latin typeface="Times New Roman"/>
                <a:ea typeface="Times New Roman"/>
                <a:cs typeface="Times New Roman"/>
                <a:sym typeface="Times New Roman"/>
              </a:rPr>
              <a:t>: </a:t>
            </a:r>
            <a:r>
              <a:rPr lang="en-GB" sz="2200" dirty="0">
                <a:solidFill>
                  <a:srgbClr val="0B0304"/>
                </a:solidFill>
                <a:latin typeface="Times New Roman"/>
                <a:ea typeface="Times New Roman"/>
                <a:cs typeface="Times New Roman"/>
                <a:sym typeface="Times New Roman"/>
              </a:rPr>
              <a:t>The native gains through authorities (Government), prosperity a, home, marriage (wife); birth of son etc.</a:t>
            </a:r>
            <a:endParaRPr sz="2200" dirty="0">
              <a:solidFill>
                <a:schemeClr val="dk1"/>
              </a:solidFill>
              <a:latin typeface="Calibri"/>
              <a:ea typeface="Calibri"/>
              <a:cs typeface="Calibri"/>
              <a:sym typeface="Calibri"/>
            </a:endParaRPr>
          </a:p>
          <a:p>
            <a:pPr marL="285750" marR="0" lvl="0" indent="-285750" algn="just" rtl="0">
              <a:spcBef>
                <a:spcPts val="0"/>
              </a:spcBef>
              <a:spcAft>
                <a:spcPts val="0"/>
              </a:spcAft>
              <a:buFont typeface="Arial" panose="020B0604020202020204" pitchFamily="34" charset="0"/>
              <a:buChar char="•"/>
            </a:pPr>
            <a:r>
              <a:rPr lang="en-GB" sz="2200" dirty="0">
                <a:solidFill>
                  <a:srgbClr val="0B0304"/>
                </a:solidFill>
                <a:latin typeface="Times New Roman"/>
                <a:ea typeface="Times New Roman"/>
                <a:cs typeface="Times New Roman"/>
                <a:sym typeface="Times New Roman"/>
              </a:rPr>
              <a:t> </a:t>
            </a:r>
            <a:r>
              <a:rPr lang="en-GB" sz="2200" b="1" i="1" dirty="0">
                <a:solidFill>
                  <a:schemeClr val="dk1"/>
                </a:solidFill>
                <a:latin typeface="Calibri"/>
                <a:ea typeface="Calibri"/>
                <a:cs typeface="Calibri"/>
                <a:sym typeface="Calibri"/>
              </a:rPr>
              <a:t> In the natural horoscope, Saturn is the lord of 10th and 11th houses. 10th house represents authority (Government) and 11</a:t>
            </a:r>
            <a:r>
              <a:rPr lang="en-GB" sz="2200" b="1" i="1" baseline="30000" dirty="0">
                <a:solidFill>
                  <a:schemeClr val="dk1"/>
                </a:solidFill>
                <a:latin typeface="Calibri"/>
                <a:ea typeface="Calibri"/>
                <a:cs typeface="Calibri"/>
                <a:sym typeface="Calibri"/>
              </a:rPr>
              <a:t>th</a:t>
            </a:r>
            <a:r>
              <a:rPr lang="en-GB" sz="2200" b="1" i="1" dirty="0">
                <a:solidFill>
                  <a:schemeClr val="dk1"/>
                </a:solidFill>
                <a:latin typeface="Calibri"/>
                <a:ea typeface="Calibri"/>
                <a:cs typeface="Calibri"/>
                <a:sym typeface="Calibri"/>
              </a:rPr>
              <a:t> house denotes profit, gains etc. Therefore, in the </a:t>
            </a:r>
            <a:r>
              <a:rPr lang="en-GB" sz="2200" b="1" i="1" dirty="0" err="1">
                <a:solidFill>
                  <a:schemeClr val="dk1"/>
                </a:solidFill>
                <a:latin typeface="Calibri"/>
                <a:ea typeface="Calibri"/>
                <a:cs typeface="Calibri"/>
                <a:sym typeface="Calibri"/>
              </a:rPr>
              <a:t>benefic</a:t>
            </a:r>
            <a:r>
              <a:rPr lang="en-GB" sz="2200" b="1" i="1" dirty="0">
                <a:solidFill>
                  <a:schemeClr val="dk1"/>
                </a:solidFill>
                <a:latin typeface="Calibri"/>
                <a:ea typeface="Calibri"/>
                <a:cs typeface="Calibri"/>
                <a:sym typeface="Calibri"/>
              </a:rPr>
              <a:t> placement of Saturn, the native, during the </a:t>
            </a:r>
            <a:r>
              <a:rPr lang="en-GB" sz="2200" b="1" i="1" dirty="0" err="1">
                <a:solidFill>
                  <a:schemeClr val="dk1"/>
                </a:solidFill>
                <a:latin typeface="Calibri"/>
                <a:ea typeface="Calibri"/>
                <a:cs typeface="Calibri"/>
                <a:sym typeface="Calibri"/>
              </a:rPr>
              <a:t>Dasa</a:t>
            </a:r>
            <a:r>
              <a:rPr lang="en-GB" sz="2200" b="1" i="1" dirty="0">
                <a:solidFill>
                  <a:schemeClr val="dk1"/>
                </a:solidFill>
                <a:latin typeface="Calibri"/>
                <a:ea typeface="Calibri"/>
                <a:cs typeface="Calibri"/>
                <a:sym typeface="Calibri"/>
              </a:rPr>
              <a:t> of Saturn, acquires wealth, status, business, education, success in ventures, governmental post etc. </a:t>
            </a:r>
          </a:p>
          <a:p>
            <a:pPr marL="285750" marR="0" lvl="0" indent="-285750" algn="just" rtl="0">
              <a:spcBef>
                <a:spcPts val="0"/>
              </a:spcBef>
              <a:spcAft>
                <a:spcPts val="0"/>
              </a:spcAft>
              <a:buFont typeface="Arial" panose="020B0604020202020204" pitchFamily="34" charset="0"/>
              <a:buChar char="•"/>
            </a:pPr>
            <a:r>
              <a:rPr lang="en-GB" sz="2200" b="1" i="1" dirty="0">
                <a:solidFill>
                  <a:schemeClr val="dk1"/>
                </a:solidFill>
                <a:latin typeface="Calibri"/>
                <a:ea typeface="Calibri"/>
                <a:cs typeface="Calibri"/>
                <a:sym typeface="Calibri"/>
              </a:rPr>
              <a:t>The 10th house also is related to festivals and hence it gives festivities and celebrations of such nature in which lots of presents etc. are received. </a:t>
            </a:r>
          </a:p>
          <a:p>
            <a:pPr marL="285750" marR="0" lvl="0" indent="-285750" algn="just" rtl="0">
              <a:spcBef>
                <a:spcPts val="0"/>
              </a:spcBef>
              <a:spcAft>
                <a:spcPts val="0"/>
              </a:spcAft>
              <a:buFont typeface="Arial" panose="020B0604020202020204" pitchFamily="34" charset="0"/>
              <a:buChar char="•"/>
            </a:pPr>
            <a:endParaRPr sz="2200" b="1" i="1" dirty="0">
              <a:solidFill>
                <a:schemeClr val="dk1"/>
              </a:solidFill>
              <a:latin typeface="Calibri"/>
              <a:ea typeface="Calibri"/>
              <a:cs typeface="Calibri"/>
              <a:sym typeface="Calibri"/>
            </a:endParaRPr>
          </a:p>
          <a:p>
            <a:pPr marL="285750" lvl="0" indent="-285750" algn="just" rtl="0">
              <a:spcBef>
                <a:spcPts val="0"/>
              </a:spcBef>
              <a:spcAft>
                <a:spcPts val="0"/>
              </a:spcAft>
              <a:buClr>
                <a:schemeClr val="dk1"/>
              </a:buClr>
              <a:buFont typeface="Arial" panose="020B0604020202020204" pitchFamily="34" charset="0"/>
              <a:buChar char="•"/>
            </a:pPr>
            <a:r>
              <a:rPr lang="en-GB" sz="2200" dirty="0">
                <a:solidFill>
                  <a:srgbClr val="100608"/>
                </a:solidFill>
                <a:latin typeface="Times New Roman"/>
                <a:ea typeface="Times New Roman"/>
                <a:cs typeface="Times New Roman"/>
                <a:sym typeface="Times New Roman"/>
              </a:rPr>
              <a:t> If Saturn is posited in the 6th, the 8th or the 12</a:t>
            </a:r>
            <a:r>
              <a:rPr lang="en-GB" sz="2200" baseline="30000" dirty="0">
                <a:solidFill>
                  <a:srgbClr val="100608"/>
                </a:solidFill>
                <a:latin typeface="Times New Roman"/>
                <a:ea typeface="Times New Roman"/>
                <a:cs typeface="Times New Roman"/>
                <a:sym typeface="Times New Roman"/>
              </a:rPr>
              <a:t>th</a:t>
            </a:r>
            <a:r>
              <a:rPr lang="en-GB" sz="2200" dirty="0">
                <a:solidFill>
                  <a:srgbClr val="100608"/>
                </a:solidFill>
                <a:latin typeface="Times New Roman"/>
                <a:ea typeface="Times New Roman"/>
                <a:cs typeface="Times New Roman"/>
                <a:sym typeface="Times New Roman"/>
              </a:rPr>
              <a:t> house, debilitated, combust, danger of poison and weapons, destruction of place, change of place </a:t>
            </a:r>
            <a:r>
              <a:rPr lang="en-GB" sz="2200" dirty="0">
                <a:solidFill>
                  <a:srgbClr val="322D2D"/>
                </a:solidFill>
                <a:latin typeface="Times New Roman"/>
                <a:ea typeface="Times New Roman"/>
                <a:cs typeface="Times New Roman"/>
                <a:sym typeface="Times New Roman"/>
              </a:rPr>
              <a:t>, </a:t>
            </a:r>
            <a:r>
              <a:rPr lang="en-GB" sz="2200" dirty="0">
                <a:solidFill>
                  <a:srgbClr val="100608"/>
                </a:solidFill>
                <a:latin typeface="Times New Roman"/>
                <a:ea typeface="Times New Roman"/>
                <a:cs typeface="Times New Roman"/>
                <a:sym typeface="Times New Roman"/>
              </a:rPr>
              <a:t>intense fear</a:t>
            </a:r>
            <a:r>
              <a:rPr lang="en-GB" sz="2200" dirty="0">
                <a:solidFill>
                  <a:srgbClr val="322D2D"/>
                </a:solidFill>
                <a:latin typeface="Times New Roman"/>
                <a:ea typeface="Times New Roman"/>
                <a:cs typeface="Times New Roman"/>
                <a:sym typeface="Times New Roman"/>
              </a:rPr>
              <a:t>, </a:t>
            </a:r>
            <a:r>
              <a:rPr lang="en-GB" sz="2200" dirty="0">
                <a:solidFill>
                  <a:srgbClr val="100608"/>
                </a:solidFill>
                <a:latin typeface="Times New Roman"/>
                <a:ea typeface="Times New Roman"/>
                <a:cs typeface="Times New Roman"/>
                <a:sym typeface="Times New Roman"/>
              </a:rPr>
              <a:t>agony of parents, grief of wife and children, antigovernmental activities and misfortune, imprisonment etc</a:t>
            </a:r>
            <a:r>
              <a:rPr lang="en-GB" sz="2200" dirty="0">
                <a:solidFill>
                  <a:srgbClr val="4E4A49"/>
                </a:solidFill>
                <a:latin typeface="Times New Roman"/>
                <a:ea typeface="Times New Roman"/>
                <a:cs typeface="Times New Roman"/>
                <a:sym typeface="Times New Roman"/>
              </a:rPr>
              <a:t>.</a:t>
            </a:r>
            <a:endParaRPr lang="en-GB" sz="2200" dirty="0">
              <a:solidFill>
                <a:srgbClr val="100608"/>
              </a:solidFill>
              <a:latin typeface="Times New Roman"/>
              <a:ea typeface="Times New Roman"/>
              <a:cs typeface="Times New Roman"/>
              <a:sym typeface="Times New Roman"/>
            </a:endParaRPr>
          </a:p>
          <a:p>
            <a:pPr marL="285750" marR="0" lvl="0" indent="-285750" algn="just" rtl="0">
              <a:spcBef>
                <a:spcPts val="0"/>
              </a:spcBef>
              <a:spcAft>
                <a:spcPts val="0"/>
              </a:spcAft>
              <a:buFont typeface="Arial" panose="020B0604020202020204" pitchFamily="34" charset="0"/>
              <a:buChar char="•"/>
            </a:pPr>
            <a:endParaRPr sz="2200" dirty="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pic>
        <p:nvPicPr>
          <p:cNvPr id="221" name="Google Shape;221;p34"/>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222" name="Google Shape;222;p34"/>
          <p:cNvSpPr/>
          <p:nvPr/>
        </p:nvSpPr>
        <p:spPr>
          <a:xfrm>
            <a:off x="0" y="1654446"/>
            <a:ext cx="12192000" cy="2513100"/>
          </a:xfrm>
          <a:prstGeom prst="rect">
            <a:avLst/>
          </a:prstGeom>
          <a:noFill/>
          <a:ln>
            <a:noFill/>
          </a:ln>
        </p:spPr>
        <p:txBody>
          <a:bodyPr spcFirstLastPara="1" wrap="square" lIns="91425" tIns="45700" rIns="91425" bIns="45700" anchor="t" anchorCtr="0">
            <a:noAutofit/>
          </a:bodyPr>
          <a:lstStyle/>
          <a:p>
            <a:pPr marL="285750" marR="0" lvl="0" indent="-285750" algn="just" rtl="0">
              <a:spcBef>
                <a:spcPts val="0"/>
              </a:spcBef>
              <a:spcAft>
                <a:spcPts val="0"/>
              </a:spcAft>
              <a:buFont typeface="Arial" panose="020B0604020202020204" pitchFamily="34" charset="0"/>
              <a:buChar char="•"/>
            </a:pPr>
            <a:endParaRPr sz="1800" i="1" dirty="0">
              <a:solidFill>
                <a:srgbClr val="0B0506"/>
              </a:solidFill>
              <a:latin typeface="Times New Roman"/>
              <a:ea typeface="Times New Roman"/>
              <a:cs typeface="Times New Roman"/>
              <a:sym typeface="Times New Roman"/>
            </a:endParaRPr>
          </a:p>
          <a:p>
            <a:pPr marL="285750" marR="0" lvl="0" indent="-285750" algn="just" rtl="0">
              <a:spcBef>
                <a:spcPts val="0"/>
              </a:spcBef>
              <a:spcAft>
                <a:spcPts val="0"/>
              </a:spcAft>
              <a:buFont typeface="Arial" panose="020B0604020202020204" pitchFamily="34" charset="0"/>
              <a:buChar char="•"/>
            </a:pPr>
            <a:endParaRPr sz="1800" i="1" dirty="0">
              <a:solidFill>
                <a:srgbClr val="0B0506"/>
              </a:solidFill>
              <a:latin typeface="Times New Roman"/>
              <a:ea typeface="Times New Roman"/>
              <a:cs typeface="Times New Roman"/>
              <a:sym typeface="Times New Roman"/>
            </a:endParaRPr>
          </a:p>
          <a:p>
            <a:pPr marL="285750" marR="0" lvl="0" indent="-285750" algn="just" rtl="0">
              <a:spcBef>
                <a:spcPts val="0"/>
              </a:spcBef>
              <a:spcAft>
                <a:spcPts val="0"/>
              </a:spcAft>
              <a:buFont typeface="Arial" panose="020B0604020202020204" pitchFamily="34" charset="0"/>
              <a:buChar char="•"/>
            </a:pPr>
            <a:endParaRPr sz="1800" i="1" dirty="0">
              <a:solidFill>
                <a:srgbClr val="0B0506"/>
              </a:solidFill>
              <a:latin typeface="Times New Roman"/>
              <a:ea typeface="Times New Roman"/>
              <a:cs typeface="Times New Roman"/>
              <a:sym typeface="Times New Roman"/>
            </a:endParaRPr>
          </a:p>
          <a:p>
            <a:pPr marL="285750" marR="0" lvl="0" indent="-285750" algn="just" rtl="0">
              <a:spcBef>
                <a:spcPts val="0"/>
              </a:spcBef>
              <a:spcAft>
                <a:spcPts val="0"/>
              </a:spcAft>
              <a:buFont typeface="Arial" panose="020B0604020202020204" pitchFamily="34" charset="0"/>
              <a:buChar char="•"/>
            </a:pPr>
            <a:r>
              <a:rPr lang="en-GB" sz="1800" b="1" i="1" dirty="0">
                <a:solidFill>
                  <a:srgbClr val="0B0506"/>
                </a:solidFill>
                <a:latin typeface="Times New Roman"/>
                <a:ea typeface="Times New Roman"/>
                <a:cs typeface="Times New Roman"/>
                <a:sym typeface="Times New Roman"/>
              </a:rPr>
              <a:t> In the </a:t>
            </a:r>
            <a:r>
              <a:rPr lang="en-GB" sz="1800" b="1" i="1" dirty="0" err="1">
                <a:solidFill>
                  <a:srgbClr val="0B0506"/>
                </a:solidFill>
                <a:latin typeface="Times New Roman"/>
                <a:ea typeface="Times New Roman"/>
                <a:cs typeface="Times New Roman"/>
                <a:sym typeface="Times New Roman"/>
              </a:rPr>
              <a:t>Dasa</a:t>
            </a:r>
            <a:r>
              <a:rPr lang="en-GB" sz="1800" b="1" i="1" dirty="0">
                <a:solidFill>
                  <a:srgbClr val="0B0506"/>
                </a:solidFill>
                <a:latin typeface="Times New Roman"/>
                <a:ea typeface="Times New Roman"/>
                <a:cs typeface="Times New Roman"/>
                <a:sym typeface="Times New Roman"/>
              </a:rPr>
              <a:t> of </a:t>
            </a:r>
            <a:r>
              <a:rPr lang="en-GB" sz="1800" b="1" i="1" dirty="0" err="1">
                <a:solidFill>
                  <a:srgbClr val="0B0506"/>
                </a:solidFill>
                <a:latin typeface="Times New Roman"/>
                <a:ea typeface="Times New Roman"/>
                <a:cs typeface="Times New Roman"/>
                <a:sym typeface="Times New Roman"/>
              </a:rPr>
              <a:t>benefic</a:t>
            </a:r>
            <a:r>
              <a:rPr lang="en-GB" sz="1800" b="1" i="1" dirty="0">
                <a:solidFill>
                  <a:srgbClr val="0B0506"/>
                </a:solidFill>
                <a:latin typeface="Times New Roman"/>
                <a:ea typeface="Times New Roman"/>
                <a:cs typeface="Times New Roman"/>
                <a:sym typeface="Times New Roman"/>
              </a:rPr>
              <a:t> Mercury, the income is earned through many sources</a:t>
            </a:r>
            <a:r>
              <a:rPr lang="en-GB" sz="1800" b="1" i="1" dirty="0">
                <a:solidFill>
                  <a:srgbClr val="3D3A3A"/>
                </a:solidFill>
                <a:latin typeface="Times New Roman"/>
                <a:ea typeface="Times New Roman"/>
                <a:cs typeface="Times New Roman"/>
                <a:sym typeface="Times New Roman"/>
              </a:rPr>
              <a:t>. </a:t>
            </a:r>
            <a:r>
              <a:rPr lang="en-GB" sz="1800" b="1" i="1" dirty="0">
                <a:solidFill>
                  <a:srgbClr val="0B0506"/>
                </a:solidFill>
                <a:latin typeface="Times New Roman"/>
                <a:ea typeface="Times New Roman"/>
                <a:cs typeface="Times New Roman"/>
                <a:sym typeface="Times New Roman"/>
              </a:rPr>
              <a:t>Mercury is the Karaka of intelligence and business trade as such, it gives high attainments in the educational front. </a:t>
            </a:r>
          </a:p>
          <a:p>
            <a:pPr marL="285750" marR="0" lvl="0" indent="-285750" algn="just" rtl="0">
              <a:spcBef>
                <a:spcPts val="0"/>
              </a:spcBef>
              <a:spcAft>
                <a:spcPts val="0"/>
              </a:spcAft>
              <a:buFont typeface="Arial" panose="020B0604020202020204" pitchFamily="34" charset="0"/>
              <a:buChar char="•"/>
            </a:pPr>
            <a:r>
              <a:rPr lang="en-GB" sz="1800" b="1" i="1" dirty="0">
                <a:solidFill>
                  <a:srgbClr val="0B0506"/>
                </a:solidFill>
                <a:latin typeface="Times New Roman"/>
                <a:ea typeface="Times New Roman"/>
                <a:cs typeface="Times New Roman"/>
                <a:sym typeface="Times New Roman"/>
              </a:rPr>
              <a:t>The native carries many literary pursuits and there is big boost to the business</a:t>
            </a:r>
            <a:r>
              <a:rPr lang="en-GB" sz="1800" b="1" i="1" dirty="0">
                <a:solidFill>
                  <a:srgbClr val="636162"/>
                </a:solidFill>
                <a:latin typeface="Times New Roman"/>
                <a:ea typeface="Times New Roman"/>
                <a:cs typeface="Times New Roman"/>
                <a:sym typeface="Times New Roman"/>
              </a:rPr>
              <a:t>.</a:t>
            </a:r>
            <a:r>
              <a:rPr lang="en-GB" sz="1800" b="1" i="1" dirty="0">
                <a:solidFill>
                  <a:srgbClr val="0B0506"/>
                </a:solidFill>
                <a:latin typeface="Times New Roman"/>
                <a:ea typeface="Times New Roman"/>
                <a:cs typeface="Times New Roman"/>
                <a:sym typeface="Times New Roman"/>
              </a:rPr>
              <a:t> </a:t>
            </a:r>
            <a:endParaRPr sz="1800" b="1" dirty="0">
              <a:solidFill>
                <a:schemeClr val="dk1"/>
              </a:solidFill>
              <a:latin typeface="Calibri"/>
              <a:ea typeface="Calibri"/>
              <a:cs typeface="Calibri"/>
              <a:sym typeface="Calibri"/>
            </a:endParaRPr>
          </a:p>
          <a:p>
            <a:pPr marL="285750" marR="0" lvl="0" indent="-285750" algn="just" rtl="0">
              <a:spcBef>
                <a:spcPts val="0"/>
              </a:spcBef>
              <a:spcAft>
                <a:spcPts val="0"/>
              </a:spcAft>
              <a:buFont typeface="Arial" panose="020B0604020202020204" pitchFamily="34" charset="0"/>
              <a:buChar char="•"/>
            </a:pPr>
            <a:r>
              <a:rPr lang="en-GB" sz="1800" dirty="0">
                <a:solidFill>
                  <a:srgbClr val="0B0506"/>
                </a:solidFill>
                <a:latin typeface="Times New Roman"/>
                <a:ea typeface="Times New Roman"/>
                <a:cs typeface="Times New Roman"/>
                <a:sym typeface="Times New Roman"/>
              </a:rPr>
              <a:t>Mercury if </a:t>
            </a:r>
            <a:r>
              <a:rPr lang="en-GB" sz="1800" dirty="0" err="1">
                <a:solidFill>
                  <a:srgbClr val="0B0506"/>
                </a:solidFill>
                <a:latin typeface="Times New Roman"/>
                <a:ea typeface="Times New Roman"/>
                <a:cs typeface="Times New Roman"/>
                <a:sym typeface="Times New Roman"/>
              </a:rPr>
              <a:t>aspected</a:t>
            </a:r>
            <a:r>
              <a:rPr lang="en-GB" sz="1800" dirty="0">
                <a:solidFill>
                  <a:srgbClr val="0B0506"/>
                </a:solidFill>
                <a:latin typeface="Times New Roman"/>
                <a:ea typeface="Times New Roman"/>
                <a:cs typeface="Times New Roman"/>
                <a:sym typeface="Times New Roman"/>
              </a:rPr>
              <a:t> by or conjunct with the malefic planets</a:t>
            </a:r>
            <a:r>
              <a:rPr lang="en-GB" sz="1800" dirty="0">
                <a:solidFill>
                  <a:srgbClr val="272223"/>
                </a:solidFill>
                <a:latin typeface="Times New Roman"/>
                <a:ea typeface="Times New Roman"/>
                <a:cs typeface="Times New Roman"/>
                <a:sym typeface="Times New Roman"/>
              </a:rPr>
              <a:t>, </a:t>
            </a:r>
            <a:r>
              <a:rPr lang="en-GB" sz="1800" dirty="0">
                <a:solidFill>
                  <a:srgbClr val="0B0506"/>
                </a:solidFill>
                <a:latin typeface="Times New Roman"/>
                <a:ea typeface="Times New Roman"/>
                <a:cs typeface="Times New Roman"/>
                <a:sym typeface="Times New Roman"/>
              </a:rPr>
              <a:t>the native faces the wrath of the Ruler (Government)</a:t>
            </a:r>
            <a:r>
              <a:rPr lang="en-GB" sz="1800" dirty="0">
                <a:solidFill>
                  <a:srgbClr val="3D3A3A"/>
                </a:solidFill>
                <a:latin typeface="Times New Roman"/>
                <a:ea typeface="Times New Roman"/>
                <a:cs typeface="Times New Roman"/>
                <a:sym typeface="Times New Roman"/>
              </a:rPr>
              <a:t>, </a:t>
            </a:r>
            <a:r>
              <a:rPr lang="en-GB" sz="1800" dirty="0">
                <a:solidFill>
                  <a:srgbClr val="0B0506"/>
                </a:solidFill>
                <a:latin typeface="Times New Roman"/>
                <a:ea typeface="Times New Roman"/>
                <a:cs typeface="Times New Roman"/>
                <a:sym typeface="Times New Roman"/>
              </a:rPr>
              <a:t>gets mentally upset, confrontation from co-barns and relatives, foreign travels etc</a:t>
            </a:r>
            <a:r>
              <a:rPr lang="en-GB" sz="1800" dirty="0">
                <a:solidFill>
                  <a:srgbClr val="3D3A3A"/>
                </a:solidFill>
                <a:latin typeface="Times New Roman"/>
                <a:ea typeface="Times New Roman"/>
                <a:cs typeface="Times New Roman"/>
                <a:sym typeface="Times New Roman"/>
              </a:rPr>
              <a:t>. </a:t>
            </a:r>
          </a:p>
          <a:p>
            <a:pPr marL="285750" marR="0" lvl="0" indent="-285750" algn="just" rtl="0">
              <a:spcBef>
                <a:spcPts val="0"/>
              </a:spcBef>
              <a:spcAft>
                <a:spcPts val="0"/>
              </a:spcAft>
              <a:buFont typeface="Arial" panose="020B0604020202020204" pitchFamily="34" charset="0"/>
              <a:buChar char="•"/>
            </a:pPr>
            <a:r>
              <a:rPr lang="en-GB" sz="1800" dirty="0">
                <a:solidFill>
                  <a:srgbClr val="0B0506"/>
                </a:solidFill>
                <a:latin typeface="Times New Roman"/>
                <a:ea typeface="Times New Roman"/>
                <a:cs typeface="Times New Roman"/>
                <a:sym typeface="Times New Roman"/>
              </a:rPr>
              <a:t>Also becomes dependant</a:t>
            </a:r>
            <a:r>
              <a:rPr lang="en-GB" sz="1800" dirty="0">
                <a:solidFill>
                  <a:srgbClr val="272223"/>
                </a:solidFill>
                <a:latin typeface="Times New Roman"/>
                <a:ea typeface="Times New Roman"/>
                <a:cs typeface="Times New Roman"/>
                <a:sym typeface="Times New Roman"/>
              </a:rPr>
              <a:t>, </a:t>
            </a:r>
            <a:r>
              <a:rPr lang="en-GB" sz="1800" dirty="0">
                <a:solidFill>
                  <a:srgbClr val="0B0506"/>
                </a:solidFill>
                <a:latin typeface="Times New Roman"/>
                <a:ea typeface="Times New Roman"/>
                <a:cs typeface="Times New Roman"/>
                <a:sym typeface="Times New Roman"/>
              </a:rPr>
              <a:t>acquires urinary disease and undergoes grave fear. </a:t>
            </a:r>
          </a:p>
          <a:p>
            <a:pPr marL="285750" marR="0" lvl="0" indent="-285750" algn="just" rtl="0">
              <a:spcBef>
                <a:spcPts val="0"/>
              </a:spcBef>
              <a:spcAft>
                <a:spcPts val="0"/>
              </a:spcAft>
              <a:buFont typeface="Arial" panose="020B0604020202020204" pitchFamily="34" charset="0"/>
              <a:buChar char="•"/>
            </a:pPr>
            <a:r>
              <a:rPr lang="en-GB" sz="1800" dirty="0">
                <a:solidFill>
                  <a:srgbClr val="0B0506"/>
                </a:solidFill>
                <a:latin typeface="Times New Roman"/>
                <a:ea typeface="Times New Roman"/>
                <a:cs typeface="Times New Roman"/>
                <a:sym typeface="Times New Roman"/>
              </a:rPr>
              <a:t>If Mercury is located in the 6th</a:t>
            </a:r>
            <a:r>
              <a:rPr lang="en-GB" sz="1800" dirty="0">
                <a:solidFill>
                  <a:srgbClr val="272223"/>
                </a:solidFill>
                <a:latin typeface="Times New Roman"/>
                <a:ea typeface="Times New Roman"/>
                <a:cs typeface="Times New Roman"/>
                <a:sym typeface="Times New Roman"/>
              </a:rPr>
              <a:t>, </a:t>
            </a:r>
            <a:r>
              <a:rPr lang="en-GB" sz="1800" dirty="0">
                <a:solidFill>
                  <a:srgbClr val="0B0506"/>
                </a:solidFill>
                <a:latin typeface="Times New Roman"/>
                <a:ea typeface="Times New Roman"/>
                <a:cs typeface="Times New Roman"/>
                <a:sym typeface="Times New Roman"/>
              </a:rPr>
              <a:t>the 8th or the 12th house, income, passion and wealth gets decimated, disease like jaundice and rheumatism are indicative</a:t>
            </a:r>
            <a:r>
              <a:rPr lang="en-GB" sz="1800" dirty="0">
                <a:solidFill>
                  <a:srgbClr val="3D3A3A"/>
                </a:solidFill>
                <a:latin typeface="Times New Roman"/>
                <a:ea typeface="Times New Roman"/>
                <a:cs typeface="Times New Roman"/>
                <a:sym typeface="Times New Roman"/>
              </a:rPr>
              <a:t>. </a:t>
            </a:r>
            <a:r>
              <a:rPr lang="en-GB" sz="1800" dirty="0">
                <a:solidFill>
                  <a:srgbClr val="0B0506"/>
                </a:solidFill>
                <a:latin typeface="Times New Roman"/>
                <a:ea typeface="Times New Roman"/>
                <a:cs typeface="Times New Roman"/>
                <a:sym typeface="Times New Roman"/>
              </a:rPr>
              <a:t>Fright of the Government (King), theft, fire etc</a:t>
            </a:r>
            <a:r>
              <a:rPr lang="en-GB" sz="1800" dirty="0">
                <a:solidFill>
                  <a:srgbClr val="272223"/>
                </a:solidFill>
                <a:latin typeface="Times New Roman"/>
                <a:ea typeface="Times New Roman"/>
                <a:cs typeface="Times New Roman"/>
                <a:sym typeface="Times New Roman"/>
              </a:rPr>
              <a:t>.</a:t>
            </a:r>
            <a:r>
              <a:rPr lang="en-GB" sz="1800" dirty="0">
                <a:solidFill>
                  <a:srgbClr val="0B0506"/>
                </a:solidFill>
                <a:latin typeface="Times New Roman"/>
                <a:ea typeface="Times New Roman"/>
                <a:cs typeface="Times New Roman"/>
                <a:sym typeface="Times New Roman"/>
              </a:rPr>
              <a:t>, </a:t>
            </a:r>
          </a:p>
          <a:p>
            <a:pPr marL="285750" marR="0" lvl="0" indent="-285750" algn="just" rtl="0">
              <a:spcBef>
                <a:spcPts val="0"/>
              </a:spcBef>
              <a:spcAft>
                <a:spcPts val="0"/>
              </a:spcAft>
              <a:buFont typeface="Arial" panose="020B0604020202020204" pitchFamily="34" charset="0"/>
              <a:buChar char="•"/>
            </a:pPr>
            <a:r>
              <a:rPr lang="en-GB" sz="1800" dirty="0">
                <a:solidFill>
                  <a:srgbClr val="0B0506"/>
                </a:solidFill>
                <a:latin typeface="Times New Roman"/>
                <a:ea typeface="Times New Roman"/>
                <a:cs typeface="Times New Roman"/>
                <a:sym typeface="Times New Roman"/>
              </a:rPr>
              <a:t>destruction of agriculture produces</a:t>
            </a:r>
            <a:r>
              <a:rPr lang="en-GB" sz="1800" dirty="0">
                <a:solidFill>
                  <a:srgbClr val="3D3A3A"/>
                </a:solidFill>
                <a:latin typeface="Times New Roman"/>
                <a:ea typeface="Times New Roman"/>
                <a:cs typeface="Times New Roman"/>
                <a:sym typeface="Times New Roman"/>
              </a:rPr>
              <a:t>, </a:t>
            </a:r>
            <a:r>
              <a:rPr lang="en-GB" sz="1800" dirty="0">
                <a:solidFill>
                  <a:srgbClr val="0B0506"/>
                </a:solidFill>
                <a:latin typeface="Times New Roman"/>
                <a:ea typeface="Times New Roman"/>
                <a:cs typeface="Times New Roman"/>
                <a:sym typeface="Times New Roman"/>
              </a:rPr>
              <a:t>catties, property (land)</a:t>
            </a:r>
            <a:r>
              <a:rPr lang="en-GB" sz="1800" dirty="0">
                <a:solidFill>
                  <a:srgbClr val="272223"/>
                </a:solidFill>
                <a:latin typeface="Times New Roman"/>
                <a:ea typeface="Times New Roman"/>
                <a:cs typeface="Times New Roman"/>
                <a:sym typeface="Times New Roman"/>
              </a:rPr>
              <a:t>. </a:t>
            </a:r>
          </a:p>
          <a:p>
            <a:pPr marL="285750" marR="0" lvl="0" indent="-285750" algn="just" rtl="0">
              <a:spcBef>
                <a:spcPts val="0"/>
              </a:spcBef>
              <a:spcAft>
                <a:spcPts val="0"/>
              </a:spcAft>
              <a:buFont typeface="Arial" panose="020B0604020202020204" pitchFamily="34" charset="0"/>
              <a:buChar char="•"/>
            </a:pPr>
            <a:r>
              <a:rPr lang="en-GB" sz="1800" dirty="0">
                <a:solidFill>
                  <a:srgbClr val="0B0506"/>
                </a:solidFill>
                <a:latin typeface="Times New Roman"/>
                <a:ea typeface="Times New Roman"/>
                <a:cs typeface="Times New Roman"/>
                <a:sym typeface="Times New Roman"/>
              </a:rPr>
              <a:t>The beginning of the </a:t>
            </a:r>
            <a:r>
              <a:rPr lang="en-GB" sz="1800" dirty="0" err="1">
                <a:solidFill>
                  <a:srgbClr val="0B0506"/>
                </a:solidFill>
                <a:latin typeface="Times New Roman"/>
                <a:ea typeface="Times New Roman"/>
                <a:cs typeface="Times New Roman"/>
                <a:sym typeface="Times New Roman"/>
              </a:rPr>
              <a:t>Dasa</a:t>
            </a:r>
            <a:r>
              <a:rPr lang="en-GB" sz="1800" dirty="0">
                <a:solidFill>
                  <a:srgbClr val="0B0506"/>
                </a:solidFill>
                <a:latin typeface="Times New Roman"/>
                <a:ea typeface="Times New Roman"/>
                <a:cs typeface="Times New Roman"/>
                <a:sym typeface="Times New Roman"/>
              </a:rPr>
              <a:t> brings about, wealth and agriculture produce, abundant comforts, warmth of sons, felicity, acquisition of property, gains in wealth</a:t>
            </a:r>
            <a:r>
              <a:rPr lang="en-GB" sz="1800" dirty="0">
                <a:solidFill>
                  <a:srgbClr val="3D3A3A"/>
                </a:solidFill>
                <a:latin typeface="Times New Roman"/>
                <a:ea typeface="Times New Roman"/>
                <a:cs typeface="Times New Roman"/>
                <a:sym typeface="Times New Roman"/>
              </a:rPr>
              <a:t>. </a:t>
            </a:r>
            <a:r>
              <a:rPr lang="en-GB" sz="1800" dirty="0">
                <a:solidFill>
                  <a:srgbClr val="0B0506"/>
                </a:solidFill>
                <a:latin typeface="Times New Roman"/>
                <a:ea typeface="Times New Roman"/>
                <a:cs typeface="Times New Roman"/>
                <a:sym typeface="Times New Roman"/>
              </a:rPr>
              <a:t>Middle part of the </a:t>
            </a:r>
            <a:r>
              <a:rPr lang="en-GB" sz="1800" dirty="0" err="1">
                <a:solidFill>
                  <a:srgbClr val="0B0506"/>
                </a:solidFill>
                <a:latin typeface="Times New Roman"/>
                <a:ea typeface="Times New Roman"/>
                <a:cs typeface="Times New Roman"/>
                <a:sym typeface="Times New Roman"/>
              </a:rPr>
              <a:t>Dasa</a:t>
            </a:r>
            <a:r>
              <a:rPr lang="en-GB" sz="1800" dirty="0">
                <a:solidFill>
                  <a:srgbClr val="0B0506"/>
                </a:solidFill>
                <a:latin typeface="Times New Roman"/>
                <a:ea typeface="Times New Roman"/>
                <a:cs typeface="Times New Roman"/>
                <a:sym typeface="Times New Roman"/>
              </a:rPr>
              <a:t> </a:t>
            </a:r>
            <a:r>
              <a:rPr lang="en-GB" sz="1800" dirty="0">
                <a:solidFill>
                  <a:srgbClr val="0D0505"/>
                </a:solidFill>
                <a:latin typeface="Times New Roman"/>
                <a:ea typeface="Times New Roman"/>
                <a:cs typeface="Times New Roman"/>
                <a:sym typeface="Times New Roman"/>
              </a:rPr>
              <a:t>brings recognition from the king (Government) and last portion of</a:t>
            </a:r>
            <a:r>
              <a:rPr lang="en-GB" sz="1800" dirty="0">
                <a:solidFill>
                  <a:srgbClr val="0B0506"/>
                </a:solidFill>
                <a:latin typeface="Times New Roman"/>
                <a:ea typeface="Times New Roman"/>
                <a:cs typeface="Times New Roman"/>
                <a:sym typeface="Times New Roman"/>
              </a:rPr>
              <a:t> </a:t>
            </a:r>
            <a:r>
              <a:rPr lang="en-GB" sz="1800" dirty="0">
                <a:solidFill>
                  <a:srgbClr val="0D0505"/>
                </a:solidFill>
                <a:latin typeface="Times New Roman"/>
                <a:ea typeface="Times New Roman"/>
                <a:cs typeface="Times New Roman"/>
                <a:sym typeface="Times New Roman"/>
              </a:rPr>
              <a:t>the </a:t>
            </a:r>
            <a:r>
              <a:rPr lang="en-GB" sz="1800" dirty="0" err="1">
                <a:solidFill>
                  <a:srgbClr val="0D0505"/>
                </a:solidFill>
                <a:latin typeface="Times New Roman"/>
                <a:ea typeface="Times New Roman"/>
                <a:cs typeface="Times New Roman"/>
                <a:sym typeface="Times New Roman"/>
              </a:rPr>
              <a:t>Dasa</a:t>
            </a:r>
            <a:r>
              <a:rPr lang="en-GB" sz="1800" dirty="0">
                <a:solidFill>
                  <a:srgbClr val="0D0505"/>
                </a:solidFill>
                <a:latin typeface="Times New Roman"/>
                <a:ea typeface="Times New Roman"/>
                <a:cs typeface="Times New Roman"/>
                <a:sym typeface="Times New Roman"/>
              </a:rPr>
              <a:t>, sets in miseries, obstacles etc</a:t>
            </a:r>
            <a:r>
              <a:rPr lang="en-GB" sz="1800" dirty="0">
                <a:solidFill>
                  <a:srgbClr val="343331"/>
                </a:solidFill>
                <a:latin typeface="Times New Roman"/>
                <a:ea typeface="Times New Roman"/>
                <a:cs typeface="Times New Roman"/>
                <a:sym typeface="Times New Roman"/>
              </a:rPr>
              <a:t>.</a:t>
            </a:r>
            <a:endParaRPr dirty="0"/>
          </a:p>
          <a:p>
            <a:pPr marL="285750" marR="0" lvl="0" indent="-285750" algn="just" rtl="0">
              <a:spcBef>
                <a:spcPts val="0"/>
              </a:spcBef>
              <a:spcAft>
                <a:spcPts val="0"/>
              </a:spcAft>
              <a:buFont typeface="Arial" panose="020B0604020202020204" pitchFamily="34" charset="0"/>
              <a:buChar char="•"/>
            </a:pPr>
            <a:endParaRPr sz="1800" dirty="0">
              <a:solidFill>
                <a:schemeClr val="dk1"/>
              </a:solidFill>
              <a:latin typeface="Calibri"/>
              <a:ea typeface="Calibri"/>
              <a:cs typeface="Calibri"/>
              <a:sym typeface="Calibri"/>
            </a:endParaRPr>
          </a:p>
          <a:p>
            <a:pPr marL="285750" marR="0" lvl="0" indent="-285750" algn="just" rtl="0">
              <a:spcBef>
                <a:spcPts val="0"/>
              </a:spcBef>
              <a:spcAft>
                <a:spcPts val="0"/>
              </a:spcAft>
              <a:buFont typeface="Arial" panose="020B0604020202020204" pitchFamily="34" charset="0"/>
              <a:buChar char="•"/>
            </a:pPr>
            <a:r>
              <a:rPr lang="en-GB" sz="1800" dirty="0">
                <a:solidFill>
                  <a:srgbClr val="343331"/>
                </a:solidFill>
                <a:latin typeface="Times New Roman"/>
                <a:ea typeface="Times New Roman"/>
                <a:cs typeface="Times New Roman"/>
                <a:sym typeface="Times New Roman"/>
              </a:rPr>
              <a:t> </a:t>
            </a:r>
            <a:endParaRPr sz="1800" dirty="0">
              <a:solidFill>
                <a:schemeClr val="dk1"/>
              </a:solidFill>
              <a:latin typeface="Calibri"/>
              <a:ea typeface="Calibri"/>
              <a:cs typeface="Calibri"/>
              <a:sym typeface="Calibri"/>
            </a:endParaRPr>
          </a:p>
        </p:txBody>
      </p:sp>
      <p:sp>
        <p:nvSpPr>
          <p:cNvPr id="223" name="Google Shape;223;p34"/>
          <p:cNvSpPr/>
          <p:nvPr/>
        </p:nvSpPr>
        <p:spPr>
          <a:xfrm>
            <a:off x="4293606" y="139250"/>
            <a:ext cx="3239100" cy="4704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800" b="1">
                <a:solidFill>
                  <a:srgbClr val="100608"/>
                </a:solidFill>
                <a:latin typeface="Times New Roman"/>
                <a:ea typeface="Times New Roman"/>
                <a:cs typeface="Times New Roman"/>
                <a:sym typeface="Times New Roman"/>
              </a:rPr>
              <a:t>Results of the Dasa of Mercury</a:t>
            </a:r>
            <a:endParaRPr sz="1800">
              <a:solidFill>
                <a:schemeClr val="dk1"/>
              </a:solidFill>
              <a:latin typeface="Calibri"/>
              <a:ea typeface="Calibri"/>
              <a:cs typeface="Calibri"/>
              <a:sym typeface="Calibri"/>
            </a:endParaRPr>
          </a:p>
        </p:txBody>
      </p:sp>
      <p:sp>
        <p:nvSpPr>
          <p:cNvPr id="224" name="Google Shape;224;p34"/>
          <p:cNvSpPr/>
          <p:nvPr/>
        </p:nvSpPr>
        <p:spPr>
          <a:xfrm>
            <a:off x="0" y="392775"/>
            <a:ext cx="12192000" cy="25131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GB" sz="1800" dirty="0">
                <a:solidFill>
                  <a:srgbClr val="100608"/>
                </a:solidFill>
                <a:latin typeface="Times New Roman"/>
                <a:ea typeface="Times New Roman"/>
                <a:cs typeface="Times New Roman"/>
                <a:sym typeface="Times New Roman"/>
              </a:rPr>
              <a:t> </a:t>
            </a:r>
            <a:r>
              <a:rPr lang="en-GB" sz="1800" dirty="0">
                <a:solidFill>
                  <a:srgbClr val="4C4C4C"/>
                </a:solidFill>
                <a:latin typeface="Times New Roman"/>
                <a:ea typeface="Times New Roman"/>
                <a:cs typeface="Times New Roman"/>
                <a:sym typeface="Times New Roman"/>
              </a:rPr>
              <a:t> </a:t>
            </a:r>
            <a:r>
              <a:rPr lang="en-GB" sz="1800" dirty="0">
                <a:solidFill>
                  <a:srgbClr val="0B0506"/>
                </a:solidFill>
                <a:latin typeface="Times New Roman"/>
                <a:ea typeface="Times New Roman"/>
                <a:cs typeface="Times New Roman"/>
                <a:sym typeface="Times New Roman"/>
              </a:rPr>
              <a:t>Mercury being exalted, posited in own sign, Angles (</a:t>
            </a:r>
            <a:r>
              <a:rPr lang="en-GB" sz="1800" dirty="0" err="1">
                <a:solidFill>
                  <a:srgbClr val="0B0506"/>
                </a:solidFill>
                <a:latin typeface="Times New Roman"/>
                <a:ea typeface="Times New Roman"/>
                <a:cs typeface="Times New Roman"/>
                <a:sym typeface="Times New Roman"/>
              </a:rPr>
              <a:t>Kendras</a:t>
            </a:r>
            <a:r>
              <a:rPr lang="en-GB" sz="1800" dirty="0">
                <a:solidFill>
                  <a:srgbClr val="0B0506"/>
                </a:solidFill>
                <a:latin typeface="Times New Roman"/>
                <a:ea typeface="Times New Roman"/>
                <a:cs typeface="Times New Roman"/>
                <a:sym typeface="Times New Roman"/>
              </a:rPr>
              <a:t>), Trines, friendly sign ushers </a:t>
            </a:r>
          </a:p>
          <a:p>
            <a:pPr marL="0" marR="0" lvl="0" indent="0" algn="just" rtl="0">
              <a:spcBef>
                <a:spcPts val="0"/>
              </a:spcBef>
              <a:spcAft>
                <a:spcPts val="0"/>
              </a:spcAft>
              <a:buNone/>
            </a:pPr>
            <a:endParaRPr lang="en-GB" sz="1800" dirty="0">
              <a:solidFill>
                <a:srgbClr val="0B0506"/>
              </a:solidFill>
              <a:latin typeface="Times New Roman"/>
              <a:ea typeface="Times New Roman"/>
              <a:cs typeface="Times New Roman"/>
              <a:sym typeface="Times New Roman"/>
            </a:endParaRPr>
          </a:p>
          <a:p>
            <a:pPr marL="0" marR="0" lvl="0" indent="0" algn="just" rtl="0">
              <a:spcBef>
                <a:spcPts val="0"/>
              </a:spcBef>
              <a:spcAft>
                <a:spcPts val="0"/>
              </a:spcAft>
              <a:buNone/>
            </a:pPr>
            <a:r>
              <a:rPr lang="en-GB" sz="1800" dirty="0">
                <a:solidFill>
                  <a:srgbClr val="0B0506"/>
                </a:solidFill>
                <a:latin typeface="Times New Roman"/>
                <a:ea typeface="Times New Roman"/>
                <a:cs typeface="Times New Roman"/>
                <a:sym typeface="Times New Roman"/>
              </a:rPr>
              <a:t>happiness, acquisition of wealth, prosperity</a:t>
            </a:r>
            <a:r>
              <a:rPr lang="en-GB" sz="1800" dirty="0">
                <a:solidFill>
                  <a:srgbClr val="3D3A3A"/>
                </a:solidFill>
                <a:latin typeface="Times New Roman"/>
                <a:ea typeface="Times New Roman"/>
                <a:cs typeface="Times New Roman"/>
                <a:sym typeface="Times New Roman"/>
              </a:rPr>
              <a:t>; </a:t>
            </a:r>
            <a:r>
              <a:rPr lang="en-GB" sz="1800" dirty="0">
                <a:solidFill>
                  <a:srgbClr val="0B0506"/>
                </a:solidFill>
                <a:latin typeface="Times New Roman"/>
                <a:ea typeface="Times New Roman"/>
                <a:cs typeface="Times New Roman"/>
                <a:sym typeface="Times New Roman"/>
              </a:rPr>
              <a:t>popularity, property, attainment of higher education and refined qualities </a:t>
            </a:r>
          </a:p>
          <a:p>
            <a:pPr marL="0" marR="0" lvl="0" indent="0" algn="just" rtl="0">
              <a:spcBef>
                <a:spcPts val="0"/>
              </a:spcBef>
              <a:spcAft>
                <a:spcPts val="0"/>
              </a:spcAft>
              <a:buNone/>
            </a:pPr>
            <a:r>
              <a:rPr lang="en-GB" sz="1800" dirty="0">
                <a:solidFill>
                  <a:srgbClr val="0B0506"/>
                </a:solidFill>
                <a:latin typeface="Times New Roman"/>
                <a:ea typeface="Times New Roman"/>
                <a:cs typeface="Times New Roman"/>
                <a:sym typeface="Times New Roman"/>
              </a:rPr>
              <a:t>gratification from the Rulers, keen interest in pious works</a:t>
            </a:r>
            <a:r>
              <a:rPr lang="en-GB" sz="1800" dirty="0">
                <a:solidFill>
                  <a:srgbClr val="272223"/>
                </a:solidFill>
                <a:latin typeface="Times New Roman"/>
                <a:ea typeface="Times New Roman"/>
                <a:cs typeface="Times New Roman"/>
                <a:sym typeface="Times New Roman"/>
              </a:rPr>
              <a:t>, </a:t>
            </a:r>
            <a:r>
              <a:rPr lang="en-GB" sz="1800" dirty="0">
                <a:solidFill>
                  <a:schemeClr val="dk1"/>
                </a:solidFill>
                <a:latin typeface="Calibri"/>
                <a:ea typeface="Calibri"/>
                <a:cs typeface="Calibri"/>
                <a:sym typeface="Calibri"/>
              </a:rPr>
              <a:t>warmth of wife and children, </a:t>
            </a:r>
          </a:p>
          <a:p>
            <a:pPr marL="0" marR="0" lvl="0" indent="0" algn="just" rtl="0">
              <a:spcBef>
                <a:spcPts val="0"/>
              </a:spcBef>
              <a:spcAft>
                <a:spcPts val="0"/>
              </a:spcAft>
              <a:buNone/>
            </a:pPr>
            <a:r>
              <a:rPr lang="en-GB" sz="1800" dirty="0">
                <a:solidFill>
                  <a:schemeClr val="dk1"/>
                </a:solidFill>
                <a:latin typeface="Calibri"/>
                <a:ea typeface="Calibri"/>
                <a:cs typeface="Calibri"/>
                <a:sym typeface="Calibri"/>
              </a:rPr>
              <a:t>pleasure of sound health, high degree of contentment, decent food (prepared in milk), and business gains. </a:t>
            </a:r>
          </a:p>
          <a:p>
            <a:pPr marL="0" marR="0" lvl="0" indent="0" algn="just" rtl="0">
              <a:spcBef>
                <a:spcPts val="0"/>
              </a:spcBef>
              <a:spcAft>
                <a:spcPts val="0"/>
              </a:spcAft>
              <a:buNone/>
            </a:pPr>
            <a:r>
              <a:rPr lang="en-GB" sz="1800" dirty="0">
                <a:solidFill>
                  <a:schemeClr val="dk1"/>
                </a:solidFill>
                <a:latin typeface="Calibri"/>
                <a:ea typeface="Calibri"/>
                <a:cs typeface="Calibri"/>
                <a:sym typeface="Calibri"/>
              </a:rPr>
              <a:t>Mercury if </a:t>
            </a:r>
            <a:r>
              <a:rPr lang="en-GB" sz="1800" dirty="0" err="1">
                <a:solidFill>
                  <a:schemeClr val="dk1"/>
                </a:solidFill>
                <a:latin typeface="Calibri"/>
                <a:ea typeface="Calibri"/>
                <a:cs typeface="Calibri"/>
                <a:sym typeface="Calibri"/>
              </a:rPr>
              <a:t>aspected</a:t>
            </a:r>
            <a:r>
              <a:rPr lang="en-GB" sz="1800" dirty="0">
                <a:solidFill>
                  <a:schemeClr val="dk1"/>
                </a:solidFill>
                <a:latin typeface="Calibri"/>
                <a:ea typeface="Calibri"/>
                <a:cs typeface="Calibri"/>
                <a:sym typeface="Calibri"/>
              </a:rPr>
              <a:t> by or conjunct with </a:t>
            </a:r>
            <a:r>
              <a:rPr lang="en-GB" sz="1800" dirty="0" err="1">
                <a:solidFill>
                  <a:schemeClr val="dk1"/>
                </a:solidFill>
                <a:latin typeface="Calibri"/>
                <a:ea typeface="Calibri"/>
                <a:cs typeface="Calibri"/>
                <a:sym typeface="Calibri"/>
              </a:rPr>
              <a:t>benefic</a:t>
            </a:r>
            <a:r>
              <a:rPr lang="en-GB" sz="1800" dirty="0">
                <a:solidFill>
                  <a:schemeClr val="dk1"/>
                </a:solidFill>
                <a:latin typeface="Calibri"/>
                <a:ea typeface="Calibri"/>
                <a:cs typeface="Calibri"/>
                <a:sym typeface="Calibri"/>
              </a:rPr>
              <a:t> planets and lord of 10th house or having Bhava </a:t>
            </a:r>
            <a:r>
              <a:rPr lang="en-GB" sz="1800" dirty="0" err="1">
                <a:solidFill>
                  <a:schemeClr val="dk1"/>
                </a:solidFill>
                <a:latin typeface="Calibri"/>
                <a:ea typeface="Calibri"/>
                <a:cs typeface="Calibri"/>
                <a:sym typeface="Calibri"/>
              </a:rPr>
              <a:t>Bala</a:t>
            </a:r>
            <a:r>
              <a:rPr lang="en-GB" sz="1800" dirty="0">
                <a:solidFill>
                  <a:schemeClr val="dk1"/>
                </a:solidFill>
                <a:latin typeface="Calibri"/>
                <a:ea typeface="Calibri"/>
                <a:cs typeface="Calibri"/>
                <a:sym typeface="Calibri"/>
              </a:rPr>
              <a:t>, its </a:t>
            </a:r>
            <a:r>
              <a:rPr lang="en-GB" sz="1800" dirty="0" err="1">
                <a:solidFill>
                  <a:schemeClr val="dk1"/>
                </a:solidFill>
                <a:latin typeface="Calibri"/>
                <a:ea typeface="Calibri"/>
                <a:cs typeface="Calibri"/>
                <a:sym typeface="Calibri"/>
              </a:rPr>
              <a:t>Dasa</a:t>
            </a:r>
            <a:r>
              <a:rPr lang="en-GB" sz="1800" dirty="0">
                <a:solidFill>
                  <a:schemeClr val="dk1"/>
                </a:solidFill>
                <a:latin typeface="Calibri"/>
                <a:ea typeface="Calibri"/>
                <a:cs typeface="Calibri"/>
                <a:sym typeface="Calibri"/>
              </a:rPr>
              <a:t> will give full effects.</a:t>
            </a:r>
            <a:endParaRPr sz="1800" dirty="0">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pic>
        <p:nvPicPr>
          <p:cNvPr id="229" name="Google Shape;229;p35"/>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230" name="Google Shape;230;p35"/>
          <p:cNvSpPr/>
          <p:nvPr/>
        </p:nvSpPr>
        <p:spPr>
          <a:xfrm>
            <a:off x="0" y="664588"/>
            <a:ext cx="12192000" cy="92333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endParaRPr sz="1800" i="1" dirty="0">
              <a:solidFill>
                <a:srgbClr val="0C0506"/>
              </a:solidFill>
              <a:latin typeface="Times New Roman"/>
              <a:ea typeface="Times New Roman"/>
              <a:cs typeface="Times New Roman"/>
              <a:sym typeface="Times New Roman"/>
            </a:endParaRPr>
          </a:p>
          <a:p>
            <a:pPr marL="0" marR="0" lvl="0" indent="0" algn="just" rtl="0">
              <a:spcBef>
                <a:spcPts val="0"/>
              </a:spcBef>
              <a:spcAft>
                <a:spcPts val="0"/>
              </a:spcAft>
              <a:buNone/>
            </a:pPr>
            <a:endParaRPr sz="1800" i="1" dirty="0">
              <a:solidFill>
                <a:srgbClr val="0C0506"/>
              </a:solidFill>
              <a:latin typeface="Times New Roman"/>
              <a:ea typeface="Times New Roman"/>
              <a:cs typeface="Times New Roman"/>
              <a:sym typeface="Times New Roman"/>
            </a:endParaRPr>
          </a:p>
          <a:p>
            <a:pPr marL="0" marR="0" lvl="0" indent="0" algn="just" rtl="0">
              <a:spcBef>
                <a:spcPts val="0"/>
              </a:spcBef>
              <a:spcAft>
                <a:spcPts val="0"/>
              </a:spcAft>
              <a:buNone/>
            </a:pPr>
            <a:endParaRPr sz="1800" i="1" dirty="0">
              <a:solidFill>
                <a:srgbClr val="0C0506"/>
              </a:solidFill>
              <a:latin typeface="Times New Roman"/>
              <a:ea typeface="Times New Roman"/>
              <a:cs typeface="Times New Roman"/>
              <a:sym typeface="Times New Roman"/>
            </a:endParaRPr>
          </a:p>
          <a:p>
            <a:pPr marL="0" marR="0" lvl="0" indent="0" algn="just" rtl="0">
              <a:spcBef>
                <a:spcPts val="0"/>
              </a:spcBef>
              <a:spcAft>
                <a:spcPts val="0"/>
              </a:spcAft>
              <a:buNone/>
            </a:pPr>
            <a:endParaRPr sz="1800" i="1" dirty="0">
              <a:solidFill>
                <a:srgbClr val="0C0506"/>
              </a:solidFill>
              <a:latin typeface="Times New Roman"/>
              <a:ea typeface="Times New Roman"/>
              <a:cs typeface="Times New Roman"/>
              <a:sym typeface="Times New Roman"/>
            </a:endParaRPr>
          </a:p>
          <a:p>
            <a:pPr marL="0" marR="0" lvl="0" indent="0" algn="just" rtl="0">
              <a:spcBef>
                <a:spcPts val="0"/>
              </a:spcBef>
              <a:spcAft>
                <a:spcPts val="0"/>
              </a:spcAft>
              <a:buNone/>
            </a:pPr>
            <a:endParaRPr sz="1800" i="1" dirty="0">
              <a:solidFill>
                <a:srgbClr val="0C0506"/>
              </a:solidFill>
              <a:latin typeface="Times New Roman"/>
              <a:ea typeface="Times New Roman"/>
              <a:cs typeface="Times New Roman"/>
              <a:sym typeface="Times New Roman"/>
            </a:endParaRPr>
          </a:p>
          <a:p>
            <a:pPr marL="0" marR="0" lvl="0" indent="0" algn="just" rtl="0">
              <a:spcBef>
                <a:spcPts val="0"/>
              </a:spcBef>
              <a:spcAft>
                <a:spcPts val="0"/>
              </a:spcAft>
              <a:buNone/>
            </a:pPr>
            <a:endParaRPr sz="1800" i="1" dirty="0">
              <a:solidFill>
                <a:srgbClr val="0C0506"/>
              </a:solidFill>
              <a:latin typeface="Times New Roman"/>
              <a:ea typeface="Times New Roman"/>
              <a:cs typeface="Times New Roman"/>
              <a:sym typeface="Times New Roman"/>
            </a:endParaRPr>
          </a:p>
          <a:p>
            <a:pPr marL="0" marR="0" lvl="0" indent="0" algn="just" rtl="0">
              <a:spcBef>
                <a:spcPts val="0"/>
              </a:spcBef>
              <a:spcAft>
                <a:spcPts val="0"/>
              </a:spcAft>
              <a:buNone/>
            </a:pPr>
            <a:endParaRPr sz="1800" i="1" dirty="0">
              <a:solidFill>
                <a:srgbClr val="0C0506"/>
              </a:solidFill>
              <a:latin typeface="Times New Roman"/>
              <a:ea typeface="Times New Roman"/>
              <a:cs typeface="Times New Roman"/>
              <a:sym typeface="Times New Roman"/>
            </a:endParaRPr>
          </a:p>
          <a:p>
            <a:pPr marL="0" marR="0" lvl="0" indent="0" algn="just" rtl="0">
              <a:spcBef>
                <a:spcPts val="0"/>
              </a:spcBef>
              <a:spcAft>
                <a:spcPts val="0"/>
              </a:spcAft>
              <a:buNone/>
            </a:pPr>
            <a:endParaRPr sz="1800" i="1" dirty="0">
              <a:solidFill>
                <a:srgbClr val="0C0506"/>
              </a:solidFill>
              <a:latin typeface="Times New Roman"/>
              <a:ea typeface="Times New Roman"/>
              <a:cs typeface="Times New Roman"/>
              <a:sym typeface="Times New Roman"/>
            </a:endParaRPr>
          </a:p>
          <a:p>
            <a:pPr marL="0" marR="0" lvl="0" indent="0" algn="just" rtl="0">
              <a:spcBef>
                <a:spcPts val="0"/>
              </a:spcBef>
              <a:spcAft>
                <a:spcPts val="0"/>
              </a:spcAft>
              <a:buNone/>
            </a:pPr>
            <a:endParaRPr sz="1800" i="1" dirty="0">
              <a:solidFill>
                <a:srgbClr val="0C0506"/>
              </a:solidFill>
              <a:latin typeface="Times New Roman"/>
              <a:ea typeface="Times New Roman"/>
              <a:cs typeface="Times New Roman"/>
              <a:sym typeface="Times New Roman"/>
            </a:endParaRPr>
          </a:p>
          <a:p>
            <a:pPr marL="0" marR="0" lvl="0" indent="0" algn="just" rtl="0">
              <a:spcBef>
                <a:spcPts val="0"/>
              </a:spcBef>
              <a:spcAft>
                <a:spcPts val="0"/>
              </a:spcAft>
              <a:buNone/>
            </a:pPr>
            <a:endParaRPr sz="1800" i="1" dirty="0">
              <a:solidFill>
                <a:srgbClr val="0C0506"/>
              </a:solidFill>
              <a:latin typeface="Times New Roman"/>
              <a:ea typeface="Times New Roman"/>
              <a:cs typeface="Times New Roman"/>
              <a:sym typeface="Times New Roman"/>
            </a:endParaRPr>
          </a:p>
          <a:p>
            <a:pPr marL="0" marR="0" lvl="0" indent="0" algn="just" rtl="0">
              <a:spcBef>
                <a:spcPts val="0"/>
              </a:spcBef>
              <a:spcAft>
                <a:spcPts val="0"/>
              </a:spcAft>
              <a:buNone/>
            </a:pPr>
            <a:endParaRPr sz="1800" i="1" dirty="0">
              <a:solidFill>
                <a:srgbClr val="0C0506"/>
              </a:solidFill>
              <a:latin typeface="Times New Roman"/>
              <a:ea typeface="Times New Roman"/>
              <a:cs typeface="Times New Roman"/>
              <a:sym typeface="Times New Roman"/>
            </a:endParaRPr>
          </a:p>
          <a:p>
            <a:pPr marL="0" marR="0" lvl="0" indent="0" algn="just" rtl="0">
              <a:spcBef>
                <a:spcPts val="0"/>
              </a:spcBef>
              <a:spcAft>
                <a:spcPts val="0"/>
              </a:spcAft>
              <a:buNone/>
            </a:pPr>
            <a:endParaRPr sz="1800" i="1" dirty="0">
              <a:solidFill>
                <a:srgbClr val="0C0506"/>
              </a:solidFill>
              <a:latin typeface="Times New Roman"/>
              <a:ea typeface="Times New Roman"/>
              <a:cs typeface="Times New Roman"/>
              <a:sym typeface="Times New Roman"/>
            </a:endParaRPr>
          </a:p>
          <a:p>
            <a:pPr marL="0" marR="0" lvl="0" indent="0" algn="just" rtl="0">
              <a:spcBef>
                <a:spcPts val="0"/>
              </a:spcBef>
              <a:spcAft>
                <a:spcPts val="0"/>
              </a:spcAft>
              <a:buNone/>
            </a:pPr>
            <a:r>
              <a:rPr lang="en-GB" sz="1800" i="1" dirty="0">
                <a:solidFill>
                  <a:srgbClr val="0C0506"/>
                </a:solidFill>
                <a:latin typeface="Times New Roman"/>
                <a:ea typeface="Times New Roman"/>
                <a:cs typeface="Times New Roman"/>
                <a:sym typeface="Times New Roman"/>
              </a:rPr>
              <a:t>Notes: Rahu and Ketu get maximum influence from the planet with whom they are conjunct with</a:t>
            </a:r>
            <a:r>
              <a:rPr lang="en-GB" sz="1800" i="1" dirty="0">
                <a:solidFill>
                  <a:srgbClr val="312F2D"/>
                </a:solidFill>
                <a:latin typeface="Times New Roman"/>
                <a:ea typeface="Times New Roman"/>
                <a:cs typeface="Times New Roman"/>
                <a:sym typeface="Times New Roman"/>
              </a:rPr>
              <a:t>. </a:t>
            </a:r>
            <a:r>
              <a:rPr lang="en-GB" sz="1800" i="1" dirty="0">
                <a:solidFill>
                  <a:srgbClr val="0C0506"/>
                </a:solidFill>
                <a:latin typeface="Times New Roman"/>
                <a:ea typeface="Times New Roman"/>
                <a:cs typeface="Times New Roman"/>
                <a:sym typeface="Times New Roman"/>
              </a:rPr>
              <a:t>It they are not in conjunction with any planet, the lords of the signs located with, exert their influence on them</a:t>
            </a:r>
            <a:r>
              <a:rPr lang="en-GB" sz="1800" i="1" dirty="0">
                <a:solidFill>
                  <a:srgbClr val="6D6D6C"/>
                </a:solidFill>
                <a:latin typeface="Times New Roman"/>
                <a:ea typeface="Times New Roman"/>
                <a:cs typeface="Times New Roman"/>
                <a:sym typeface="Times New Roman"/>
              </a:rPr>
              <a:t>. </a:t>
            </a:r>
            <a:r>
              <a:rPr lang="en-GB" sz="1800" i="1" dirty="0">
                <a:solidFill>
                  <a:srgbClr val="0C0506"/>
                </a:solidFill>
                <a:latin typeface="Times New Roman"/>
                <a:ea typeface="Times New Roman"/>
                <a:cs typeface="Times New Roman"/>
                <a:sym typeface="Times New Roman"/>
              </a:rPr>
              <a:t>Therefore, they emphatically deliver the effects of the planets, they have these kinds of associations</a:t>
            </a:r>
            <a:r>
              <a:rPr lang="en-GB" sz="1800" dirty="0">
                <a:solidFill>
                  <a:srgbClr val="565650"/>
                </a:solidFill>
                <a:latin typeface="Times New Roman"/>
                <a:ea typeface="Times New Roman"/>
                <a:cs typeface="Times New Roman"/>
                <a:sym typeface="Times New Roman"/>
              </a:rPr>
              <a:t>.</a:t>
            </a:r>
            <a:endParaRPr sz="1800" dirty="0">
              <a:solidFill>
                <a:schemeClr val="dk1"/>
              </a:solidFill>
              <a:latin typeface="Calibri"/>
              <a:ea typeface="Calibri"/>
              <a:cs typeface="Calibri"/>
              <a:sym typeface="Calibri"/>
            </a:endParaRPr>
          </a:p>
        </p:txBody>
      </p:sp>
      <p:sp>
        <p:nvSpPr>
          <p:cNvPr id="231" name="Google Shape;231;p35"/>
          <p:cNvSpPr/>
          <p:nvPr/>
        </p:nvSpPr>
        <p:spPr>
          <a:xfrm>
            <a:off x="3771245" y="1883174"/>
            <a:ext cx="2961387"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32" name="Google Shape;232;p35"/>
          <p:cNvSpPr/>
          <p:nvPr/>
        </p:nvSpPr>
        <p:spPr>
          <a:xfrm>
            <a:off x="80050" y="1883175"/>
            <a:ext cx="11964900" cy="39132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a:p>
            <a:pPr marL="0" marR="0" lvl="0" indent="0" algn="just" rtl="0">
              <a:spcBef>
                <a:spcPts val="0"/>
              </a:spcBef>
              <a:spcAft>
                <a:spcPts val="0"/>
              </a:spcAft>
              <a:buNone/>
            </a:pPr>
            <a:endParaRPr sz="1800">
              <a:solidFill>
                <a:schemeClr val="dk1"/>
              </a:solidFill>
              <a:latin typeface="Calibri"/>
              <a:ea typeface="Calibri"/>
              <a:cs typeface="Calibri"/>
              <a:sym typeface="Calibri"/>
            </a:endParaRPr>
          </a:p>
          <a:p>
            <a:pPr marL="0" marR="0" lvl="0" indent="0" algn="just" rtl="0">
              <a:spcBef>
                <a:spcPts val="0"/>
              </a:spcBef>
              <a:spcAft>
                <a:spcPts val="0"/>
              </a:spcAft>
              <a:buNone/>
            </a:pPr>
            <a:r>
              <a:rPr lang="en-GB" sz="1800">
                <a:solidFill>
                  <a:srgbClr val="0E0405"/>
                </a:solidFill>
                <a:latin typeface="Times New Roman"/>
                <a:ea typeface="Times New Roman"/>
                <a:cs typeface="Times New Roman"/>
                <a:sym typeface="Times New Roman"/>
              </a:rPr>
              <a:t> </a:t>
            </a:r>
            <a:endParaRPr sz="1800">
              <a:solidFill>
                <a:schemeClr val="dk1"/>
              </a:solidFill>
              <a:latin typeface="Calibri"/>
              <a:ea typeface="Calibri"/>
              <a:cs typeface="Calibri"/>
              <a:sym typeface="Calibri"/>
            </a:endParaRPr>
          </a:p>
        </p:txBody>
      </p:sp>
      <p:sp>
        <p:nvSpPr>
          <p:cNvPr id="233" name="Google Shape;233;p35"/>
          <p:cNvSpPr/>
          <p:nvPr/>
        </p:nvSpPr>
        <p:spPr>
          <a:xfrm>
            <a:off x="4666760" y="721678"/>
            <a:ext cx="28584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800" b="1">
                <a:solidFill>
                  <a:srgbClr val="0D0505"/>
                </a:solidFill>
                <a:latin typeface="Times New Roman"/>
                <a:ea typeface="Times New Roman"/>
                <a:cs typeface="Times New Roman"/>
                <a:sym typeface="Times New Roman"/>
              </a:rPr>
              <a:t>Results of the Dasa of Ketu</a:t>
            </a:r>
            <a:endParaRPr sz="1800">
              <a:solidFill>
                <a:schemeClr val="dk1"/>
              </a:solidFill>
              <a:latin typeface="Calibri"/>
              <a:ea typeface="Calibri"/>
              <a:cs typeface="Calibri"/>
              <a:sym typeface="Calibri"/>
            </a:endParaRPr>
          </a:p>
        </p:txBody>
      </p:sp>
      <p:sp>
        <p:nvSpPr>
          <p:cNvPr id="234" name="Google Shape;234;p35"/>
          <p:cNvSpPr/>
          <p:nvPr/>
        </p:nvSpPr>
        <p:spPr>
          <a:xfrm>
            <a:off x="0" y="1213264"/>
            <a:ext cx="12192000" cy="17544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GB" sz="1800" dirty="0">
                <a:solidFill>
                  <a:srgbClr val="0D0505"/>
                </a:solidFill>
                <a:latin typeface="Times New Roman"/>
                <a:ea typeface="Times New Roman"/>
                <a:cs typeface="Times New Roman"/>
                <a:sym typeface="Times New Roman"/>
              </a:rPr>
              <a:t> If Ketu </a:t>
            </a:r>
            <a:r>
              <a:rPr lang="en-GB" sz="1800" dirty="0">
                <a:solidFill>
                  <a:srgbClr val="241B1C"/>
                </a:solidFill>
                <a:latin typeface="Times New Roman"/>
                <a:ea typeface="Times New Roman"/>
                <a:cs typeface="Times New Roman"/>
                <a:sym typeface="Times New Roman"/>
              </a:rPr>
              <a:t>is </a:t>
            </a:r>
            <a:r>
              <a:rPr lang="en-GB" sz="1800" dirty="0">
                <a:solidFill>
                  <a:srgbClr val="0D0505"/>
                </a:solidFill>
                <a:latin typeface="Times New Roman"/>
                <a:ea typeface="Times New Roman"/>
                <a:cs typeface="Times New Roman"/>
                <a:sym typeface="Times New Roman"/>
              </a:rPr>
              <a:t>posited in Angles (</a:t>
            </a:r>
            <a:r>
              <a:rPr lang="en-GB" sz="1800" dirty="0" err="1">
                <a:solidFill>
                  <a:srgbClr val="0D0505"/>
                </a:solidFill>
                <a:latin typeface="Times New Roman"/>
                <a:ea typeface="Times New Roman"/>
                <a:cs typeface="Times New Roman"/>
                <a:sym typeface="Times New Roman"/>
              </a:rPr>
              <a:t>Kendras</a:t>
            </a:r>
            <a:r>
              <a:rPr lang="en-GB" sz="1800" dirty="0">
                <a:solidFill>
                  <a:srgbClr val="0D0505"/>
                </a:solidFill>
                <a:latin typeface="Times New Roman"/>
                <a:ea typeface="Times New Roman"/>
                <a:cs typeface="Times New Roman"/>
                <a:sym typeface="Times New Roman"/>
              </a:rPr>
              <a:t>) the 11</a:t>
            </a:r>
            <a:r>
              <a:rPr lang="en-GB" sz="1800" baseline="30000" dirty="0">
                <a:solidFill>
                  <a:srgbClr val="0D0505"/>
                </a:solidFill>
                <a:latin typeface="Times New Roman"/>
                <a:ea typeface="Times New Roman"/>
                <a:cs typeface="Times New Roman"/>
                <a:sym typeface="Times New Roman"/>
              </a:rPr>
              <a:t>th</a:t>
            </a:r>
            <a:r>
              <a:rPr lang="en-GB" sz="1800" dirty="0">
                <a:solidFill>
                  <a:srgbClr val="0D0505"/>
                </a:solidFill>
                <a:latin typeface="Times New Roman"/>
                <a:ea typeface="Times New Roman"/>
                <a:cs typeface="Times New Roman"/>
                <a:sym typeface="Times New Roman"/>
              </a:rPr>
              <a:t> house, Trines (</a:t>
            </a:r>
            <a:r>
              <a:rPr lang="en-GB" sz="1800" dirty="0" err="1">
                <a:solidFill>
                  <a:srgbClr val="0D0505"/>
                </a:solidFill>
                <a:latin typeface="Times New Roman"/>
                <a:ea typeface="Times New Roman"/>
                <a:cs typeface="Times New Roman"/>
                <a:sym typeface="Times New Roman"/>
              </a:rPr>
              <a:t>Trikonas</a:t>
            </a:r>
            <a:r>
              <a:rPr lang="en-GB" sz="1800" dirty="0">
                <a:solidFill>
                  <a:srgbClr val="0D0505"/>
                </a:solidFill>
                <a:latin typeface="Times New Roman"/>
                <a:ea typeface="Times New Roman"/>
                <a:cs typeface="Times New Roman"/>
                <a:sym typeface="Times New Roman"/>
              </a:rPr>
              <a:t>), in </a:t>
            </a:r>
            <a:r>
              <a:rPr lang="en-GB" sz="1800" dirty="0" err="1">
                <a:solidFill>
                  <a:srgbClr val="0D0505"/>
                </a:solidFill>
                <a:latin typeface="Times New Roman"/>
                <a:ea typeface="Times New Roman"/>
                <a:cs typeface="Times New Roman"/>
                <a:sym typeface="Times New Roman"/>
              </a:rPr>
              <a:t>benefic</a:t>
            </a:r>
            <a:r>
              <a:rPr lang="en-GB" sz="1800" dirty="0">
                <a:solidFill>
                  <a:srgbClr val="0D0505"/>
                </a:solidFill>
                <a:latin typeface="Times New Roman"/>
                <a:ea typeface="Times New Roman"/>
                <a:cs typeface="Times New Roman"/>
                <a:sym typeface="Times New Roman"/>
              </a:rPr>
              <a:t> signs duly </a:t>
            </a:r>
            <a:r>
              <a:rPr lang="en-GB" sz="1800" dirty="0" err="1">
                <a:solidFill>
                  <a:srgbClr val="0D0505"/>
                </a:solidFill>
                <a:latin typeface="Times New Roman"/>
                <a:ea typeface="Times New Roman"/>
                <a:cs typeface="Times New Roman"/>
                <a:sym typeface="Times New Roman"/>
              </a:rPr>
              <a:t>aspected</a:t>
            </a:r>
            <a:r>
              <a:rPr lang="en-GB" sz="1800" dirty="0">
                <a:solidFill>
                  <a:srgbClr val="0D0505"/>
                </a:solidFill>
                <a:latin typeface="Times New Roman"/>
                <a:ea typeface="Times New Roman"/>
                <a:cs typeface="Times New Roman"/>
                <a:sym typeface="Times New Roman"/>
              </a:rPr>
              <a:t> by the </a:t>
            </a:r>
            <a:r>
              <a:rPr lang="en-GB" sz="1800" dirty="0" err="1">
                <a:solidFill>
                  <a:srgbClr val="0D0505"/>
                </a:solidFill>
                <a:latin typeface="Times New Roman"/>
                <a:ea typeface="Times New Roman"/>
                <a:cs typeface="Times New Roman"/>
                <a:sym typeface="Times New Roman"/>
              </a:rPr>
              <a:t>benefic</a:t>
            </a:r>
            <a:r>
              <a:rPr lang="en-GB" sz="1800" dirty="0">
                <a:solidFill>
                  <a:srgbClr val="0D0505"/>
                </a:solidFill>
                <a:latin typeface="Times New Roman"/>
                <a:ea typeface="Times New Roman"/>
                <a:cs typeface="Times New Roman"/>
                <a:sym typeface="Times New Roman"/>
              </a:rPr>
              <a:t> Vargas (divisions), </a:t>
            </a:r>
          </a:p>
          <a:p>
            <a:pPr marL="0" marR="0" lvl="0" indent="0" algn="just" rtl="0">
              <a:spcBef>
                <a:spcPts val="0"/>
              </a:spcBef>
              <a:spcAft>
                <a:spcPts val="0"/>
              </a:spcAft>
              <a:buNone/>
            </a:pPr>
            <a:endParaRPr lang="en-GB" sz="1800" dirty="0">
              <a:solidFill>
                <a:srgbClr val="0D0505"/>
              </a:solidFill>
              <a:latin typeface="Times New Roman"/>
              <a:ea typeface="Times New Roman"/>
              <a:cs typeface="Times New Roman"/>
              <a:sym typeface="Times New Roman"/>
            </a:endParaRPr>
          </a:p>
          <a:p>
            <a:pPr marL="0" marR="0" lvl="0" indent="0" algn="just" rtl="0">
              <a:spcBef>
                <a:spcPts val="0"/>
              </a:spcBef>
              <a:spcAft>
                <a:spcPts val="0"/>
              </a:spcAft>
              <a:buNone/>
            </a:pPr>
            <a:r>
              <a:rPr lang="en-GB" sz="1800" dirty="0">
                <a:solidFill>
                  <a:srgbClr val="0D0505"/>
                </a:solidFill>
                <a:latin typeface="Times New Roman"/>
                <a:ea typeface="Times New Roman"/>
                <a:cs typeface="Times New Roman"/>
                <a:sym typeface="Times New Roman"/>
              </a:rPr>
              <a:t>seeking of kings' affection, administrator of the country or village, possibility of the pleasure of conveyance and children, happiness from the travelling of the country and foreign land be indicative. </a:t>
            </a:r>
          </a:p>
          <a:p>
            <a:pPr marL="0" marR="0" lvl="0" indent="0" algn="just" rtl="0">
              <a:spcBef>
                <a:spcPts val="0"/>
              </a:spcBef>
              <a:spcAft>
                <a:spcPts val="0"/>
              </a:spcAft>
              <a:buNone/>
            </a:pPr>
            <a:r>
              <a:rPr lang="en-GB" sz="1800" dirty="0">
                <a:solidFill>
                  <a:srgbClr val="0D0505"/>
                </a:solidFill>
                <a:latin typeface="Times New Roman"/>
                <a:ea typeface="Times New Roman"/>
                <a:cs typeface="Times New Roman"/>
                <a:sym typeface="Times New Roman"/>
              </a:rPr>
              <a:t>In this  </a:t>
            </a:r>
            <a:r>
              <a:rPr lang="en-GB" sz="1800" dirty="0" err="1">
                <a:solidFill>
                  <a:srgbClr val="0D0505"/>
                </a:solidFill>
                <a:latin typeface="Times New Roman"/>
                <a:ea typeface="Times New Roman"/>
                <a:cs typeface="Times New Roman"/>
                <a:sym typeface="Times New Roman"/>
              </a:rPr>
              <a:t>Dasa</a:t>
            </a:r>
            <a:r>
              <a:rPr lang="en-GB" sz="1800" dirty="0">
                <a:solidFill>
                  <a:srgbClr val="0D0505"/>
                </a:solidFill>
                <a:latin typeface="Times New Roman"/>
                <a:ea typeface="Times New Roman"/>
                <a:cs typeface="Times New Roman"/>
                <a:sym typeface="Times New Roman"/>
              </a:rPr>
              <a:t>, the native will have the pleasure of his wife and children and gains of catties</a:t>
            </a:r>
            <a:r>
              <a:rPr lang="en-GB" sz="1800" dirty="0">
                <a:solidFill>
                  <a:srgbClr val="6B6965"/>
                </a:solidFill>
                <a:latin typeface="Times New Roman"/>
                <a:ea typeface="Times New Roman"/>
                <a:cs typeface="Times New Roman"/>
                <a:sym typeface="Times New Roman"/>
              </a:rPr>
              <a:t>_. </a:t>
            </a:r>
          </a:p>
          <a:p>
            <a:pPr marL="0" marR="0" lvl="0" indent="0" algn="just" rtl="0">
              <a:spcBef>
                <a:spcPts val="0"/>
              </a:spcBef>
              <a:spcAft>
                <a:spcPts val="0"/>
              </a:spcAft>
              <a:buNone/>
            </a:pPr>
            <a:r>
              <a:rPr lang="en-GB" sz="1800" dirty="0">
                <a:solidFill>
                  <a:srgbClr val="0D0505"/>
                </a:solidFill>
                <a:latin typeface="Times New Roman"/>
                <a:ea typeface="Times New Roman"/>
                <a:cs typeface="Times New Roman"/>
                <a:sym typeface="Times New Roman"/>
              </a:rPr>
              <a:t>Ketu being in the 3rd, the 6th or the 11th house will give happiness in its </a:t>
            </a:r>
            <a:r>
              <a:rPr lang="en-GB" sz="1800" dirty="0" err="1">
                <a:solidFill>
                  <a:srgbClr val="0D0505"/>
                </a:solidFill>
                <a:latin typeface="Times New Roman"/>
                <a:ea typeface="Times New Roman"/>
                <a:cs typeface="Times New Roman"/>
                <a:sym typeface="Times New Roman"/>
              </a:rPr>
              <a:t>Dasa</a:t>
            </a:r>
            <a:r>
              <a:rPr lang="en-GB" sz="1800" dirty="0">
                <a:solidFill>
                  <a:srgbClr val="0D0505"/>
                </a:solidFill>
                <a:latin typeface="Times New Roman"/>
                <a:ea typeface="Times New Roman"/>
                <a:cs typeface="Times New Roman"/>
                <a:sym typeface="Times New Roman"/>
              </a:rPr>
              <a:t> and the native gains from the king, affection of friends and pleasure of owning elephant, horses etc. (conveyance).  </a:t>
            </a:r>
            <a:endParaRPr sz="1800" dirty="0">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pic>
        <p:nvPicPr>
          <p:cNvPr id="239" name="Google Shape;239;p36"/>
          <p:cNvPicPr preferRelativeResize="0"/>
          <p:nvPr/>
        </p:nvPicPr>
        <p:blipFill rotWithShape="1">
          <a:blip r:embed="rId3">
            <a:alphaModFix/>
          </a:blip>
          <a:srcRect/>
          <a:stretch/>
        </p:blipFill>
        <p:spPr>
          <a:xfrm>
            <a:off x="-106950" y="-721900"/>
            <a:ext cx="12192000" cy="6857999"/>
          </a:xfrm>
          <a:prstGeom prst="rect">
            <a:avLst/>
          </a:prstGeom>
          <a:noFill/>
          <a:ln>
            <a:noFill/>
          </a:ln>
        </p:spPr>
      </p:pic>
      <p:sp>
        <p:nvSpPr>
          <p:cNvPr id="240" name="Google Shape;240;p36"/>
          <p:cNvSpPr/>
          <p:nvPr/>
        </p:nvSpPr>
        <p:spPr>
          <a:xfrm>
            <a:off x="3771250" y="4"/>
            <a:ext cx="2961300" cy="5694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1800" b="1">
                <a:solidFill>
                  <a:srgbClr val="0C0506"/>
                </a:solidFill>
                <a:latin typeface="Times New Roman"/>
                <a:ea typeface="Times New Roman"/>
                <a:cs typeface="Times New Roman"/>
                <a:sym typeface="Times New Roman"/>
              </a:rPr>
              <a:t>Results of the Dasa of Venus</a:t>
            </a:r>
            <a:endParaRPr sz="1800">
              <a:solidFill>
                <a:schemeClr val="dk1"/>
              </a:solidFill>
              <a:latin typeface="Calibri"/>
              <a:ea typeface="Calibri"/>
              <a:cs typeface="Calibri"/>
              <a:sym typeface="Calibri"/>
            </a:endParaRPr>
          </a:p>
        </p:txBody>
      </p:sp>
      <p:sp>
        <p:nvSpPr>
          <p:cNvPr id="241" name="Google Shape;241;p36"/>
          <p:cNvSpPr/>
          <p:nvPr/>
        </p:nvSpPr>
        <p:spPr>
          <a:xfrm>
            <a:off x="0" y="569395"/>
            <a:ext cx="12192000" cy="61599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GB" sz="1800" dirty="0">
                <a:solidFill>
                  <a:srgbClr val="0C0506"/>
                </a:solidFill>
                <a:latin typeface="Times New Roman"/>
                <a:ea typeface="Times New Roman"/>
                <a:cs typeface="Times New Roman"/>
                <a:sym typeface="Times New Roman"/>
              </a:rPr>
              <a:t>Venus who resides in every human being with passion and strong emotions and preceptor of the devils, Brahmin by caste, now I perorate the results of the </a:t>
            </a:r>
            <a:r>
              <a:rPr lang="en-GB" sz="1800" dirty="0" err="1">
                <a:solidFill>
                  <a:srgbClr val="0C0506"/>
                </a:solidFill>
                <a:latin typeface="Times New Roman"/>
                <a:ea typeface="Times New Roman"/>
                <a:cs typeface="Times New Roman"/>
                <a:sym typeface="Times New Roman"/>
              </a:rPr>
              <a:t>Dasa</a:t>
            </a:r>
            <a:r>
              <a:rPr lang="en-GB" sz="1800" dirty="0">
                <a:solidFill>
                  <a:srgbClr val="0C0506"/>
                </a:solidFill>
                <a:latin typeface="Times New Roman"/>
                <a:ea typeface="Times New Roman"/>
                <a:cs typeface="Times New Roman"/>
                <a:sym typeface="Times New Roman"/>
              </a:rPr>
              <a:t> of that very Venus before you</a:t>
            </a:r>
            <a:r>
              <a:rPr lang="en-GB" sz="1800" dirty="0">
                <a:solidFill>
                  <a:srgbClr val="312F2D"/>
                </a:solidFill>
                <a:latin typeface="Times New Roman"/>
                <a:ea typeface="Times New Roman"/>
                <a:cs typeface="Times New Roman"/>
                <a:sym typeface="Times New Roman"/>
              </a:rPr>
              <a:t>.</a:t>
            </a:r>
            <a:endParaRPr lang="en-GB" sz="1800" dirty="0">
              <a:solidFill>
                <a:schemeClr val="dk1"/>
              </a:solidFill>
              <a:latin typeface="Calibri"/>
              <a:ea typeface="Times New Roman"/>
              <a:cs typeface="Calibri"/>
              <a:sym typeface="Calibri"/>
            </a:endParaRPr>
          </a:p>
          <a:p>
            <a:pPr marL="0" marR="0" lvl="0" indent="0" algn="just" rtl="0">
              <a:spcBef>
                <a:spcPts val="0"/>
              </a:spcBef>
              <a:spcAft>
                <a:spcPts val="0"/>
              </a:spcAft>
              <a:buNone/>
            </a:pPr>
            <a:endParaRPr lang="en-GB" sz="1800" dirty="0">
              <a:solidFill>
                <a:schemeClr val="dk1"/>
              </a:solidFill>
              <a:latin typeface="Calibri"/>
              <a:ea typeface="Times New Roman"/>
              <a:cs typeface="Calibri"/>
              <a:sym typeface="Calibri"/>
            </a:endParaRPr>
          </a:p>
          <a:p>
            <a:pPr marL="0" marR="0" lvl="0" indent="0" algn="just" rtl="0">
              <a:spcBef>
                <a:spcPts val="0"/>
              </a:spcBef>
              <a:spcAft>
                <a:spcPts val="0"/>
              </a:spcAft>
              <a:buNone/>
            </a:pPr>
            <a:r>
              <a:rPr lang="en-GB" sz="1800" dirty="0">
                <a:solidFill>
                  <a:srgbClr val="312F2D"/>
                </a:solidFill>
                <a:latin typeface="Times New Roman"/>
                <a:ea typeface="Times New Roman"/>
                <a:cs typeface="Times New Roman"/>
                <a:sym typeface="Times New Roman"/>
              </a:rPr>
              <a:t> </a:t>
            </a:r>
            <a:r>
              <a:rPr lang="en-GB" sz="1800" dirty="0">
                <a:solidFill>
                  <a:srgbClr val="0C0506"/>
                </a:solidFill>
                <a:latin typeface="Times New Roman"/>
                <a:ea typeface="Times New Roman"/>
                <a:cs typeface="Times New Roman"/>
                <a:sym typeface="Times New Roman"/>
              </a:rPr>
              <a:t>If Venus is in deep exaltation, own sign or in Angles (</a:t>
            </a:r>
            <a:r>
              <a:rPr lang="en-GB" sz="1800" dirty="0" err="1">
                <a:solidFill>
                  <a:srgbClr val="0C0506"/>
                </a:solidFill>
                <a:latin typeface="Times New Roman"/>
                <a:ea typeface="Times New Roman"/>
                <a:cs typeface="Times New Roman"/>
                <a:sym typeface="Times New Roman"/>
              </a:rPr>
              <a:t>Kendras</a:t>
            </a:r>
            <a:r>
              <a:rPr lang="en-GB" sz="1800" dirty="0">
                <a:solidFill>
                  <a:srgbClr val="0C0506"/>
                </a:solidFill>
                <a:latin typeface="Times New Roman"/>
                <a:ea typeface="Times New Roman"/>
                <a:cs typeface="Times New Roman"/>
                <a:sym typeface="Times New Roman"/>
              </a:rPr>
              <a:t>), the native will have coronations (kingship)</a:t>
            </a:r>
            <a:r>
              <a:rPr lang="en-GB" sz="1800" dirty="0">
                <a:solidFill>
                  <a:srgbClr val="312F2D"/>
                </a:solidFill>
                <a:latin typeface="Times New Roman"/>
                <a:ea typeface="Times New Roman"/>
                <a:cs typeface="Times New Roman"/>
                <a:sym typeface="Times New Roman"/>
              </a:rPr>
              <a:t>; </a:t>
            </a:r>
            <a:r>
              <a:rPr lang="en-GB" sz="1800" dirty="0">
                <a:solidFill>
                  <a:srgbClr val="0C0506"/>
                </a:solidFill>
                <a:latin typeface="Times New Roman"/>
                <a:ea typeface="Times New Roman"/>
                <a:cs typeface="Times New Roman"/>
                <a:sym typeface="Times New Roman"/>
              </a:rPr>
              <a:t>gains of vehicles, clothes, ornaments, elephants, horses (conveyance) and other animals; </a:t>
            </a:r>
          </a:p>
          <a:p>
            <a:pPr marL="0" marR="0" lvl="0" indent="0" algn="just" rtl="0">
              <a:spcBef>
                <a:spcPts val="0"/>
              </a:spcBef>
              <a:spcAft>
                <a:spcPts val="0"/>
              </a:spcAft>
              <a:buNone/>
            </a:pPr>
            <a:r>
              <a:rPr lang="en-GB" sz="1800" dirty="0">
                <a:solidFill>
                  <a:srgbClr val="0C0506"/>
                </a:solidFill>
                <a:latin typeface="Times New Roman"/>
                <a:ea typeface="Times New Roman"/>
                <a:cs typeface="Times New Roman"/>
                <a:sym typeface="Times New Roman"/>
              </a:rPr>
              <a:t>eats food with sweet every day, gets recognition from sovereign, sounding of drum (percussions) loudly and gets wealthy and prosperous house (with the grace of goddess Laxmi). Venus if occupies the Trines (</a:t>
            </a:r>
            <a:r>
              <a:rPr lang="en-GB" sz="1800" dirty="0" err="1">
                <a:solidFill>
                  <a:srgbClr val="0C0506"/>
                </a:solidFill>
                <a:latin typeface="Times New Roman"/>
                <a:ea typeface="Times New Roman"/>
                <a:cs typeface="Times New Roman"/>
                <a:sym typeface="Times New Roman"/>
              </a:rPr>
              <a:t>Trikona</a:t>
            </a:r>
            <a:r>
              <a:rPr lang="en-GB" sz="1800">
                <a:solidFill>
                  <a:srgbClr val="0C0506"/>
                </a:solidFill>
                <a:latin typeface="Times New Roman"/>
                <a:ea typeface="Times New Roman"/>
                <a:cs typeface="Times New Roman"/>
                <a:sym typeface="Times New Roman"/>
              </a:rPr>
              <a:t>)</a:t>
            </a:r>
            <a:r>
              <a:rPr lang="en-GB" sz="1800">
                <a:solidFill>
                  <a:srgbClr val="565650"/>
                </a:solidFill>
                <a:latin typeface="Times New Roman"/>
                <a:ea typeface="Times New Roman"/>
                <a:cs typeface="Times New Roman"/>
                <a:sym typeface="Times New Roman"/>
              </a:rPr>
              <a:t>. </a:t>
            </a:r>
          </a:p>
          <a:p>
            <a:pPr marL="0" marR="0" lvl="0" indent="0" algn="just" rtl="0">
              <a:spcBef>
                <a:spcPts val="0"/>
              </a:spcBef>
              <a:spcAft>
                <a:spcPts val="0"/>
              </a:spcAft>
              <a:buNone/>
            </a:pPr>
            <a:r>
              <a:rPr lang="en-GB" sz="1800">
                <a:solidFill>
                  <a:srgbClr val="0C0506"/>
                </a:solidFill>
                <a:latin typeface="Times New Roman"/>
                <a:ea typeface="Times New Roman"/>
                <a:cs typeface="Times New Roman"/>
                <a:sym typeface="Times New Roman"/>
              </a:rPr>
              <a:t>bestowal </a:t>
            </a:r>
            <a:r>
              <a:rPr lang="en-GB" sz="1800" dirty="0">
                <a:solidFill>
                  <a:srgbClr val="0C0506"/>
                </a:solidFill>
                <a:latin typeface="Times New Roman"/>
                <a:ea typeface="Times New Roman"/>
                <a:cs typeface="Times New Roman"/>
                <a:sym typeface="Times New Roman"/>
              </a:rPr>
              <a:t>of kingdom (synonymity with the high government position etc.), wealth, house, festivity at home, welfare of children, commandership of the army and welcome visits of the dear relatives, accumulation of cattle be also </a:t>
            </a:r>
            <a:r>
              <a:rPr lang="en-GB" sz="1800" dirty="0">
                <a:solidFill>
                  <a:srgbClr val="0E0405"/>
                </a:solidFill>
                <a:latin typeface="Times New Roman"/>
                <a:ea typeface="Times New Roman"/>
                <a:cs typeface="Times New Roman"/>
                <a:sym typeface="Times New Roman"/>
              </a:rPr>
              <a:t>predicted</a:t>
            </a:r>
            <a:r>
              <a:rPr lang="en-GB" sz="1800" dirty="0">
                <a:solidFill>
                  <a:srgbClr val="392F31"/>
                </a:solidFill>
                <a:latin typeface="Times New Roman"/>
                <a:ea typeface="Times New Roman"/>
                <a:cs typeface="Times New Roman"/>
                <a:sym typeface="Times New Roman"/>
              </a:rPr>
              <a:t>.</a:t>
            </a:r>
            <a:endParaRPr dirty="0"/>
          </a:p>
          <a:p>
            <a:pPr marL="0" marR="0" lvl="0" indent="0" algn="just" rtl="0">
              <a:spcBef>
                <a:spcPts val="0"/>
              </a:spcBef>
              <a:spcAft>
                <a:spcPts val="0"/>
              </a:spcAft>
              <a:buNone/>
            </a:pPr>
            <a:endParaRPr sz="1800" dirty="0">
              <a:solidFill>
                <a:srgbClr val="392F31"/>
              </a:solidFill>
              <a:latin typeface="Times New Roman"/>
              <a:ea typeface="Times New Roman"/>
              <a:cs typeface="Times New Roman"/>
              <a:sym typeface="Times New Roman"/>
            </a:endParaRPr>
          </a:p>
          <a:p>
            <a:pPr marL="0" marR="0" lvl="0" indent="0" algn="just" rtl="0">
              <a:spcBef>
                <a:spcPts val="0"/>
              </a:spcBef>
              <a:spcAft>
                <a:spcPts val="0"/>
              </a:spcAft>
              <a:buNone/>
            </a:pPr>
            <a:r>
              <a:rPr lang="en-GB" sz="1800" b="1" i="1" dirty="0">
                <a:solidFill>
                  <a:schemeClr val="dk1"/>
                </a:solidFill>
                <a:latin typeface="Calibri"/>
                <a:ea typeface="Calibri"/>
                <a:cs typeface="Calibri"/>
                <a:sym typeface="Calibri"/>
              </a:rPr>
              <a:t>Notes: Venus is the Karaka of sex, lust and passion, status, respects, ornaments, work energy, wealth assets, marriage, cattle, musical instruments, conveyance, (horse, in ancient parlance) delightful beauty, treasure, honour, ministership, putting king under spell, occultism, tantric. Auspicious and strong </a:t>
            </a:r>
            <a:r>
              <a:rPr lang="en-GB" sz="1800" b="1" i="1" dirty="0" err="1">
                <a:solidFill>
                  <a:schemeClr val="dk1"/>
                </a:solidFill>
                <a:latin typeface="Calibri"/>
                <a:ea typeface="Calibri"/>
                <a:cs typeface="Calibri"/>
                <a:sym typeface="Calibri"/>
              </a:rPr>
              <a:t>Dasa</a:t>
            </a:r>
            <a:r>
              <a:rPr lang="en-GB" sz="1800" b="1" i="1" dirty="0">
                <a:solidFill>
                  <a:schemeClr val="dk1"/>
                </a:solidFill>
                <a:latin typeface="Calibri"/>
                <a:ea typeface="Calibri"/>
                <a:cs typeface="Calibri"/>
                <a:sym typeface="Calibri"/>
              </a:rPr>
              <a:t> of Venus, the native will have all the amenities, traits etc., signified by the planet</a:t>
            </a:r>
            <a:r>
              <a:rPr lang="en-GB" sz="1800" b="1" dirty="0">
                <a:solidFill>
                  <a:schemeClr val="dk1"/>
                </a:solidFill>
                <a:latin typeface="Calibri"/>
                <a:ea typeface="Calibri"/>
                <a:cs typeface="Calibri"/>
                <a:sym typeface="Calibri"/>
              </a:rPr>
              <a:t>.</a:t>
            </a:r>
            <a:endParaRPr sz="1800" b="1"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800" dirty="0">
              <a:solidFill>
                <a:schemeClr val="dk1"/>
              </a:solidFill>
              <a:latin typeface="Calibri"/>
              <a:ea typeface="Calibri"/>
              <a:cs typeface="Calibri"/>
              <a:sym typeface="Calibri"/>
            </a:endParaRPr>
          </a:p>
          <a:p>
            <a:pPr marL="0" marR="0" lvl="0" indent="0" algn="just" rtl="0">
              <a:spcBef>
                <a:spcPts val="0"/>
              </a:spcBef>
              <a:spcAft>
                <a:spcPts val="0"/>
              </a:spcAft>
              <a:buNone/>
            </a:pPr>
            <a:r>
              <a:rPr lang="en-GB" sz="1800" dirty="0">
                <a:solidFill>
                  <a:srgbClr val="0E0405"/>
                </a:solidFill>
                <a:latin typeface="Times New Roman"/>
                <a:ea typeface="Times New Roman"/>
                <a:cs typeface="Times New Roman"/>
                <a:sym typeface="Times New Roman"/>
              </a:rPr>
              <a:t> </a:t>
            </a:r>
            <a:endParaRPr sz="1800" dirty="0">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pic>
        <p:nvPicPr>
          <p:cNvPr id="246" name="Google Shape;246;p37"/>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247" name="Google Shape;247;p37"/>
          <p:cNvSpPr/>
          <p:nvPr/>
        </p:nvSpPr>
        <p:spPr>
          <a:xfrm>
            <a:off x="0" y="520903"/>
            <a:ext cx="12192000" cy="5078313"/>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GB" sz="1800">
                <a:solidFill>
                  <a:srgbClr val="0E0405"/>
                </a:solidFill>
                <a:latin typeface="Times New Roman"/>
                <a:ea typeface="Times New Roman"/>
                <a:cs typeface="Times New Roman"/>
                <a:sym typeface="Times New Roman"/>
              </a:rPr>
              <a:t>83-84: Venus, in case is posited in the 6th, the 8th or the 12th house, in the sign of debilitation or in the sign of the 12th lord, the Dasa of Venus will produce enmity with th'e relatives, distress from the women folks, loss in business, cattle etc</a:t>
            </a:r>
            <a:r>
              <a:rPr lang="en-GB" sz="1800">
                <a:solidFill>
                  <a:srgbClr val="392F31"/>
                </a:solidFill>
                <a:latin typeface="Times New Roman"/>
                <a:ea typeface="Times New Roman"/>
                <a:cs typeface="Times New Roman"/>
                <a:sym typeface="Times New Roman"/>
              </a:rPr>
              <a:t>.</a:t>
            </a:r>
            <a:r>
              <a:rPr lang="en-GB" sz="1800">
                <a:solidFill>
                  <a:srgbClr val="0E0405"/>
                </a:solidFill>
                <a:latin typeface="Times New Roman"/>
                <a:ea typeface="Times New Roman"/>
                <a:cs typeface="Times New Roman"/>
                <a:sym typeface="Times New Roman"/>
              </a:rPr>
              <a:t>, agony to wife and</a:t>
            </a:r>
            <a:endParaRPr sz="1800">
              <a:solidFill>
                <a:schemeClr val="dk1"/>
              </a:solidFill>
              <a:latin typeface="Calibri"/>
              <a:ea typeface="Calibri"/>
              <a:cs typeface="Calibri"/>
              <a:sym typeface="Calibri"/>
            </a:endParaRPr>
          </a:p>
          <a:p>
            <a:pPr marL="0" marR="0" lvl="0" indent="0" algn="just" rtl="0">
              <a:spcBef>
                <a:spcPts val="0"/>
              </a:spcBef>
              <a:spcAft>
                <a:spcPts val="0"/>
              </a:spcAft>
              <a:buNone/>
            </a:pPr>
            <a:r>
              <a:rPr lang="en-GB" sz="1800">
                <a:solidFill>
                  <a:srgbClr val="0E0405"/>
                </a:solidFill>
                <a:latin typeface="Times New Roman"/>
                <a:ea typeface="Times New Roman"/>
                <a:cs typeface="Times New Roman"/>
                <a:sym typeface="Times New Roman"/>
              </a:rPr>
              <a:t>children, annoyance of relatives etc.</a:t>
            </a:r>
            <a:endParaRPr sz="1800">
              <a:solidFill>
                <a:schemeClr val="dk1"/>
              </a:solidFill>
              <a:latin typeface="Calibri"/>
              <a:ea typeface="Calibri"/>
              <a:cs typeface="Calibri"/>
              <a:sym typeface="Calibri"/>
            </a:endParaRPr>
          </a:p>
          <a:p>
            <a:pPr marL="0" marR="0" lvl="0" indent="0" algn="just" rtl="0">
              <a:spcBef>
                <a:spcPts val="0"/>
              </a:spcBef>
              <a:spcAft>
                <a:spcPts val="0"/>
              </a:spcAft>
              <a:buNone/>
            </a:pPr>
            <a:r>
              <a:rPr lang="en-GB" sz="1800">
                <a:solidFill>
                  <a:srgbClr val="0E0405"/>
                </a:solidFill>
                <a:latin typeface="Times New Roman"/>
                <a:ea typeface="Times New Roman"/>
                <a:cs typeface="Times New Roman"/>
                <a:sym typeface="Times New Roman"/>
              </a:rPr>
              <a:t> </a:t>
            </a:r>
            <a:endParaRPr sz="1800">
              <a:solidFill>
                <a:schemeClr val="dk1"/>
              </a:solidFill>
              <a:latin typeface="Calibri"/>
              <a:ea typeface="Calibri"/>
              <a:cs typeface="Calibri"/>
              <a:sym typeface="Calibri"/>
            </a:endParaRPr>
          </a:p>
          <a:p>
            <a:pPr marL="0" marR="0" lvl="0" indent="0" algn="just" rtl="0">
              <a:spcBef>
                <a:spcPts val="0"/>
              </a:spcBef>
              <a:spcAft>
                <a:spcPts val="0"/>
              </a:spcAft>
              <a:buNone/>
            </a:pPr>
            <a:r>
              <a:rPr lang="en-GB" sz="1800">
                <a:solidFill>
                  <a:srgbClr val="0E0405"/>
                </a:solidFill>
                <a:latin typeface="Times New Roman"/>
                <a:ea typeface="Times New Roman"/>
                <a:cs typeface="Times New Roman"/>
                <a:sym typeface="Times New Roman"/>
              </a:rPr>
              <a:t>85-87: Venus being the lord of the 9th or the 10th house and posited in the Ascendant or the 4th house, the Dasa of Venus will set in tremendous happiness and the native becomes administrator of state or village (town), his religious instinct will get stirred up and thus he will construct temples, tanks and will take pleasure in giving donation of food etc</a:t>
            </a:r>
            <a:r>
              <a:rPr lang="en-GB" sz="1800">
                <a:solidFill>
                  <a:srgbClr val="392F31"/>
                </a:solidFill>
                <a:latin typeface="Times New Roman"/>
                <a:ea typeface="Times New Roman"/>
                <a:cs typeface="Times New Roman"/>
                <a:sym typeface="Times New Roman"/>
              </a:rPr>
              <a:t>., </a:t>
            </a:r>
            <a:r>
              <a:rPr lang="en-GB" sz="1800">
                <a:solidFill>
                  <a:srgbClr val="0E0405"/>
                </a:solidFill>
                <a:latin typeface="Times New Roman"/>
                <a:ea typeface="Times New Roman"/>
                <a:cs typeface="Times New Roman"/>
                <a:sym typeface="Times New Roman"/>
              </a:rPr>
              <a:t>eat sumptuous food with sweet, get enthusiastic towards his work and will have the comfort of status, wealth, assets, wife, children etc.</a:t>
            </a:r>
            <a:endParaRPr sz="1800">
              <a:solidFill>
                <a:schemeClr val="dk1"/>
              </a:solidFill>
              <a:latin typeface="Calibri"/>
              <a:ea typeface="Calibri"/>
              <a:cs typeface="Calibri"/>
              <a:sym typeface="Calibri"/>
            </a:endParaRPr>
          </a:p>
          <a:p>
            <a:pPr marL="0" marR="0" lvl="0" indent="0" algn="just" rtl="0">
              <a:spcBef>
                <a:spcPts val="0"/>
              </a:spcBef>
              <a:spcAft>
                <a:spcPts val="0"/>
              </a:spcAft>
              <a:buNone/>
            </a:pPr>
            <a:r>
              <a:rPr lang="en-GB" sz="1800">
                <a:solidFill>
                  <a:srgbClr val="0B0405"/>
                </a:solidFill>
                <a:latin typeface="Times New Roman"/>
                <a:ea typeface="Times New Roman"/>
                <a:cs typeface="Times New Roman"/>
                <a:sym typeface="Times New Roman"/>
              </a:rPr>
              <a:t> </a:t>
            </a:r>
            <a:endParaRPr sz="1800">
              <a:solidFill>
                <a:schemeClr val="dk1"/>
              </a:solidFill>
              <a:latin typeface="Calibri"/>
              <a:ea typeface="Calibri"/>
              <a:cs typeface="Calibri"/>
              <a:sym typeface="Calibri"/>
            </a:endParaRPr>
          </a:p>
          <a:p>
            <a:pPr marL="0" marR="0" lvl="0" indent="0" algn="just" rtl="0">
              <a:spcBef>
                <a:spcPts val="0"/>
              </a:spcBef>
              <a:spcAft>
                <a:spcPts val="0"/>
              </a:spcAft>
              <a:buNone/>
            </a:pPr>
            <a:r>
              <a:rPr lang="en-GB" sz="1800">
                <a:solidFill>
                  <a:srgbClr val="0B0405"/>
                </a:solidFill>
                <a:latin typeface="Times New Roman"/>
                <a:ea typeface="Times New Roman"/>
                <a:cs typeface="Times New Roman"/>
                <a:sym typeface="Times New Roman"/>
              </a:rPr>
              <a:t>88-89: Apropos results are in the Dasa of Venus and similar kind of results may also be expected in the Venus's Antar-dasa of the Mahadasa of other planets.</a:t>
            </a:r>
            <a:r>
              <a:rPr lang="en-GB" sz="1800">
                <a:solidFill>
                  <a:srgbClr val="878686"/>
                </a:solidFill>
                <a:latin typeface="Times New Roman"/>
                <a:ea typeface="Times New Roman"/>
                <a:cs typeface="Times New Roman"/>
                <a:sym typeface="Times New Roman"/>
              </a:rPr>
              <a:t> </a:t>
            </a:r>
            <a:r>
              <a:rPr lang="en-GB" sz="1800">
                <a:solidFill>
                  <a:srgbClr val="0B0405"/>
                </a:solidFill>
                <a:latin typeface="Times New Roman"/>
                <a:ea typeface="Times New Roman"/>
                <a:cs typeface="Times New Roman"/>
                <a:sym typeface="Times New Roman"/>
              </a:rPr>
              <a:t>Should Venus be the lord of the 2nd or the 7th house, there will be physical danger. To m</a:t>
            </a:r>
            <a:r>
              <a:rPr lang="en-GB" sz="1800">
                <a:solidFill>
                  <a:srgbClr val="232221"/>
                </a:solidFill>
                <a:latin typeface="Times New Roman"/>
                <a:ea typeface="Times New Roman"/>
                <a:cs typeface="Times New Roman"/>
                <a:sym typeface="Times New Roman"/>
              </a:rPr>
              <a:t>~ </a:t>
            </a:r>
            <a:r>
              <a:rPr lang="en-GB" sz="1800">
                <a:solidFill>
                  <a:srgbClr val="0B0405"/>
                </a:solidFill>
                <a:latin typeface="Times New Roman"/>
                <a:ea typeface="Times New Roman"/>
                <a:cs typeface="Times New Roman"/>
                <a:sym typeface="Times New Roman"/>
              </a:rPr>
              <a:t>gate this effect, obeisance of Lord Shiva through Vedic Mantras or recitation of Mrityunjaya Mantra may be performed. Donation of cow or buffalo also brings a sound health.</a:t>
            </a:r>
            <a:endParaRPr/>
          </a:p>
          <a:p>
            <a:pPr marL="0" marR="0" lvl="0" indent="0" algn="just" rtl="0">
              <a:spcBef>
                <a:spcPts val="0"/>
              </a:spcBef>
              <a:spcAft>
                <a:spcPts val="0"/>
              </a:spcAft>
              <a:buNone/>
            </a:pPr>
            <a:endParaRPr sz="1800">
              <a:solidFill>
                <a:srgbClr val="0B0405"/>
              </a:solidFill>
              <a:latin typeface="Times New Roman"/>
              <a:ea typeface="Times New Roman"/>
              <a:cs typeface="Times New Roman"/>
              <a:sym typeface="Times New Roman"/>
            </a:endParaRPr>
          </a:p>
          <a:p>
            <a:pPr marL="0" marR="0" lvl="0" indent="0" algn="just" rtl="0">
              <a:spcBef>
                <a:spcPts val="0"/>
              </a:spcBef>
              <a:spcAft>
                <a:spcPts val="0"/>
              </a:spcAft>
              <a:buNone/>
            </a:pPr>
            <a:r>
              <a:rPr lang="en-GB" sz="1800" b="1" i="1">
                <a:solidFill>
                  <a:schemeClr val="dk1"/>
                </a:solidFill>
                <a:latin typeface="Calibri"/>
                <a:ea typeface="Calibri"/>
                <a:cs typeface="Calibri"/>
                <a:sym typeface="Calibri"/>
              </a:rPr>
              <a:t>Notes: Acquiring the lordship of the 2nd and the 7th houses Venus becomes Maraka (propensity of inflicting death). However, Venus acts as Maraka when posited in the malefic houses. With the placement in the inauspicious houses and under malefic aspects, Venus becomes more powerful towards his function of Markesha. </a:t>
            </a:r>
            <a:endParaRPr sz="1800" b="1">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9"/>
        <p:cNvGrpSpPr/>
        <p:nvPr/>
      </p:nvGrpSpPr>
      <p:grpSpPr>
        <a:xfrm>
          <a:off x="0" y="0"/>
          <a:ext cx="0" cy="0"/>
          <a:chOff x="0" y="0"/>
          <a:chExt cx="0" cy="0"/>
        </a:xfrm>
      </p:grpSpPr>
      <p:pic>
        <p:nvPicPr>
          <p:cNvPr id="100" name="Google Shape;100;p15"/>
          <p:cNvPicPr preferRelativeResize="0"/>
          <p:nvPr/>
        </p:nvPicPr>
        <p:blipFill>
          <a:blip r:embed="rId3">
            <a:alphaModFix/>
          </a:blip>
          <a:stretch>
            <a:fillRect/>
          </a:stretch>
        </p:blipFill>
        <p:spPr>
          <a:xfrm>
            <a:off x="0" y="71849"/>
            <a:ext cx="12192000" cy="6714302"/>
          </a:xfrm>
          <a:prstGeom prst="rect">
            <a:avLst/>
          </a:prstGeom>
          <a:noFill/>
          <a:ln>
            <a:noFill/>
          </a:ln>
        </p:spPr>
      </p:pic>
      <p:sp>
        <p:nvSpPr>
          <p:cNvPr id="101" name="Google Shape;101;p15"/>
          <p:cNvSpPr/>
          <p:nvPr/>
        </p:nvSpPr>
        <p:spPr>
          <a:xfrm>
            <a:off x="657550" y="71850"/>
            <a:ext cx="4293389" cy="5597499"/>
          </a:xfrm>
          <a:custGeom>
            <a:avLst/>
            <a:gdLst/>
            <a:ahLst/>
            <a:cxnLst/>
            <a:rect l="l" t="t" r="r" b="b"/>
            <a:pathLst>
              <a:path w="4381009" h="5892104" extrusionOk="0">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02" name="Google Shape;102;p15"/>
          <p:cNvSpPr txBox="1">
            <a:spLocks noGrp="1"/>
          </p:cNvSpPr>
          <p:nvPr>
            <p:ph type="title"/>
          </p:nvPr>
        </p:nvSpPr>
        <p:spPr>
          <a:xfrm>
            <a:off x="863025" y="670675"/>
            <a:ext cx="3393300" cy="4973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FFFF"/>
              </a:buClr>
              <a:buSzPts val="4400"/>
              <a:buFont typeface="Calibri"/>
              <a:buNone/>
            </a:pPr>
            <a:r>
              <a:rPr lang="en-GB">
                <a:solidFill>
                  <a:srgbClr val="FFFFFF"/>
                </a:solidFill>
              </a:rPr>
              <a:t>Mahadasha &amp;</a:t>
            </a:r>
            <a:br>
              <a:rPr lang="en-GB">
                <a:solidFill>
                  <a:srgbClr val="FFFFFF"/>
                </a:solidFill>
              </a:rPr>
            </a:br>
            <a:r>
              <a:rPr lang="en-GB">
                <a:solidFill>
                  <a:srgbClr val="FFFFFF"/>
                </a:solidFill>
              </a:rPr>
              <a:t>Antardasha calculation</a:t>
            </a:r>
            <a:endParaRPr/>
          </a:p>
        </p:txBody>
      </p:sp>
      <p:graphicFrame>
        <p:nvGraphicFramePr>
          <p:cNvPr id="103" name="Google Shape;103;p15"/>
          <p:cNvGraphicFramePr/>
          <p:nvPr/>
        </p:nvGraphicFramePr>
        <p:xfrm>
          <a:off x="5287700" y="297947"/>
          <a:ext cx="6513625" cy="5590875"/>
        </p:xfrm>
        <a:graphic>
          <a:graphicData uri="http://schemas.openxmlformats.org/drawingml/2006/table">
            <a:tbl>
              <a:tblPr firstRow="1" bandRow="1">
                <a:noFill/>
                <a:tableStyleId>{34796BD8-FF33-48F3-B98F-5B93CD6D42B8}</a:tableStyleId>
              </a:tblPr>
              <a:tblGrid>
                <a:gridCol w="1874025">
                  <a:extLst>
                    <a:ext uri="{9D8B030D-6E8A-4147-A177-3AD203B41FA5}">
                      <a16:colId xmlns:a16="http://schemas.microsoft.com/office/drawing/2014/main" val="20000"/>
                    </a:ext>
                  </a:extLst>
                </a:gridCol>
                <a:gridCol w="1564725">
                  <a:extLst>
                    <a:ext uri="{9D8B030D-6E8A-4147-A177-3AD203B41FA5}">
                      <a16:colId xmlns:a16="http://schemas.microsoft.com/office/drawing/2014/main" val="20001"/>
                    </a:ext>
                  </a:extLst>
                </a:gridCol>
                <a:gridCol w="1910425">
                  <a:extLst>
                    <a:ext uri="{9D8B030D-6E8A-4147-A177-3AD203B41FA5}">
                      <a16:colId xmlns:a16="http://schemas.microsoft.com/office/drawing/2014/main" val="20002"/>
                    </a:ext>
                  </a:extLst>
                </a:gridCol>
                <a:gridCol w="1164450">
                  <a:extLst>
                    <a:ext uri="{9D8B030D-6E8A-4147-A177-3AD203B41FA5}">
                      <a16:colId xmlns:a16="http://schemas.microsoft.com/office/drawing/2014/main" val="20003"/>
                    </a:ext>
                  </a:extLst>
                </a:gridCol>
              </a:tblGrid>
              <a:tr h="372725">
                <a:tc gridSpan="4">
                  <a:txBody>
                    <a:bodyPr/>
                    <a:lstStyle/>
                    <a:p>
                      <a:pPr marL="0" marR="0" lvl="0" indent="0" algn="ctr" rtl="0">
                        <a:spcBef>
                          <a:spcPts val="0"/>
                        </a:spcBef>
                        <a:spcAft>
                          <a:spcPts val="0"/>
                        </a:spcAft>
                        <a:buNone/>
                      </a:pPr>
                      <a:r>
                        <a:rPr lang="en-GB" sz="2100" u="none" strike="noStrike" cap="none"/>
                        <a:t>Guru Mahadash- 16 years</a:t>
                      </a:r>
                      <a:endParaRPr sz="2100" b="0" i="0" u="none" strike="noStrike" cap="none">
                        <a:solidFill>
                          <a:srgbClr val="000000"/>
                        </a:solidFill>
                        <a:latin typeface="Calibri"/>
                        <a:ea typeface="Calibri"/>
                        <a:cs typeface="Calibri"/>
                        <a:sym typeface="Calibri"/>
                      </a:endParaRPr>
                    </a:p>
                  </a:txBody>
                  <a:tcPr marL="18150" marR="18150" marT="18150"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72725">
                <a:tc>
                  <a:txBody>
                    <a:bodyPr/>
                    <a:lstStyle/>
                    <a:p>
                      <a:pPr marL="0" marR="0" lvl="0" indent="0" algn="l" rtl="0">
                        <a:spcBef>
                          <a:spcPts val="0"/>
                        </a:spcBef>
                        <a:spcAft>
                          <a:spcPts val="0"/>
                        </a:spcAft>
                        <a:buNone/>
                      </a:pPr>
                      <a:r>
                        <a:rPr lang="en-GB" sz="2100" u="none" strike="noStrike" cap="none"/>
                        <a:t> </a:t>
                      </a:r>
                      <a:endParaRPr sz="2100" b="0" i="0" u="none" strike="noStrike" cap="none">
                        <a:solidFill>
                          <a:srgbClr val="000000"/>
                        </a:solidFill>
                        <a:latin typeface="Calibri"/>
                        <a:ea typeface="Calibri"/>
                        <a:cs typeface="Calibri"/>
                        <a:sym typeface="Calibri"/>
                      </a:endParaRPr>
                    </a:p>
                  </a:txBody>
                  <a:tcPr marL="18150" marR="18150" marT="18150" marB="0" anchor="b"/>
                </a:tc>
                <a:tc>
                  <a:txBody>
                    <a:bodyPr/>
                    <a:lstStyle/>
                    <a:p>
                      <a:pPr marL="0" marR="0" lvl="0" indent="0" algn="l" rtl="0">
                        <a:spcBef>
                          <a:spcPts val="0"/>
                        </a:spcBef>
                        <a:spcAft>
                          <a:spcPts val="0"/>
                        </a:spcAft>
                        <a:buNone/>
                      </a:pPr>
                      <a:r>
                        <a:rPr lang="en-GB" sz="2100" u="none" strike="noStrike" cap="none"/>
                        <a:t> </a:t>
                      </a:r>
                      <a:endParaRPr sz="2100" b="0" i="0" u="none" strike="noStrike" cap="none">
                        <a:solidFill>
                          <a:srgbClr val="000000"/>
                        </a:solidFill>
                        <a:latin typeface="Calibri"/>
                        <a:ea typeface="Calibri"/>
                        <a:cs typeface="Calibri"/>
                        <a:sym typeface="Calibri"/>
                      </a:endParaRPr>
                    </a:p>
                  </a:txBody>
                  <a:tcPr marL="18150" marR="18150" marT="18150" marB="0" anchor="b"/>
                </a:tc>
                <a:tc>
                  <a:txBody>
                    <a:bodyPr/>
                    <a:lstStyle/>
                    <a:p>
                      <a:pPr marL="0" marR="0" lvl="0" indent="0" algn="l" rtl="0">
                        <a:spcBef>
                          <a:spcPts val="0"/>
                        </a:spcBef>
                        <a:spcAft>
                          <a:spcPts val="0"/>
                        </a:spcAft>
                        <a:buNone/>
                      </a:pPr>
                      <a:r>
                        <a:rPr lang="en-GB" sz="2100" u="none" strike="noStrike" cap="none"/>
                        <a:t> </a:t>
                      </a:r>
                      <a:endParaRPr sz="2100" b="0" i="0" u="none" strike="noStrike" cap="none">
                        <a:solidFill>
                          <a:srgbClr val="000000"/>
                        </a:solidFill>
                        <a:latin typeface="Calibri"/>
                        <a:ea typeface="Calibri"/>
                        <a:cs typeface="Calibri"/>
                        <a:sym typeface="Calibri"/>
                      </a:endParaRPr>
                    </a:p>
                  </a:txBody>
                  <a:tcPr marL="18150" marR="18150" marT="18150" marB="0" anchor="b"/>
                </a:tc>
                <a:tc>
                  <a:txBody>
                    <a:bodyPr/>
                    <a:lstStyle/>
                    <a:p>
                      <a:pPr marL="0" marR="0" lvl="0" indent="0" algn="l" rtl="0">
                        <a:spcBef>
                          <a:spcPts val="0"/>
                        </a:spcBef>
                        <a:spcAft>
                          <a:spcPts val="0"/>
                        </a:spcAft>
                        <a:buNone/>
                      </a:pPr>
                      <a:r>
                        <a:rPr lang="en-GB" sz="2100" u="none" strike="noStrike" cap="none"/>
                        <a:t> </a:t>
                      </a:r>
                      <a:endParaRPr sz="2100" b="0" i="0" u="none" strike="noStrike" cap="none">
                        <a:solidFill>
                          <a:srgbClr val="000000"/>
                        </a:solidFill>
                        <a:latin typeface="Calibri"/>
                        <a:ea typeface="Calibri"/>
                        <a:cs typeface="Calibri"/>
                        <a:sym typeface="Calibri"/>
                      </a:endParaRPr>
                    </a:p>
                  </a:txBody>
                  <a:tcPr marL="18150" marR="18150" marT="18150" marB="0" anchor="b"/>
                </a:tc>
                <a:extLst>
                  <a:ext uri="{0D108BD9-81ED-4DB2-BD59-A6C34878D82A}">
                    <a16:rowId xmlns:a16="http://schemas.microsoft.com/office/drawing/2014/main" val="10001"/>
                  </a:ext>
                </a:extLst>
              </a:tr>
              <a:tr h="372725">
                <a:tc>
                  <a:txBody>
                    <a:bodyPr/>
                    <a:lstStyle/>
                    <a:p>
                      <a:pPr marL="0" marR="0" lvl="0" indent="0" algn="l" rtl="0">
                        <a:spcBef>
                          <a:spcPts val="0"/>
                        </a:spcBef>
                        <a:spcAft>
                          <a:spcPts val="0"/>
                        </a:spcAft>
                        <a:buNone/>
                      </a:pPr>
                      <a:r>
                        <a:rPr lang="en-GB" sz="2100" u="none" strike="noStrike" cap="none"/>
                        <a:t>Total Month</a:t>
                      </a:r>
                      <a:endParaRPr sz="2100" b="0" i="0" u="none" strike="noStrike" cap="none">
                        <a:solidFill>
                          <a:srgbClr val="000000"/>
                        </a:solidFill>
                        <a:latin typeface="Calibri"/>
                        <a:ea typeface="Calibri"/>
                        <a:cs typeface="Calibri"/>
                        <a:sym typeface="Calibri"/>
                      </a:endParaRPr>
                    </a:p>
                  </a:txBody>
                  <a:tcPr marL="18150" marR="18150" marT="18150" marB="0" anchor="b"/>
                </a:tc>
                <a:tc>
                  <a:txBody>
                    <a:bodyPr/>
                    <a:lstStyle/>
                    <a:p>
                      <a:pPr marL="0" marR="0" lvl="0" indent="0" algn="r" rtl="0">
                        <a:spcBef>
                          <a:spcPts val="0"/>
                        </a:spcBef>
                        <a:spcAft>
                          <a:spcPts val="0"/>
                        </a:spcAft>
                        <a:buNone/>
                      </a:pPr>
                      <a:r>
                        <a:rPr lang="en-GB" sz="2100" u="none" strike="noStrike" cap="none"/>
                        <a:t>192</a:t>
                      </a:r>
                      <a:endParaRPr sz="2100" b="0" i="0" u="none" strike="noStrike" cap="none">
                        <a:solidFill>
                          <a:srgbClr val="000000"/>
                        </a:solidFill>
                        <a:latin typeface="Calibri"/>
                        <a:ea typeface="Calibri"/>
                        <a:cs typeface="Calibri"/>
                        <a:sym typeface="Calibri"/>
                      </a:endParaRPr>
                    </a:p>
                  </a:txBody>
                  <a:tcPr marL="18150" marR="18150" marT="18150" marB="0" anchor="b"/>
                </a:tc>
                <a:tc>
                  <a:txBody>
                    <a:bodyPr/>
                    <a:lstStyle/>
                    <a:p>
                      <a:pPr marL="0" marR="0" lvl="0" indent="0" algn="l" rtl="0">
                        <a:spcBef>
                          <a:spcPts val="0"/>
                        </a:spcBef>
                        <a:spcAft>
                          <a:spcPts val="0"/>
                        </a:spcAft>
                        <a:buNone/>
                      </a:pPr>
                      <a:r>
                        <a:rPr lang="en-GB" sz="2100" u="none" strike="noStrike" cap="none"/>
                        <a:t> </a:t>
                      </a:r>
                      <a:endParaRPr sz="2100" b="0" i="0" u="none" strike="noStrike" cap="none">
                        <a:solidFill>
                          <a:srgbClr val="000000"/>
                        </a:solidFill>
                        <a:latin typeface="Calibri"/>
                        <a:ea typeface="Calibri"/>
                        <a:cs typeface="Calibri"/>
                        <a:sym typeface="Calibri"/>
                      </a:endParaRPr>
                    </a:p>
                  </a:txBody>
                  <a:tcPr marL="18150" marR="18150" marT="18150" marB="0" anchor="b"/>
                </a:tc>
                <a:tc>
                  <a:txBody>
                    <a:bodyPr/>
                    <a:lstStyle/>
                    <a:p>
                      <a:pPr marL="0" marR="0" lvl="0" indent="0" algn="l" rtl="0">
                        <a:spcBef>
                          <a:spcPts val="0"/>
                        </a:spcBef>
                        <a:spcAft>
                          <a:spcPts val="0"/>
                        </a:spcAft>
                        <a:buNone/>
                      </a:pPr>
                      <a:r>
                        <a:rPr lang="en-GB" sz="2100" u="none" strike="noStrike" cap="none"/>
                        <a:t> </a:t>
                      </a:r>
                      <a:endParaRPr sz="2100" b="0" i="0" u="none" strike="noStrike" cap="none">
                        <a:solidFill>
                          <a:srgbClr val="000000"/>
                        </a:solidFill>
                        <a:latin typeface="Calibri"/>
                        <a:ea typeface="Calibri"/>
                        <a:cs typeface="Calibri"/>
                        <a:sym typeface="Calibri"/>
                      </a:endParaRPr>
                    </a:p>
                  </a:txBody>
                  <a:tcPr marL="18150" marR="18150" marT="18150" marB="0" anchor="b"/>
                </a:tc>
                <a:extLst>
                  <a:ext uri="{0D108BD9-81ED-4DB2-BD59-A6C34878D82A}">
                    <a16:rowId xmlns:a16="http://schemas.microsoft.com/office/drawing/2014/main" val="10002"/>
                  </a:ext>
                </a:extLst>
              </a:tr>
              <a:tr h="372725">
                <a:tc>
                  <a:txBody>
                    <a:bodyPr/>
                    <a:lstStyle/>
                    <a:p>
                      <a:pPr marL="0" marR="0" lvl="0" indent="0" algn="l" rtl="0">
                        <a:spcBef>
                          <a:spcPts val="0"/>
                        </a:spcBef>
                        <a:spcAft>
                          <a:spcPts val="0"/>
                        </a:spcAft>
                        <a:buNone/>
                      </a:pPr>
                      <a:r>
                        <a:rPr lang="en-GB" sz="2100" u="none" strike="noStrike" cap="none"/>
                        <a:t> </a:t>
                      </a:r>
                      <a:endParaRPr sz="2100" b="0" i="0" u="none" strike="noStrike" cap="none">
                        <a:solidFill>
                          <a:srgbClr val="000000"/>
                        </a:solidFill>
                        <a:latin typeface="Calibri"/>
                        <a:ea typeface="Calibri"/>
                        <a:cs typeface="Calibri"/>
                        <a:sym typeface="Calibri"/>
                      </a:endParaRPr>
                    </a:p>
                  </a:txBody>
                  <a:tcPr marL="18150" marR="18150" marT="18150" marB="0" anchor="b"/>
                </a:tc>
                <a:tc>
                  <a:txBody>
                    <a:bodyPr/>
                    <a:lstStyle/>
                    <a:p>
                      <a:pPr marL="0" marR="0" lvl="0" indent="0" algn="l" rtl="0">
                        <a:spcBef>
                          <a:spcPts val="0"/>
                        </a:spcBef>
                        <a:spcAft>
                          <a:spcPts val="0"/>
                        </a:spcAft>
                        <a:buNone/>
                      </a:pPr>
                      <a:r>
                        <a:rPr lang="en-GB" sz="2100" u="none" strike="noStrike" cap="none"/>
                        <a:t> </a:t>
                      </a:r>
                      <a:endParaRPr sz="2100" b="0" i="0" u="none" strike="noStrike" cap="none">
                        <a:solidFill>
                          <a:srgbClr val="000000"/>
                        </a:solidFill>
                        <a:latin typeface="Calibri"/>
                        <a:ea typeface="Calibri"/>
                        <a:cs typeface="Calibri"/>
                        <a:sym typeface="Calibri"/>
                      </a:endParaRPr>
                    </a:p>
                  </a:txBody>
                  <a:tcPr marL="18150" marR="18150" marT="18150" marB="0" anchor="b"/>
                </a:tc>
                <a:tc>
                  <a:txBody>
                    <a:bodyPr/>
                    <a:lstStyle/>
                    <a:p>
                      <a:pPr marL="0" marR="0" lvl="0" indent="0" algn="l" rtl="0">
                        <a:spcBef>
                          <a:spcPts val="0"/>
                        </a:spcBef>
                        <a:spcAft>
                          <a:spcPts val="0"/>
                        </a:spcAft>
                        <a:buNone/>
                      </a:pPr>
                      <a:r>
                        <a:rPr lang="en-GB" sz="2100" u="none" strike="noStrike" cap="none"/>
                        <a:t> </a:t>
                      </a:r>
                      <a:endParaRPr sz="2100" b="0" i="0" u="none" strike="noStrike" cap="none">
                        <a:solidFill>
                          <a:srgbClr val="000000"/>
                        </a:solidFill>
                        <a:latin typeface="Calibri"/>
                        <a:ea typeface="Calibri"/>
                        <a:cs typeface="Calibri"/>
                        <a:sym typeface="Calibri"/>
                      </a:endParaRPr>
                    </a:p>
                  </a:txBody>
                  <a:tcPr marL="18150" marR="18150" marT="18150" marB="0" anchor="b"/>
                </a:tc>
                <a:tc>
                  <a:txBody>
                    <a:bodyPr/>
                    <a:lstStyle/>
                    <a:p>
                      <a:pPr marL="0" marR="0" lvl="0" indent="0" algn="l" rtl="0">
                        <a:spcBef>
                          <a:spcPts val="0"/>
                        </a:spcBef>
                        <a:spcAft>
                          <a:spcPts val="0"/>
                        </a:spcAft>
                        <a:buNone/>
                      </a:pPr>
                      <a:r>
                        <a:rPr lang="en-GB" sz="2100" u="none" strike="noStrike" cap="none"/>
                        <a:t> </a:t>
                      </a:r>
                      <a:endParaRPr sz="2100" b="0" i="0" u="none" strike="noStrike" cap="none">
                        <a:solidFill>
                          <a:srgbClr val="000000"/>
                        </a:solidFill>
                        <a:latin typeface="Calibri"/>
                        <a:ea typeface="Calibri"/>
                        <a:cs typeface="Calibri"/>
                        <a:sym typeface="Calibri"/>
                      </a:endParaRPr>
                    </a:p>
                  </a:txBody>
                  <a:tcPr marL="18150" marR="18150" marT="18150" marB="0" anchor="b"/>
                </a:tc>
                <a:extLst>
                  <a:ext uri="{0D108BD9-81ED-4DB2-BD59-A6C34878D82A}">
                    <a16:rowId xmlns:a16="http://schemas.microsoft.com/office/drawing/2014/main" val="10003"/>
                  </a:ext>
                </a:extLst>
              </a:tr>
              <a:tr h="372725">
                <a:tc>
                  <a:txBody>
                    <a:bodyPr/>
                    <a:lstStyle/>
                    <a:p>
                      <a:pPr marL="0" marR="0" lvl="0" indent="0" algn="l" rtl="0">
                        <a:spcBef>
                          <a:spcPts val="0"/>
                        </a:spcBef>
                        <a:spcAft>
                          <a:spcPts val="0"/>
                        </a:spcAft>
                        <a:buNone/>
                      </a:pPr>
                      <a:r>
                        <a:rPr lang="en-GB" sz="2100" u="none" strike="noStrike" cap="none"/>
                        <a:t>Mahadasha</a:t>
                      </a:r>
                      <a:endParaRPr sz="2100" b="0" i="0" u="none" strike="noStrike" cap="none">
                        <a:solidFill>
                          <a:srgbClr val="000000"/>
                        </a:solidFill>
                        <a:latin typeface="Calibri"/>
                        <a:ea typeface="Calibri"/>
                        <a:cs typeface="Calibri"/>
                        <a:sym typeface="Calibri"/>
                      </a:endParaRPr>
                    </a:p>
                  </a:txBody>
                  <a:tcPr marL="18150" marR="18150" marT="18150" marB="0" anchor="b"/>
                </a:tc>
                <a:tc>
                  <a:txBody>
                    <a:bodyPr/>
                    <a:lstStyle/>
                    <a:p>
                      <a:pPr marL="0" marR="0" lvl="0" indent="0" algn="l" rtl="0">
                        <a:spcBef>
                          <a:spcPts val="0"/>
                        </a:spcBef>
                        <a:spcAft>
                          <a:spcPts val="0"/>
                        </a:spcAft>
                        <a:buNone/>
                      </a:pPr>
                      <a:r>
                        <a:rPr lang="en-GB" sz="2100" u="none" strike="noStrike" cap="none"/>
                        <a:t>Antardasha</a:t>
                      </a:r>
                      <a:endParaRPr sz="2100" b="0" i="0" u="none" strike="noStrike" cap="none">
                        <a:solidFill>
                          <a:srgbClr val="000000"/>
                        </a:solidFill>
                        <a:latin typeface="Calibri"/>
                        <a:ea typeface="Calibri"/>
                        <a:cs typeface="Calibri"/>
                        <a:sym typeface="Calibri"/>
                      </a:endParaRPr>
                    </a:p>
                  </a:txBody>
                  <a:tcPr marL="18150" marR="18150" marT="18150" marB="0" anchor="b"/>
                </a:tc>
                <a:tc>
                  <a:txBody>
                    <a:bodyPr/>
                    <a:lstStyle/>
                    <a:p>
                      <a:pPr marL="0" marR="0" lvl="0" indent="0" algn="l" rtl="0">
                        <a:spcBef>
                          <a:spcPts val="0"/>
                        </a:spcBef>
                        <a:spcAft>
                          <a:spcPts val="0"/>
                        </a:spcAft>
                        <a:buNone/>
                      </a:pPr>
                      <a:r>
                        <a:rPr lang="en-GB" sz="2100" u="none" strike="noStrike" cap="none"/>
                        <a:t> </a:t>
                      </a:r>
                      <a:endParaRPr sz="2100" b="0" i="0" u="none" strike="noStrike" cap="none">
                        <a:solidFill>
                          <a:srgbClr val="000000"/>
                        </a:solidFill>
                        <a:latin typeface="Calibri"/>
                        <a:ea typeface="Calibri"/>
                        <a:cs typeface="Calibri"/>
                        <a:sym typeface="Calibri"/>
                      </a:endParaRPr>
                    </a:p>
                  </a:txBody>
                  <a:tcPr marL="18150" marR="18150" marT="18150" marB="0" anchor="b"/>
                </a:tc>
                <a:tc>
                  <a:txBody>
                    <a:bodyPr/>
                    <a:lstStyle/>
                    <a:p>
                      <a:pPr marL="0" marR="0" lvl="0" indent="0" algn="l" rtl="0">
                        <a:spcBef>
                          <a:spcPts val="0"/>
                        </a:spcBef>
                        <a:spcAft>
                          <a:spcPts val="0"/>
                        </a:spcAft>
                        <a:buNone/>
                      </a:pPr>
                      <a:r>
                        <a:rPr lang="en-GB" sz="2100" u="none" strike="noStrike" cap="none"/>
                        <a:t>Months</a:t>
                      </a:r>
                      <a:endParaRPr sz="2100" b="0" i="0" u="none" strike="noStrike" cap="none">
                        <a:solidFill>
                          <a:srgbClr val="000000"/>
                        </a:solidFill>
                        <a:latin typeface="Calibri"/>
                        <a:ea typeface="Calibri"/>
                        <a:cs typeface="Calibri"/>
                        <a:sym typeface="Calibri"/>
                      </a:endParaRPr>
                    </a:p>
                  </a:txBody>
                  <a:tcPr marL="18150" marR="18150" marT="18150" marB="0" anchor="b"/>
                </a:tc>
                <a:extLst>
                  <a:ext uri="{0D108BD9-81ED-4DB2-BD59-A6C34878D82A}">
                    <a16:rowId xmlns:a16="http://schemas.microsoft.com/office/drawing/2014/main" val="10004"/>
                  </a:ext>
                </a:extLst>
              </a:tr>
              <a:tr h="372725">
                <a:tc>
                  <a:txBody>
                    <a:bodyPr/>
                    <a:lstStyle/>
                    <a:p>
                      <a:pPr marL="0" marR="0" lvl="0" indent="0" algn="l" rtl="0">
                        <a:spcBef>
                          <a:spcPts val="0"/>
                        </a:spcBef>
                        <a:spcAft>
                          <a:spcPts val="0"/>
                        </a:spcAft>
                        <a:buNone/>
                      </a:pPr>
                      <a:r>
                        <a:rPr lang="en-GB" sz="2100" u="none" strike="noStrike" cap="none"/>
                        <a:t>Guru</a:t>
                      </a:r>
                      <a:endParaRPr sz="2100" b="0" i="0" u="none" strike="noStrike" cap="none">
                        <a:solidFill>
                          <a:srgbClr val="000000"/>
                        </a:solidFill>
                        <a:latin typeface="Calibri"/>
                        <a:ea typeface="Calibri"/>
                        <a:cs typeface="Calibri"/>
                        <a:sym typeface="Calibri"/>
                      </a:endParaRPr>
                    </a:p>
                  </a:txBody>
                  <a:tcPr marL="18150" marR="18150" marT="18150" marB="0" anchor="b"/>
                </a:tc>
                <a:tc>
                  <a:txBody>
                    <a:bodyPr/>
                    <a:lstStyle/>
                    <a:p>
                      <a:pPr marL="0" marR="0" lvl="0" indent="0" algn="l" rtl="0">
                        <a:spcBef>
                          <a:spcPts val="0"/>
                        </a:spcBef>
                        <a:spcAft>
                          <a:spcPts val="0"/>
                        </a:spcAft>
                        <a:buNone/>
                      </a:pPr>
                      <a:r>
                        <a:rPr lang="en-GB" sz="2100" u="none" strike="noStrike" cap="none"/>
                        <a:t>Guru</a:t>
                      </a:r>
                      <a:endParaRPr sz="2100" b="0" i="0" u="none" strike="noStrike" cap="none">
                        <a:solidFill>
                          <a:srgbClr val="000000"/>
                        </a:solidFill>
                        <a:latin typeface="Calibri"/>
                        <a:ea typeface="Calibri"/>
                        <a:cs typeface="Calibri"/>
                        <a:sym typeface="Calibri"/>
                      </a:endParaRPr>
                    </a:p>
                  </a:txBody>
                  <a:tcPr marL="18150" marR="18150" marT="18150" marB="0" anchor="b"/>
                </a:tc>
                <a:tc>
                  <a:txBody>
                    <a:bodyPr/>
                    <a:lstStyle/>
                    <a:p>
                      <a:pPr marL="0" marR="0" lvl="0" indent="0" algn="l" rtl="0">
                        <a:spcBef>
                          <a:spcPts val="0"/>
                        </a:spcBef>
                        <a:spcAft>
                          <a:spcPts val="0"/>
                        </a:spcAft>
                        <a:buNone/>
                      </a:pPr>
                      <a:r>
                        <a:rPr lang="en-GB" sz="2100" u="none" strike="noStrike" cap="none"/>
                        <a:t>192*16/120</a:t>
                      </a:r>
                      <a:endParaRPr sz="2100" b="0" i="0" u="none" strike="noStrike" cap="none">
                        <a:solidFill>
                          <a:srgbClr val="000000"/>
                        </a:solidFill>
                        <a:latin typeface="Calibri"/>
                        <a:ea typeface="Calibri"/>
                        <a:cs typeface="Calibri"/>
                        <a:sym typeface="Calibri"/>
                      </a:endParaRPr>
                    </a:p>
                  </a:txBody>
                  <a:tcPr marL="18150" marR="18150" marT="18150" marB="0" anchor="b"/>
                </a:tc>
                <a:tc>
                  <a:txBody>
                    <a:bodyPr/>
                    <a:lstStyle/>
                    <a:p>
                      <a:pPr marL="0" marR="0" lvl="0" indent="0" algn="r" rtl="0">
                        <a:spcBef>
                          <a:spcPts val="0"/>
                        </a:spcBef>
                        <a:spcAft>
                          <a:spcPts val="0"/>
                        </a:spcAft>
                        <a:buNone/>
                      </a:pPr>
                      <a:r>
                        <a:rPr lang="en-GB" sz="2100" u="none" strike="noStrike" cap="none"/>
                        <a:t>25.6</a:t>
                      </a:r>
                      <a:endParaRPr sz="2100" b="0" i="0" u="none" strike="noStrike" cap="none">
                        <a:solidFill>
                          <a:srgbClr val="000000"/>
                        </a:solidFill>
                        <a:latin typeface="Calibri"/>
                        <a:ea typeface="Calibri"/>
                        <a:cs typeface="Calibri"/>
                        <a:sym typeface="Calibri"/>
                      </a:endParaRPr>
                    </a:p>
                  </a:txBody>
                  <a:tcPr marL="18150" marR="18150" marT="18150" marB="0" anchor="b"/>
                </a:tc>
                <a:extLst>
                  <a:ext uri="{0D108BD9-81ED-4DB2-BD59-A6C34878D82A}">
                    <a16:rowId xmlns:a16="http://schemas.microsoft.com/office/drawing/2014/main" val="10005"/>
                  </a:ext>
                </a:extLst>
              </a:tr>
              <a:tr h="372725">
                <a:tc>
                  <a:txBody>
                    <a:bodyPr/>
                    <a:lstStyle/>
                    <a:p>
                      <a:pPr marL="0" marR="0" lvl="0" indent="0" algn="l" rtl="0">
                        <a:spcBef>
                          <a:spcPts val="0"/>
                        </a:spcBef>
                        <a:spcAft>
                          <a:spcPts val="0"/>
                        </a:spcAft>
                        <a:buNone/>
                      </a:pPr>
                      <a:r>
                        <a:rPr lang="en-GB" sz="2100" u="none" strike="noStrike" cap="none"/>
                        <a:t>Guru</a:t>
                      </a:r>
                      <a:endParaRPr sz="2100" b="0" i="0" u="none" strike="noStrike" cap="none">
                        <a:solidFill>
                          <a:srgbClr val="000000"/>
                        </a:solidFill>
                        <a:latin typeface="Calibri"/>
                        <a:ea typeface="Calibri"/>
                        <a:cs typeface="Calibri"/>
                        <a:sym typeface="Calibri"/>
                      </a:endParaRPr>
                    </a:p>
                  </a:txBody>
                  <a:tcPr marL="18150" marR="18150" marT="18150" marB="0" anchor="b"/>
                </a:tc>
                <a:tc>
                  <a:txBody>
                    <a:bodyPr/>
                    <a:lstStyle/>
                    <a:p>
                      <a:pPr marL="0" marR="0" lvl="0" indent="0" algn="l" rtl="0">
                        <a:spcBef>
                          <a:spcPts val="0"/>
                        </a:spcBef>
                        <a:spcAft>
                          <a:spcPts val="0"/>
                        </a:spcAft>
                        <a:buNone/>
                      </a:pPr>
                      <a:r>
                        <a:rPr lang="en-GB" sz="2100" u="none" strike="noStrike" cap="none"/>
                        <a:t>shani</a:t>
                      </a:r>
                      <a:endParaRPr sz="2100" b="0" i="0" u="none" strike="noStrike" cap="none">
                        <a:solidFill>
                          <a:srgbClr val="000000"/>
                        </a:solidFill>
                        <a:latin typeface="Calibri"/>
                        <a:ea typeface="Calibri"/>
                        <a:cs typeface="Calibri"/>
                        <a:sym typeface="Calibri"/>
                      </a:endParaRPr>
                    </a:p>
                  </a:txBody>
                  <a:tcPr marL="18150" marR="18150" marT="18150" marB="0" anchor="b"/>
                </a:tc>
                <a:tc>
                  <a:txBody>
                    <a:bodyPr/>
                    <a:lstStyle/>
                    <a:p>
                      <a:pPr marL="0" marR="0" lvl="0" indent="0" algn="l" rtl="0">
                        <a:spcBef>
                          <a:spcPts val="0"/>
                        </a:spcBef>
                        <a:spcAft>
                          <a:spcPts val="0"/>
                        </a:spcAft>
                        <a:buNone/>
                      </a:pPr>
                      <a:r>
                        <a:rPr lang="en-GB" sz="2100" u="none" strike="noStrike" cap="none"/>
                        <a:t>192*19/120</a:t>
                      </a:r>
                      <a:endParaRPr sz="2100" b="0" i="0" u="none" strike="noStrike" cap="none">
                        <a:solidFill>
                          <a:srgbClr val="000000"/>
                        </a:solidFill>
                        <a:latin typeface="Calibri"/>
                        <a:ea typeface="Calibri"/>
                        <a:cs typeface="Calibri"/>
                        <a:sym typeface="Calibri"/>
                      </a:endParaRPr>
                    </a:p>
                  </a:txBody>
                  <a:tcPr marL="18150" marR="18150" marT="18150" marB="0" anchor="b"/>
                </a:tc>
                <a:tc>
                  <a:txBody>
                    <a:bodyPr/>
                    <a:lstStyle/>
                    <a:p>
                      <a:pPr marL="0" marR="0" lvl="0" indent="0" algn="r" rtl="0">
                        <a:spcBef>
                          <a:spcPts val="0"/>
                        </a:spcBef>
                        <a:spcAft>
                          <a:spcPts val="0"/>
                        </a:spcAft>
                        <a:buNone/>
                      </a:pPr>
                      <a:r>
                        <a:rPr lang="en-GB" sz="2100" u="none" strike="noStrike" cap="none"/>
                        <a:t>30.4</a:t>
                      </a:r>
                      <a:endParaRPr sz="2100" b="0" i="0" u="none" strike="noStrike" cap="none">
                        <a:solidFill>
                          <a:srgbClr val="000000"/>
                        </a:solidFill>
                        <a:latin typeface="Calibri"/>
                        <a:ea typeface="Calibri"/>
                        <a:cs typeface="Calibri"/>
                        <a:sym typeface="Calibri"/>
                      </a:endParaRPr>
                    </a:p>
                  </a:txBody>
                  <a:tcPr marL="18150" marR="18150" marT="18150" marB="0" anchor="b"/>
                </a:tc>
                <a:extLst>
                  <a:ext uri="{0D108BD9-81ED-4DB2-BD59-A6C34878D82A}">
                    <a16:rowId xmlns:a16="http://schemas.microsoft.com/office/drawing/2014/main" val="10006"/>
                  </a:ext>
                </a:extLst>
              </a:tr>
              <a:tr h="372725">
                <a:tc>
                  <a:txBody>
                    <a:bodyPr/>
                    <a:lstStyle/>
                    <a:p>
                      <a:pPr marL="0" marR="0" lvl="0" indent="0" algn="l" rtl="0">
                        <a:spcBef>
                          <a:spcPts val="0"/>
                        </a:spcBef>
                        <a:spcAft>
                          <a:spcPts val="0"/>
                        </a:spcAft>
                        <a:buNone/>
                      </a:pPr>
                      <a:r>
                        <a:rPr lang="en-GB" sz="2100" u="none" strike="noStrike" cap="none"/>
                        <a:t>Guru</a:t>
                      </a:r>
                      <a:endParaRPr sz="2100" b="0" i="0" u="none" strike="noStrike" cap="none">
                        <a:solidFill>
                          <a:srgbClr val="000000"/>
                        </a:solidFill>
                        <a:latin typeface="Calibri"/>
                        <a:ea typeface="Calibri"/>
                        <a:cs typeface="Calibri"/>
                        <a:sym typeface="Calibri"/>
                      </a:endParaRPr>
                    </a:p>
                  </a:txBody>
                  <a:tcPr marL="18150" marR="18150" marT="18150" marB="0" anchor="b"/>
                </a:tc>
                <a:tc>
                  <a:txBody>
                    <a:bodyPr/>
                    <a:lstStyle/>
                    <a:p>
                      <a:pPr marL="0" marR="0" lvl="0" indent="0" algn="l" rtl="0">
                        <a:spcBef>
                          <a:spcPts val="0"/>
                        </a:spcBef>
                        <a:spcAft>
                          <a:spcPts val="0"/>
                        </a:spcAft>
                        <a:buNone/>
                      </a:pPr>
                      <a:r>
                        <a:rPr lang="en-GB" sz="2100" u="none" strike="noStrike" cap="none"/>
                        <a:t>budh</a:t>
                      </a:r>
                      <a:endParaRPr sz="2100" b="0" i="0" u="none" strike="noStrike" cap="none">
                        <a:solidFill>
                          <a:srgbClr val="000000"/>
                        </a:solidFill>
                        <a:latin typeface="Calibri"/>
                        <a:ea typeface="Calibri"/>
                        <a:cs typeface="Calibri"/>
                        <a:sym typeface="Calibri"/>
                      </a:endParaRPr>
                    </a:p>
                  </a:txBody>
                  <a:tcPr marL="18150" marR="18150" marT="18150" marB="0" anchor="b"/>
                </a:tc>
                <a:tc>
                  <a:txBody>
                    <a:bodyPr/>
                    <a:lstStyle/>
                    <a:p>
                      <a:pPr marL="0" marR="0" lvl="0" indent="0" algn="l" rtl="0">
                        <a:spcBef>
                          <a:spcPts val="0"/>
                        </a:spcBef>
                        <a:spcAft>
                          <a:spcPts val="0"/>
                        </a:spcAft>
                        <a:buNone/>
                      </a:pPr>
                      <a:r>
                        <a:rPr lang="en-GB" sz="2100" u="none" strike="noStrike" cap="none"/>
                        <a:t>192*17/120</a:t>
                      </a:r>
                      <a:endParaRPr sz="2100" b="0" i="0" u="none" strike="noStrike" cap="none">
                        <a:solidFill>
                          <a:srgbClr val="000000"/>
                        </a:solidFill>
                        <a:latin typeface="Calibri"/>
                        <a:ea typeface="Calibri"/>
                        <a:cs typeface="Calibri"/>
                        <a:sym typeface="Calibri"/>
                      </a:endParaRPr>
                    </a:p>
                  </a:txBody>
                  <a:tcPr marL="18150" marR="18150" marT="18150" marB="0" anchor="b"/>
                </a:tc>
                <a:tc>
                  <a:txBody>
                    <a:bodyPr/>
                    <a:lstStyle/>
                    <a:p>
                      <a:pPr marL="0" marR="0" lvl="0" indent="0" algn="r" rtl="0">
                        <a:spcBef>
                          <a:spcPts val="0"/>
                        </a:spcBef>
                        <a:spcAft>
                          <a:spcPts val="0"/>
                        </a:spcAft>
                        <a:buNone/>
                      </a:pPr>
                      <a:r>
                        <a:rPr lang="en-GB" sz="2100" u="none" strike="noStrike" cap="none"/>
                        <a:t>27.2</a:t>
                      </a:r>
                      <a:endParaRPr sz="2100" b="0" i="0" u="none" strike="noStrike" cap="none">
                        <a:solidFill>
                          <a:srgbClr val="000000"/>
                        </a:solidFill>
                        <a:latin typeface="Calibri"/>
                        <a:ea typeface="Calibri"/>
                        <a:cs typeface="Calibri"/>
                        <a:sym typeface="Calibri"/>
                      </a:endParaRPr>
                    </a:p>
                  </a:txBody>
                  <a:tcPr marL="18150" marR="18150" marT="18150" marB="0" anchor="b"/>
                </a:tc>
                <a:extLst>
                  <a:ext uri="{0D108BD9-81ED-4DB2-BD59-A6C34878D82A}">
                    <a16:rowId xmlns:a16="http://schemas.microsoft.com/office/drawing/2014/main" val="10007"/>
                  </a:ext>
                </a:extLst>
              </a:tr>
              <a:tr h="372725">
                <a:tc>
                  <a:txBody>
                    <a:bodyPr/>
                    <a:lstStyle/>
                    <a:p>
                      <a:pPr marL="0" marR="0" lvl="0" indent="0" algn="l" rtl="0">
                        <a:spcBef>
                          <a:spcPts val="0"/>
                        </a:spcBef>
                        <a:spcAft>
                          <a:spcPts val="0"/>
                        </a:spcAft>
                        <a:buNone/>
                      </a:pPr>
                      <a:r>
                        <a:rPr lang="en-GB" sz="2100" u="none" strike="noStrike" cap="none"/>
                        <a:t>Guru</a:t>
                      </a:r>
                      <a:endParaRPr sz="2100" b="0" i="0" u="none" strike="noStrike" cap="none">
                        <a:solidFill>
                          <a:srgbClr val="000000"/>
                        </a:solidFill>
                        <a:latin typeface="Calibri"/>
                        <a:ea typeface="Calibri"/>
                        <a:cs typeface="Calibri"/>
                        <a:sym typeface="Calibri"/>
                      </a:endParaRPr>
                    </a:p>
                  </a:txBody>
                  <a:tcPr marL="18150" marR="18150" marT="18150" marB="0" anchor="b"/>
                </a:tc>
                <a:tc>
                  <a:txBody>
                    <a:bodyPr/>
                    <a:lstStyle/>
                    <a:p>
                      <a:pPr marL="0" marR="0" lvl="0" indent="0" algn="l" rtl="0">
                        <a:spcBef>
                          <a:spcPts val="0"/>
                        </a:spcBef>
                        <a:spcAft>
                          <a:spcPts val="0"/>
                        </a:spcAft>
                        <a:buNone/>
                      </a:pPr>
                      <a:r>
                        <a:rPr lang="en-GB" sz="2100" u="none" strike="noStrike" cap="none"/>
                        <a:t>ketu</a:t>
                      </a:r>
                      <a:endParaRPr sz="2100" b="0" i="0" u="none" strike="noStrike" cap="none">
                        <a:solidFill>
                          <a:srgbClr val="000000"/>
                        </a:solidFill>
                        <a:latin typeface="Calibri"/>
                        <a:ea typeface="Calibri"/>
                        <a:cs typeface="Calibri"/>
                        <a:sym typeface="Calibri"/>
                      </a:endParaRPr>
                    </a:p>
                  </a:txBody>
                  <a:tcPr marL="18150" marR="18150" marT="18150" marB="0" anchor="b"/>
                </a:tc>
                <a:tc>
                  <a:txBody>
                    <a:bodyPr/>
                    <a:lstStyle/>
                    <a:p>
                      <a:pPr marL="0" marR="0" lvl="0" indent="0" algn="l" rtl="0">
                        <a:spcBef>
                          <a:spcPts val="0"/>
                        </a:spcBef>
                        <a:spcAft>
                          <a:spcPts val="0"/>
                        </a:spcAft>
                        <a:buNone/>
                      </a:pPr>
                      <a:r>
                        <a:rPr lang="en-GB" sz="2100" u="none" strike="noStrike" cap="none"/>
                        <a:t>192*7/120</a:t>
                      </a:r>
                      <a:endParaRPr sz="2100" b="0" i="0" u="none" strike="noStrike" cap="none">
                        <a:solidFill>
                          <a:srgbClr val="000000"/>
                        </a:solidFill>
                        <a:latin typeface="Calibri"/>
                        <a:ea typeface="Calibri"/>
                        <a:cs typeface="Calibri"/>
                        <a:sym typeface="Calibri"/>
                      </a:endParaRPr>
                    </a:p>
                  </a:txBody>
                  <a:tcPr marL="18150" marR="18150" marT="18150" marB="0" anchor="b"/>
                </a:tc>
                <a:tc>
                  <a:txBody>
                    <a:bodyPr/>
                    <a:lstStyle/>
                    <a:p>
                      <a:pPr marL="0" marR="0" lvl="0" indent="0" algn="r" rtl="0">
                        <a:spcBef>
                          <a:spcPts val="0"/>
                        </a:spcBef>
                        <a:spcAft>
                          <a:spcPts val="0"/>
                        </a:spcAft>
                        <a:buNone/>
                      </a:pPr>
                      <a:r>
                        <a:rPr lang="en-GB" sz="2100" u="none" strike="noStrike" cap="none"/>
                        <a:t>11.2</a:t>
                      </a:r>
                      <a:endParaRPr sz="2100" b="0" i="0" u="none" strike="noStrike" cap="none">
                        <a:solidFill>
                          <a:srgbClr val="000000"/>
                        </a:solidFill>
                        <a:latin typeface="Calibri"/>
                        <a:ea typeface="Calibri"/>
                        <a:cs typeface="Calibri"/>
                        <a:sym typeface="Calibri"/>
                      </a:endParaRPr>
                    </a:p>
                  </a:txBody>
                  <a:tcPr marL="18150" marR="18150" marT="18150" marB="0" anchor="b"/>
                </a:tc>
                <a:extLst>
                  <a:ext uri="{0D108BD9-81ED-4DB2-BD59-A6C34878D82A}">
                    <a16:rowId xmlns:a16="http://schemas.microsoft.com/office/drawing/2014/main" val="10008"/>
                  </a:ext>
                </a:extLst>
              </a:tr>
              <a:tr h="372725">
                <a:tc>
                  <a:txBody>
                    <a:bodyPr/>
                    <a:lstStyle/>
                    <a:p>
                      <a:pPr marL="0" marR="0" lvl="0" indent="0" algn="l" rtl="0">
                        <a:spcBef>
                          <a:spcPts val="0"/>
                        </a:spcBef>
                        <a:spcAft>
                          <a:spcPts val="0"/>
                        </a:spcAft>
                        <a:buNone/>
                      </a:pPr>
                      <a:r>
                        <a:rPr lang="en-GB" sz="2100" u="none" strike="noStrike" cap="none"/>
                        <a:t>Guru</a:t>
                      </a:r>
                      <a:endParaRPr sz="2100" b="0" i="0" u="none" strike="noStrike" cap="none">
                        <a:solidFill>
                          <a:srgbClr val="000000"/>
                        </a:solidFill>
                        <a:latin typeface="Calibri"/>
                        <a:ea typeface="Calibri"/>
                        <a:cs typeface="Calibri"/>
                        <a:sym typeface="Calibri"/>
                      </a:endParaRPr>
                    </a:p>
                  </a:txBody>
                  <a:tcPr marL="18150" marR="18150" marT="18150" marB="0" anchor="b"/>
                </a:tc>
                <a:tc>
                  <a:txBody>
                    <a:bodyPr/>
                    <a:lstStyle/>
                    <a:p>
                      <a:pPr marL="0" marR="0" lvl="0" indent="0" algn="l" rtl="0">
                        <a:spcBef>
                          <a:spcPts val="0"/>
                        </a:spcBef>
                        <a:spcAft>
                          <a:spcPts val="0"/>
                        </a:spcAft>
                        <a:buNone/>
                      </a:pPr>
                      <a:r>
                        <a:rPr lang="en-GB" sz="2100" u="none" strike="noStrike" cap="none"/>
                        <a:t>shukra</a:t>
                      </a:r>
                      <a:endParaRPr sz="2100" b="0" i="0" u="none" strike="noStrike" cap="none">
                        <a:solidFill>
                          <a:srgbClr val="000000"/>
                        </a:solidFill>
                        <a:latin typeface="Calibri"/>
                        <a:ea typeface="Calibri"/>
                        <a:cs typeface="Calibri"/>
                        <a:sym typeface="Calibri"/>
                      </a:endParaRPr>
                    </a:p>
                  </a:txBody>
                  <a:tcPr marL="18150" marR="18150" marT="18150" marB="0" anchor="b"/>
                </a:tc>
                <a:tc>
                  <a:txBody>
                    <a:bodyPr/>
                    <a:lstStyle/>
                    <a:p>
                      <a:pPr marL="0" marR="0" lvl="0" indent="0" algn="l" rtl="0">
                        <a:spcBef>
                          <a:spcPts val="0"/>
                        </a:spcBef>
                        <a:spcAft>
                          <a:spcPts val="0"/>
                        </a:spcAft>
                        <a:buNone/>
                      </a:pPr>
                      <a:r>
                        <a:rPr lang="en-GB" sz="2100" u="none" strike="noStrike" cap="none"/>
                        <a:t>192*20/120</a:t>
                      </a:r>
                      <a:endParaRPr sz="2100" b="0" i="0" u="none" strike="noStrike" cap="none">
                        <a:solidFill>
                          <a:srgbClr val="000000"/>
                        </a:solidFill>
                        <a:latin typeface="Calibri"/>
                        <a:ea typeface="Calibri"/>
                        <a:cs typeface="Calibri"/>
                        <a:sym typeface="Calibri"/>
                      </a:endParaRPr>
                    </a:p>
                  </a:txBody>
                  <a:tcPr marL="18150" marR="18150" marT="18150" marB="0" anchor="b"/>
                </a:tc>
                <a:tc>
                  <a:txBody>
                    <a:bodyPr/>
                    <a:lstStyle/>
                    <a:p>
                      <a:pPr marL="0" marR="0" lvl="0" indent="0" algn="r" rtl="0">
                        <a:spcBef>
                          <a:spcPts val="0"/>
                        </a:spcBef>
                        <a:spcAft>
                          <a:spcPts val="0"/>
                        </a:spcAft>
                        <a:buNone/>
                      </a:pPr>
                      <a:r>
                        <a:rPr lang="en-GB" sz="2100" u="none" strike="noStrike" cap="none"/>
                        <a:t>32</a:t>
                      </a:r>
                      <a:endParaRPr sz="2100" b="0" i="0" u="none" strike="noStrike" cap="none">
                        <a:solidFill>
                          <a:srgbClr val="000000"/>
                        </a:solidFill>
                        <a:latin typeface="Calibri"/>
                        <a:ea typeface="Calibri"/>
                        <a:cs typeface="Calibri"/>
                        <a:sym typeface="Calibri"/>
                      </a:endParaRPr>
                    </a:p>
                  </a:txBody>
                  <a:tcPr marL="18150" marR="18150" marT="18150" marB="0" anchor="b"/>
                </a:tc>
                <a:extLst>
                  <a:ext uri="{0D108BD9-81ED-4DB2-BD59-A6C34878D82A}">
                    <a16:rowId xmlns:a16="http://schemas.microsoft.com/office/drawing/2014/main" val="10009"/>
                  </a:ext>
                </a:extLst>
              </a:tr>
              <a:tr h="372725">
                <a:tc>
                  <a:txBody>
                    <a:bodyPr/>
                    <a:lstStyle/>
                    <a:p>
                      <a:pPr marL="0" marR="0" lvl="0" indent="0" algn="l" rtl="0">
                        <a:spcBef>
                          <a:spcPts val="0"/>
                        </a:spcBef>
                        <a:spcAft>
                          <a:spcPts val="0"/>
                        </a:spcAft>
                        <a:buNone/>
                      </a:pPr>
                      <a:r>
                        <a:rPr lang="en-GB" sz="2100" u="none" strike="noStrike" cap="none"/>
                        <a:t>Guru</a:t>
                      </a:r>
                      <a:endParaRPr sz="2100" b="0" i="0" u="none" strike="noStrike" cap="none">
                        <a:solidFill>
                          <a:srgbClr val="000000"/>
                        </a:solidFill>
                        <a:latin typeface="Calibri"/>
                        <a:ea typeface="Calibri"/>
                        <a:cs typeface="Calibri"/>
                        <a:sym typeface="Calibri"/>
                      </a:endParaRPr>
                    </a:p>
                  </a:txBody>
                  <a:tcPr marL="18150" marR="18150" marT="18150" marB="0" anchor="b"/>
                </a:tc>
                <a:tc>
                  <a:txBody>
                    <a:bodyPr/>
                    <a:lstStyle/>
                    <a:p>
                      <a:pPr marL="0" marR="0" lvl="0" indent="0" algn="l" rtl="0">
                        <a:spcBef>
                          <a:spcPts val="0"/>
                        </a:spcBef>
                        <a:spcAft>
                          <a:spcPts val="0"/>
                        </a:spcAft>
                        <a:buNone/>
                      </a:pPr>
                      <a:r>
                        <a:rPr lang="en-GB" sz="2100" u="none" strike="noStrike" cap="none"/>
                        <a:t>surya</a:t>
                      </a:r>
                      <a:endParaRPr sz="2100" b="0" i="0" u="none" strike="noStrike" cap="none">
                        <a:solidFill>
                          <a:srgbClr val="000000"/>
                        </a:solidFill>
                        <a:latin typeface="Calibri"/>
                        <a:ea typeface="Calibri"/>
                        <a:cs typeface="Calibri"/>
                        <a:sym typeface="Calibri"/>
                      </a:endParaRPr>
                    </a:p>
                  </a:txBody>
                  <a:tcPr marL="18150" marR="18150" marT="18150" marB="0" anchor="b"/>
                </a:tc>
                <a:tc>
                  <a:txBody>
                    <a:bodyPr/>
                    <a:lstStyle/>
                    <a:p>
                      <a:pPr marL="0" marR="0" lvl="0" indent="0" algn="l" rtl="0">
                        <a:spcBef>
                          <a:spcPts val="0"/>
                        </a:spcBef>
                        <a:spcAft>
                          <a:spcPts val="0"/>
                        </a:spcAft>
                        <a:buNone/>
                      </a:pPr>
                      <a:r>
                        <a:rPr lang="en-GB" sz="2100" u="none" strike="noStrike" cap="none"/>
                        <a:t>192*6/120</a:t>
                      </a:r>
                      <a:endParaRPr sz="2100" b="0" i="0" u="none" strike="noStrike" cap="none">
                        <a:solidFill>
                          <a:srgbClr val="000000"/>
                        </a:solidFill>
                        <a:latin typeface="Calibri"/>
                        <a:ea typeface="Calibri"/>
                        <a:cs typeface="Calibri"/>
                        <a:sym typeface="Calibri"/>
                      </a:endParaRPr>
                    </a:p>
                  </a:txBody>
                  <a:tcPr marL="18150" marR="18150" marT="18150" marB="0" anchor="b"/>
                </a:tc>
                <a:tc>
                  <a:txBody>
                    <a:bodyPr/>
                    <a:lstStyle/>
                    <a:p>
                      <a:pPr marL="0" marR="0" lvl="0" indent="0" algn="r" rtl="0">
                        <a:spcBef>
                          <a:spcPts val="0"/>
                        </a:spcBef>
                        <a:spcAft>
                          <a:spcPts val="0"/>
                        </a:spcAft>
                        <a:buNone/>
                      </a:pPr>
                      <a:r>
                        <a:rPr lang="en-GB" sz="2100" u="none" strike="noStrike" cap="none"/>
                        <a:t>9.6</a:t>
                      </a:r>
                      <a:endParaRPr sz="2100" b="0" i="0" u="none" strike="noStrike" cap="none">
                        <a:solidFill>
                          <a:srgbClr val="000000"/>
                        </a:solidFill>
                        <a:latin typeface="Calibri"/>
                        <a:ea typeface="Calibri"/>
                        <a:cs typeface="Calibri"/>
                        <a:sym typeface="Calibri"/>
                      </a:endParaRPr>
                    </a:p>
                  </a:txBody>
                  <a:tcPr marL="18150" marR="18150" marT="18150" marB="0" anchor="b"/>
                </a:tc>
                <a:extLst>
                  <a:ext uri="{0D108BD9-81ED-4DB2-BD59-A6C34878D82A}">
                    <a16:rowId xmlns:a16="http://schemas.microsoft.com/office/drawing/2014/main" val="10010"/>
                  </a:ext>
                </a:extLst>
              </a:tr>
              <a:tr h="372725">
                <a:tc>
                  <a:txBody>
                    <a:bodyPr/>
                    <a:lstStyle/>
                    <a:p>
                      <a:pPr marL="0" marR="0" lvl="0" indent="0" algn="l" rtl="0">
                        <a:spcBef>
                          <a:spcPts val="0"/>
                        </a:spcBef>
                        <a:spcAft>
                          <a:spcPts val="0"/>
                        </a:spcAft>
                        <a:buNone/>
                      </a:pPr>
                      <a:r>
                        <a:rPr lang="en-GB" sz="2100" u="none" strike="noStrike" cap="none"/>
                        <a:t>Guru</a:t>
                      </a:r>
                      <a:endParaRPr sz="2100" b="0" i="0" u="none" strike="noStrike" cap="none">
                        <a:solidFill>
                          <a:srgbClr val="000000"/>
                        </a:solidFill>
                        <a:latin typeface="Calibri"/>
                        <a:ea typeface="Calibri"/>
                        <a:cs typeface="Calibri"/>
                        <a:sym typeface="Calibri"/>
                      </a:endParaRPr>
                    </a:p>
                  </a:txBody>
                  <a:tcPr marL="18150" marR="18150" marT="18150" marB="0" anchor="b"/>
                </a:tc>
                <a:tc>
                  <a:txBody>
                    <a:bodyPr/>
                    <a:lstStyle/>
                    <a:p>
                      <a:pPr marL="0" marR="0" lvl="0" indent="0" algn="l" rtl="0">
                        <a:spcBef>
                          <a:spcPts val="0"/>
                        </a:spcBef>
                        <a:spcAft>
                          <a:spcPts val="0"/>
                        </a:spcAft>
                        <a:buNone/>
                      </a:pPr>
                      <a:r>
                        <a:rPr lang="en-GB" sz="2100" u="none" strike="noStrike" cap="none"/>
                        <a:t>chandra</a:t>
                      </a:r>
                      <a:endParaRPr sz="2100" b="0" i="0" u="none" strike="noStrike" cap="none">
                        <a:solidFill>
                          <a:srgbClr val="000000"/>
                        </a:solidFill>
                        <a:latin typeface="Calibri"/>
                        <a:ea typeface="Calibri"/>
                        <a:cs typeface="Calibri"/>
                        <a:sym typeface="Calibri"/>
                      </a:endParaRPr>
                    </a:p>
                  </a:txBody>
                  <a:tcPr marL="18150" marR="18150" marT="18150" marB="0" anchor="b"/>
                </a:tc>
                <a:tc>
                  <a:txBody>
                    <a:bodyPr/>
                    <a:lstStyle/>
                    <a:p>
                      <a:pPr marL="0" marR="0" lvl="0" indent="0" algn="l" rtl="0">
                        <a:spcBef>
                          <a:spcPts val="0"/>
                        </a:spcBef>
                        <a:spcAft>
                          <a:spcPts val="0"/>
                        </a:spcAft>
                        <a:buNone/>
                      </a:pPr>
                      <a:r>
                        <a:rPr lang="en-GB" sz="2100" u="none" strike="noStrike" cap="none"/>
                        <a:t>192*10/120</a:t>
                      </a:r>
                      <a:endParaRPr sz="2100" b="0" i="0" u="none" strike="noStrike" cap="none">
                        <a:solidFill>
                          <a:srgbClr val="000000"/>
                        </a:solidFill>
                        <a:latin typeface="Calibri"/>
                        <a:ea typeface="Calibri"/>
                        <a:cs typeface="Calibri"/>
                        <a:sym typeface="Calibri"/>
                      </a:endParaRPr>
                    </a:p>
                  </a:txBody>
                  <a:tcPr marL="18150" marR="18150" marT="18150" marB="0" anchor="b"/>
                </a:tc>
                <a:tc>
                  <a:txBody>
                    <a:bodyPr/>
                    <a:lstStyle/>
                    <a:p>
                      <a:pPr marL="0" marR="0" lvl="0" indent="0" algn="r" rtl="0">
                        <a:spcBef>
                          <a:spcPts val="0"/>
                        </a:spcBef>
                        <a:spcAft>
                          <a:spcPts val="0"/>
                        </a:spcAft>
                        <a:buNone/>
                      </a:pPr>
                      <a:r>
                        <a:rPr lang="en-GB" sz="2100" u="none" strike="noStrike" cap="none"/>
                        <a:t>16</a:t>
                      </a:r>
                      <a:endParaRPr sz="2100" b="0" i="0" u="none" strike="noStrike" cap="none">
                        <a:solidFill>
                          <a:srgbClr val="000000"/>
                        </a:solidFill>
                        <a:latin typeface="Calibri"/>
                        <a:ea typeface="Calibri"/>
                        <a:cs typeface="Calibri"/>
                        <a:sym typeface="Calibri"/>
                      </a:endParaRPr>
                    </a:p>
                  </a:txBody>
                  <a:tcPr marL="18150" marR="18150" marT="18150" marB="0" anchor="b"/>
                </a:tc>
                <a:extLst>
                  <a:ext uri="{0D108BD9-81ED-4DB2-BD59-A6C34878D82A}">
                    <a16:rowId xmlns:a16="http://schemas.microsoft.com/office/drawing/2014/main" val="10011"/>
                  </a:ext>
                </a:extLst>
              </a:tr>
              <a:tr h="372725">
                <a:tc>
                  <a:txBody>
                    <a:bodyPr/>
                    <a:lstStyle/>
                    <a:p>
                      <a:pPr marL="0" marR="0" lvl="0" indent="0" algn="l" rtl="0">
                        <a:spcBef>
                          <a:spcPts val="0"/>
                        </a:spcBef>
                        <a:spcAft>
                          <a:spcPts val="0"/>
                        </a:spcAft>
                        <a:buNone/>
                      </a:pPr>
                      <a:r>
                        <a:rPr lang="en-GB" sz="2100" u="none" strike="noStrike" cap="none"/>
                        <a:t>Guru</a:t>
                      </a:r>
                      <a:endParaRPr sz="2100" b="0" i="0" u="none" strike="noStrike" cap="none">
                        <a:solidFill>
                          <a:srgbClr val="000000"/>
                        </a:solidFill>
                        <a:latin typeface="Calibri"/>
                        <a:ea typeface="Calibri"/>
                        <a:cs typeface="Calibri"/>
                        <a:sym typeface="Calibri"/>
                      </a:endParaRPr>
                    </a:p>
                  </a:txBody>
                  <a:tcPr marL="18150" marR="18150" marT="18150" marB="0" anchor="b"/>
                </a:tc>
                <a:tc>
                  <a:txBody>
                    <a:bodyPr/>
                    <a:lstStyle/>
                    <a:p>
                      <a:pPr marL="0" marR="0" lvl="0" indent="0" algn="l" rtl="0">
                        <a:spcBef>
                          <a:spcPts val="0"/>
                        </a:spcBef>
                        <a:spcAft>
                          <a:spcPts val="0"/>
                        </a:spcAft>
                        <a:buNone/>
                      </a:pPr>
                      <a:r>
                        <a:rPr lang="en-GB" sz="2100" u="none" strike="noStrike" cap="none"/>
                        <a:t>managal</a:t>
                      </a:r>
                      <a:endParaRPr sz="2100" b="0" i="0" u="none" strike="noStrike" cap="none">
                        <a:solidFill>
                          <a:srgbClr val="000000"/>
                        </a:solidFill>
                        <a:latin typeface="Calibri"/>
                        <a:ea typeface="Calibri"/>
                        <a:cs typeface="Calibri"/>
                        <a:sym typeface="Calibri"/>
                      </a:endParaRPr>
                    </a:p>
                  </a:txBody>
                  <a:tcPr marL="18150" marR="18150" marT="18150" marB="0" anchor="b"/>
                </a:tc>
                <a:tc>
                  <a:txBody>
                    <a:bodyPr/>
                    <a:lstStyle/>
                    <a:p>
                      <a:pPr marL="0" marR="0" lvl="0" indent="0" algn="l" rtl="0">
                        <a:spcBef>
                          <a:spcPts val="0"/>
                        </a:spcBef>
                        <a:spcAft>
                          <a:spcPts val="0"/>
                        </a:spcAft>
                        <a:buNone/>
                      </a:pPr>
                      <a:r>
                        <a:rPr lang="en-GB" sz="2100" u="none" strike="noStrike" cap="none"/>
                        <a:t>192*7/120</a:t>
                      </a:r>
                      <a:endParaRPr sz="2100" b="0" i="0" u="none" strike="noStrike" cap="none">
                        <a:solidFill>
                          <a:srgbClr val="000000"/>
                        </a:solidFill>
                        <a:latin typeface="Calibri"/>
                        <a:ea typeface="Calibri"/>
                        <a:cs typeface="Calibri"/>
                        <a:sym typeface="Calibri"/>
                      </a:endParaRPr>
                    </a:p>
                  </a:txBody>
                  <a:tcPr marL="18150" marR="18150" marT="18150" marB="0" anchor="b"/>
                </a:tc>
                <a:tc>
                  <a:txBody>
                    <a:bodyPr/>
                    <a:lstStyle/>
                    <a:p>
                      <a:pPr marL="0" marR="0" lvl="0" indent="0" algn="r" rtl="0">
                        <a:spcBef>
                          <a:spcPts val="0"/>
                        </a:spcBef>
                        <a:spcAft>
                          <a:spcPts val="0"/>
                        </a:spcAft>
                        <a:buNone/>
                      </a:pPr>
                      <a:r>
                        <a:rPr lang="en-GB" sz="2100" u="none" strike="noStrike" cap="none"/>
                        <a:t>11.2</a:t>
                      </a:r>
                      <a:endParaRPr sz="2100" b="0" i="0" u="none" strike="noStrike" cap="none">
                        <a:solidFill>
                          <a:srgbClr val="000000"/>
                        </a:solidFill>
                        <a:latin typeface="Calibri"/>
                        <a:ea typeface="Calibri"/>
                        <a:cs typeface="Calibri"/>
                        <a:sym typeface="Calibri"/>
                      </a:endParaRPr>
                    </a:p>
                  </a:txBody>
                  <a:tcPr marL="18150" marR="18150" marT="18150" marB="0" anchor="b"/>
                </a:tc>
                <a:extLst>
                  <a:ext uri="{0D108BD9-81ED-4DB2-BD59-A6C34878D82A}">
                    <a16:rowId xmlns:a16="http://schemas.microsoft.com/office/drawing/2014/main" val="10012"/>
                  </a:ext>
                </a:extLst>
              </a:tr>
              <a:tr h="372725">
                <a:tc>
                  <a:txBody>
                    <a:bodyPr/>
                    <a:lstStyle/>
                    <a:p>
                      <a:pPr marL="0" marR="0" lvl="0" indent="0" algn="l" rtl="0">
                        <a:spcBef>
                          <a:spcPts val="0"/>
                        </a:spcBef>
                        <a:spcAft>
                          <a:spcPts val="0"/>
                        </a:spcAft>
                        <a:buNone/>
                      </a:pPr>
                      <a:r>
                        <a:rPr lang="en-GB" sz="2100" u="none" strike="noStrike" cap="none"/>
                        <a:t>Guru</a:t>
                      </a:r>
                      <a:endParaRPr sz="2100" b="0" i="0" u="none" strike="noStrike" cap="none">
                        <a:solidFill>
                          <a:srgbClr val="000000"/>
                        </a:solidFill>
                        <a:latin typeface="Calibri"/>
                        <a:ea typeface="Calibri"/>
                        <a:cs typeface="Calibri"/>
                        <a:sym typeface="Calibri"/>
                      </a:endParaRPr>
                    </a:p>
                  </a:txBody>
                  <a:tcPr marL="18150" marR="18150" marT="18150" marB="0" anchor="b"/>
                </a:tc>
                <a:tc>
                  <a:txBody>
                    <a:bodyPr/>
                    <a:lstStyle/>
                    <a:p>
                      <a:pPr marL="0" marR="0" lvl="0" indent="0" algn="l" rtl="0">
                        <a:spcBef>
                          <a:spcPts val="0"/>
                        </a:spcBef>
                        <a:spcAft>
                          <a:spcPts val="0"/>
                        </a:spcAft>
                        <a:buNone/>
                      </a:pPr>
                      <a:r>
                        <a:rPr lang="en-GB" sz="2100" u="none" strike="noStrike" cap="none"/>
                        <a:t>rahu</a:t>
                      </a:r>
                      <a:endParaRPr sz="2100" b="0" i="0" u="none" strike="noStrike" cap="none">
                        <a:solidFill>
                          <a:srgbClr val="000000"/>
                        </a:solidFill>
                        <a:latin typeface="Calibri"/>
                        <a:ea typeface="Calibri"/>
                        <a:cs typeface="Calibri"/>
                        <a:sym typeface="Calibri"/>
                      </a:endParaRPr>
                    </a:p>
                  </a:txBody>
                  <a:tcPr marL="18150" marR="18150" marT="18150" marB="0" anchor="b"/>
                </a:tc>
                <a:tc>
                  <a:txBody>
                    <a:bodyPr/>
                    <a:lstStyle/>
                    <a:p>
                      <a:pPr marL="0" marR="0" lvl="0" indent="0" algn="l" rtl="0">
                        <a:spcBef>
                          <a:spcPts val="0"/>
                        </a:spcBef>
                        <a:spcAft>
                          <a:spcPts val="0"/>
                        </a:spcAft>
                        <a:buNone/>
                      </a:pPr>
                      <a:r>
                        <a:rPr lang="en-GB" sz="2100" u="none" strike="noStrike" cap="none"/>
                        <a:t>192*18/120</a:t>
                      </a:r>
                      <a:endParaRPr sz="2100" b="0" i="0" u="none" strike="noStrike" cap="none">
                        <a:solidFill>
                          <a:srgbClr val="000000"/>
                        </a:solidFill>
                        <a:latin typeface="Calibri"/>
                        <a:ea typeface="Calibri"/>
                        <a:cs typeface="Calibri"/>
                        <a:sym typeface="Calibri"/>
                      </a:endParaRPr>
                    </a:p>
                  </a:txBody>
                  <a:tcPr marL="18150" marR="18150" marT="18150" marB="0" anchor="b"/>
                </a:tc>
                <a:tc>
                  <a:txBody>
                    <a:bodyPr/>
                    <a:lstStyle/>
                    <a:p>
                      <a:pPr marL="0" marR="0" lvl="0" indent="0" algn="r" rtl="0">
                        <a:spcBef>
                          <a:spcPts val="0"/>
                        </a:spcBef>
                        <a:spcAft>
                          <a:spcPts val="0"/>
                        </a:spcAft>
                        <a:buNone/>
                      </a:pPr>
                      <a:r>
                        <a:rPr lang="en-GB" sz="2100" u="none" strike="noStrike" cap="none"/>
                        <a:t>28.8</a:t>
                      </a:r>
                      <a:endParaRPr sz="2100" b="0" i="0" u="none" strike="noStrike" cap="none">
                        <a:solidFill>
                          <a:srgbClr val="000000"/>
                        </a:solidFill>
                        <a:latin typeface="Calibri"/>
                        <a:ea typeface="Calibri"/>
                        <a:cs typeface="Calibri"/>
                        <a:sym typeface="Calibri"/>
                      </a:endParaRPr>
                    </a:p>
                  </a:txBody>
                  <a:tcPr marL="18150" marR="18150" marT="18150" marB="0" anchor="b"/>
                </a:tc>
                <a:extLst>
                  <a:ext uri="{0D108BD9-81ED-4DB2-BD59-A6C34878D82A}">
                    <a16:rowId xmlns:a16="http://schemas.microsoft.com/office/drawing/2014/main" val="10013"/>
                  </a:ext>
                </a:extLst>
              </a:tr>
              <a:tr h="372725">
                <a:tc>
                  <a:txBody>
                    <a:bodyPr/>
                    <a:lstStyle/>
                    <a:p>
                      <a:pPr marL="0" marR="0" lvl="0" indent="0" algn="l" rtl="0">
                        <a:spcBef>
                          <a:spcPts val="0"/>
                        </a:spcBef>
                        <a:spcAft>
                          <a:spcPts val="0"/>
                        </a:spcAft>
                        <a:buNone/>
                      </a:pPr>
                      <a:r>
                        <a:rPr lang="en-GB" sz="2100" u="none" strike="noStrike" cap="none"/>
                        <a:t> </a:t>
                      </a:r>
                      <a:endParaRPr sz="2100" b="0" i="0" u="none" strike="noStrike" cap="none">
                        <a:solidFill>
                          <a:srgbClr val="000000"/>
                        </a:solidFill>
                        <a:latin typeface="Calibri"/>
                        <a:ea typeface="Calibri"/>
                        <a:cs typeface="Calibri"/>
                        <a:sym typeface="Calibri"/>
                      </a:endParaRPr>
                    </a:p>
                  </a:txBody>
                  <a:tcPr marL="18150" marR="18150" marT="18150" marB="0" anchor="b"/>
                </a:tc>
                <a:tc>
                  <a:txBody>
                    <a:bodyPr/>
                    <a:lstStyle/>
                    <a:p>
                      <a:pPr marL="0" marR="0" lvl="0" indent="0" algn="l" rtl="0">
                        <a:spcBef>
                          <a:spcPts val="0"/>
                        </a:spcBef>
                        <a:spcAft>
                          <a:spcPts val="0"/>
                        </a:spcAft>
                        <a:buNone/>
                      </a:pPr>
                      <a:r>
                        <a:rPr lang="en-GB" sz="2100" u="none" strike="noStrike" cap="none"/>
                        <a:t> </a:t>
                      </a:r>
                      <a:endParaRPr sz="2100" b="0" i="0" u="none" strike="noStrike" cap="none">
                        <a:solidFill>
                          <a:srgbClr val="000000"/>
                        </a:solidFill>
                        <a:latin typeface="Calibri"/>
                        <a:ea typeface="Calibri"/>
                        <a:cs typeface="Calibri"/>
                        <a:sym typeface="Calibri"/>
                      </a:endParaRPr>
                    </a:p>
                  </a:txBody>
                  <a:tcPr marL="18150" marR="18150" marT="18150" marB="0" anchor="b"/>
                </a:tc>
                <a:tc>
                  <a:txBody>
                    <a:bodyPr/>
                    <a:lstStyle/>
                    <a:p>
                      <a:pPr marL="0" marR="0" lvl="0" indent="0" algn="l" rtl="0">
                        <a:spcBef>
                          <a:spcPts val="0"/>
                        </a:spcBef>
                        <a:spcAft>
                          <a:spcPts val="0"/>
                        </a:spcAft>
                        <a:buNone/>
                      </a:pPr>
                      <a:r>
                        <a:rPr lang="en-GB" sz="2100" u="none" strike="noStrike" cap="none"/>
                        <a:t> </a:t>
                      </a:r>
                      <a:endParaRPr sz="2100" b="0" i="0" u="none" strike="noStrike" cap="none">
                        <a:solidFill>
                          <a:srgbClr val="000000"/>
                        </a:solidFill>
                        <a:latin typeface="Calibri"/>
                        <a:ea typeface="Calibri"/>
                        <a:cs typeface="Calibri"/>
                        <a:sym typeface="Calibri"/>
                      </a:endParaRPr>
                    </a:p>
                  </a:txBody>
                  <a:tcPr marL="18150" marR="18150" marT="18150" marB="0" anchor="b"/>
                </a:tc>
                <a:tc>
                  <a:txBody>
                    <a:bodyPr/>
                    <a:lstStyle/>
                    <a:p>
                      <a:pPr marL="0" marR="0" lvl="0" indent="0" algn="r" rtl="0">
                        <a:spcBef>
                          <a:spcPts val="0"/>
                        </a:spcBef>
                        <a:spcAft>
                          <a:spcPts val="0"/>
                        </a:spcAft>
                        <a:buNone/>
                      </a:pPr>
                      <a:r>
                        <a:rPr lang="en-GB" sz="2100" u="none" strike="noStrike" cap="none"/>
                        <a:t>192</a:t>
                      </a:r>
                      <a:endParaRPr sz="2100" b="0" i="0" u="none" strike="noStrike" cap="none">
                        <a:solidFill>
                          <a:srgbClr val="000000"/>
                        </a:solidFill>
                        <a:latin typeface="Calibri"/>
                        <a:ea typeface="Calibri"/>
                        <a:cs typeface="Calibri"/>
                        <a:sym typeface="Calibri"/>
                      </a:endParaRPr>
                    </a:p>
                  </a:txBody>
                  <a:tcPr marL="18150" marR="18150" marT="18150" marB="0" anchor="b"/>
                </a:tc>
                <a:extLst>
                  <a:ext uri="{0D108BD9-81ED-4DB2-BD59-A6C34878D82A}">
                    <a16:rowId xmlns:a16="http://schemas.microsoft.com/office/drawing/2014/main" val="10014"/>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pic>
        <p:nvPicPr>
          <p:cNvPr id="252" name="Google Shape;252;p38"/>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253" name="Google Shape;253;p38"/>
          <p:cNvSpPr/>
          <p:nvPr/>
        </p:nvSpPr>
        <p:spPr>
          <a:xfrm>
            <a:off x="0" y="771773"/>
            <a:ext cx="12192000" cy="1477328"/>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endParaRPr sz="1800" dirty="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7"/>
        <p:cNvGrpSpPr/>
        <p:nvPr/>
      </p:nvGrpSpPr>
      <p:grpSpPr>
        <a:xfrm>
          <a:off x="0" y="0"/>
          <a:ext cx="0" cy="0"/>
          <a:chOff x="0" y="0"/>
          <a:chExt cx="0" cy="0"/>
        </a:xfrm>
      </p:grpSpPr>
      <p:sp>
        <p:nvSpPr>
          <p:cNvPr id="109" name="Google Shape;109;p16"/>
          <p:cNvSpPr txBox="1">
            <a:spLocks noGrp="1"/>
          </p:cNvSpPr>
          <p:nvPr>
            <p:ph type="title"/>
          </p:nvPr>
        </p:nvSpPr>
        <p:spPr>
          <a:xfrm>
            <a:off x="5536734" y="609600"/>
            <a:ext cx="3737268" cy="1320800"/>
          </a:xfrm>
          <a:prstGeom prst="rect">
            <a:avLst/>
          </a:prstGeom>
        </p:spPr>
        <p:txBody>
          <a:bodyPr spcFirstLastPara="1" lIns="91425" tIns="45700" rIns="91425" bIns="45700" anchorCtr="0">
            <a:normAutofit/>
          </a:bodyPr>
          <a:lstStyle/>
          <a:p>
            <a:pPr marL="0" lvl="0" indent="0" rtl="0">
              <a:spcBef>
                <a:spcPts val="0"/>
              </a:spcBef>
              <a:spcAft>
                <a:spcPts val="0"/>
              </a:spcAft>
              <a:buClr>
                <a:schemeClr val="dk1"/>
              </a:buClr>
              <a:buSzPts val="4400"/>
              <a:buFont typeface="Calibri"/>
              <a:buNone/>
            </a:pPr>
            <a:r>
              <a:rPr lang="en-US"/>
              <a:t>Rules Related to MD/AD</a:t>
            </a:r>
            <a:endParaRPr lang="en-IN"/>
          </a:p>
        </p:txBody>
      </p:sp>
      <p:sp>
        <p:nvSpPr>
          <p:cNvPr id="110" name="Google Shape;110;p16"/>
          <p:cNvSpPr txBox="1">
            <a:spLocks noGrp="1"/>
          </p:cNvSpPr>
          <p:nvPr>
            <p:ph idx="1"/>
          </p:nvPr>
        </p:nvSpPr>
        <p:spPr>
          <a:xfrm>
            <a:off x="5209563" y="2160589"/>
            <a:ext cx="4064439" cy="3880773"/>
          </a:xfrm>
          <a:prstGeom prst="rect">
            <a:avLst/>
          </a:prstGeom>
        </p:spPr>
        <p:txBody>
          <a:bodyPr spcFirstLastPara="1" lIns="91425" tIns="45700" rIns="91425" bIns="45700" anchorCtr="0">
            <a:normAutofit/>
          </a:bodyPr>
          <a:lstStyle/>
          <a:p>
            <a:pPr marL="228600" lvl="0" indent="-228600" rtl="0">
              <a:lnSpc>
                <a:spcPct val="90000"/>
              </a:lnSpc>
              <a:spcBef>
                <a:spcPts val="0"/>
              </a:spcBef>
              <a:spcAft>
                <a:spcPts val="0"/>
              </a:spcAft>
              <a:buClr>
                <a:schemeClr val="dk1"/>
              </a:buClr>
              <a:buSzPts val="2800"/>
              <a:buChar char="•"/>
            </a:pPr>
            <a:r>
              <a:rPr lang="en-US" sz="1500"/>
              <a:t>Auspicious planets are the lords of trines, even a malefic if it’s a lord of trine becomes positive. </a:t>
            </a:r>
          </a:p>
          <a:p>
            <a:pPr marL="228600" lvl="0" indent="-228600" rtl="0">
              <a:lnSpc>
                <a:spcPct val="90000"/>
              </a:lnSpc>
              <a:spcBef>
                <a:spcPts val="1000"/>
              </a:spcBef>
              <a:spcAft>
                <a:spcPts val="0"/>
              </a:spcAft>
              <a:buClr>
                <a:schemeClr val="dk1"/>
              </a:buClr>
              <a:buSzPts val="2800"/>
              <a:buChar char="•"/>
            </a:pPr>
            <a:r>
              <a:rPr lang="en-US" sz="1500"/>
              <a:t>Inauspicious planets are the lords of 3,6,11 even the benefic planets gives bad results.</a:t>
            </a:r>
          </a:p>
          <a:p>
            <a:pPr marL="228600" lvl="0" indent="-228600" rtl="0">
              <a:lnSpc>
                <a:spcPct val="90000"/>
              </a:lnSpc>
              <a:spcBef>
                <a:spcPts val="1000"/>
              </a:spcBef>
              <a:spcAft>
                <a:spcPts val="0"/>
              </a:spcAft>
              <a:buClr>
                <a:schemeClr val="dk1"/>
              </a:buClr>
              <a:buSzPts val="2800"/>
              <a:buChar char="•"/>
            </a:pPr>
            <a:r>
              <a:rPr lang="en-US" sz="1500"/>
              <a:t>Kendra lords are the neutral planets. It is said if a benefic becomes kendra lords it becomes neutral and if a malefic becomes kendra lords it becomes neutral i.e. less harmful. </a:t>
            </a:r>
          </a:p>
          <a:p>
            <a:pPr marL="228600" lvl="0" indent="-228600" rtl="0">
              <a:lnSpc>
                <a:spcPct val="90000"/>
              </a:lnSpc>
              <a:spcBef>
                <a:spcPts val="1000"/>
              </a:spcBef>
              <a:spcAft>
                <a:spcPts val="0"/>
              </a:spcAft>
              <a:buClr>
                <a:schemeClr val="dk1"/>
              </a:buClr>
              <a:buSzPts val="2800"/>
              <a:buChar char="•"/>
            </a:pPr>
            <a:r>
              <a:rPr lang="en-US" sz="1500"/>
              <a:t>2</a:t>
            </a:r>
            <a:r>
              <a:rPr lang="en-US" sz="1500" baseline="30000"/>
              <a:t>nd</a:t>
            </a:r>
            <a:r>
              <a:rPr lang="en-US" sz="1500"/>
              <a:t> and 12 th house lords are dual nature and they are capable of giving results depending upon their positions in the chart. </a:t>
            </a:r>
          </a:p>
        </p:txBody>
      </p:sp>
      <p:pic>
        <p:nvPicPr>
          <p:cNvPr id="108" name="Google Shape;108;p16"/>
          <p:cNvPicPr preferRelativeResize="0"/>
          <p:nvPr/>
        </p:nvPicPr>
        <p:blipFill rotWithShape="1">
          <a:blip r:embed="rId3"/>
          <a:srcRect l="27696" r="29038" b="1"/>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a:noFill/>
        </p:spPr>
      </p:pic>
      <p:sp>
        <p:nvSpPr>
          <p:cNvPr id="133" name="Isosceles Triangle 114">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C7BCBD3A-5F27-45BC-9E2B-6BBB841A4CFC}"/>
              </a:ext>
            </a:extLst>
          </p:cNvPr>
          <p:cNvSpPr>
            <a:spLocks noGrp="1"/>
          </p:cNvSpPr>
          <p:nvPr>
            <p:ph idx="1"/>
          </p:nvPr>
        </p:nvSpPr>
        <p:spPr>
          <a:xfrm>
            <a:off x="468085" y="598714"/>
            <a:ext cx="11046581" cy="8964385"/>
          </a:xfrm>
        </p:spPr>
        <p:txBody>
          <a:bodyPr>
            <a:normAutofit/>
          </a:bodyPr>
          <a:lstStyle/>
          <a:p>
            <a:pPr marL="457200" algn="just">
              <a:lnSpc>
                <a:spcPct val="107000"/>
              </a:lnSpc>
            </a:pPr>
            <a:r>
              <a:rPr lang="en-IN" sz="2000" b="1" dirty="0" err="1">
                <a:effectLst/>
                <a:latin typeface="Times New Roman" panose="02020603050405020304" pitchFamily="18" charset="0"/>
                <a:ea typeface="Calibri" panose="020F0502020204030204" pitchFamily="34" charset="0"/>
                <a:cs typeface="Times New Roman" panose="02020603050405020304" pitchFamily="18" charset="0"/>
              </a:rPr>
              <a:t>Kendradhipati</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 Dosh: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The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kendras</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are the houses of auspicious and rules the major phase of our lives. The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Kendradipati</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dosha</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or obstacles is formed when a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benefic</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planet is the lord of the 2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kendras</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but loses strength and give inauspicious result.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Jupiter in Gemini or Virgo ascendant and Mercury in Sagittarius and Pisces ascendant create the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Kendradhipati</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dosha</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The 2</a:t>
            </a:r>
            <a:r>
              <a:rPr lang="en-IN" sz="2000" baseline="30000" dirty="0">
                <a:effectLst/>
                <a:latin typeface="Times New Roman" panose="02020603050405020304" pitchFamily="18" charset="0"/>
                <a:ea typeface="Calibri" panose="020F0502020204030204" pitchFamily="34" charset="0"/>
                <a:cs typeface="Times New Roman" panose="02020603050405020304" pitchFamily="18" charset="0"/>
              </a:rPr>
              <a:t>nd</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and 12</a:t>
            </a:r>
            <a:r>
              <a:rPr lang="en-IN" sz="2000" baseline="30000" dirty="0">
                <a:effectLst/>
                <a:latin typeface="Times New Roman" panose="02020603050405020304" pitchFamily="18" charset="0"/>
                <a:ea typeface="Calibri" panose="020F0502020204030204" pitchFamily="34" charset="0"/>
                <a:cs typeface="Times New Roman" panose="02020603050405020304" pitchFamily="18" charset="0"/>
              </a:rPr>
              <a:t>th</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house Lords have dual nature, and they are capable to of giving good or bad results depending upon that position in the chart. if these lords are well placed good results are anticipated.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The 2</a:t>
            </a:r>
            <a:r>
              <a:rPr lang="en-IN" sz="2000" baseline="30000" dirty="0">
                <a:effectLst/>
                <a:latin typeface="Times New Roman" panose="02020603050405020304" pitchFamily="18" charset="0"/>
                <a:ea typeface="Calibri" panose="020F0502020204030204" pitchFamily="34" charset="0"/>
                <a:cs typeface="Times New Roman" panose="02020603050405020304" pitchFamily="18" charset="0"/>
              </a:rPr>
              <a:t>nd</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house is the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Marak</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as well as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dhana</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sthan</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if the 2</a:t>
            </a:r>
            <a:r>
              <a:rPr lang="en-IN" sz="2000" baseline="30000" dirty="0">
                <a:effectLst/>
                <a:latin typeface="Times New Roman" panose="02020603050405020304" pitchFamily="18" charset="0"/>
                <a:ea typeface="Calibri" panose="020F0502020204030204" pitchFamily="34" charset="0"/>
                <a:cs typeface="Times New Roman" panose="02020603050405020304" pitchFamily="18" charset="0"/>
              </a:rPr>
              <a:t>nd</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lord is not well placed it will work as a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marak</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The 12</a:t>
            </a:r>
            <a:r>
              <a:rPr lang="en-IN" sz="2000" baseline="30000" dirty="0">
                <a:effectLst/>
                <a:latin typeface="Times New Roman" panose="02020603050405020304" pitchFamily="18" charset="0"/>
                <a:ea typeface="Calibri" panose="020F0502020204030204" pitchFamily="34" charset="0"/>
                <a:cs typeface="Times New Roman" panose="02020603050405020304" pitchFamily="18" charset="0"/>
              </a:rPr>
              <a:t>th</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house is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Muktisthan</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and expenses it gives losses and bad investments if not well place.</a:t>
            </a:r>
          </a:p>
          <a:p>
            <a:pPr algn="just">
              <a:lnSpc>
                <a:spcPct val="107000"/>
              </a:lnSpc>
            </a:pPr>
            <a:r>
              <a:rPr lang="en-IN" sz="2000" b="1" dirty="0" err="1">
                <a:effectLst/>
                <a:latin typeface="Times New Roman" panose="02020603050405020304" pitchFamily="18" charset="0"/>
                <a:ea typeface="Calibri" panose="020F0502020204030204" pitchFamily="34" charset="0"/>
              </a:rPr>
              <a:t>AtmaKarak</a:t>
            </a:r>
            <a:r>
              <a:rPr lang="en-IN" sz="2000" b="1" dirty="0">
                <a:effectLst/>
                <a:latin typeface="Times New Roman" panose="02020603050405020304" pitchFamily="18" charset="0"/>
                <a:ea typeface="Calibri" panose="020F0502020204030204" pitchFamily="34" charset="0"/>
              </a:rPr>
              <a:t>: </a:t>
            </a:r>
            <a:r>
              <a:rPr lang="en-IN" sz="2000" dirty="0">
                <a:effectLst/>
                <a:latin typeface="Times New Roman" panose="02020603050405020304" pitchFamily="18" charset="0"/>
                <a:ea typeface="Calibri" panose="020F0502020204030204" pitchFamily="34" charset="0"/>
              </a:rPr>
              <a:t>The planet with the highest degree in the chart is the soul indicator and never gives bad results to the native. </a:t>
            </a:r>
            <a:r>
              <a:rPr lang="en-IN" sz="2000" dirty="0" err="1">
                <a:effectLst/>
                <a:latin typeface="Times New Roman" panose="02020603050405020304" pitchFamily="18" charset="0"/>
                <a:ea typeface="Calibri" panose="020F0502020204030204" pitchFamily="34" charset="0"/>
              </a:rPr>
              <a:t>Atmakarak</a:t>
            </a:r>
            <a:r>
              <a:rPr lang="en-IN" sz="2000" dirty="0">
                <a:effectLst/>
                <a:latin typeface="Times New Roman" panose="02020603050405020304" pitchFamily="18" charset="0"/>
                <a:ea typeface="Calibri" panose="020F0502020204030204" pitchFamily="34" charset="0"/>
              </a:rPr>
              <a:t> is the king of the chart. There is a major transformation in the life of the native during the </a:t>
            </a:r>
            <a:r>
              <a:rPr lang="en-IN" sz="2000" dirty="0" err="1">
                <a:effectLst/>
                <a:latin typeface="Times New Roman" panose="02020603050405020304" pitchFamily="18" charset="0"/>
                <a:ea typeface="Calibri" panose="020F0502020204030204" pitchFamily="34" charset="0"/>
              </a:rPr>
              <a:t>dasha</a:t>
            </a:r>
            <a:r>
              <a:rPr lang="en-IN" sz="2000" dirty="0">
                <a:effectLst/>
                <a:latin typeface="Times New Roman" panose="02020603050405020304" pitchFamily="18" charset="0"/>
                <a:ea typeface="Calibri" panose="020F0502020204030204" pitchFamily="34" charset="0"/>
              </a:rPr>
              <a:t> of the </a:t>
            </a:r>
            <a:r>
              <a:rPr lang="en-IN" sz="2000" dirty="0" err="1">
                <a:effectLst/>
                <a:latin typeface="Times New Roman" panose="02020603050405020304" pitchFamily="18" charset="0"/>
                <a:ea typeface="Calibri" panose="020F0502020204030204" pitchFamily="34" charset="0"/>
              </a:rPr>
              <a:t>Atmakarak</a:t>
            </a:r>
            <a:r>
              <a:rPr lang="en-IN" sz="2000" dirty="0">
                <a:effectLst/>
                <a:latin typeface="Times New Roman" panose="02020603050405020304" pitchFamily="18" charset="0"/>
                <a:ea typeface="Calibri" panose="020F0502020204030204" pitchFamily="34" charset="0"/>
              </a:rPr>
              <a:t>. The activity would be to the soul level with some struggles but for the betterment of the native. If the </a:t>
            </a:r>
            <a:r>
              <a:rPr lang="en-IN" sz="2000" dirty="0" err="1">
                <a:effectLst/>
                <a:latin typeface="Times New Roman" panose="02020603050405020304" pitchFamily="18" charset="0"/>
                <a:ea typeface="Calibri" panose="020F0502020204030204" pitchFamily="34" charset="0"/>
              </a:rPr>
              <a:t>Atmakarak</a:t>
            </a:r>
            <a:r>
              <a:rPr lang="en-IN" sz="2000" dirty="0">
                <a:effectLst/>
                <a:latin typeface="Times New Roman" panose="02020603050405020304" pitchFamily="18" charset="0"/>
                <a:ea typeface="Calibri" panose="020F0502020204030204" pitchFamily="34" charset="0"/>
              </a:rPr>
              <a:t> is the </a:t>
            </a:r>
            <a:r>
              <a:rPr lang="en-IN" sz="2000" dirty="0" err="1">
                <a:effectLst/>
                <a:latin typeface="Times New Roman" panose="02020603050405020304" pitchFamily="18" charset="0"/>
                <a:ea typeface="Calibri" panose="020F0502020204030204" pitchFamily="34" charset="0"/>
              </a:rPr>
              <a:t>badhak</a:t>
            </a:r>
            <a:r>
              <a:rPr lang="en-IN" sz="2000" dirty="0">
                <a:effectLst/>
                <a:latin typeface="Times New Roman" panose="02020603050405020304" pitchFamily="18" charset="0"/>
                <a:ea typeface="Calibri" panose="020F0502020204030204" pitchFamily="34" charset="0"/>
              </a:rPr>
              <a:t> of the chart, then the native will face health issues and impact the intellect. Every planet has a different role in the chart and will complete its role</a:t>
            </a:r>
            <a:endParaRPr lang="en-IN" sz="2000" dirty="0"/>
          </a:p>
          <a:p>
            <a:pPr marL="457200" algn="just">
              <a:lnSpc>
                <a:spcPct val="107000"/>
              </a:lnSpc>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74361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D8C48DA-ADA9-4FE4-B042-6DA5F5FC8F50}"/>
              </a:ext>
            </a:extLst>
          </p:cNvPr>
          <p:cNvSpPr>
            <a:spLocks noGrp="1"/>
          </p:cNvSpPr>
          <p:nvPr>
            <p:ph idx="1"/>
          </p:nvPr>
        </p:nvSpPr>
        <p:spPr>
          <a:xfrm>
            <a:off x="677334" y="381001"/>
            <a:ext cx="10208380" cy="6074228"/>
          </a:xfrm>
        </p:spPr>
        <p:txBody>
          <a:bodyPr>
            <a:normAutofit fontScale="32500" lnSpcReduction="20000"/>
          </a:bodyPr>
          <a:lstStyle/>
          <a:p>
            <a:pPr marL="457200" algn="just">
              <a:lnSpc>
                <a:spcPct val="107000"/>
              </a:lnSpc>
              <a:spcAft>
                <a:spcPts val="800"/>
              </a:spcAft>
            </a:pPr>
            <a:r>
              <a:rPr lang="en-IN" sz="6400" dirty="0">
                <a:effectLst/>
                <a:latin typeface="Times New Roman" panose="02020603050405020304" pitchFamily="18" charset="0"/>
                <a:ea typeface="Calibri" panose="020F0502020204030204" pitchFamily="34" charset="0"/>
                <a:cs typeface="Times New Roman" panose="02020603050405020304" pitchFamily="18" charset="0"/>
              </a:rPr>
              <a:t>If the 2</a:t>
            </a:r>
            <a:r>
              <a:rPr lang="en-IN" sz="6400" baseline="30000" dirty="0">
                <a:effectLst/>
                <a:latin typeface="Times New Roman" panose="02020603050405020304" pitchFamily="18" charset="0"/>
                <a:ea typeface="Calibri" panose="020F0502020204030204" pitchFamily="34" charset="0"/>
                <a:cs typeface="Times New Roman" panose="02020603050405020304" pitchFamily="18" charset="0"/>
              </a:rPr>
              <a:t>nd</a:t>
            </a:r>
            <a:r>
              <a:rPr lang="en-IN" sz="6400" dirty="0">
                <a:effectLst/>
                <a:latin typeface="Times New Roman" panose="02020603050405020304" pitchFamily="18" charset="0"/>
                <a:ea typeface="Calibri" panose="020F0502020204030204" pitchFamily="34" charset="0"/>
                <a:cs typeface="Times New Roman" panose="02020603050405020304" pitchFamily="18" charset="0"/>
              </a:rPr>
              <a:t> and the `12</a:t>
            </a:r>
            <a:r>
              <a:rPr lang="en-IN" sz="6400" baseline="30000" dirty="0">
                <a:effectLst/>
                <a:latin typeface="Times New Roman" panose="02020603050405020304" pitchFamily="18" charset="0"/>
                <a:ea typeface="Calibri" panose="020F0502020204030204" pitchFamily="34" charset="0"/>
                <a:cs typeface="Times New Roman" panose="02020603050405020304" pitchFamily="18" charset="0"/>
              </a:rPr>
              <a:t>th</a:t>
            </a:r>
            <a:r>
              <a:rPr lang="en-IN" sz="6400" dirty="0">
                <a:effectLst/>
                <a:latin typeface="Times New Roman" panose="02020603050405020304" pitchFamily="18" charset="0"/>
                <a:ea typeface="Calibri" panose="020F0502020204030204" pitchFamily="34" charset="0"/>
                <a:cs typeface="Times New Roman" panose="02020603050405020304" pitchFamily="18" charset="0"/>
              </a:rPr>
              <a:t> lords are well placed results related to the houses will be auspicious.</a:t>
            </a:r>
            <a:endParaRPr lang="en-IN" sz="6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6400" b="1" dirty="0">
                <a:effectLst/>
                <a:latin typeface="Times New Roman" panose="02020603050405020304" pitchFamily="18" charset="0"/>
                <a:ea typeface="Calibri" panose="020F0502020204030204" pitchFamily="34" charset="0"/>
                <a:cs typeface="Times New Roman" panose="02020603050405020304" pitchFamily="18" charset="0"/>
              </a:rPr>
              <a:t>Result of the </a:t>
            </a:r>
            <a:r>
              <a:rPr lang="en-IN" sz="6400" b="1" dirty="0" err="1">
                <a:effectLst/>
                <a:latin typeface="Times New Roman" panose="02020603050405020304" pitchFamily="18" charset="0"/>
                <a:ea typeface="Calibri" panose="020F0502020204030204" pitchFamily="34" charset="0"/>
                <a:cs typeface="Times New Roman" panose="02020603050405020304" pitchFamily="18" charset="0"/>
              </a:rPr>
              <a:t>Dashas</a:t>
            </a:r>
            <a:r>
              <a:rPr lang="en-IN" sz="6400" b="1"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6400" dirty="0">
                <a:effectLst/>
                <a:latin typeface="Times New Roman" panose="02020603050405020304" pitchFamily="18" charset="0"/>
                <a:ea typeface="Calibri" panose="020F0502020204030204" pitchFamily="34" charset="0"/>
                <a:cs typeface="Times New Roman" panose="02020603050405020304" pitchFamily="18" charset="0"/>
              </a:rPr>
              <a:t>  1-4: According to Rishi Parashar, </a:t>
            </a:r>
            <a:r>
              <a:rPr lang="en-IN" sz="6400" dirty="0" err="1">
                <a:effectLst/>
                <a:latin typeface="Times New Roman" panose="02020603050405020304" pitchFamily="18" charset="0"/>
                <a:ea typeface="Calibri" panose="020F0502020204030204" pitchFamily="34" charset="0"/>
                <a:cs typeface="Times New Roman" panose="02020603050405020304" pitchFamily="18" charset="0"/>
              </a:rPr>
              <a:t>dasha</a:t>
            </a:r>
            <a:r>
              <a:rPr lang="en-IN" sz="6400" dirty="0">
                <a:effectLst/>
                <a:latin typeface="Times New Roman" panose="02020603050405020304" pitchFamily="18" charset="0"/>
                <a:ea typeface="Calibri" panose="020F0502020204030204" pitchFamily="34" charset="0"/>
                <a:cs typeface="Times New Roman" panose="02020603050405020304" pitchFamily="18" charset="0"/>
              </a:rPr>
              <a:t> gives 2 types of results, the general and pronounced nature which corresponds to the natural characteristics and acquired position of the planets in the horoscope.</a:t>
            </a:r>
            <a:endParaRPr lang="en-IN" sz="6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6400" dirty="0">
                <a:effectLst/>
                <a:latin typeface="Times New Roman" panose="02020603050405020304" pitchFamily="18" charset="0"/>
                <a:ea typeface="Calibri" panose="020F0502020204030204" pitchFamily="34" charset="0"/>
                <a:cs typeface="Times New Roman" panose="02020603050405020304" pitchFamily="18" charset="0"/>
              </a:rPr>
              <a:t> The results of the </a:t>
            </a:r>
            <a:r>
              <a:rPr lang="en-IN" sz="6400" dirty="0" err="1">
                <a:effectLst/>
                <a:latin typeface="Times New Roman" panose="02020603050405020304" pitchFamily="18" charset="0"/>
                <a:ea typeface="Calibri" panose="020F0502020204030204" pitchFamily="34" charset="0"/>
                <a:cs typeface="Times New Roman" panose="02020603050405020304" pitchFamily="18" charset="0"/>
              </a:rPr>
              <a:t>dashas</a:t>
            </a:r>
            <a:r>
              <a:rPr lang="en-IN" sz="6400" dirty="0">
                <a:effectLst/>
                <a:latin typeface="Times New Roman" panose="02020603050405020304" pitchFamily="18" charset="0"/>
                <a:ea typeface="Calibri" panose="020F0502020204030204" pitchFamily="34" charset="0"/>
                <a:cs typeface="Times New Roman" panose="02020603050405020304" pitchFamily="18" charset="0"/>
              </a:rPr>
              <a:t> of the planets be ascertained based on the position of the planet, strength, conjunction and aspect. The effects of the planets also depend on the characteristics and condition (combust, retro, own, enemy or friendly sign, debilitated or exalted) of the planet.  </a:t>
            </a:r>
            <a:endParaRPr lang="en-IN" sz="64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en-IN" sz="6400" dirty="0">
                <a:effectLst/>
                <a:latin typeface="Times New Roman" panose="02020603050405020304" pitchFamily="18" charset="0"/>
                <a:ea typeface="Calibri" panose="020F0502020204030204" pitchFamily="34" charset="0"/>
                <a:cs typeface="Times New Roman" panose="02020603050405020304" pitchFamily="18" charset="0"/>
              </a:rPr>
              <a:t> The lords of the 6</a:t>
            </a:r>
            <a:r>
              <a:rPr lang="en-IN" sz="6400" baseline="30000" dirty="0">
                <a:effectLst/>
                <a:latin typeface="Times New Roman" panose="02020603050405020304" pitchFamily="18" charset="0"/>
                <a:ea typeface="Calibri" panose="020F0502020204030204" pitchFamily="34" charset="0"/>
                <a:cs typeface="Times New Roman" panose="02020603050405020304" pitchFamily="18" charset="0"/>
              </a:rPr>
              <a:t>th</a:t>
            </a:r>
            <a:r>
              <a:rPr lang="en-IN" sz="6400" dirty="0">
                <a:effectLst/>
                <a:latin typeface="Times New Roman" panose="02020603050405020304" pitchFamily="18" charset="0"/>
                <a:ea typeface="Calibri" panose="020F0502020204030204" pitchFamily="34" charset="0"/>
                <a:cs typeface="Times New Roman" panose="02020603050405020304" pitchFamily="18" charset="0"/>
              </a:rPr>
              <a:t>, 8</a:t>
            </a:r>
            <a:r>
              <a:rPr lang="en-IN" sz="6400" baseline="30000" dirty="0">
                <a:effectLst/>
                <a:latin typeface="Times New Roman" panose="02020603050405020304" pitchFamily="18" charset="0"/>
                <a:ea typeface="Calibri" panose="020F0502020204030204" pitchFamily="34" charset="0"/>
                <a:cs typeface="Times New Roman" panose="02020603050405020304" pitchFamily="18" charset="0"/>
              </a:rPr>
              <a:t>th </a:t>
            </a:r>
            <a:r>
              <a:rPr lang="en-IN" sz="6400" dirty="0">
                <a:effectLst/>
                <a:latin typeface="Times New Roman" panose="02020603050405020304" pitchFamily="18" charset="0"/>
                <a:ea typeface="Calibri" panose="020F0502020204030204" pitchFamily="34" charset="0"/>
                <a:cs typeface="Times New Roman" panose="02020603050405020304" pitchFamily="18" charset="0"/>
              </a:rPr>
              <a:t>or 12 houses malefic or debilitated will give bad results. any planets conjunction with the lords of 6</a:t>
            </a:r>
            <a:r>
              <a:rPr lang="en-IN" sz="6400" baseline="30000" dirty="0">
                <a:effectLst/>
                <a:latin typeface="Times New Roman" panose="02020603050405020304" pitchFamily="18" charset="0"/>
                <a:ea typeface="Calibri" panose="020F0502020204030204" pitchFamily="34" charset="0"/>
                <a:cs typeface="Times New Roman" panose="02020603050405020304" pitchFamily="18" charset="0"/>
              </a:rPr>
              <a:t>th</a:t>
            </a:r>
            <a:r>
              <a:rPr lang="en-IN" sz="6400" dirty="0">
                <a:effectLst/>
                <a:latin typeface="Times New Roman" panose="02020603050405020304" pitchFamily="18" charset="0"/>
                <a:ea typeface="Calibri" panose="020F0502020204030204" pitchFamily="34" charset="0"/>
                <a:cs typeface="Times New Roman" panose="02020603050405020304" pitchFamily="18" charset="0"/>
              </a:rPr>
              <a:t>, 8</a:t>
            </a:r>
            <a:r>
              <a:rPr lang="en-IN" sz="6400" baseline="30000" dirty="0">
                <a:effectLst/>
                <a:latin typeface="Times New Roman" panose="02020603050405020304" pitchFamily="18" charset="0"/>
                <a:ea typeface="Calibri" panose="020F0502020204030204" pitchFamily="34" charset="0"/>
                <a:cs typeface="Times New Roman" panose="02020603050405020304" pitchFamily="18" charset="0"/>
              </a:rPr>
              <a:t>th</a:t>
            </a:r>
            <a:r>
              <a:rPr lang="en-IN" sz="6400" dirty="0">
                <a:effectLst/>
                <a:latin typeface="Times New Roman" panose="02020603050405020304" pitchFamily="18" charset="0"/>
                <a:ea typeface="Calibri" panose="020F0502020204030204" pitchFamily="34" charset="0"/>
                <a:cs typeface="Times New Roman" panose="02020603050405020304" pitchFamily="18" charset="0"/>
              </a:rPr>
              <a:t> and 12</a:t>
            </a:r>
            <a:r>
              <a:rPr lang="en-IN" sz="6400" baseline="30000" dirty="0">
                <a:effectLst/>
                <a:latin typeface="Times New Roman" panose="02020603050405020304" pitchFamily="18" charset="0"/>
                <a:ea typeface="Calibri" panose="020F0502020204030204" pitchFamily="34" charset="0"/>
                <a:cs typeface="Times New Roman" panose="02020603050405020304" pitchFamily="18" charset="0"/>
              </a:rPr>
              <a:t>th</a:t>
            </a:r>
            <a:r>
              <a:rPr lang="en-IN" sz="6400" dirty="0">
                <a:effectLst/>
                <a:latin typeface="Times New Roman" panose="02020603050405020304" pitchFamily="18" charset="0"/>
                <a:ea typeface="Calibri" panose="020F0502020204030204" pitchFamily="34" charset="0"/>
                <a:cs typeface="Times New Roman" panose="02020603050405020304" pitchFamily="18" charset="0"/>
              </a:rPr>
              <a:t> houses will be unfavourable.</a:t>
            </a:r>
            <a:endParaRPr lang="en-IN" sz="6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6400" dirty="0">
                <a:effectLst/>
                <a:latin typeface="Times New Roman" panose="02020603050405020304" pitchFamily="18" charset="0"/>
                <a:ea typeface="Calibri" panose="020F0502020204030204" pitchFamily="34" charset="0"/>
                <a:cs typeface="Times New Roman" panose="02020603050405020304" pitchFamily="18" charset="0"/>
              </a:rPr>
              <a:t> If the planet is in the 1</a:t>
            </a:r>
            <a:r>
              <a:rPr lang="en-IN" sz="6400" baseline="30000" dirty="0">
                <a:effectLst/>
                <a:latin typeface="Times New Roman" panose="02020603050405020304" pitchFamily="18" charset="0"/>
                <a:ea typeface="Calibri" panose="020F0502020204030204" pitchFamily="34" charset="0"/>
                <a:cs typeface="Times New Roman" panose="02020603050405020304" pitchFamily="18" charset="0"/>
              </a:rPr>
              <a:t>st</a:t>
            </a:r>
            <a:r>
              <a:rPr lang="en-IN" sz="6400" dirty="0">
                <a:effectLst/>
                <a:latin typeface="Times New Roman" panose="02020603050405020304" pitchFamily="18" charset="0"/>
                <a:ea typeface="Calibri" panose="020F0502020204030204" pitchFamily="34" charset="0"/>
                <a:cs typeface="Times New Roman" panose="02020603050405020304" pitchFamily="18" charset="0"/>
              </a:rPr>
              <a:t> or initial 0-10⁰ </a:t>
            </a:r>
            <a:r>
              <a:rPr lang="en-IN" sz="6400" dirty="0" err="1">
                <a:effectLst/>
                <a:latin typeface="Times New Roman" panose="02020603050405020304" pitchFamily="18" charset="0"/>
                <a:ea typeface="Calibri" panose="020F0502020204030204" pitchFamily="34" charset="0"/>
                <a:cs typeface="Times New Roman" panose="02020603050405020304" pitchFamily="18" charset="0"/>
              </a:rPr>
              <a:t>Dreshkan</a:t>
            </a:r>
            <a:r>
              <a:rPr lang="en-IN" sz="6400" dirty="0">
                <a:effectLst/>
                <a:latin typeface="Times New Roman" panose="02020603050405020304" pitchFamily="18" charset="0"/>
                <a:ea typeface="Calibri" panose="020F0502020204030204" pitchFamily="34" charset="0"/>
                <a:cs typeface="Times New Roman" panose="02020603050405020304" pitchFamily="18" charset="0"/>
              </a:rPr>
              <a:t>* or degree gives results in the initial phase of the </a:t>
            </a:r>
            <a:r>
              <a:rPr lang="en-IN" sz="6400" dirty="0" err="1">
                <a:effectLst/>
                <a:latin typeface="Times New Roman" panose="02020603050405020304" pitchFamily="18" charset="0"/>
                <a:ea typeface="Calibri" panose="020F0502020204030204" pitchFamily="34" charset="0"/>
                <a:cs typeface="Times New Roman" panose="02020603050405020304" pitchFamily="18" charset="0"/>
              </a:rPr>
              <a:t>dasha</a:t>
            </a:r>
            <a:r>
              <a:rPr lang="en-IN" sz="6400" dirty="0">
                <a:effectLst/>
                <a:latin typeface="Times New Roman" panose="02020603050405020304" pitchFamily="18" charset="0"/>
                <a:ea typeface="Calibri" panose="020F0502020204030204" pitchFamily="34" charset="0"/>
                <a:cs typeface="Times New Roman" panose="02020603050405020304" pitchFamily="18" charset="0"/>
              </a:rPr>
              <a:t>. The 2</a:t>
            </a:r>
            <a:r>
              <a:rPr lang="en-IN" sz="6400" baseline="30000" dirty="0">
                <a:effectLst/>
                <a:latin typeface="Times New Roman" panose="02020603050405020304" pitchFamily="18" charset="0"/>
                <a:ea typeface="Calibri" panose="020F0502020204030204" pitchFamily="34" charset="0"/>
                <a:cs typeface="Times New Roman" panose="02020603050405020304" pitchFamily="18" charset="0"/>
              </a:rPr>
              <a:t>nd </a:t>
            </a:r>
            <a:r>
              <a:rPr lang="en-IN" sz="6400" dirty="0">
                <a:effectLst/>
                <a:latin typeface="Times New Roman" panose="02020603050405020304" pitchFamily="18" charset="0"/>
                <a:ea typeface="Calibri" panose="020F0502020204030204" pitchFamily="34" charset="0"/>
                <a:cs typeface="Times New Roman" panose="02020603050405020304" pitchFamily="18" charset="0"/>
              </a:rPr>
              <a:t>segment or 11-20⁰ in the middle of the </a:t>
            </a:r>
            <a:r>
              <a:rPr lang="en-IN" sz="6400" dirty="0" err="1">
                <a:effectLst/>
                <a:latin typeface="Times New Roman" panose="02020603050405020304" pitchFamily="18" charset="0"/>
                <a:ea typeface="Calibri" panose="020F0502020204030204" pitchFamily="34" charset="0"/>
                <a:cs typeface="Times New Roman" panose="02020603050405020304" pitchFamily="18" charset="0"/>
              </a:rPr>
              <a:t>dasha</a:t>
            </a:r>
            <a:r>
              <a:rPr lang="en-IN" sz="6400" dirty="0">
                <a:effectLst/>
                <a:latin typeface="Times New Roman" panose="02020603050405020304" pitchFamily="18" charset="0"/>
                <a:ea typeface="Calibri" panose="020F0502020204030204" pitchFamily="34" charset="0"/>
                <a:cs typeface="Times New Roman" panose="02020603050405020304" pitchFamily="18" charset="0"/>
              </a:rPr>
              <a:t> and the 3</a:t>
            </a:r>
            <a:r>
              <a:rPr lang="en-IN" sz="6400" baseline="30000" dirty="0">
                <a:effectLst/>
                <a:latin typeface="Times New Roman" panose="02020603050405020304" pitchFamily="18" charset="0"/>
                <a:ea typeface="Calibri" panose="020F0502020204030204" pitchFamily="34" charset="0"/>
                <a:cs typeface="Times New Roman" panose="02020603050405020304" pitchFamily="18" charset="0"/>
              </a:rPr>
              <a:t>rd</a:t>
            </a:r>
            <a:r>
              <a:rPr lang="en-IN" sz="6400" dirty="0">
                <a:effectLst/>
                <a:latin typeface="Times New Roman" panose="02020603050405020304" pitchFamily="18" charset="0"/>
                <a:ea typeface="Calibri" panose="020F0502020204030204" pitchFamily="34" charset="0"/>
                <a:cs typeface="Times New Roman" panose="02020603050405020304" pitchFamily="18" charset="0"/>
              </a:rPr>
              <a:t> during the end of the </a:t>
            </a:r>
            <a:r>
              <a:rPr lang="en-IN" sz="6400" dirty="0" err="1">
                <a:effectLst/>
                <a:latin typeface="Times New Roman" panose="02020603050405020304" pitchFamily="18" charset="0"/>
                <a:ea typeface="Calibri" panose="020F0502020204030204" pitchFamily="34" charset="0"/>
                <a:cs typeface="Times New Roman" panose="02020603050405020304" pitchFamily="18" charset="0"/>
              </a:rPr>
              <a:t>dasha</a:t>
            </a:r>
            <a:r>
              <a:rPr lang="en-IN" sz="6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6400" dirty="0">
              <a:effectLst/>
              <a:latin typeface="Calibri" panose="020F0502020204030204" pitchFamily="34" charset="0"/>
              <a:ea typeface="Calibri" panose="020F0502020204030204" pitchFamily="34" charset="0"/>
              <a:cs typeface="Times New Roman" panose="02020603050405020304" pitchFamily="18" charset="0"/>
            </a:endParaRPr>
          </a:p>
          <a:p>
            <a:pPr marL="685800" indent="228600" algn="just">
              <a:lnSpc>
                <a:spcPct val="107000"/>
              </a:lnSpc>
              <a:spcAft>
                <a:spcPts val="800"/>
              </a:spcAft>
            </a:pPr>
            <a:r>
              <a:rPr lang="en-IN" sz="6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6400" b="1" dirty="0" err="1">
                <a:effectLst/>
                <a:latin typeface="Times New Roman" panose="02020603050405020304" pitchFamily="18" charset="0"/>
                <a:ea typeface="Calibri" panose="020F0502020204030204" pitchFamily="34" charset="0"/>
                <a:cs typeface="Times New Roman" panose="02020603050405020304" pitchFamily="18" charset="0"/>
              </a:rPr>
              <a:t>Dreshkan</a:t>
            </a:r>
            <a:r>
              <a:rPr lang="en-IN" sz="6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6400" dirty="0">
                <a:effectLst/>
                <a:latin typeface="Times New Roman" panose="02020603050405020304" pitchFamily="18" charset="0"/>
                <a:ea typeface="Calibri" panose="020F0502020204030204" pitchFamily="34" charset="0"/>
                <a:cs typeface="Times New Roman" panose="02020603050405020304" pitchFamily="18" charset="0"/>
              </a:rPr>
              <a:t> The method of dividing the 30⁰ of a sign in 3 parts of 10⁰ each </a:t>
            </a:r>
            <a:r>
              <a:rPr lang="en-IN" sz="6400" dirty="0" err="1">
                <a:effectLst/>
                <a:latin typeface="Times New Roman" panose="02020603050405020304" pitchFamily="18" charset="0"/>
                <a:ea typeface="Calibri" panose="020F0502020204030204" pitchFamily="34" charset="0"/>
                <a:cs typeface="Times New Roman" panose="02020603050405020304" pitchFamily="18" charset="0"/>
              </a:rPr>
              <a:t>Dreshkan</a:t>
            </a:r>
            <a:r>
              <a:rPr lang="en-IN" sz="6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6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98855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BEBD761-98FF-4F5C-A548-9143C620C11F}"/>
              </a:ext>
            </a:extLst>
          </p:cNvPr>
          <p:cNvSpPr>
            <a:spLocks noGrp="1"/>
          </p:cNvSpPr>
          <p:nvPr>
            <p:ph idx="1"/>
          </p:nvPr>
        </p:nvSpPr>
        <p:spPr>
          <a:xfrm>
            <a:off x="677334" y="304801"/>
            <a:ext cx="9076266" cy="6041570"/>
          </a:xfrm>
        </p:spPr>
        <p:txBody>
          <a:bodyPr>
            <a:normAutofit/>
          </a:bodyPr>
          <a:lstStyle/>
          <a:p>
            <a:pPr marL="457200" algn="just">
              <a:lnSpc>
                <a:spcPct val="107000"/>
              </a:lnSpc>
              <a:spcAft>
                <a:spcPts val="80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The results of the retrograde planets will be considered in a reverse order. Rahu Ketu are always retrograde, so they too work in a reverse order.</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Eg</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If Saturn is at 20⁰ the positive results will be seen during the middle of the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dasha</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If Saturn is retro at 10⁰ results in the 2</a:t>
            </a:r>
            <a:r>
              <a:rPr lang="en-IN" sz="2400" baseline="30000" dirty="0">
                <a:effectLst/>
                <a:latin typeface="Times New Roman" panose="02020603050405020304" pitchFamily="18" charset="0"/>
                <a:ea typeface="Calibri" panose="020F0502020204030204" pitchFamily="34" charset="0"/>
                <a:cs typeface="Times New Roman" panose="02020603050405020304" pitchFamily="18" charset="0"/>
              </a:rPr>
              <a:t>nd</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phase.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If Jupiter is at 5⁰ retro results at the end of the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dasha</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(25⁰-30⁰).</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In the event of the lord of the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dasha</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being in the ascendant, having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benefic</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aspect, conjunct with the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benefic</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planets, exalted or in own or friendly sign, favourable results will be felt in the beginning of the </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dasha</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41300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88B682EE-C103-45E5-A1BD-1D954B025A41}"/>
              </a:ext>
            </a:extLst>
          </p:cNvPr>
          <p:cNvSpPr>
            <a:spLocks noGrp="1"/>
          </p:cNvSpPr>
          <p:nvPr>
            <p:ph idx="1"/>
          </p:nvPr>
        </p:nvSpPr>
        <p:spPr>
          <a:xfrm>
            <a:off x="838200" y="467360"/>
            <a:ext cx="10915650" cy="6314440"/>
          </a:xfrm>
        </p:spPr>
        <p:txBody>
          <a:bodyPr>
            <a:normAutofit/>
          </a:bodyPr>
          <a:lstStyle/>
          <a:p>
            <a:pPr marL="457200" algn="just">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Principals: </a:t>
            </a:r>
          </a:p>
          <a:p>
            <a:pPr marL="457200" algn="just">
              <a:lnSpc>
                <a:spcPct val="107000"/>
              </a:lnSpc>
              <a:spcAft>
                <a:spcPts val="800"/>
              </a:spcAft>
            </a:pPr>
            <a:endParaRPr lang="en-IN" sz="2000" b="1" dirty="0">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The transit of the lord of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mahadasha</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(main period) on the sign, renders specific effects on the house of the sign.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The house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aspected</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by its lord, promises favourable results during the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Mahadasha</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For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eg</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Mars looking at Aries can control his house, the results during the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mahadasha</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of Mars will be favourable for Aries sign house.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Every planet during the 1</a:t>
            </a:r>
            <a:r>
              <a:rPr lang="en-IN" sz="2000" baseline="30000" dirty="0">
                <a:effectLst/>
                <a:latin typeface="Times New Roman" panose="02020603050405020304" pitchFamily="18" charset="0"/>
                <a:ea typeface="Calibri" panose="020F0502020204030204" pitchFamily="34" charset="0"/>
                <a:cs typeface="Times New Roman" panose="02020603050405020304" pitchFamily="18" charset="0"/>
              </a:rPr>
              <a:t>st</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half of the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mahadasha</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gives results of the 2</a:t>
            </a:r>
            <a:r>
              <a:rPr lang="en-IN" sz="2000" baseline="30000" dirty="0">
                <a:effectLst/>
                <a:latin typeface="Times New Roman" panose="02020603050405020304" pitchFamily="18" charset="0"/>
                <a:ea typeface="Calibri" panose="020F0502020204030204" pitchFamily="34" charset="0"/>
                <a:cs typeface="Times New Roman" panose="02020603050405020304" pitchFamily="18" charset="0"/>
              </a:rPr>
              <a:t>nd</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house from the ascendant and during the 2</a:t>
            </a:r>
            <a:r>
              <a:rPr lang="en-IN" sz="2000" baseline="30000" dirty="0">
                <a:effectLst/>
                <a:latin typeface="Times New Roman" panose="02020603050405020304" pitchFamily="18" charset="0"/>
                <a:ea typeface="Calibri" panose="020F0502020204030204" pitchFamily="34" charset="0"/>
                <a:cs typeface="Times New Roman" panose="02020603050405020304" pitchFamily="18" charset="0"/>
              </a:rPr>
              <a:t>nd</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half the results will be prominent.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lphaLcParen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The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dasha</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the birth plays an important part and decides the direction. The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dasha</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that follows the birth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dasha</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impacts too.  If 4</a:t>
            </a:r>
            <a:r>
              <a:rPr lang="en-IN" sz="2000" baseline="30000" dirty="0">
                <a:effectLst/>
                <a:latin typeface="Times New Roman" panose="02020603050405020304" pitchFamily="18" charset="0"/>
                <a:ea typeface="Calibri" panose="020F0502020204030204" pitchFamily="34" charset="0"/>
                <a:cs typeface="Times New Roman" panose="02020603050405020304" pitchFamily="18" charset="0"/>
              </a:rPr>
              <a:t>th</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mahadasha</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from birth is of Saturn or the 6</a:t>
            </a:r>
            <a:r>
              <a:rPr lang="en-IN" sz="2000" baseline="30000" dirty="0">
                <a:effectLst/>
                <a:latin typeface="Times New Roman" panose="02020603050405020304" pitchFamily="18" charset="0"/>
                <a:ea typeface="Calibri" panose="020F0502020204030204" pitchFamily="34" charset="0"/>
                <a:cs typeface="Times New Roman" panose="02020603050405020304" pitchFamily="18" charset="0"/>
              </a:rPr>
              <a:t>th</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dasha</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is of Jupiter or the 5</a:t>
            </a:r>
            <a:r>
              <a:rPr lang="en-IN" sz="2000" baseline="30000" dirty="0">
                <a:effectLst/>
                <a:latin typeface="Times New Roman" panose="02020603050405020304" pitchFamily="18" charset="0"/>
                <a:ea typeface="Calibri" panose="020F0502020204030204" pitchFamily="34" charset="0"/>
                <a:cs typeface="Times New Roman" panose="02020603050405020304" pitchFamily="18" charset="0"/>
              </a:rPr>
              <a:t>th</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mahadasha</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of Rahu or Mars will be unfavourable even if the planets are well placed and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yogkarak</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in the char</a:t>
            </a:r>
          </a:p>
          <a:p>
            <a:endParaRPr lang="en-IN" sz="1000" dirty="0"/>
          </a:p>
        </p:txBody>
      </p:sp>
    </p:spTree>
    <p:extLst>
      <p:ext uri="{BB962C8B-B14F-4D97-AF65-F5344CB8AC3E}">
        <p14:creationId xmlns:p14="http://schemas.microsoft.com/office/powerpoint/2010/main" val="2344584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161908-B279-98F4-78DE-25968D47871B}"/>
              </a:ext>
            </a:extLst>
          </p:cNvPr>
          <p:cNvSpPr>
            <a:spLocks noGrp="1"/>
          </p:cNvSpPr>
          <p:nvPr>
            <p:ph idx="1"/>
          </p:nvPr>
        </p:nvSpPr>
        <p:spPr>
          <a:xfrm>
            <a:off x="677333" y="391887"/>
            <a:ext cx="9424609" cy="6030684"/>
          </a:xfrm>
        </p:spPr>
        <p:txBody>
          <a:bodyPr>
            <a:normAutofit/>
          </a:bodyPr>
          <a:lstStyle/>
          <a:p>
            <a:pPr marL="457200"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If the native is born in the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Mahadasha</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of Mars, the 4</a:t>
            </a:r>
            <a:r>
              <a:rPr lang="en-IN" sz="1800" baseline="30000" dirty="0">
                <a:effectLst/>
                <a:latin typeface="Times New Roman" panose="02020603050405020304" pitchFamily="18" charset="0"/>
                <a:ea typeface="Calibri" panose="020F0502020204030204" pitchFamily="34" charset="0"/>
                <a:cs typeface="Times New Roman" panose="02020603050405020304" pitchFamily="18" charset="0"/>
              </a:rPr>
              <a:t>th</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dasha</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will be of Saturn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828800"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Venus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Mahadasha</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5</a:t>
            </a:r>
            <a:r>
              <a:rPr lang="en-IN" sz="1800" baseline="30000" dirty="0">
                <a:effectLst/>
                <a:latin typeface="Times New Roman" panose="02020603050405020304" pitchFamily="18" charset="0"/>
                <a:ea typeface="Calibri" panose="020F0502020204030204" pitchFamily="34" charset="0"/>
                <a:cs typeface="Times New Roman" panose="02020603050405020304" pitchFamily="18" charset="0"/>
              </a:rPr>
              <a:t>th</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is Rahu</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828800"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Venus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Mahadasha</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6</a:t>
            </a:r>
            <a:r>
              <a:rPr lang="en-IN" sz="1800" baseline="30000" dirty="0">
                <a:effectLst/>
                <a:latin typeface="Times New Roman" panose="02020603050405020304" pitchFamily="18" charset="0"/>
                <a:ea typeface="Calibri" panose="020F0502020204030204" pitchFamily="34" charset="0"/>
                <a:cs typeface="Times New Roman" panose="02020603050405020304" pitchFamily="18" charset="0"/>
              </a:rPr>
              <a:t>th</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is Jupiter.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828800"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Ketu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Mahadasha</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the 5</a:t>
            </a:r>
            <a:r>
              <a:rPr lang="en-IN" sz="1800" baseline="30000" dirty="0">
                <a:effectLst/>
                <a:latin typeface="Times New Roman" panose="02020603050405020304" pitchFamily="18" charset="0"/>
                <a:ea typeface="Calibri" panose="020F0502020204030204" pitchFamily="34" charset="0"/>
                <a:cs typeface="Times New Roman" panose="02020603050405020304" pitchFamily="18" charset="0"/>
              </a:rPr>
              <a:t>th</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is Mars.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In short natives born during Ketu, Saturn and Venus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mahadasha</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will face problems during Jupiter, Rahu or Mars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Mahadasha</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The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dashas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of the malefic planet is also considered bad if not well placed. We can interpret as Saturn -Mars and Jupiter- Venus are enemies so give negative results. The principals of friends and enemies can also be applied. For example, if a person is born in the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Mahadasha</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of Sun the 5</a:t>
            </a:r>
            <a:r>
              <a:rPr lang="en-IN" sz="1800" baseline="30000" dirty="0">
                <a:effectLst/>
                <a:latin typeface="Times New Roman" panose="02020603050405020304" pitchFamily="18" charset="0"/>
                <a:ea typeface="Calibri" panose="020F0502020204030204" pitchFamily="34" charset="0"/>
                <a:cs typeface="Times New Roman" panose="02020603050405020304" pitchFamily="18" charset="0"/>
              </a:rPr>
              <a:t>th</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Dasha of Rahu will bad.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If the native is born in the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dasha</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of the enemy of the ascendant may give negative results, but if the planet is exalted in the chart there would give some inauspicious results. for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eg</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Jupiter is in the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lagna</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Rahu is his deadliest enemy so the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dasha</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of Rahu will be bad.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0848341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3590</TotalTime>
  <Words>5617</Words>
  <Application>Microsoft Office PowerPoint</Application>
  <PresentationFormat>Widescreen</PresentationFormat>
  <Paragraphs>393</Paragraphs>
  <Slides>30</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Times New Roman</vt:lpstr>
      <vt:lpstr>Trebuchet MS</vt:lpstr>
      <vt:lpstr>Wingdings 3</vt:lpstr>
      <vt:lpstr>Facet</vt:lpstr>
      <vt:lpstr>PowerPoint Presentation</vt:lpstr>
      <vt:lpstr>Example</vt:lpstr>
      <vt:lpstr>Mahadasha &amp; Antardasha calculation</vt:lpstr>
      <vt:lpstr>Rules Related to MD/AD</vt:lpstr>
      <vt:lpstr>PowerPoint Presentation</vt:lpstr>
      <vt:lpstr>PowerPoint Presentation</vt:lpstr>
      <vt:lpstr>PowerPoint Presentation</vt:lpstr>
      <vt:lpstr>PowerPoint Presentation</vt:lpstr>
      <vt:lpstr>PowerPoint Presentation</vt:lpstr>
      <vt:lpstr>PowerPoint Presentation</vt:lpstr>
      <vt:lpstr>Navtara chakra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Alok Khandelwal</dc:creator>
  <cp:lastModifiedBy>Alok Khandelwal</cp:lastModifiedBy>
  <cp:revision>16</cp:revision>
  <dcterms:modified xsi:type="dcterms:W3CDTF">2022-08-10T11:51:56Z</dcterms:modified>
</cp:coreProperties>
</file>