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176C63-36D8-474B-92BF-AA3038B61220}">
  <a:tblStyle styleId="{17176C63-36D8-474B-92BF-AA3038B612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E08A36-55B2-4658-87B9-1F5A33B34F7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everyone, we are group 6, here to present our project - “Making Smoke Alarms Better and Safer”.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Add after presentation : </a:t>
            </a: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c272a625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c272a625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With</a:t>
            </a:r>
            <a:r>
              <a:rPr lang="en-GB">
                <a:solidFill>
                  <a:schemeClr val="dk1"/>
                </a:solidFill>
              </a:rPr>
              <a:t> the MLP Classifier model, we achieved an amazing accuracy of 0.98 but a shocking False Negative rate of 14%. That’s 2600 cases where the smoke alarm failed to sound an alert.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With an AUC score of 0.99, the ROC curve for this model is again nearly perfect. With the Mean Absolute Error rate as high as 0.36 and a massive False Negative Rate, this model is highly unusable.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7c23758f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c23758f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Now on to the Multinomial Naive Bayes</a:t>
            </a:r>
            <a:r>
              <a:rPr lang="en-GB">
                <a:solidFill>
                  <a:schemeClr val="dk1"/>
                </a:solidFill>
              </a:rPr>
              <a:t> model, we observed a really bad accuracy of 0.56 and although the False Negative rate of 0.4% gives some hope, the dismal accuracy and mean absolute error scores make it absolutely certain that this model cannot be recommended for use at all.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c23758f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7c23758f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Now we move on to the KNN classifier, which sometimes can be quite </a:t>
            </a:r>
            <a:r>
              <a:rPr lang="en-GB">
                <a:solidFill>
                  <a:schemeClr val="dk1"/>
                </a:solidFill>
              </a:rPr>
              <a:t>sensitive to outlier values and from other classes.</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To overcome this problem, we train two separate models. One, the default unweighted classifier (KNN), and another a weighted-KNN , where the nearest </a:t>
            </a:r>
            <a:r>
              <a:rPr i="1" lang="en-GB">
                <a:solidFill>
                  <a:schemeClr val="dk1"/>
                </a:solidFill>
              </a:rPr>
              <a:t>k</a:t>
            </a:r>
            <a:r>
              <a:rPr lang="en-GB">
                <a:solidFill>
                  <a:schemeClr val="dk1"/>
                </a:solidFill>
              </a:rPr>
              <a:t> points are assigned a weight inversely proportional to their distance. </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Both these models were trained on a number of different values of </a:t>
            </a:r>
            <a:r>
              <a:rPr i="1" lang="en-GB">
                <a:solidFill>
                  <a:schemeClr val="dk1"/>
                </a:solidFill>
              </a:rPr>
              <a:t>k</a:t>
            </a:r>
            <a:r>
              <a:rPr lang="en-GB">
                <a:solidFill>
                  <a:schemeClr val="dk1"/>
                </a:solidFill>
              </a:rPr>
              <a:t> to find the highest accuracy.</a:t>
            </a:r>
            <a:endParaRPr>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lang="en-GB">
                <a:solidFill>
                  <a:schemeClr val="dk1"/>
                </a:solidFill>
              </a:rPr>
              <a:t>With the Weighted KNN model we achieved an almost perfect accuracy and a False Negative rate of 0.04% . This means there were only 2 instances where the smoke Alarm should have gone off but didn’t, which is impressive considering that our dataset has over 15,000 observations.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7c272a6252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7c272a6252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W</a:t>
            </a:r>
            <a:r>
              <a:rPr lang="en-GB">
                <a:solidFill>
                  <a:schemeClr val="dk1"/>
                </a:solidFill>
              </a:rPr>
              <a:t>hereas for our unweighted KNN model, the highest accuracy achieved was relatively similar to weighted KNN and a False Negative rate of 0.11%. This means there were only 18 instances where the Smoke Alarm should have gone off but didn’t. The ROC curve is perfect as the AUC score is nearly 1.0, which means that the model is really good at distinguishing between positive and negative cases. </a:t>
            </a:r>
            <a:endParaRPr>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lang="en-GB">
                <a:solidFill>
                  <a:schemeClr val="dk1"/>
                </a:solidFill>
              </a:rPr>
              <a:t>Since the ROC curve and accuracy suggest that this model is extremely effective, the Mean Absolute Error rate and false negative rates of almost 0 verifies our results and therefore suggests that this model is a massive improvement over existing options and is only marginally weaker than its weighted counterpart.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6637e4c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6637e4c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300">
                <a:solidFill>
                  <a:srgbClr val="233A44"/>
                </a:solidFill>
                <a:latin typeface="Calibri"/>
                <a:ea typeface="Calibri"/>
                <a:cs typeface="Calibri"/>
                <a:sym typeface="Calibri"/>
              </a:rPr>
              <a:t>From our findings, we have derived that KNN and WNN were the most accurate models by a large margin, each with accuracies of over 0.999 and false negatives below 0.04%. These are almost absurd numbers compared to the rest of the models. MLP Classifier has a similar accuracy but has a false negative of over 13%. Other models lacked in accuracy with sub 0.9 accuracies. Every model had an impressive AUC score of over 0.9, except for Multinomial Naive Bayes, which scored an exceptionally low 0.55. Our findings prove that having the right model to enhance smoke alarms is essential, as it could mean a 20+% difference in accuracy, which is a substantial number considering that smoke alarms can prevent catastrophic hazards that could potentially take lives.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76637e4c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76637e4c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33A44"/>
              </a:buClr>
              <a:buSzPts val="1200"/>
              <a:buFont typeface="Calibri"/>
              <a:buChar char="●"/>
            </a:pPr>
            <a:r>
              <a:rPr lang="en-GB" sz="1200">
                <a:solidFill>
                  <a:srgbClr val="233A44"/>
                </a:solidFill>
                <a:latin typeface="Calibri"/>
                <a:ea typeface="Calibri"/>
                <a:cs typeface="Calibri"/>
                <a:sym typeface="Calibri"/>
              </a:rPr>
              <a:t>Our stakeholders are leading Smoke Alarm Manufacturers like ABB, Bosch, Honeywell and the general public</a:t>
            </a:r>
            <a:endParaRPr sz="1200">
              <a:solidFill>
                <a:srgbClr val="233A44"/>
              </a:solidFill>
              <a:latin typeface="Calibri"/>
              <a:ea typeface="Calibri"/>
              <a:cs typeface="Calibri"/>
              <a:sym typeface="Calibri"/>
            </a:endParaRPr>
          </a:p>
          <a:p>
            <a:pPr indent="-304800" lvl="0" marL="457200" rtl="0" algn="l">
              <a:spcBef>
                <a:spcPts val="0"/>
              </a:spcBef>
              <a:spcAft>
                <a:spcPts val="0"/>
              </a:spcAft>
              <a:buClr>
                <a:srgbClr val="233A44"/>
              </a:buClr>
              <a:buSzPts val="1200"/>
              <a:buFont typeface="Calibri"/>
              <a:buChar char="●"/>
            </a:pPr>
            <a:r>
              <a:rPr lang="en-GB" sz="1200">
                <a:solidFill>
                  <a:srgbClr val="233A44"/>
                </a:solidFill>
                <a:latin typeface="Calibri"/>
                <a:ea typeface="Calibri"/>
                <a:cs typeface="Calibri"/>
                <a:sym typeface="Calibri"/>
              </a:rPr>
              <a:t>With our outstanding KNN model, we can develop the next generation of smoke alarms and commercialise the product</a:t>
            </a:r>
            <a:endParaRPr sz="1200">
              <a:solidFill>
                <a:srgbClr val="233A44"/>
              </a:solidFill>
              <a:latin typeface="Calibri"/>
              <a:ea typeface="Calibri"/>
              <a:cs typeface="Calibri"/>
              <a:sym typeface="Calibri"/>
            </a:endParaRPr>
          </a:p>
          <a:p>
            <a:pPr indent="-304800" lvl="0" marL="457200" rtl="0" algn="l">
              <a:spcBef>
                <a:spcPts val="0"/>
              </a:spcBef>
              <a:spcAft>
                <a:spcPts val="0"/>
              </a:spcAft>
              <a:buClr>
                <a:srgbClr val="233A44"/>
              </a:buClr>
              <a:buSzPts val="1200"/>
              <a:buFont typeface="Calibri"/>
              <a:buChar char="●"/>
            </a:pPr>
            <a:r>
              <a:rPr lang="en-GB" sz="1200">
                <a:solidFill>
                  <a:srgbClr val="233A44"/>
                </a:solidFill>
                <a:latin typeface="Calibri"/>
                <a:ea typeface="Calibri"/>
                <a:cs typeface="Calibri"/>
                <a:sym typeface="Calibri"/>
              </a:rPr>
              <a:t>We can help make a dent in this $30 billion industry and boost public confidence by providing safer and reliable alternatives</a:t>
            </a:r>
            <a:endParaRPr sz="1200">
              <a:solidFill>
                <a:srgbClr val="233A44"/>
              </a:solidFill>
              <a:latin typeface="Calibri"/>
              <a:ea typeface="Calibri"/>
              <a:cs typeface="Calibri"/>
              <a:sym typeface="Calibri"/>
            </a:endParaRPr>
          </a:p>
          <a:p>
            <a:pPr indent="-304800" lvl="0" marL="457200" rtl="0" algn="l">
              <a:spcBef>
                <a:spcPts val="0"/>
              </a:spcBef>
              <a:spcAft>
                <a:spcPts val="0"/>
              </a:spcAft>
              <a:buClr>
                <a:srgbClr val="233A44"/>
              </a:buClr>
              <a:buSzPts val="1200"/>
              <a:buFont typeface="Calibri"/>
              <a:buChar char="●"/>
            </a:pPr>
            <a:r>
              <a:rPr lang="en-GB" sz="1200">
                <a:solidFill>
                  <a:srgbClr val="233A44"/>
                </a:solidFill>
                <a:latin typeface="Calibri"/>
                <a:ea typeface="Calibri"/>
                <a:cs typeface="Calibri"/>
                <a:sym typeface="Calibri"/>
              </a:rPr>
              <a:t>Advanced versions of our model can be used to categorise and label the types of fires by their source which further helps us to develop better versions</a:t>
            </a:r>
            <a:endParaRPr sz="1200">
              <a:solidFill>
                <a:srgbClr val="233A44"/>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7c23758f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7c23758f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cb2a3b5f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cb2a3b5f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c272a625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c272a625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A little bit of background to our project. Smoke detectors help save a lot of lives.</a:t>
            </a:r>
            <a:r>
              <a:rPr lang="en-GB"/>
              <a:t> But, these smoke alarms aren’t always perfect, and over the years there has been an increase in the number of false alarms too. </a:t>
            </a:r>
            <a:r>
              <a:rPr lang="en-GB">
                <a:solidFill>
                  <a:schemeClr val="dk1"/>
                </a:solidFill>
              </a:rPr>
              <a:t>As you can see from this bar graph millions of false alarms are raised every year. </a:t>
            </a:r>
            <a:r>
              <a:rPr lang="en-GB"/>
              <a:t>These u</a:t>
            </a:r>
            <a:r>
              <a:rPr lang="en-GB"/>
              <a:t>nwanted alarms reduce public trust in their effectiveness and also waste </a:t>
            </a:r>
            <a:r>
              <a:rPr lang="en-GB"/>
              <a:t>crucial fire department resources.</a:t>
            </a:r>
            <a:r>
              <a:rPr lang="en-GB"/>
              <a:t> </a:t>
            </a:r>
            <a:endParaRPr/>
          </a:p>
          <a:p>
            <a:pPr indent="0" lvl="0" marL="0" rtl="0" algn="just">
              <a:lnSpc>
                <a:spcPct val="115000"/>
              </a:lnSpc>
              <a:spcBef>
                <a:spcPts val="1200"/>
              </a:spcBef>
              <a:spcAft>
                <a:spcPts val="0"/>
              </a:spcAft>
              <a:buClr>
                <a:schemeClr val="dk1"/>
              </a:buClr>
              <a:buSzPts val="1100"/>
              <a:buFont typeface="Arial"/>
              <a:buNone/>
            </a:pPr>
            <a:r>
              <a:rPr lang="en-GB"/>
              <a:t>Shockingly, Ionisation smoke alarms, which are the most common type of smoke alarms available, have a 55% failure rate. This means, in more than half the cases of real fire emergencies, these alarms fail to detect them and sound an alert. </a:t>
            </a:r>
            <a:r>
              <a:rPr lang="en-GB">
                <a:solidFill>
                  <a:schemeClr val="dk1"/>
                </a:solidFill>
              </a:rPr>
              <a:t>Moreover, 16-17% of human fatalities are caused by faulty smoke alarms.</a:t>
            </a:r>
            <a:endParaRPr>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lang="en-GB">
                <a:solidFill>
                  <a:schemeClr val="dk1"/>
                </a:solidFill>
              </a:rPr>
              <a:t>For our project, we used a dataset of more than 60,000 observations containing data about 15 different parameters that contribute to a smoke alarm’s decision. Other similar studies have been performed using this dataset and we intend to confirm their findings using our own independent study.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6637e4c03_1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6637e4c03_1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As our problem statement states we aim to </a:t>
            </a:r>
            <a:r>
              <a:rPr lang="en-GB"/>
              <a:t>Enhance safety &amp; efficiency of smoke alarms by optimising a machine learning model to reduce false negatives and increase accuracy of its true positives.</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GB">
                <a:solidFill>
                  <a:schemeClr val="dk1"/>
                </a:solidFill>
              </a:rPr>
              <a:t>In this project, our team aims to</a:t>
            </a:r>
            <a:r>
              <a:rPr lang="en-GB">
                <a:solidFill>
                  <a:schemeClr val="dk1"/>
                </a:solidFill>
              </a:rPr>
              <a:t> reduce the number of false negatives to save human lives and to reduce the false positives, i.e. false alarms to save fire department resources.</a:t>
            </a:r>
            <a:endParaRPr>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lang="en-GB">
                <a:solidFill>
                  <a:schemeClr val="dk1"/>
                </a:solidFill>
              </a:rPr>
              <a:t>We intend to achieve our objectives by first identifying the features that contribute the most to the fire alarm’s decisions and then training machine learning models using those.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6637e4c03_1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6637e4c03_1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the No Free Lunch Theorem states, </a:t>
            </a:r>
            <a:r>
              <a:rPr lang="en-GB">
                <a:solidFill>
                  <a:schemeClr val="dk1"/>
                </a:solidFill>
              </a:rPr>
              <a:t>no one algorithm works best for every problem. Therefore, it only makes sense for us to train several different machine learning models on our dataset and analyse which ones work best according to our pre-defined objectives and measures of performance like Accuracy, AUC score and False Negative Rate.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c272a625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c272a625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First, we tried the Logistic Regression model with which we achieved an accuracy of  0.88 and a False Negative rate of 1.1%. This means that there were as many as 200 cases out of 15,000 observations where the smoke alarm failed to sound an alert.</a:t>
            </a:r>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With an </a:t>
            </a:r>
            <a:r>
              <a:rPr lang="en-GB">
                <a:solidFill>
                  <a:schemeClr val="dk1"/>
                </a:solidFill>
              </a:rPr>
              <a:t>AUC score of 0.95, </a:t>
            </a:r>
            <a:r>
              <a:rPr lang="en-GB"/>
              <a:t>t</a:t>
            </a:r>
            <a:r>
              <a:rPr lang="en-GB"/>
              <a:t>he ROC curve for this model is nearly perfect, which means that the model is quite good at distinguishing between positive and negative cases. The Mean Absolute Error rate of 0.11 and a moderately high accuracy of 0.88 makes this model a potential improvement over the existing smoke alarms in the world.</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d7775876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d7775876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d77758763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d77758763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d77758763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d77758763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c272a6252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c272a6252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Secondly, Gaussian Naive Bayes turned out to be an ineffective model. While it scores a high AUC score, almost all other models do too, and even with low false negative rate of 1.5%, it shows no exceptional benefits over other models and as a result it is not a model we would recommend.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Making Smoke Alarms Better &amp; Safer</a:t>
            </a:r>
            <a:endParaRPr/>
          </a:p>
        </p:txBody>
      </p:sp>
      <p:sp>
        <p:nvSpPr>
          <p:cNvPr id="129" name="Google Shape;129;p13"/>
          <p:cNvSpPr txBox="1"/>
          <p:nvPr>
            <p:ph idx="1" type="subTitle"/>
          </p:nvPr>
        </p:nvSpPr>
        <p:spPr>
          <a:xfrm>
            <a:off x="1710100" y="320410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CC-Tut4-Group-6</a:t>
            </a:r>
            <a:endParaRPr/>
          </a:p>
        </p:txBody>
      </p:sp>
      <p:sp>
        <p:nvSpPr>
          <p:cNvPr id="130" name="Google Shape;130;p13"/>
          <p:cNvSpPr txBox="1"/>
          <p:nvPr/>
        </p:nvSpPr>
        <p:spPr>
          <a:xfrm>
            <a:off x="1382550" y="3624750"/>
            <a:ext cx="63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Calibri"/>
                <a:ea typeface="Calibri"/>
                <a:cs typeface="Calibri"/>
                <a:sym typeface="Calibri"/>
              </a:rPr>
              <a:t>Kevin : 510562278 | Pratul : 510604305 | Zeeshan : 510370813 |Seyun : 510075516</a:t>
            </a:r>
            <a:endParaRPr>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340700" y="3671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Multi-layer Perceptron Classifier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p22"/>
          <p:cNvSpPr txBox="1"/>
          <p:nvPr>
            <p:ph idx="1" type="body"/>
          </p:nvPr>
        </p:nvSpPr>
        <p:spPr>
          <a:xfrm>
            <a:off x="819150" y="5143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8" name="Google Shape;198;p22"/>
          <p:cNvGraphicFramePr/>
          <p:nvPr/>
        </p:nvGraphicFramePr>
        <p:xfrm>
          <a:off x="956850" y="1476175"/>
          <a:ext cx="3000000" cy="3000000"/>
        </p:xfrm>
        <a:graphic>
          <a:graphicData uri="http://schemas.openxmlformats.org/drawingml/2006/table">
            <a:tbl>
              <a:tblPr>
                <a:noFill/>
                <a:tableStyleId>{17176C63-36D8-474B-92BF-AA3038B61220}</a:tableStyleId>
              </a:tblPr>
              <a:tblGrid>
                <a:gridCol w="1986050"/>
                <a:gridCol w="552925"/>
                <a:gridCol w="1483000"/>
              </a:tblGrid>
              <a:tr h="396200">
                <a:tc>
                  <a:txBody>
                    <a:bodyPr/>
                    <a:lstStyle/>
                    <a:p>
                      <a:pPr indent="0" lvl="0" marL="0" rtl="0" algn="l">
                        <a:spcBef>
                          <a:spcPts val="0"/>
                        </a:spcBef>
                        <a:spcAft>
                          <a:spcPts val="0"/>
                        </a:spcAft>
                        <a:buNone/>
                      </a:pPr>
                      <a:r>
                        <a:rPr b="1" lang="en-GB"/>
                        <a:t>Accuracy</a:t>
                      </a:r>
                      <a:endParaRPr b="1"/>
                    </a:p>
                  </a:txBody>
                  <a:tcPr marT="91425" marB="91425" marR="91425" marL="91425"/>
                </a:tc>
                <a:tc>
                  <a:txBody>
                    <a:bodyPr/>
                    <a:lstStyle/>
                    <a:p>
                      <a:pPr indent="0" lvl="0" marL="0" rtl="0" algn="l">
                        <a:spcBef>
                          <a:spcPts val="0"/>
                        </a:spcBef>
                        <a:spcAft>
                          <a:spcPts val="0"/>
                        </a:spcAft>
                        <a:buNone/>
                      </a:pPr>
                      <a:r>
                        <a:rPr lang="en-GB"/>
                        <a:t>0.98</a:t>
                      </a:r>
                      <a:endParaRPr/>
                    </a:p>
                  </a:txBody>
                  <a:tcPr marT="91425" marB="91425" marR="91425" marL="91425"/>
                </a:tc>
                <a:tc>
                  <a:txBody>
                    <a:bodyPr/>
                    <a:lstStyle/>
                    <a:p>
                      <a:pPr indent="0" lvl="0" marL="0" rtl="0" algn="l">
                        <a:spcBef>
                          <a:spcPts val="0"/>
                        </a:spcBef>
                        <a:spcAft>
                          <a:spcPts val="0"/>
                        </a:spcAft>
                        <a:buNone/>
                      </a:pPr>
                      <a:r>
                        <a:rPr lang="en-GB"/>
                        <a:t>Very High</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False Negative Rate</a:t>
                      </a:r>
                      <a:endParaRPr b="1"/>
                    </a:p>
                  </a:txBody>
                  <a:tcPr marT="91425" marB="91425" marR="91425" marL="91425"/>
                </a:tc>
                <a:tc>
                  <a:txBody>
                    <a:bodyPr/>
                    <a:lstStyle/>
                    <a:p>
                      <a:pPr indent="0" lvl="0" marL="0" rtl="0" algn="l">
                        <a:spcBef>
                          <a:spcPts val="0"/>
                        </a:spcBef>
                        <a:spcAft>
                          <a:spcPts val="0"/>
                        </a:spcAft>
                        <a:buNone/>
                      </a:pPr>
                      <a:r>
                        <a:rPr lang="en-GB"/>
                        <a:t>1</a:t>
                      </a:r>
                      <a:r>
                        <a:rPr lang="en-GB"/>
                        <a:t>4</a:t>
                      </a:r>
                      <a:r>
                        <a:rPr lang="en-GB"/>
                        <a:t>%</a:t>
                      </a:r>
                      <a:endParaRPr/>
                    </a:p>
                  </a:txBody>
                  <a:tcPr marT="91425" marB="91425" marR="91425" marL="91425"/>
                </a:tc>
                <a:tc>
                  <a:txBody>
                    <a:bodyPr/>
                    <a:lstStyle/>
                    <a:p>
                      <a:pPr indent="0" lvl="0" marL="0" rtl="0" algn="l">
                        <a:spcBef>
                          <a:spcPts val="0"/>
                        </a:spcBef>
                        <a:spcAft>
                          <a:spcPts val="0"/>
                        </a:spcAft>
                        <a:buNone/>
                      </a:pPr>
                      <a:r>
                        <a:rPr lang="en-GB"/>
                        <a:t>Very High</a:t>
                      </a:r>
                      <a:endParaRPr/>
                    </a:p>
                  </a:txBody>
                  <a:tcPr marT="91425" marB="91425" marR="91425" marL="91425">
                    <a:solidFill>
                      <a:srgbClr val="FF0000"/>
                    </a:solidFill>
                  </a:tcPr>
                </a:tc>
              </a:tr>
              <a:tr h="396200">
                <a:tc>
                  <a:txBody>
                    <a:bodyPr/>
                    <a:lstStyle/>
                    <a:p>
                      <a:pPr indent="0" lvl="0" marL="0" rtl="0" algn="l">
                        <a:spcBef>
                          <a:spcPts val="0"/>
                        </a:spcBef>
                        <a:spcAft>
                          <a:spcPts val="0"/>
                        </a:spcAft>
                        <a:buNone/>
                      </a:pPr>
                      <a:r>
                        <a:rPr b="1" lang="en-GB"/>
                        <a:t>AUC score</a:t>
                      </a:r>
                      <a:endParaRPr b="1"/>
                    </a:p>
                  </a:txBody>
                  <a:tcPr marT="91425" marB="91425" marR="91425" marL="91425"/>
                </a:tc>
                <a:tc>
                  <a:txBody>
                    <a:bodyPr/>
                    <a:lstStyle/>
                    <a:p>
                      <a:pPr indent="0" lvl="0" marL="0" rtl="0" algn="l">
                        <a:spcBef>
                          <a:spcPts val="0"/>
                        </a:spcBef>
                        <a:spcAft>
                          <a:spcPts val="0"/>
                        </a:spcAft>
                        <a:buNone/>
                      </a:pPr>
                      <a:r>
                        <a:rPr lang="en-GB"/>
                        <a:t>0.99</a:t>
                      </a:r>
                      <a:endParaRPr/>
                    </a:p>
                  </a:txBody>
                  <a:tcPr marT="91425" marB="91425" marR="91425" marL="91425"/>
                </a:tc>
                <a:tc>
                  <a:txBody>
                    <a:bodyPr/>
                    <a:lstStyle/>
                    <a:p>
                      <a:pPr indent="0" lvl="0" marL="0" rtl="0" algn="l">
                        <a:spcBef>
                          <a:spcPts val="0"/>
                        </a:spcBef>
                        <a:spcAft>
                          <a:spcPts val="0"/>
                        </a:spcAft>
                        <a:buNone/>
                      </a:pPr>
                      <a:r>
                        <a:rPr lang="en-GB"/>
                        <a:t>Very High</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Mean Absolute Error</a:t>
                      </a:r>
                      <a:endParaRPr b="1"/>
                    </a:p>
                  </a:txBody>
                  <a:tcPr marT="91425" marB="91425" marR="91425" marL="91425"/>
                </a:tc>
                <a:tc>
                  <a:txBody>
                    <a:bodyPr/>
                    <a:lstStyle/>
                    <a:p>
                      <a:pPr indent="0" lvl="0" marL="0" rtl="0" algn="l">
                        <a:spcBef>
                          <a:spcPts val="0"/>
                        </a:spcBef>
                        <a:spcAft>
                          <a:spcPts val="0"/>
                        </a:spcAft>
                        <a:buNone/>
                      </a:pPr>
                      <a:r>
                        <a:rPr lang="en-GB"/>
                        <a:t>0.36</a:t>
                      </a:r>
                      <a:endParaRPr/>
                    </a:p>
                  </a:txBody>
                  <a:tcPr marT="91425" marB="91425" marR="91425" marL="91425"/>
                </a:tc>
                <a:tc>
                  <a:txBody>
                    <a:bodyPr/>
                    <a:lstStyle/>
                    <a:p>
                      <a:pPr indent="0" lvl="0" marL="0" rtl="0" algn="l">
                        <a:spcBef>
                          <a:spcPts val="0"/>
                        </a:spcBef>
                        <a:spcAft>
                          <a:spcPts val="0"/>
                        </a:spcAft>
                        <a:buNone/>
                      </a:pPr>
                      <a:r>
                        <a:rPr lang="en-GB"/>
                        <a:t>High</a:t>
                      </a:r>
                      <a:endParaRPr/>
                    </a:p>
                  </a:txBody>
                  <a:tcPr marT="91425" marB="91425" marR="91425" marL="91425">
                    <a:solidFill>
                      <a:srgbClr val="EA9999"/>
                    </a:solidFill>
                  </a:tcPr>
                </a:tc>
              </a:tr>
            </a:tbl>
          </a:graphicData>
        </a:graphic>
      </p:graphicFrame>
      <p:pic>
        <p:nvPicPr>
          <p:cNvPr id="199" name="Google Shape;199;p22"/>
          <p:cNvPicPr preferRelativeResize="0"/>
          <p:nvPr/>
        </p:nvPicPr>
        <p:blipFill>
          <a:blip r:embed="rId3">
            <a:alphaModFix/>
          </a:blip>
          <a:stretch>
            <a:fillRect/>
          </a:stretch>
        </p:blipFill>
        <p:spPr>
          <a:xfrm>
            <a:off x="5598613" y="298925"/>
            <a:ext cx="2842274" cy="2156550"/>
          </a:xfrm>
          <a:prstGeom prst="rect">
            <a:avLst/>
          </a:prstGeom>
          <a:noFill/>
          <a:ln>
            <a:noFill/>
          </a:ln>
        </p:spPr>
      </p:pic>
      <p:pic>
        <p:nvPicPr>
          <p:cNvPr id="200" name="Google Shape;200;p22"/>
          <p:cNvPicPr preferRelativeResize="0"/>
          <p:nvPr/>
        </p:nvPicPr>
        <p:blipFill>
          <a:blip r:embed="rId4">
            <a:alphaModFix/>
          </a:blip>
          <a:stretch>
            <a:fillRect/>
          </a:stretch>
        </p:blipFill>
        <p:spPr>
          <a:xfrm>
            <a:off x="1685564" y="3404351"/>
            <a:ext cx="2564550" cy="1046350"/>
          </a:xfrm>
          <a:prstGeom prst="rect">
            <a:avLst/>
          </a:prstGeom>
          <a:noFill/>
          <a:ln>
            <a:noFill/>
          </a:ln>
        </p:spPr>
      </p:pic>
      <p:pic>
        <p:nvPicPr>
          <p:cNvPr id="201" name="Google Shape;201;p22"/>
          <p:cNvPicPr preferRelativeResize="0"/>
          <p:nvPr/>
        </p:nvPicPr>
        <p:blipFill rotWithShape="1">
          <a:blip r:embed="rId5">
            <a:alphaModFix/>
          </a:blip>
          <a:srcRect b="0" l="1569" r="-1569" t="0"/>
          <a:stretch/>
        </p:blipFill>
        <p:spPr>
          <a:xfrm>
            <a:off x="5484850" y="2571738"/>
            <a:ext cx="3069800" cy="21565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450350" y="4169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Multinomial Naive Bayes</a:t>
            </a:r>
            <a:endParaRPr/>
          </a:p>
          <a:p>
            <a:pPr indent="0" lvl="0" marL="0" rtl="0" algn="l">
              <a:spcBef>
                <a:spcPts val="0"/>
              </a:spcBef>
              <a:spcAft>
                <a:spcPts val="0"/>
              </a:spcAft>
              <a:buNone/>
            </a:pPr>
            <a:r>
              <a:t/>
            </a:r>
            <a:endParaRPr/>
          </a:p>
        </p:txBody>
      </p:sp>
      <p:sp>
        <p:nvSpPr>
          <p:cNvPr id="207" name="Google Shape;207;p23"/>
          <p:cNvSpPr txBox="1"/>
          <p:nvPr>
            <p:ph idx="1" type="body"/>
          </p:nvPr>
        </p:nvSpPr>
        <p:spPr>
          <a:xfrm>
            <a:off x="819150" y="5143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8" name="Google Shape;208;p23"/>
          <p:cNvGraphicFramePr/>
          <p:nvPr/>
        </p:nvGraphicFramePr>
        <p:xfrm>
          <a:off x="550025" y="1505250"/>
          <a:ext cx="3000000" cy="3000000"/>
        </p:xfrm>
        <a:graphic>
          <a:graphicData uri="http://schemas.openxmlformats.org/drawingml/2006/table">
            <a:tbl>
              <a:tblPr>
                <a:noFill/>
                <a:tableStyleId>{17176C63-36D8-474B-92BF-AA3038B61220}</a:tableStyleId>
              </a:tblPr>
              <a:tblGrid>
                <a:gridCol w="1906300"/>
                <a:gridCol w="602775"/>
                <a:gridCol w="1512900"/>
              </a:tblGrid>
              <a:tr h="396200">
                <a:tc>
                  <a:txBody>
                    <a:bodyPr/>
                    <a:lstStyle/>
                    <a:p>
                      <a:pPr indent="0" lvl="0" marL="0" rtl="0" algn="l">
                        <a:spcBef>
                          <a:spcPts val="0"/>
                        </a:spcBef>
                        <a:spcAft>
                          <a:spcPts val="0"/>
                        </a:spcAft>
                        <a:buNone/>
                      </a:pPr>
                      <a:r>
                        <a:rPr b="1" lang="en-GB"/>
                        <a:t>Accuracy</a:t>
                      </a:r>
                      <a:endParaRPr b="1"/>
                    </a:p>
                  </a:txBody>
                  <a:tcPr marT="91425" marB="91425" marR="91425" marL="91425"/>
                </a:tc>
                <a:tc>
                  <a:txBody>
                    <a:bodyPr/>
                    <a:lstStyle/>
                    <a:p>
                      <a:pPr indent="0" lvl="0" marL="0" rtl="0" algn="l">
                        <a:spcBef>
                          <a:spcPts val="0"/>
                        </a:spcBef>
                        <a:spcAft>
                          <a:spcPts val="0"/>
                        </a:spcAft>
                        <a:buNone/>
                      </a:pPr>
                      <a:r>
                        <a:rPr lang="en-GB"/>
                        <a:t>0.56</a:t>
                      </a:r>
                      <a:endParaRPr/>
                    </a:p>
                  </a:txBody>
                  <a:tcPr marT="91425" marB="91425" marR="91425" marL="91425"/>
                </a:tc>
                <a:tc>
                  <a:txBody>
                    <a:bodyPr/>
                    <a:lstStyle/>
                    <a:p>
                      <a:pPr indent="0" lvl="0" marL="0" rtl="0" algn="l">
                        <a:spcBef>
                          <a:spcPts val="0"/>
                        </a:spcBef>
                        <a:spcAft>
                          <a:spcPts val="0"/>
                        </a:spcAft>
                        <a:buNone/>
                      </a:pPr>
                      <a:r>
                        <a:rPr lang="en-GB"/>
                        <a:t>Low</a:t>
                      </a:r>
                      <a:endParaRPr/>
                    </a:p>
                  </a:txBody>
                  <a:tcPr marT="91425" marB="91425" marR="91425" marL="91425">
                    <a:solidFill>
                      <a:srgbClr val="EA9999"/>
                    </a:solidFill>
                  </a:tcPr>
                </a:tc>
              </a:tr>
              <a:tr h="396200">
                <a:tc>
                  <a:txBody>
                    <a:bodyPr/>
                    <a:lstStyle/>
                    <a:p>
                      <a:pPr indent="0" lvl="0" marL="0" rtl="0" algn="l">
                        <a:spcBef>
                          <a:spcPts val="0"/>
                        </a:spcBef>
                        <a:spcAft>
                          <a:spcPts val="0"/>
                        </a:spcAft>
                        <a:buNone/>
                      </a:pPr>
                      <a:r>
                        <a:rPr b="1" lang="en-GB"/>
                        <a:t>False Negative Rate</a:t>
                      </a:r>
                      <a:endParaRPr b="1"/>
                    </a:p>
                  </a:txBody>
                  <a:tcPr marT="91425" marB="91425" marR="91425" marL="91425"/>
                </a:tc>
                <a:tc>
                  <a:txBody>
                    <a:bodyPr/>
                    <a:lstStyle/>
                    <a:p>
                      <a:pPr indent="0" lvl="0" marL="0" rtl="0" algn="l">
                        <a:spcBef>
                          <a:spcPts val="0"/>
                        </a:spcBef>
                        <a:spcAft>
                          <a:spcPts val="0"/>
                        </a:spcAft>
                        <a:buNone/>
                      </a:pPr>
                      <a:r>
                        <a:rPr lang="en-GB"/>
                        <a:t>0.4%</a:t>
                      </a:r>
                      <a:endParaRPr/>
                    </a:p>
                  </a:txBody>
                  <a:tcPr marT="91425" marB="91425" marR="91425" marL="91425"/>
                </a:tc>
                <a:tc>
                  <a:txBody>
                    <a:bodyPr/>
                    <a:lstStyle/>
                    <a:p>
                      <a:pPr indent="0" lvl="0" marL="0" rtl="0" algn="l">
                        <a:spcBef>
                          <a:spcPts val="0"/>
                        </a:spcBef>
                        <a:spcAft>
                          <a:spcPts val="0"/>
                        </a:spcAft>
                        <a:buNone/>
                      </a:pPr>
                      <a:r>
                        <a:rPr lang="en-GB"/>
                        <a:t>High</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b="1" lang="en-GB"/>
                        <a:t>AUC score</a:t>
                      </a:r>
                      <a:endParaRPr b="1"/>
                    </a:p>
                  </a:txBody>
                  <a:tcPr marT="91425" marB="91425" marR="91425" marL="91425"/>
                </a:tc>
                <a:tc>
                  <a:txBody>
                    <a:bodyPr/>
                    <a:lstStyle/>
                    <a:p>
                      <a:pPr indent="0" lvl="0" marL="0" rtl="0" algn="l">
                        <a:spcBef>
                          <a:spcPts val="0"/>
                        </a:spcBef>
                        <a:spcAft>
                          <a:spcPts val="0"/>
                        </a:spcAft>
                        <a:buNone/>
                      </a:pPr>
                      <a:r>
                        <a:rPr lang="en-GB"/>
                        <a:t>0.56</a:t>
                      </a:r>
                      <a:endParaRPr/>
                    </a:p>
                  </a:txBody>
                  <a:tcPr marT="91425" marB="91425" marR="91425" marL="91425"/>
                </a:tc>
                <a:tc>
                  <a:txBody>
                    <a:bodyPr/>
                    <a:lstStyle/>
                    <a:p>
                      <a:pPr indent="0" lvl="0" marL="0" rtl="0" algn="l">
                        <a:spcBef>
                          <a:spcPts val="0"/>
                        </a:spcBef>
                        <a:spcAft>
                          <a:spcPts val="0"/>
                        </a:spcAft>
                        <a:buNone/>
                      </a:pPr>
                      <a:r>
                        <a:rPr lang="en-GB"/>
                        <a:t>Very Low</a:t>
                      </a:r>
                      <a:endParaRPr/>
                    </a:p>
                  </a:txBody>
                  <a:tcPr marT="91425" marB="91425" marR="91425" marL="91425">
                    <a:solidFill>
                      <a:srgbClr val="FF0000"/>
                    </a:solidFill>
                  </a:tcPr>
                </a:tc>
              </a:tr>
              <a:tr h="396200">
                <a:tc>
                  <a:txBody>
                    <a:bodyPr/>
                    <a:lstStyle/>
                    <a:p>
                      <a:pPr indent="0" lvl="0" marL="0" rtl="0" algn="l">
                        <a:spcBef>
                          <a:spcPts val="0"/>
                        </a:spcBef>
                        <a:spcAft>
                          <a:spcPts val="0"/>
                        </a:spcAft>
                        <a:buNone/>
                      </a:pPr>
                      <a:r>
                        <a:rPr b="1" lang="en-GB"/>
                        <a:t>Mean Absolute Error</a:t>
                      </a:r>
                      <a:endParaRPr b="1"/>
                    </a:p>
                  </a:txBody>
                  <a:tcPr marT="91425" marB="91425" marR="91425" marL="91425"/>
                </a:tc>
                <a:tc>
                  <a:txBody>
                    <a:bodyPr/>
                    <a:lstStyle/>
                    <a:p>
                      <a:pPr indent="0" lvl="0" marL="0" rtl="0" algn="l">
                        <a:spcBef>
                          <a:spcPts val="0"/>
                        </a:spcBef>
                        <a:spcAft>
                          <a:spcPts val="0"/>
                        </a:spcAft>
                        <a:buNone/>
                      </a:pPr>
                      <a:r>
                        <a:rPr lang="en-GB"/>
                        <a:t>0.44</a:t>
                      </a:r>
                      <a:endParaRPr/>
                    </a:p>
                  </a:txBody>
                  <a:tcPr marT="91425" marB="91425" marR="91425" marL="91425"/>
                </a:tc>
                <a:tc>
                  <a:txBody>
                    <a:bodyPr/>
                    <a:lstStyle/>
                    <a:p>
                      <a:pPr indent="0" lvl="0" marL="0" rtl="0" algn="l">
                        <a:spcBef>
                          <a:spcPts val="0"/>
                        </a:spcBef>
                        <a:spcAft>
                          <a:spcPts val="0"/>
                        </a:spcAft>
                        <a:buNone/>
                      </a:pPr>
                      <a:r>
                        <a:rPr lang="en-GB"/>
                        <a:t>Very Low</a:t>
                      </a:r>
                      <a:endParaRPr/>
                    </a:p>
                  </a:txBody>
                  <a:tcPr marT="91425" marB="91425" marR="91425" marL="91425">
                    <a:solidFill>
                      <a:srgbClr val="FF0000"/>
                    </a:solidFill>
                  </a:tcPr>
                </a:tc>
              </a:tr>
            </a:tbl>
          </a:graphicData>
        </a:graphic>
      </p:graphicFrame>
      <p:pic>
        <p:nvPicPr>
          <p:cNvPr id="209" name="Google Shape;209;p23"/>
          <p:cNvPicPr preferRelativeResize="0"/>
          <p:nvPr/>
        </p:nvPicPr>
        <p:blipFill rotWithShape="1">
          <a:blip r:embed="rId3">
            <a:alphaModFix/>
          </a:blip>
          <a:srcRect b="0" l="1166" r="0" t="0"/>
          <a:stretch/>
        </p:blipFill>
        <p:spPr>
          <a:xfrm>
            <a:off x="5470425" y="371750"/>
            <a:ext cx="2948000" cy="2269325"/>
          </a:xfrm>
          <a:prstGeom prst="rect">
            <a:avLst/>
          </a:prstGeom>
          <a:noFill/>
          <a:ln>
            <a:noFill/>
          </a:ln>
        </p:spPr>
      </p:pic>
      <p:pic>
        <p:nvPicPr>
          <p:cNvPr id="210" name="Google Shape;210;p23"/>
          <p:cNvPicPr preferRelativeResize="0"/>
          <p:nvPr/>
        </p:nvPicPr>
        <p:blipFill>
          <a:blip r:embed="rId4">
            <a:alphaModFix/>
          </a:blip>
          <a:stretch>
            <a:fillRect/>
          </a:stretch>
        </p:blipFill>
        <p:spPr>
          <a:xfrm>
            <a:off x="5444600" y="2693875"/>
            <a:ext cx="2999639" cy="2097650"/>
          </a:xfrm>
          <a:prstGeom prst="rect">
            <a:avLst/>
          </a:prstGeom>
          <a:noFill/>
          <a:ln>
            <a:noFill/>
          </a:ln>
        </p:spPr>
      </p:pic>
      <p:pic>
        <p:nvPicPr>
          <p:cNvPr id="211" name="Google Shape;211;p23"/>
          <p:cNvPicPr preferRelativeResize="0"/>
          <p:nvPr/>
        </p:nvPicPr>
        <p:blipFill>
          <a:blip r:embed="rId5">
            <a:alphaModFix/>
          </a:blip>
          <a:stretch>
            <a:fillRect/>
          </a:stretch>
        </p:blipFill>
        <p:spPr>
          <a:xfrm>
            <a:off x="1132400" y="3528300"/>
            <a:ext cx="2857200" cy="116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550025" y="397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Weighted K-Nearest Neighbours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24"/>
          <p:cNvSpPr txBox="1"/>
          <p:nvPr>
            <p:ph idx="1" type="body"/>
          </p:nvPr>
        </p:nvSpPr>
        <p:spPr>
          <a:xfrm>
            <a:off x="819150" y="5143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18" name="Google Shape;218;p24"/>
          <p:cNvGraphicFramePr/>
          <p:nvPr/>
        </p:nvGraphicFramePr>
        <p:xfrm>
          <a:off x="1115050" y="1499500"/>
          <a:ext cx="3000000" cy="3000000"/>
        </p:xfrm>
        <a:graphic>
          <a:graphicData uri="http://schemas.openxmlformats.org/drawingml/2006/table">
            <a:tbl>
              <a:tblPr>
                <a:noFill/>
                <a:tableStyleId>{17176C63-36D8-474B-92BF-AA3038B61220}</a:tableStyleId>
              </a:tblPr>
              <a:tblGrid>
                <a:gridCol w="1906300"/>
                <a:gridCol w="826825"/>
                <a:gridCol w="1288850"/>
              </a:tblGrid>
              <a:tr h="396200">
                <a:tc>
                  <a:txBody>
                    <a:bodyPr/>
                    <a:lstStyle/>
                    <a:p>
                      <a:pPr indent="0" lvl="0" marL="0" rtl="0" algn="l">
                        <a:spcBef>
                          <a:spcPts val="0"/>
                        </a:spcBef>
                        <a:spcAft>
                          <a:spcPts val="0"/>
                        </a:spcAft>
                        <a:buNone/>
                      </a:pPr>
                      <a:r>
                        <a:rPr b="1" lang="en-GB"/>
                        <a:t>Accuracy</a:t>
                      </a:r>
                      <a:endParaRPr b="1"/>
                    </a:p>
                  </a:txBody>
                  <a:tcPr marT="91425" marB="91425" marR="91425" marL="91425"/>
                </a:tc>
                <a:tc>
                  <a:txBody>
                    <a:bodyPr/>
                    <a:lstStyle/>
                    <a:p>
                      <a:pPr indent="0" lvl="0" marL="0" rtl="0" algn="l">
                        <a:spcBef>
                          <a:spcPts val="0"/>
                        </a:spcBef>
                        <a:spcAft>
                          <a:spcPts val="0"/>
                        </a:spcAft>
                        <a:buNone/>
                      </a:pPr>
                      <a:r>
                        <a:rPr lang="en-GB"/>
                        <a:t>0.99</a:t>
                      </a:r>
                      <a:endParaRPr/>
                    </a:p>
                  </a:txBody>
                  <a:tcPr marT="91425" marB="91425" marR="91425" marL="91425"/>
                </a:tc>
                <a:tc>
                  <a:txBody>
                    <a:bodyPr/>
                    <a:lstStyle/>
                    <a:p>
                      <a:pPr indent="0" lvl="0" marL="0" rtl="0" algn="l">
                        <a:spcBef>
                          <a:spcPts val="0"/>
                        </a:spcBef>
                        <a:spcAft>
                          <a:spcPts val="0"/>
                        </a:spcAft>
                        <a:buNone/>
                      </a:pPr>
                      <a:r>
                        <a:rPr lang="en-GB"/>
                        <a:t>Very High</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False Negative Rate</a:t>
                      </a:r>
                      <a:endParaRPr b="1"/>
                    </a:p>
                  </a:txBody>
                  <a:tcPr marT="91425" marB="91425" marR="91425" marL="91425"/>
                </a:tc>
                <a:tc>
                  <a:txBody>
                    <a:bodyPr/>
                    <a:lstStyle/>
                    <a:p>
                      <a:pPr indent="0" lvl="0" marL="0" rtl="0" algn="l">
                        <a:spcBef>
                          <a:spcPts val="0"/>
                        </a:spcBef>
                        <a:spcAft>
                          <a:spcPts val="0"/>
                        </a:spcAft>
                        <a:buNone/>
                      </a:pPr>
                      <a:r>
                        <a:rPr lang="en-GB"/>
                        <a:t>1.5%</a:t>
                      </a:r>
                      <a:endParaRPr/>
                    </a:p>
                  </a:txBody>
                  <a:tcPr marT="91425" marB="91425" marR="91425" marL="91425"/>
                </a:tc>
                <a:tc>
                  <a:txBody>
                    <a:bodyPr/>
                    <a:lstStyle/>
                    <a:p>
                      <a:pPr indent="0" lvl="0" marL="0" rtl="0" algn="l">
                        <a:spcBef>
                          <a:spcPts val="0"/>
                        </a:spcBef>
                        <a:spcAft>
                          <a:spcPts val="0"/>
                        </a:spcAft>
                        <a:buNone/>
                      </a:pPr>
                      <a:r>
                        <a:rPr lang="en-GB"/>
                        <a:t>Very Low</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AUC score</a:t>
                      </a:r>
                      <a:endParaRPr b="1"/>
                    </a:p>
                  </a:txBody>
                  <a:tcPr marT="91425" marB="91425" marR="91425" marL="91425"/>
                </a:tc>
                <a:tc>
                  <a:txBody>
                    <a:bodyPr/>
                    <a:lstStyle/>
                    <a:p>
                      <a:pPr indent="0" lvl="0" marL="0" rtl="0" algn="l">
                        <a:spcBef>
                          <a:spcPts val="0"/>
                        </a:spcBef>
                        <a:spcAft>
                          <a:spcPts val="0"/>
                        </a:spcAft>
                        <a:buNone/>
                      </a:pPr>
                      <a:r>
                        <a:rPr lang="en-GB"/>
                        <a:t>0.99</a:t>
                      </a:r>
                      <a:endParaRPr/>
                    </a:p>
                  </a:txBody>
                  <a:tcPr marT="91425" marB="91425" marR="91425" marL="91425"/>
                </a:tc>
                <a:tc>
                  <a:txBody>
                    <a:bodyPr/>
                    <a:lstStyle/>
                    <a:p>
                      <a:pPr indent="0" lvl="0" marL="0" rtl="0" algn="l">
                        <a:spcBef>
                          <a:spcPts val="0"/>
                        </a:spcBef>
                        <a:spcAft>
                          <a:spcPts val="0"/>
                        </a:spcAft>
                        <a:buNone/>
                      </a:pPr>
                      <a:r>
                        <a:rPr lang="en-GB"/>
                        <a:t>Very High</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Mean Absolute Error</a:t>
                      </a:r>
                      <a:endParaRPr b="1"/>
                    </a:p>
                  </a:txBody>
                  <a:tcPr marT="91425" marB="91425" marR="91425" marL="91425"/>
                </a:tc>
                <a:tc>
                  <a:txBody>
                    <a:bodyPr/>
                    <a:lstStyle/>
                    <a:p>
                      <a:pPr indent="0" lvl="0" marL="0" rtl="0" algn="l">
                        <a:spcBef>
                          <a:spcPts val="0"/>
                        </a:spcBef>
                        <a:spcAft>
                          <a:spcPts val="0"/>
                        </a:spcAft>
                        <a:buNone/>
                      </a:pPr>
                      <a:r>
                        <a:rPr lang="en-GB"/>
                        <a:t>0.0003</a:t>
                      </a:r>
                      <a:endParaRPr/>
                    </a:p>
                  </a:txBody>
                  <a:tcPr marT="91425" marB="91425" marR="91425" marL="91425"/>
                </a:tc>
                <a:tc>
                  <a:txBody>
                    <a:bodyPr/>
                    <a:lstStyle/>
                    <a:p>
                      <a:pPr indent="0" lvl="0" marL="0" rtl="0" algn="l">
                        <a:spcBef>
                          <a:spcPts val="0"/>
                        </a:spcBef>
                        <a:spcAft>
                          <a:spcPts val="0"/>
                        </a:spcAft>
                        <a:buNone/>
                      </a:pPr>
                      <a:r>
                        <a:rPr lang="en-GB"/>
                        <a:t>Very Low</a:t>
                      </a:r>
                      <a:endParaRPr/>
                    </a:p>
                  </a:txBody>
                  <a:tcPr marT="91425" marB="91425" marR="91425" marL="91425">
                    <a:solidFill>
                      <a:srgbClr val="00FF00"/>
                    </a:solidFill>
                  </a:tcPr>
                </a:tc>
              </a:tr>
            </a:tbl>
          </a:graphicData>
        </a:graphic>
      </p:graphicFrame>
      <p:pic>
        <p:nvPicPr>
          <p:cNvPr id="219" name="Google Shape;219;p24"/>
          <p:cNvPicPr preferRelativeResize="0"/>
          <p:nvPr/>
        </p:nvPicPr>
        <p:blipFill>
          <a:blip r:embed="rId3">
            <a:alphaModFix/>
          </a:blip>
          <a:stretch>
            <a:fillRect/>
          </a:stretch>
        </p:blipFill>
        <p:spPr>
          <a:xfrm>
            <a:off x="5771944" y="397050"/>
            <a:ext cx="2782956" cy="2174700"/>
          </a:xfrm>
          <a:prstGeom prst="rect">
            <a:avLst/>
          </a:prstGeom>
          <a:noFill/>
          <a:ln>
            <a:noFill/>
          </a:ln>
        </p:spPr>
      </p:pic>
      <p:pic>
        <p:nvPicPr>
          <p:cNvPr id="220" name="Google Shape;220;p24"/>
          <p:cNvPicPr preferRelativeResize="0"/>
          <p:nvPr/>
        </p:nvPicPr>
        <p:blipFill>
          <a:blip r:embed="rId4">
            <a:alphaModFix/>
          </a:blip>
          <a:stretch>
            <a:fillRect/>
          </a:stretch>
        </p:blipFill>
        <p:spPr>
          <a:xfrm>
            <a:off x="1949700" y="3557450"/>
            <a:ext cx="2352675" cy="956254"/>
          </a:xfrm>
          <a:prstGeom prst="rect">
            <a:avLst/>
          </a:prstGeom>
          <a:noFill/>
          <a:ln>
            <a:noFill/>
          </a:ln>
        </p:spPr>
      </p:pic>
      <p:pic>
        <p:nvPicPr>
          <p:cNvPr id="221" name="Google Shape;221;p24"/>
          <p:cNvPicPr preferRelativeResize="0"/>
          <p:nvPr/>
        </p:nvPicPr>
        <p:blipFill rotWithShape="1">
          <a:blip r:embed="rId5">
            <a:alphaModFix/>
          </a:blip>
          <a:srcRect b="-1660" l="6250" r="-6250" t="1660"/>
          <a:stretch/>
        </p:blipFill>
        <p:spPr>
          <a:xfrm>
            <a:off x="5456700" y="2571748"/>
            <a:ext cx="3098200" cy="234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550025" y="397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Unweighted </a:t>
            </a:r>
            <a:r>
              <a:rPr lang="en-GB"/>
              <a:t>K-Nearest Neighbours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7" name="Google Shape;227;p25"/>
          <p:cNvSpPr txBox="1"/>
          <p:nvPr>
            <p:ph idx="1" type="body"/>
          </p:nvPr>
        </p:nvSpPr>
        <p:spPr>
          <a:xfrm>
            <a:off x="819150" y="5143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28" name="Google Shape;228;p25"/>
          <p:cNvGraphicFramePr/>
          <p:nvPr/>
        </p:nvGraphicFramePr>
        <p:xfrm>
          <a:off x="1073100" y="1351650"/>
          <a:ext cx="3000000" cy="3000000"/>
        </p:xfrm>
        <a:graphic>
          <a:graphicData uri="http://schemas.openxmlformats.org/drawingml/2006/table">
            <a:tbl>
              <a:tblPr>
                <a:noFill/>
                <a:tableStyleId>{17176C63-36D8-474B-92BF-AA3038B61220}</a:tableStyleId>
              </a:tblPr>
              <a:tblGrid>
                <a:gridCol w="1959950"/>
                <a:gridCol w="998950"/>
                <a:gridCol w="1176275"/>
              </a:tblGrid>
              <a:tr h="396200">
                <a:tc>
                  <a:txBody>
                    <a:bodyPr/>
                    <a:lstStyle/>
                    <a:p>
                      <a:pPr indent="0" lvl="0" marL="0" rtl="0" algn="l">
                        <a:spcBef>
                          <a:spcPts val="0"/>
                        </a:spcBef>
                        <a:spcAft>
                          <a:spcPts val="0"/>
                        </a:spcAft>
                        <a:buNone/>
                      </a:pPr>
                      <a:r>
                        <a:rPr b="1" lang="en-GB"/>
                        <a:t>Accuracy</a:t>
                      </a:r>
                      <a:endParaRPr b="1"/>
                    </a:p>
                  </a:txBody>
                  <a:tcPr marT="91425" marB="91425" marR="91425" marL="91425"/>
                </a:tc>
                <a:tc>
                  <a:txBody>
                    <a:bodyPr/>
                    <a:lstStyle/>
                    <a:p>
                      <a:pPr indent="0" lvl="0" marL="0" rtl="0" algn="l">
                        <a:spcBef>
                          <a:spcPts val="0"/>
                        </a:spcBef>
                        <a:spcAft>
                          <a:spcPts val="0"/>
                        </a:spcAft>
                        <a:buNone/>
                      </a:pPr>
                      <a:r>
                        <a:rPr lang="en-GB"/>
                        <a:t>0.99</a:t>
                      </a:r>
                      <a:endParaRPr/>
                    </a:p>
                  </a:txBody>
                  <a:tcPr marT="91425" marB="91425" marR="91425" marL="91425"/>
                </a:tc>
                <a:tc>
                  <a:txBody>
                    <a:bodyPr/>
                    <a:lstStyle/>
                    <a:p>
                      <a:pPr indent="0" lvl="0" marL="0" rtl="0" algn="l">
                        <a:spcBef>
                          <a:spcPts val="0"/>
                        </a:spcBef>
                        <a:spcAft>
                          <a:spcPts val="0"/>
                        </a:spcAft>
                        <a:buNone/>
                      </a:pPr>
                      <a:r>
                        <a:rPr lang="en-GB"/>
                        <a:t>Very </a:t>
                      </a:r>
                      <a:r>
                        <a:rPr lang="en-GB"/>
                        <a:t>High</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False Negative Rate</a:t>
                      </a:r>
                      <a:endParaRPr b="1"/>
                    </a:p>
                  </a:txBody>
                  <a:tcPr marT="91425" marB="91425" marR="91425" marL="91425"/>
                </a:tc>
                <a:tc>
                  <a:txBody>
                    <a:bodyPr/>
                    <a:lstStyle/>
                    <a:p>
                      <a:pPr indent="0" lvl="0" marL="0" rtl="0" algn="l">
                        <a:spcBef>
                          <a:spcPts val="0"/>
                        </a:spcBef>
                        <a:spcAft>
                          <a:spcPts val="0"/>
                        </a:spcAft>
                        <a:buNone/>
                      </a:pPr>
                      <a:r>
                        <a:rPr lang="en-GB"/>
                        <a:t>0.1</a:t>
                      </a:r>
                      <a:r>
                        <a:rPr lang="en-GB"/>
                        <a:t>%</a:t>
                      </a:r>
                      <a:endParaRPr/>
                    </a:p>
                  </a:txBody>
                  <a:tcPr marT="91425" marB="91425" marR="91425" marL="91425"/>
                </a:tc>
                <a:tc>
                  <a:txBody>
                    <a:bodyPr/>
                    <a:lstStyle/>
                    <a:p>
                      <a:pPr indent="0" lvl="0" marL="0" rtl="0" algn="l">
                        <a:spcBef>
                          <a:spcPts val="0"/>
                        </a:spcBef>
                        <a:spcAft>
                          <a:spcPts val="0"/>
                        </a:spcAft>
                        <a:buNone/>
                      </a:pPr>
                      <a:r>
                        <a:rPr lang="en-GB"/>
                        <a:t>Very </a:t>
                      </a:r>
                      <a:r>
                        <a:rPr lang="en-GB"/>
                        <a:t>Low</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AUC score</a:t>
                      </a:r>
                      <a:endParaRPr b="1"/>
                    </a:p>
                  </a:txBody>
                  <a:tcPr marT="91425" marB="91425" marR="91425" marL="91425"/>
                </a:tc>
                <a:tc>
                  <a:txBody>
                    <a:bodyPr/>
                    <a:lstStyle/>
                    <a:p>
                      <a:pPr indent="0" lvl="0" marL="0" rtl="0" algn="l">
                        <a:spcBef>
                          <a:spcPts val="0"/>
                        </a:spcBef>
                        <a:spcAft>
                          <a:spcPts val="0"/>
                        </a:spcAft>
                        <a:buNone/>
                      </a:pPr>
                      <a:r>
                        <a:rPr lang="en-GB"/>
                        <a:t>0.99</a:t>
                      </a:r>
                      <a:endParaRPr/>
                    </a:p>
                  </a:txBody>
                  <a:tcPr marT="91425" marB="91425" marR="91425" marL="91425"/>
                </a:tc>
                <a:tc>
                  <a:txBody>
                    <a:bodyPr/>
                    <a:lstStyle/>
                    <a:p>
                      <a:pPr indent="0" lvl="0" marL="0" rtl="0" algn="l">
                        <a:spcBef>
                          <a:spcPts val="0"/>
                        </a:spcBef>
                        <a:spcAft>
                          <a:spcPts val="0"/>
                        </a:spcAft>
                        <a:buNone/>
                      </a:pPr>
                      <a:r>
                        <a:rPr lang="en-GB"/>
                        <a:t>Very </a:t>
                      </a:r>
                      <a:r>
                        <a:rPr lang="en-GB"/>
                        <a:t>High</a:t>
                      </a:r>
                      <a:endParaRPr/>
                    </a:p>
                  </a:txBody>
                  <a:tcPr marT="91425" marB="91425" marR="91425" marL="91425">
                    <a:solidFill>
                      <a:srgbClr val="00FF00"/>
                    </a:solidFill>
                  </a:tcPr>
                </a:tc>
              </a:tr>
              <a:tr h="609575">
                <a:tc>
                  <a:txBody>
                    <a:bodyPr/>
                    <a:lstStyle/>
                    <a:p>
                      <a:pPr indent="0" lvl="0" marL="0" rtl="0" algn="l">
                        <a:spcBef>
                          <a:spcPts val="0"/>
                        </a:spcBef>
                        <a:spcAft>
                          <a:spcPts val="0"/>
                        </a:spcAft>
                        <a:buNone/>
                      </a:pPr>
                      <a:r>
                        <a:rPr b="1" lang="en-GB"/>
                        <a:t>Mean Absolute Error</a:t>
                      </a:r>
                      <a:endParaRPr b="1"/>
                    </a:p>
                  </a:txBody>
                  <a:tcPr marT="91425" marB="91425" marR="91425" marL="91425"/>
                </a:tc>
                <a:tc>
                  <a:txBody>
                    <a:bodyPr/>
                    <a:lstStyle/>
                    <a:p>
                      <a:pPr indent="0" lvl="0" marL="0" rtl="0" algn="l">
                        <a:spcBef>
                          <a:spcPts val="0"/>
                        </a:spcBef>
                        <a:spcAft>
                          <a:spcPts val="0"/>
                        </a:spcAft>
                        <a:buNone/>
                      </a:pPr>
                      <a:r>
                        <a:rPr lang="en-GB"/>
                        <a:t>0.0003</a:t>
                      </a:r>
                      <a:endParaRPr/>
                    </a:p>
                  </a:txBody>
                  <a:tcPr marT="91425" marB="91425" marR="91425" marL="91425"/>
                </a:tc>
                <a:tc>
                  <a:txBody>
                    <a:bodyPr/>
                    <a:lstStyle/>
                    <a:p>
                      <a:pPr indent="0" lvl="0" marL="0" rtl="0" algn="l">
                        <a:spcBef>
                          <a:spcPts val="0"/>
                        </a:spcBef>
                        <a:spcAft>
                          <a:spcPts val="0"/>
                        </a:spcAft>
                        <a:buNone/>
                      </a:pPr>
                      <a:r>
                        <a:rPr lang="en-GB"/>
                        <a:t>Very </a:t>
                      </a:r>
                      <a:r>
                        <a:rPr lang="en-GB"/>
                        <a:t>Low</a:t>
                      </a:r>
                      <a:endParaRPr/>
                    </a:p>
                  </a:txBody>
                  <a:tcPr marT="91425" marB="91425" marR="91425" marL="91425">
                    <a:solidFill>
                      <a:srgbClr val="00FF00"/>
                    </a:solidFill>
                  </a:tcPr>
                </a:tc>
              </a:tr>
            </a:tbl>
          </a:graphicData>
        </a:graphic>
      </p:graphicFrame>
      <p:pic>
        <p:nvPicPr>
          <p:cNvPr id="229" name="Google Shape;229;p25"/>
          <p:cNvPicPr preferRelativeResize="0"/>
          <p:nvPr/>
        </p:nvPicPr>
        <p:blipFill rotWithShape="1">
          <a:blip r:embed="rId3">
            <a:alphaModFix/>
          </a:blip>
          <a:srcRect b="0" l="0" r="0" t="7201"/>
          <a:stretch/>
        </p:blipFill>
        <p:spPr>
          <a:xfrm>
            <a:off x="6077925" y="397050"/>
            <a:ext cx="2724150" cy="2085975"/>
          </a:xfrm>
          <a:prstGeom prst="rect">
            <a:avLst/>
          </a:prstGeom>
          <a:noFill/>
          <a:ln>
            <a:noFill/>
          </a:ln>
        </p:spPr>
      </p:pic>
      <p:pic>
        <p:nvPicPr>
          <p:cNvPr id="230" name="Google Shape;230;p25"/>
          <p:cNvPicPr preferRelativeResize="0"/>
          <p:nvPr/>
        </p:nvPicPr>
        <p:blipFill>
          <a:blip r:embed="rId4">
            <a:alphaModFix/>
          </a:blip>
          <a:stretch>
            <a:fillRect/>
          </a:stretch>
        </p:blipFill>
        <p:spPr>
          <a:xfrm>
            <a:off x="5857881" y="2620350"/>
            <a:ext cx="2982944" cy="2085975"/>
          </a:xfrm>
          <a:prstGeom prst="rect">
            <a:avLst/>
          </a:prstGeom>
          <a:noFill/>
          <a:ln>
            <a:noFill/>
          </a:ln>
        </p:spPr>
      </p:pic>
      <p:pic>
        <p:nvPicPr>
          <p:cNvPr id="231" name="Google Shape;231;p25"/>
          <p:cNvPicPr preferRelativeResize="0"/>
          <p:nvPr/>
        </p:nvPicPr>
        <p:blipFill>
          <a:blip r:embed="rId5">
            <a:alphaModFix/>
          </a:blip>
          <a:stretch>
            <a:fillRect/>
          </a:stretch>
        </p:blipFill>
        <p:spPr>
          <a:xfrm>
            <a:off x="1965026" y="3462600"/>
            <a:ext cx="2351330" cy="95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237" name="Google Shape;237;p26"/>
          <p:cNvSpPr txBox="1"/>
          <p:nvPr>
            <p:ph idx="1" type="body"/>
          </p:nvPr>
        </p:nvSpPr>
        <p:spPr>
          <a:xfrm>
            <a:off x="6429375" y="1744675"/>
            <a:ext cx="2517000" cy="255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Recommended models are KNN and WNN.</a:t>
            </a:r>
            <a:endParaRPr/>
          </a:p>
          <a:p>
            <a:pPr indent="-311150" lvl="0" marL="457200" rtl="0" algn="l">
              <a:spcBef>
                <a:spcPts val="0"/>
              </a:spcBef>
              <a:spcAft>
                <a:spcPts val="0"/>
              </a:spcAft>
              <a:buSzPts val="1300"/>
              <a:buChar char="●"/>
            </a:pPr>
            <a:r>
              <a:rPr lang="en-GB"/>
              <a:t>Highest accuracy &amp; Lowest false negative.</a:t>
            </a:r>
            <a:endParaRPr/>
          </a:p>
          <a:p>
            <a:pPr indent="-311150" lvl="0" marL="457200" rtl="0" algn="l">
              <a:spcBef>
                <a:spcPts val="0"/>
              </a:spcBef>
              <a:spcAft>
                <a:spcPts val="0"/>
              </a:spcAft>
              <a:buSzPts val="1300"/>
              <a:buChar char="●"/>
            </a:pPr>
            <a:r>
              <a:rPr lang="en-GB"/>
              <a:t>Other models lacked in either accuracy or False Negatives.</a:t>
            </a:r>
            <a:endParaRPr/>
          </a:p>
        </p:txBody>
      </p:sp>
      <p:graphicFrame>
        <p:nvGraphicFramePr>
          <p:cNvPr id="238" name="Google Shape;238;p26"/>
          <p:cNvGraphicFramePr/>
          <p:nvPr/>
        </p:nvGraphicFramePr>
        <p:xfrm>
          <a:off x="484575" y="1800200"/>
          <a:ext cx="3000000" cy="3000000"/>
        </p:xfrm>
        <a:graphic>
          <a:graphicData uri="http://schemas.openxmlformats.org/drawingml/2006/table">
            <a:tbl>
              <a:tblPr>
                <a:noFill/>
                <a:tableStyleId>{E0E08A36-55B2-4658-87B9-1F5A33B34F7B}</a:tableStyleId>
              </a:tblPr>
              <a:tblGrid>
                <a:gridCol w="1704975"/>
                <a:gridCol w="800100"/>
                <a:gridCol w="752475"/>
                <a:gridCol w="1209675"/>
                <a:gridCol w="1295400"/>
              </a:tblGrid>
              <a:tr h="12700">
                <a:tc>
                  <a:txBody>
                    <a:bodyPr/>
                    <a:lstStyle/>
                    <a:p>
                      <a:pPr indent="0" lvl="0" marL="0" rtl="0" algn="ctr">
                        <a:spcBef>
                          <a:spcPts val="0"/>
                        </a:spcBef>
                        <a:spcAft>
                          <a:spcPts val="0"/>
                        </a:spcAft>
                        <a:buNone/>
                      </a:pPr>
                      <a:r>
                        <a:rPr b="1" lang="en-GB" sz="1100"/>
                        <a:t>Model</a:t>
                      </a:r>
                      <a:endParaRPr b="1" sz="1100"/>
                    </a:p>
                  </a:txBody>
                  <a:tcPr marT="63500" marB="63500" marR="63500" marL="63500">
                    <a:solidFill>
                      <a:srgbClr val="D9D9D9"/>
                    </a:solidFill>
                  </a:tcPr>
                </a:tc>
                <a:tc>
                  <a:txBody>
                    <a:bodyPr/>
                    <a:lstStyle/>
                    <a:p>
                      <a:pPr indent="0" lvl="0" marL="0" rtl="0" algn="ctr">
                        <a:spcBef>
                          <a:spcPts val="0"/>
                        </a:spcBef>
                        <a:spcAft>
                          <a:spcPts val="0"/>
                        </a:spcAft>
                        <a:buNone/>
                      </a:pPr>
                      <a:r>
                        <a:rPr b="1" lang="en-GB" sz="1100"/>
                        <a:t>Accuracy</a:t>
                      </a:r>
                      <a:endParaRPr b="1" sz="1100"/>
                    </a:p>
                  </a:txBody>
                  <a:tcPr marT="63500" marB="63500" marR="63500" marL="63500">
                    <a:solidFill>
                      <a:srgbClr val="D9D9D9"/>
                    </a:solidFill>
                  </a:tcPr>
                </a:tc>
                <a:tc>
                  <a:txBody>
                    <a:bodyPr/>
                    <a:lstStyle/>
                    <a:p>
                      <a:pPr indent="0" lvl="0" marL="0" rtl="0" algn="ctr">
                        <a:spcBef>
                          <a:spcPts val="0"/>
                        </a:spcBef>
                        <a:spcAft>
                          <a:spcPts val="0"/>
                        </a:spcAft>
                        <a:buNone/>
                      </a:pPr>
                      <a:r>
                        <a:rPr b="1" lang="en-GB" sz="1100"/>
                        <a:t>AUC</a:t>
                      </a:r>
                      <a:endParaRPr b="1" sz="1100"/>
                    </a:p>
                  </a:txBody>
                  <a:tcPr marT="63500" marB="63500" marR="63500" marL="63500">
                    <a:solidFill>
                      <a:srgbClr val="D9D9D9"/>
                    </a:solidFill>
                  </a:tcPr>
                </a:tc>
                <a:tc>
                  <a:txBody>
                    <a:bodyPr/>
                    <a:lstStyle/>
                    <a:p>
                      <a:pPr indent="0" lvl="0" marL="0" rtl="0" algn="ctr">
                        <a:spcBef>
                          <a:spcPts val="0"/>
                        </a:spcBef>
                        <a:spcAft>
                          <a:spcPts val="0"/>
                        </a:spcAft>
                        <a:buNone/>
                      </a:pPr>
                      <a:r>
                        <a:rPr b="1" lang="en-GB" sz="1100"/>
                        <a:t>False Negatives</a:t>
                      </a:r>
                      <a:endParaRPr b="1" sz="1100"/>
                    </a:p>
                  </a:txBody>
                  <a:tcPr marT="63500" marB="63500" marR="63500" marL="63500">
                    <a:solidFill>
                      <a:srgbClr val="D9D9D9"/>
                    </a:solidFill>
                  </a:tcPr>
                </a:tc>
                <a:tc>
                  <a:txBody>
                    <a:bodyPr/>
                    <a:lstStyle/>
                    <a:p>
                      <a:pPr indent="0" lvl="0" marL="0" rtl="0" algn="ctr">
                        <a:spcBef>
                          <a:spcPts val="0"/>
                        </a:spcBef>
                        <a:spcAft>
                          <a:spcPts val="0"/>
                        </a:spcAft>
                        <a:buNone/>
                      </a:pPr>
                      <a:r>
                        <a:rPr b="1" lang="en-GB" sz="1100"/>
                        <a:t>Mean Absolute Error</a:t>
                      </a:r>
                      <a:endParaRPr b="1" sz="1100"/>
                    </a:p>
                  </a:txBody>
                  <a:tcPr marT="63500" marB="63500" marR="63500" marL="63500">
                    <a:solidFill>
                      <a:srgbClr val="D9D9D9"/>
                    </a:solidFill>
                  </a:tcPr>
                </a:tc>
              </a:tr>
              <a:tr h="12700">
                <a:tc>
                  <a:txBody>
                    <a:bodyPr/>
                    <a:lstStyle/>
                    <a:p>
                      <a:pPr indent="0" lvl="0" marL="0" rtl="0" algn="ctr">
                        <a:spcBef>
                          <a:spcPts val="0"/>
                        </a:spcBef>
                        <a:spcAft>
                          <a:spcPts val="0"/>
                        </a:spcAft>
                        <a:buNone/>
                      </a:pPr>
                      <a:r>
                        <a:rPr lang="en-GB" sz="1100"/>
                        <a:t>Weighted KNN</a:t>
                      </a:r>
                      <a:endParaRPr sz="1100"/>
                    </a:p>
                  </a:txBody>
                  <a:tcPr marT="63500" marB="63500" marR="63500" marL="63500"/>
                </a:tc>
                <a:tc>
                  <a:txBody>
                    <a:bodyPr/>
                    <a:lstStyle/>
                    <a:p>
                      <a:pPr indent="0" lvl="0" marL="0" rtl="0" algn="ctr">
                        <a:spcBef>
                          <a:spcPts val="0"/>
                        </a:spcBef>
                        <a:spcAft>
                          <a:spcPts val="0"/>
                        </a:spcAft>
                        <a:buNone/>
                      </a:pPr>
                      <a:r>
                        <a:rPr lang="en-GB" sz="1100"/>
                        <a:t>0.999845</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0.999888</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0.04%</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0.0001</a:t>
                      </a:r>
                      <a:endParaRPr sz="1100"/>
                    </a:p>
                  </a:txBody>
                  <a:tcPr marT="63500" marB="63500" marR="63500" marL="63500">
                    <a:solidFill>
                      <a:srgbClr val="00FF00"/>
                    </a:solidFill>
                  </a:tcPr>
                </a:tc>
              </a:tr>
              <a:tr h="12700">
                <a:tc>
                  <a:txBody>
                    <a:bodyPr/>
                    <a:lstStyle/>
                    <a:p>
                      <a:pPr indent="0" lvl="0" marL="0" rtl="0" algn="ctr">
                        <a:spcBef>
                          <a:spcPts val="0"/>
                        </a:spcBef>
                        <a:spcAft>
                          <a:spcPts val="0"/>
                        </a:spcAft>
                        <a:buNone/>
                      </a:pPr>
                      <a:r>
                        <a:rPr lang="en-GB" sz="1100"/>
                        <a:t>Unweighted KNN</a:t>
                      </a:r>
                      <a:endParaRPr sz="1100"/>
                    </a:p>
                  </a:txBody>
                  <a:tcPr marT="63500" marB="63500" marR="63500" marL="63500"/>
                </a:tc>
                <a:tc>
                  <a:txBody>
                    <a:bodyPr/>
                    <a:lstStyle/>
                    <a:p>
                      <a:pPr indent="0" lvl="0" marL="0" rtl="0" algn="ctr">
                        <a:spcBef>
                          <a:spcPts val="0"/>
                        </a:spcBef>
                        <a:spcAft>
                          <a:spcPts val="0"/>
                        </a:spcAft>
                        <a:buNone/>
                      </a:pPr>
                      <a:r>
                        <a:rPr lang="en-GB" sz="1100"/>
                        <a:t>0.99975</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0.999955</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0.02%</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0.0003</a:t>
                      </a:r>
                      <a:endParaRPr sz="1100"/>
                    </a:p>
                  </a:txBody>
                  <a:tcPr marT="63500" marB="63500" marR="63500" marL="63500">
                    <a:solidFill>
                      <a:srgbClr val="00FF00"/>
                    </a:solidFill>
                  </a:tcPr>
                </a:tc>
              </a:tr>
              <a:tr h="12700">
                <a:tc>
                  <a:txBody>
                    <a:bodyPr/>
                    <a:lstStyle/>
                    <a:p>
                      <a:pPr indent="0" lvl="0" marL="0" rtl="0" algn="ctr">
                        <a:spcBef>
                          <a:spcPts val="0"/>
                        </a:spcBef>
                        <a:spcAft>
                          <a:spcPts val="0"/>
                        </a:spcAft>
                        <a:buNone/>
                      </a:pPr>
                      <a:r>
                        <a:rPr lang="en-GB" sz="1100"/>
                        <a:t>MLP Classifier</a:t>
                      </a:r>
                      <a:endParaRPr sz="1100"/>
                    </a:p>
                  </a:txBody>
                  <a:tcPr marT="63500" marB="63500" marR="63500" marL="63500"/>
                </a:tc>
                <a:tc>
                  <a:txBody>
                    <a:bodyPr/>
                    <a:lstStyle/>
                    <a:p>
                      <a:pPr indent="0" lvl="0" marL="0" rtl="0" algn="ctr">
                        <a:spcBef>
                          <a:spcPts val="0"/>
                        </a:spcBef>
                        <a:spcAft>
                          <a:spcPts val="0"/>
                        </a:spcAft>
                        <a:buNone/>
                      </a:pPr>
                      <a:r>
                        <a:rPr lang="en-GB" sz="1100"/>
                        <a:t>0.98382</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0.996169</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13.27%</a:t>
                      </a:r>
                      <a:endParaRPr sz="1100"/>
                    </a:p>
                  </a:txBody>
                  <a:tcPr marT="63500" marB="63500" marR="63500" marL="63500">
                    <a:solidFill>
                      <a:srgbClr val="FF0000"/>
                    </a:solidFill>
                  </a:tcPr>
                </a:tc>
                <a:tc>
                  <a:txBody>
                    <a:bodyPr/>
                    <a:lstStyle/>
                    <a:p>
                      <a:pPr indent="0" lvl="0" marL="0" rtl="0" algn="ctr">
                        <a:spcBef>
                          <a:spcPts val="0"/>
                        </a:spcBef>
                        <a:spcAft>
                          <a:spcPts val="0"/>
                        </a:spcAft>
                        <a:buNone/>
                      </a:pPr>
                      <a:r>
                        <a:rPr lang="en-GB" sz="1100"/>
                        <a:t>0.3617</a:t>
                      </a:r>
                      <a:endParaRPr sz="1100"/>
                    </a:p>
                  </a:txBody>
                  <a:tcPr marT="63500" marB="63500" marR="63500" marL="63500">
                    <a:solidFill>
                      <a:srgbClr val="FF0000"/>
                    </a:solidFill>
                  </a:tcPr>
                </a:tc>
              </a:tr>
              <a:tr h="12700">
                <a:tc>
                  <a:txBody>
                    <a:bodyPr/>
                    <a:lstStyle/>
                    <a:p>
                      <a:pPr indent="0" lvl="0" marL="0" rtl="0" algn="ctr">
                        <a:spcBef>
                          <a:spcPts val="0"/>
                        </a:spcBef>
                        <a:spcAft>
                          <a:spcPts val="0"/>
                        </a:spcAft>
                        <a:buNone/>
                      </a:pPr>
                      <a:r>
                        <a:rPr lang="en-GB" sz="1100"/>
                        <a:t>Logistic Regression</a:t>
                      </a:r>
                      <a:endParaRPr sz="1100"/>
                    </a:p>
                  </a:txBody>
                  <a:tcPr marT="63500" marB="63500" marR="63500" marL="63500"/>
                </a:tc>
                <a:tc>
                  <a:txBody>
                    <a:bodyPr/>
                    <a:lstStyle/>
                    <a:p>
                      <a:pPr indent="0" lvl="0" marL="0" rtl="0" algn="ctr">
                        <a:spcBef>
                          <a:spcPts val="0"/>
                        </a:spcBef>
                        <a:spcAft>
                          <a:spcPts val="0"/>
                        </a:spcAft>
                        <a:buNone/>
                      </a:pPr>
                      <a:r>
                        <a:rPr lang="en-GB" sz="1100"/>
                        <a:t>0.88536</a:t>
                      </a:r>
                      <a:endParaRPr sz="1100"/>
                    </a:p>
                  </a:txBody>
                  <a:tcPr marT="63500" marB="63500" marR="63500" marL="63500">
                    <a:solidFill>
                      <a:srgbClr val="B6D7A8"/>
                    </a:solidFill>
                  </a:tcPr>
                </a:tc>
                <a:tc>
                  <a:txBody>
                    <a:bodyPr/>
                    <a:lstStyle/>
                    <a:p>
                      <a:pPr indent="0" lvl="0" marL="0" rtl="0" algn="ctr">
                        <a:spcBef>
                          <a:spcPts val="0"/>
                        </a:spcBef>
                        <a:spcAft>
                          <a:spcPts val="0"/>
                        </a:spcAft>
                        <a:buNone/>
                      </a:pPr>
                      <a:r>
                        <a:rPr lang="en-GB" sz="1100"/>
                        <a:t>0.955191</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1.15%</a:t>
                      </a:r>
                      <a:endParaRPr sz="1100"/>
                    </a:p>
                  </a:txBody>
                  <a:tcPr marT="63500" marB="63500" marR="63500" marL="63500">
                    <a:solidFill>
                      <a:srgbClr val="B6D7A8"/>
                    </a:solidFill>
                  </a:tcPr>
                </a:tc>
                <a:tc>
                  <a:txBody>
                    <a:bodyPr/>
                    <a:lstStyle/>
                    <a:p>
                      <a:pPr indent="0" lvl="0" marL="0" rtl="0" algn="ctr">
                        <a:spcBef>
                          <a:spcPts val="0"/>
                        </a:spcBef>
                        <a:spcAft>
                          <a:spcPts val="0"/>
                        </a:spcAft>
                        <a:buNone/>
                      </a:pPr>
                      <a:r>
                        <a:rPr lang="en-GB" sz="1100"/>
                        <a:t>0.1146</a:t>
                      </a:r>
                      <a:endParaRPr sz="1100"/>
                    </a:p>
                  </a:txBody>
                  <a:tcPr marT="63500" marB="63500" marR="63500" marL="63500">
                    <a:solidFill>
                      <a:srgbClr val="B6D7A8"/>
                    </a:solidFill>
                  </a:tcPr>
                </a:tc>
              </a:tr>
              <a:tr h="12700">
                <a:tc>
                  <a:txBody>
                    <a:bodyPr/>
                    <a:lstStyle/>
                    <a:p>
                      <a:pPr indent="0" lvl="0" marL="0" rtl="0" algn="ctr">
                        <a:spcBef>
                          <a:spcPts val="0"/>
                        </a:spcBef>
                        <a:spcAft>
                          <a:spcPts val="0"/>
                        </a:spcAft>
                        <a:buNone/>
                      </a:pPr>
                      <a:r>
                        <a:rPr lang="en-GB" sz="1100"/>
                        <a:t>Multinomial Naive Bayes</a:t>
                      </a:r>
                      <a:endParaRPr sz="1100"/>
                    </a:p>
                  </a:txBody>
                  <a:tcPr marT="63500" marB="63500" marR="63500" marL="63500"/>
                </a:tc>
                <a:tc>
                  <a:txBody>
                    <a:bodyPr/>
                    <a:lstStyle/>
                    <a:p>
                      <a:pPr indent="0" lvl="0" marL="0" rtl="0" algn="ctr">
                        <a:spcBef>
                          <a:spcPts val="0"/>
                        </a:spcBef>
                        <a:spcAft>
                          <a:spcPts val="0"/>
                        </a:spcAft>
                        <a:buNone/>
                      </a:pPr>
                      <a:r>
                        <a:rPr lang="en-GB" sz="1100"/>
                        <a:t>0.75061</a:t>
                      </a:r>
                      <a:endParaRPr sz="1100"/>
                    </a:p>
                  </a:txBody>
                  <a:tcPr marT="63500" marB="63500" marR="63500" marL="63500">
                    <a:solidFill>
                      <a:srgbClr val="B6D7A8"/>
                    </a:solidFill>
                  </a:tcPr>
                </a:tc>
                <a:tc>
                  <a:txBody>
                    <a:bodyPr/>
                    <a:lstStyle/>
                    <a:p>
                      <a:pPr indent="0" lvl="0" marL="0" rtl="0" algn="ctr">
                        <a:spcBef>
                          <a:spcPts val="0"/>
                        </a:spcBef>
                        <a:spcAft>
                          <a:spcPts val="0"/>
                        </a:spcAft>
                        <a:buNone/>
                      </a:pPr>
                      <a:r>
                        <a:rPr lang="en-GB" sz="1100"/>
                        <a:t>0.554376</a:t>
                      </a:r>
                      <a:endParaRPr sz="1100"/>
                    </a:p>
                  </a:txBody>
                  <a:tcPr marT="63500" marB="63500" marR="63500" marL="63500">
                    <a:solidFill>
                      <a:srgbClr val="FF0000"/>
                    </a:solidFill>
                  </a:tcPr>
                </a:tc>
                <a:tc>
                  <a:txBody>
                    <a:bodyPr/>
                    <a:lstStyle/>
                    <a:p>
                      <a:pPr indent="0" lvl="0" marL="0" rtl="0" algn="ctr">
                        <a:spcBef>
                          <a:spcPts val="0"/>
                        </a:spcBef>
                        <a:spcAft>
                          <a:spcPts val="0"/>
                        </a:spcAft>
                        <a:buNone/>
                      </a:pPr>
                      <a:r>
                        <a:rPr lang="en-GB" sz="1100"/>
                        <a:t>0.51 %</a:t>
                      </a:r>
                      <a:endParaRPr sz="1100"/>
                    </a:p>
                  </a:txBody>
                  <a:tcPr marT="63500" marB="63500" marR="63500" marL="63500">
                    <a:solidFill>
                      <a:srgbClr val="B6D7A8"/>
                    </a:solidFill>
                  </a:tcPr>
                </a:tc>
                <a:tc>
                  <a:txBody>
                    <a:bodyPr/>
                    <a:lstStyle/>
                    <a:p>
                      <a:pPr indent="0" lvl="0" marL="0" rtl="0" algn="ctr">
                        <a:spcBef>
                          <a:spcPts val="0"/>
                        </a:spcBef>
                        <a:spcAft>
                          <a:spcPts val="0"/>
                        </a:spcAft>
                        <a:buNone/>
                      </a:pPr>
                      <a:r>
                        <a:rPr lang="en-GB" sz="1100"/>
                        <a:t>0.2493</a:t>
                      </a:r>
                      <a:endParaRPr sz="1100"/>
                    </a:p>
                  </a:txBody>
                  <a:tcPr marT="63500" marB="63500" marR="63500" marL="63500">
                    <a:solidFill>
                      <a:srgbClr val="B6D7A8"/>
                    </a:solidFill>
                  </a:tcPr>
                </a:tc>
              </a:tr>
              <a:tr h="12700">
                <a:tc>
                  <a:txBody>
                    <a:bodyPr/>
                    <a:lstStyle/>
                    <a:p>
                      <a:pPr indent="0" lvl="0" marL="0" rtl="0" algn="ctr">
                        <a:spcBef>
                          <a:spcPts val="0"/>
                        </a:spcBef>
                        <a:spcAft>
                          <a:spcPts val="0"/>
                        </a:spcAft>
                        <a:buNone/>
                      </a:pPr>
                      <a:r>
                        <a:rPr lang="en-GB" sz="1100"/>
                        <a:t>Gaussian Naive Bayes</a:t>
                      </a:r>
                      <a:endParaRPr sz="1100"/>
                    </a:p>
                  </a:txBody>
                  <a:tcPr marT="63500" marB="63500" marR="63500" marL="63500"/>
                </a:tc>
                <a:tc>
                  <a:txBody>
                    <a:bodyPr/>
                    <a:lstStyle/>
                    <a:p>
                      <a:pPr indent="0" lvl="0" marL="0" rtl="0" algn="ctr">
                        <a:spcBef>
                          <a:spcPts val="0"/>
                        </a:spcBef>
                        <a:spcAft>
                          <a:spcPts val="0"/>
                        </a:spcAft>
                        <a:buNone/>
                      </a:pPr>
                      <a:r>
                        <a:rPr lang="en-GB" sz="1100"/>
                        <a:t>0.767020</a:t>
                      </a:r>
                      <a:endParaRPr sz="1100"/>
                    </a:p>
                  </a:txBody>
                  <a:tcPr marT="63500" marB="63500" marR="63500" marL="63500">
                    <a:solidFill>
                      <a:srgbClr val="B6D7A8"/>
                    </a:solidFill>
                  </a:tcPr>
                </a:tc>
                <a:tc>
                  <a:txBody>
                    <a:bodyPr/>
                    <a:lstStyle/>
                    <a:p>
                      <a:pPr indent="0" lvl="0" marL="0" rtl="0" algn="ctr">
                        <a:spcBef>
                          <a:spcPts val="0"/>
                        </a:spcBef>
                        <a:spcAft>
                          <a:spcPts val="0"/>
                        </a:spcAft>
                        <a:buNone/>
                      </a:pPr>
                      <a:r>
                        <a:rPr lang="en-GB" sz="1100"/>
                        <a:t>0.937225</a:t>
                      </a:r>
                      <a:endParaRPr sz="1100"/>
                    </a:p>
                  </a:txBody>
                  <a:tcPr marT="63500" marB="63500" marR="63500" marL="63500">
                    <a:solidFill>
                      <a:srgbClr val="00FF00"/>
                    </a:solidFill>
                  </a:tcPr>
                </a:tc>
                <a:tc>
                  <a:txBody>
                    <a:bodyPr/>
                    <a:lstStyle/>
                    <a:p>
                      <a:pPr indent="0" lvl="0" marL="0" rtl="0" algn="ctr">
                        <a:spcBef>
                          <a:spcPts val="0"/>
                        </a:spcBef>
                        <a:spcAft>
                          <a:spcPts val="0"/>
                        </a:spcAft>
                        <a:buNone/>
                      </a:pPr>
                      <a:r>
                        <a:rPr lang="en-GB" sz="1100"/>
                        <a:t>1.62%</a:t>
                      </a:r>
                      <a:endParaRPr sz="1100"/>
                    </a:p>
                  </a:txBody>
                  <a:tcPr marT="63500" marB="63500" marR="63500" marL="63500">
                    <a:solidFill>
                      <a:srgbClr val="B6D7A8"/>
                    </a:solidFill>
                  </a:tcPr>
                </a:tc>
                <a:tc>
                  <a:txBody>
                    <a:bodyPr/>
                    <a:lstStyle/>
                    <a:p>
                      <a:pPr indent="0" lvl="0" marL="0" rtl="0" algn="ctr">
                        <a:spcBef>
                          <a:spcPts val="0"/>
                        </a:spcBef>
                        <a:spcAft>
                          <a:spcPts val="0"/>
                        </a:spcAft>
                        <a:buNone/>
                      </a:pPr>
                      <a:r>
                        <a:rPr lang="en-GB" sz="1100"/>
                        <a:t>0.2330</a:t>
                      </a:r>
                      <a:endParaRPr sz="1100"/>
                    </a:p>
                  </a:txBody>
                  <a:tcPr marT="63500" marB="63500" marR="63500" marL="63500">
                    <a:solidFill>
                      <a:srgbClr val="B6D7A8"/>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 to Stakeholders </a:t>
            </a:r>
            <a:endParaRPr/>
          </a:p>
        </p:txBody>
      </p:sp>
      <p:sp>
        <p:nvSpPr>
          <p:cNvPr id="244" name="Google Shape;244;p27"/>
          <p:cNvSpPr txBox="1"/>
          <p:nvPr>
            <p:ph idx="1" type="body"/>
          </p:nvPr>
        </p:nvSpPr>
        <p:spPr>
          <a:xfrm>
            <a:off x="819150" y="1575725"/>
            <a:ext cx="7505700" cy="286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sz="1800"/>
              <a:t>Stakeholders</a:t>
            </a:r>
            <a:r>
              <a:rPr lang="en-GB" sz="1800"/>
              <a:t> : </a:t>
            </a:r>
            <a:endParaRPr sz="1800"/>
          </a:p>
          <a:p>
            <a:pPr indent="-342900" lvl="1" marL="914400" rtl="0" algn="l">
              <a:spcBef>
                <a:spcPts val="0"/>
              </a:spcBef>
              <a:spcAft>
                <a:spcPts val="0"/>
              </a:spcAft>
              <a:buSzPts val="1800"/>
              <a:buChar char="○"/>
            </a:pPr>
            <a:r>
              <a:rPr lang="en-GB" sz="1800"/>
              <a:t>General Public</a:t>
            </a:r>
            <a:endParaRPr sz="1800"/>
          </a:p>
          <a:p>
            <a:pPr indent="-342900" lvl="1" marL="914400" rtl="0" algn="l">
              <a:spcBef>
                <a:spcPts val="0"/>
              </a:spcBef>
              <a:spcAft>
                <a:spcPts val="0"/>
              </a:spcAft>
              <a:buSzPts val="1800"/>
              <a:buChar char="○"/>
            </a:pPr>
            <a:r>
              <a:rPr lang="en-GB" sz="1800"/>
              <a:t>Smoke Alarm Manufacturers</a:t>
            </a:r>
            <a:endParaRPr sz="1800"/>
          </a:p>
          <a:p>
            <a:pPr indent="-342900" lvl="0" marL="457200" rtl="0" algn="l">
              <a:spcBef>
                <a:spcPts val="0"/>
              </a:spcBef>
              <a:spcAft>
                <a:spcPts val="0"/>
              </a:spcAft>
              <a:buSzPts val="1800"/>
              <a:buChar char="●"/>
            </a:pPr>
            <a:r>
              <a:rPr lang="en-GB" sz="1800"/>
              <a:t>Develop Safer &amp; Affordable smoke alarms</a:t>
            </a:r>
            <a:endParaRPr sz="1800"/>
          </a:p>
          <a:p>
            <a:pPr indent="-342900" lvl="0" marL="457200" rtl="0" algn="l">
              <a:spcBef>
                <a:spcPts val="0"/>
              </a:spcBef>
              <a:spcAft>
                <a:spcPts val="0"/>
              </a:spcAft>
              <a:buSzPts val="1800"/>
              <a:buChar char="●"/>
            </a:pPr>
            <a:r>
              <a:rPr lang="en-GB" sz="1800"/>
              <a:t>Capitalise on global $30 Billion industry</a:t>
            </a:r>
            <a:endParaRPr sz="1800"/>
          </a:p>
          <a:p>
            <a:pPr indent="-342900" lvl="0" marL="457200" rtl="0" algn="l">
              <a:spcBef>
                <a:spcPts val="0"/>
              </a:spcBef>
              <a:spcAft>
                <a:spcPts val="0"/>
              </a:spcAft>
              <a:buSzPts val="1800"/>
              <a:buChar char="●"/>
            </a:pPr>
            <a:r>
              <a:rPr lang="en-GB" sz="1800"/>
              <a:t>Readily upgradable tech-powered versions</a:t>
            </a:r>
            <a:endParaRPr sz="1800"/>
          </a:p>
          <a:p>
            <a:pPr indent="-342900" lvl="0" marL="457200" rtl="0" algn="l">
              <a:spcBef>
                <a:spcPts val="0"/>
              </a:spcBef>
              <a:spcAft>
                <a:spcPts val="0"/>
              </a:spcAft>
              <a:buSzPts val="1800"/>
              <a:buChar char="●"/>
            </a:pPr>
            <a:r>
              <a:rPr lang="en-GB" sz="1800"/>
              <a:t>Disrupt existing unsafe options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2811900" y="1841550"/>
            <a:ext cx="3520200" cy="146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5000"/>
              <a:t>Thank You!</a:t>
            </a:r>
            <a:endParaRPr sz="5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255" name="Google Shape;255;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[1] </a:t>
            </a:r>
            <a:r>
              <a:rPr lang="en-GB" sz="1200">
                <a:solidFill>
                  <a:srgbClr val="000000"/>
                </a:solidFill>
              </a:rPr>
              <a:t>My smoke alarm, "SMOKE ALARM STATISTICS," [Online]. Available: https://www.mysmokealarm.org/smoke-alarm-statistics/.</a:t>
            </a:r>
            <a:endParaRPr sz="1200"/>
          </a:p>
          <a:p>
            <a:pPr indent="0" lvl="0" marL="0" rtl="0" algn="l">
              <a:spcBef>
                <a:spcPts val="1200"/>
              </a:spcBef>
              <a:spcAft>
                <a:spcPts val="0"/>
              </a:spcAft>
              <a:buNone/>
            </a:pPr>
            <a:r>
              <a:rPr lang="en-GB" sz="1200"/>
              <a:t>[2] </a:t>
            </a:r>
            <a:r>
              <a:rPr lang="en-GB" sz="1200">
                <a:solidFill>
                  <a:srgbClr val="000000"/>
                </a:solidFill>
              </a:rPr>
              <a:t>V. Novozhilov, L. Shi , . M. Guerrieri, K. Moinuddin, . D. Bruck and P. Joseph, "Australian Building Codes," 2015.</a:t>
            </a:r>
            <a:endParaRPr sz="1200"/>
          </a:p>
          <a:p>
            <a:pPr indent="0" lvl="0" marL="0" rtl="0" algn="l">
              <a:spcBef>
                <a:spcPts val="1200"/>
              </a:spcBef>
              <a:spcAft>
                <a:spcPts val="0"/>
              </a:spcAft>
              <a:buNone/>
            </a:pPr>
            <a:r>
              <a:rPr lang="en-GB" sz="1200"/>
              <a:t>[3] </a:t>
            </a:r>
            <a:r>
              <a:rPr lang="en-GB" sz="1200">
                <a:solidFill>
                  <a:srgbClr val="000000"/>
                </a:solidFill>
              </a:rPr>
              <a:t>M. Ahrens, "Smoke Alarms in US Home Fires," February 2021. [Online]. Available: https://www.nfpa.org/News-and-Research/Data-research-and-tools/Detection-and-Signaling/Smoke-Alarms-in-US-Home-Fires.</a:t>
            </a:r>
            <a:endParaRPr sz="1200"/>
          </a:p>
          <a:p>
            <a:pPr indent="0" lvl="0" marL="0" rtl="0" algn="l">
              <a:spcBef>
                <a:spcPts val="12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760700" y="58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Background  </a:t>
            </a:r>
            <a:endParaRPr/>
          </a:p>
        </p:txBody>
      </p:sp>
      <p:sp>
        <p:nvSpPr>
          <p:cNvPr id="136" name="Google Shape;136;p14"/>
          <p:cNvSpPr txBox="1"/>
          <p:nvPr>
            <p:ph idx="1" type="body"/>
          </p:nvPr>
        </p:nvSpPr>
        <p:spPr>
          <a:xfrm>
            <a:off x="447050" y="1355700"/>
            <a:ext cx="4410600" cy="14550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97% False fire alarms report in Australia in 2015.</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Ionisation smoke alarms have a staggering 55% failure rate.</a:t>
            </a:r>
            <a:endParaRPr sz="1100">
              <a:solidFill>
                <a:srgbClr val="000000"/>
              </a:solidFill>
              <a:latin typeface="Arial"/>
              <a:ea typeface="Arial"/>
              <a:cs typeface="Arial"/>
              <a:sym typeface="Arial"/>
            </a:endParaRPr>
          </a:p>
          <a:p>
            <a:pPr indent="-298450" lvl="0" marL="457200" rtl="0" algn="just">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16-17% of human fatalities caused by faulty smoke alarms.</a:t>
            </a:r>
            <a:endParaRPr sz="1100">
              <a:solidFill>
                <a:srgbClr val="000000"/>
              </a:solidFill>
              <a:latin typeface="Arial"/>
              <a:ea typeface="Arial"/>
              <a:cs typeface="Arial"/>
              <a:sym typeface="Arial"/>
            </a:endParaRPr>
          </a:p>
          <a:p>
            <a:pPr indent="0" lvl="0" marL="0" rtl="0" algn="just">
              <a:spcBef>
                <a:spcPts val="1200"/>
              </a:spcBef>
              <a:spcAft>
                <a:spcPts val="1200"/>
              </a:spcAft>
              <a:buNone/>
            </a:pPr>
            <a:r>
              <a:t/>
            </a:r>
            <a:endParaRPr sz="1100">
              <a:solidFill>
                <a:srgbClr val="000000"/>
              </a:solidFill>
              <a:latin typeface="Arial"/>
              <a:ea typeface="Arial"/>
              <a:cs typeface="Arial"/>
              <a:sym typeface="Arial"/>
            </a:endParaRPr>
          </a:p>
        </p:txBody>
      </p:sp>
      <p:pic>
        <p:nvPicPr>
          <p:cNvPr id="137" name="Google Shape;137;p14"/>
          <p:cNvPicPr preferRelativeResize="0"/>
          <p:nvPr/>
        </p:nvPicPr>
        <p:blipFill rotWithShape="1">
          <a:blip r:embed="rId3">
            <a:alphaModFix/>
          </a:blip>
          <a:srcRect b="11597" l="0" r="0" t="1852"/>
          <a:stretch/>
        </p:blipFill>
        <p:spPr>
          <a:xfrm>
            <a:off x="5051450" y="2742413"/>
            <a:ext cx="3568500" cy="1552800"/>
          </a:xfrm>
          <a:prstGeom prst="rect">
            <a:avLst/>
          </a:prstGeom>
          <a:noFill/>
          <a:ln cap="flat" cmpd="sng" w="12700">
            <a:solidFill>
              <a:srgbClr val="000000"/>
            </a:solidFill>
            <a:prstDash val="solid"/>
            <a:miter lim="8000"/>
            <a:headEnd len="sm" w="sm" type="none"/>
            <a:tailEnd len="sm" w="sm" type="none"/>
          </a:ln>
        </p:spPr>
      </p:pic>
      <p:pic>
        <p:nvPicPr>
          <p:cNvPr id="138" name="Google Shape;138;p14"/>
          <p:cNvPicPr preferRelativeResize="0"/>
          <p:nvPr/>
        </p:nvPicPr>
        <p:blipFill rotWithShape="1">
          <a:blip r:embed="rId4">
            <a:alphaModFix/>
          </a:blip>
          <a:srcRect b="12915" l="1113" r="13859" t="8615"/>
          <a:stretch/>
        </p:blipFill>
        <p:spPr>
          <a:xfrm>
            <a:off x="760700" y="2490675"/>
            <a:ext cx="3130825" cy="1617950"/>
          </a:xfrm>
          <a:prstGeom prst="rect">
            <a:avLst/>
          </a:prstGeom>
          <a:noFill/>
          <a:ln cap="flat" cmpd="sng" w="12700">
            <a:solidFill>
              <a:srgbClr val="000000"/>
            </a:solidFill>
            <a:prstDash val="solid"/>
            <a:miter lim="8000"/>
            <a:headEnd len="sm" w="sm" type="none"/>
            <a:tailEnd len="sm" w="sm" type="none"/>
          </a:ln>
        </p:spPr>
      </p:pic>
      <p:pic>
        <p:nvPicPr>
          <p:cNvPr id="139" name="Google Shape;139;p14"/>
          <p:cNvPicPr preferRelativeResize="0"/>
          <p:nvPr/>
        </p:nvPicPr>
        <p:blipFill rotWithShape="1">
          <a:blip r:embed="rId5">
            <a:alphaModFix/>
          </a:blip>
          <a:srcRect b="13358" l="50996" r="4708" t="19211"/>
          <a:stretch/>
        </p:blipFill>
        <p:spPr>
          <a:xfrm>
            <a:off x="5051450" y="688360"/>
            <a:ext cx="3568450" cy="1617950"/>
          </a:xfrm>
          <a:prstGeom prst="rect">
            <a:avLst/>
          </a:prstGeom>
          <a:noFill/>
          <a:ln cap="flat" cmpd="sng" w="12700">
            <a:solidFill>
              <a:srgbClr val="000000"/>
            </a:solidFill>
            <a:prstDash val="solid"/>
            <a:miter lim="8000"/>
            <a:headEnd len="sm" w="sm" type="none"/>
            <a:tailEnd len="sm" w="sm" type="none"/>
          </a:ln>
        </p:spPr>
      </p:pic>
      <p:sp>
        <p:nvSpPr>
          <p:cNvPr id="140" name="Google Shape;140;p14"/>
          <p:cNvSpPr txBox="1"/>
          <p:nvPr/>
        </p:nvSpPr>
        <p:spPr>
          <a:xfrm>
            <a:off x="1385909" y="4174275"/>
            <a:ext cx="18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Calibri"/>
                <a:ea typeface="Calibri"/>
                <a:cs typeface="Calibri"/>
                <a:sym typeface="Calibri"/>
              </a:rPr>
              <a:t>Fig 1: Smoke alarm statistics [1]</a:t>
            </a:r>
            <a:endParaRPr sz="1000">
              <a:latin typeface="Calibri"/>
              <a:ea typeface="Calibri"/>
              <a:cs typeface="Calibri"/>
              <a:sym typeface="Calibri"/>
            </a:endParaRPr>
          </a:p>
        </p:txBody>
      </p:sp>
      <p:sp>
        <p:nvSpPr>
          <p:cNvPr id="141" name="Google Shape;141;p14"/>
          <p:cNvSpPr txBox="1"/>
          <p:nvPr/>
        </p:nvSpPr>
        <p:spPr>
          <a:xfrm>
            <a:off x="5458625" y="4213838"/>
            <a:ext cx="356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Calibri"/>
                <a:ea typeface="Calibri"/>
                <a:cs typeface="Calibri"/>
                <a:sym typeface="Calibri"/>
              </a:rPr>
              <a:t>Fig 3: US reported fires and false alarms [3]</a:t>
            </a:r>
            <a:endParaRPr sz="1000">
              <a:latin typeface="Calibri"/>
              <a:ea typeface="Calibri"/>
              <a:cs typeface="Calibri"/>
              <a:sym typeface="Calibri"/>
            </a:endParaRPr>
          </a:p>
        </p:txBody>
      </p:sp>
      <p:sp>
        <p:nvSpPr>
          <p:cNvPr id="142" name="Google Shape;142;p14"/>
          <p:cNvSpPr txBox="1"/>
          <p:nvPr/>
        </p:nvSpPr>
        <p:spPr>
          <a:xfrm>
            <a:off x="5150200" y="2306313"/>
            <a:ext cx="418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Calibri"/>
                <a:ea typeface="Calibri"/>
                <a:cs typeface="Calibri"/>
                <a:sym typeface="Calibri"/>
              </a:rPr>
              <a:t>Fig 2: Civilian deaths caused by home structure fires [2]</a:t>
            </a:r>
            <a:endParaRPr sz="1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 </a:t>
            </a:r>
            <a:endParaRPr/>
          </a:p>
        </p:txBody>
      </p:sp>
      <p:sp>
        <p:nvSpPr>
          <p:cNvPr id="148" name="Google Shape;148;p15"/>
          <p:cNvSpPr txBox="1"/>
          <p:nvPr>
            <p:ph idx="1" type="body"/>
          </p:nvPr>
        </p:nvSpPr>
        <p:spPr>
          <a:xfrm>
            <a:off x="819150" y="1975950"/>
            <a:ext cx="7505700" cy="119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GB" sz="2200">
                <a:solidFill>
                  <a:srgbClr val="000000"/>
                </a:solidFill>
                <a:latin typeface="Times New Roman"/>
                <a:ea typeface="Times New Roman"/>
                <a:cs typeface="Times New Roman"/>
                <a:sym typeface="Times New Roman"/>
              </a:rPr>
              <a:t>Enhance safety &amp; efficiency of smoke alarms by optimising a machine learning model to reduce false negatives and increasing accuracy &amp; true positives.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METHODS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550025" y="397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Logistic Regression </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819150" y="5143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5389213" y="414300"/>
            <a:ext cx="2834914" cy="2157450"/>
          </a:xfrm>
          <a:prstGeom prst="rect">
            <a:avLst/>
          </a:prstGeom>
          <a:noFill/>
          <a:ln>
            <a:noFill/>
          </a:ln>
        </p:spPr>
      </p:pic>
      <p:pic>
        <p:nvPicPr>
          <p:cNvPr id="161" name="Google Shape;161;p17"/>
          <p:cNvPicPr preferRelativeResize="0"/>
          <p:nvPr/>
        </p:nvPicPr>
        <p:blipFill>
          <a:blip r:embed="rId4">
            <a:alphaModFix/>
          </a:blip>
          <a:stretch>
            <a:fillRect/>
          </a:stretch>
        </p:blipFill>
        <p:spPr>
          <a:xfrm>
            <a:off x="1454663" y="3565413"/>
            <a:ext cx="2212675" cy="885070"/>
          </a:xfrm>
          <a:prstGeom prst="rect">
            <a:avLst/>
          </a:prstGeom>
          <a:noFill/>
          <a:ln>
            <a:noFill/>
          </a:ln>
        </p:spPr>
      </p:pic>
      <p:pic>
        <p:nvPicPr>
          <p:cNvPr id="162" name="Google Shape;162;p17"/>
          <p:cNvPicPr preferRelativeResize="0"/>
          <p:nvPr/>
        </p:nvPicPr>
        <p:blipFill>
          <a:blip r:embed="rId5">
            <a:alphaModFix/>
          </a:blip>
          <a:stretch>
            <a:fillRect/>
          </a:stretch>
        </p:blipFill>
        <p:spPr>
          <a:xfrm>
            <a:off x="5271775" y="2687350"/>
            <a:ext cx="3069794" cy="2157450"/>
          </a:xfrm>
          <a:prstGeom prst="rect">
            <a:avLst/>
          </a:prstGeom>
          <a:noFill/>
          <a:ln>
            <a:noFill/>
          </a:ln>
        </p:spPr>
      </p:pic>
      <p:graphicFrame>
        <p:nvGraphicFramePr>
          <p:cNvPr id="163" name="Google Shape;163;p17"/>
          <p:cNvGraphicFramePr/>
          <p:nvPr/>
        </p:nvGraphicFramePr>
        <p:xfrm>
          <a:off x="550025" y="1505250"/>
          <a:ext cx="3000000" cy="3000000"/>
        </p:xfrm>
        <a:graphic>
          <a:graphicData uri="http://schemas.openxmlformats.org/drawingml/2006/table">
            <a:tbl>
              <a:tblPr>
                <a:noFill/>
                <a:tableStyleId>{17176C63-36D8-474B-92BF-AA3038B61220}</a:tableStyleId>
              </a:tblPr>
              <a:tblGrid>
                <a:gridCol w="1906300"/>
                <a:gridCol w="602775"/>
                <a:gridCol w="1512900"/>
              </a:tblGrid>
              <a:tr h="396200">
                <a:tc>
                  <a:txBody>
                    <a:bodyPr/>
                    <a:lstStyle/>
                    <a:p>
                      <a:pPr indent="0" lvl="0" marL="0" rtl="0" algn="l">
                        <a:spcBef>
                          <a:spcPts val="0"/>
                        </a:spcBef>
                        <a:spcAft>
                          <a:spcPts val="0"/>
                        </a:spcAft>
                        <a:buNone/>
                      </a:pPr>
                      <a:r>
                        <a:rPr b="1" lang="en-GB"/>
                        <a:t>Accuracy</a:t>
                      </a:r>
                      <a:endParaRPr b="1"/>
                    </a:p>
                  </a:txBody>
                  <a:tcPr marT="91425" marB="91425" marR="91425" marL="91425"/>
                </a:tc>
                <a:tc>
                  <a:txBody>
                    <a:bodyPr/>
                    <a:lstStyle/>
                    <a:p>
                      <a:pPr indent="0" lvl="0" marL="0" rtl="0" algn="l">
                        <a:spcBef>
                          <a:spcPts val="0"/>
                        </a:spcBef>
                        <a:spcAft>
                          <a:spcPts val="0"/>
                        </a:spcAft>
                        <a:buNone/>
                      </a:pPr>
                      <a:r>
                        <a:rPr lang="en-GB"/>
                        <a:t>0.88</a:t>
                      </a:r>
                      <a:endParaRPr/>
                    </a:p>
                  </a:txBody>
                  <a:tcPr marT="91425" marB="91425" marR="91425" marL="91425"/>
                </a:tc>
                <a:tc>
                  <a:txBody>
                    <a:bodyPr/>
                    <a:lstStyle/>
                    <a:p>
                      <a:pPr indent="0" lvl="0" marL="0" rtl="0" algn="l">
                        <a:spcBef>
                          <a:spcPts val="0"/>
                        </a:spcBef>
                        <a:spcAft>
                          <a:spcPts val="0"/>
                        </a:spcAft>
                        <a:buNone/>
                      </a:pPr>
                      <a:r>
                        <a:rPr lang="en-GB"/>
                        <a:t>High</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b="1" lang="en-GB"/>
                        <a:t>False Negative Rate</a:t>
                      </a:r>
                      <a:endParaRPr b="1"/>
                    </a:p>
                  </a:txBody>
                  <a:tcPr marT="91425" marB="91425" marR="91425" marL="91425"/>
                </a:tc>
                <a:tc>
                  <a:txBody>
                    <a:bodyPr/>
                    <a:lstStyle/>
                    <a:p>
                      <a:pPr indent="0" lvl="0" marL="0" rtl="0" algn="l">
                        <a:spcBef>
                          <a:spcPts val="0"/>
                        </a:spcBef>
                        <a:spcAft>
                          <a:spcPts val="0"/>
                        </a:spcAft>
                        <a:buNone/>
                      </a:pPr>
                      <a:r>
                        <a:rPr lang="en-GB"/>
                        <a:t>1.1%</a:t>
                      </a:r>
                      <a:endParaRPr/>
                    </a:p>
                  </a:txBody>
                  <a:tcPr marT="91425" marB="91425" marR="91425" marL="91425"/>
                </a:tc>
                <a:tc>
                  <a:txBody>
                    <a:bodyPr/>
                    <a:lstStyle/>
                    <a:p>
                      <a:pPr indent="0" lvl="0" marL="0" rtl="0" algn="l">
                        <a:spcBef>
                          <a:spcPts val="0"/>
                        </a:spcBef>
                        <a:spcAft>
                          <a:spcPts val="0"/>
                        </a:spcAft>
                        <a:buNone/>
                      </a:pPr>
                      <a:r>
                        <a:rPr lang="en-GB"/>
                        <a:t>Low</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b="1" lang="en-GB"/>
                        <a:t>AUC score</a:t>
                      </a:r>
                      <a:endParaRPr b="1"/>
                    </a:p>
                  </a:txBody>
                  <a:tcPr marT="91425" marB="91425" marR="91425" marL="91425"/>
                </a:tc>
                <a:tc>
                  <a:txBody>
                    <a:bodyPr/>
                    <a:lstStyle/>
                    <a:p>
                      <a:pPr indent="0" lvl="0" marL="0" rtl="0" algn="l">
                        <a:spcBef>
                          <a:spcPts val="0"/>
                        </a:spcBef>
                        <a:spcAft>
                          <a:spcPts val="0"/>
                        </a:spcAft>
                        <a:buNone/>
                      </a:pPr>
                      <a:r>
                        <a:rPr lang="en-GB"/>
                        <a:t>0.95</a:t>
                      </a:r>
                      <a:endParaRPr/>
                    </a:p>
                  </a:txBody>
                  <a:tcPr marT="91425" marB="91425" marR="91425" marL="91425"/>
                </a:tc>
                <a:tc>
                  <a:txBody>
                    <a:bodyPr/>
                    <a:lstStyle/>
                    <a:p>
                      <a:pPr indent="0" lvl="0" marL="0" rtl="0" algn="l">
                        <a:spcBef>
                          <a:spcPts val="0"/>
                        </a:spcBef>
                        <a:spcAft>
                          <a:spcPts val="0"/>
                        </a:spcAft>
                        <a:buNone/>
                      </a:pPr>
                      <a:r>
                        <a:rPr lang="en-GB"/>
                        <a:t>Very High</a:t>
                      </a:r>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b="1" lang="en-GB"/>
                        <a:t>Mean Absolute Error</a:t>
                      </a:r>
                      <a:endParaRPr b="1"/>
                    </a:p>
                  </a:txBody>
                  <a:tcPr marT="91425" marB="91425" marR="91425" marL="91425"/>
                </a:tc>
                <a:tc>
                  <a:txBody>
                    <a:bodyPr/>
                    <a:lstStyle/>
                    <a:p>
                      <a:pPr indent="0" lvl="0" marL="0" rtl="0" algn="l">
                        <a:spcBef>
                          <a:spcPts val="0"/>
                        </a:spcBef>
                        <a:spcAft>
                          <a:spcPts val="0"/>
                        </a:spcAft>
                        <a:buNone/>
                      </a:pPr>
                      <a:r>
                        <a:rPr lang="en-GB"/>
                        <a:t>0.11</a:t>
                      </a:r>
                      <a:endParaRPr/>
                    </a:p>
                  </a:txBody>
                  <a:tcPr marT="91425" marB="91425" marR="91425" marL="91425"/>
                </a:tc>
                <a:tc>
                  <a:txBody>
                    <a:bodyPr/>
                    <a:lstStyle/>
                    <a:p>
                      <a:pPr indent="0" lvl="0" marL="0" rtl="0" algn="l">
                        <a:spcBef>
                          <a:spcPts val="0"/>
                        </a:spcBef>
                        <a:spcAft>
                          <a:spcPts val="0"/>
                        </a:spcAft>
                        <a:buNone/>
                      </a:pPr>
                      <a:r>
                        <a:rPr lang="en-GB"/>
                        <a:t>Low</a:t>
                      </a:r>
                      <a:endParaRPr/>
                    </a:p>
                  </a:txBody>
                  <a:tcPr marT="91425" marB="91425" marR="91425" marL="91425">
                    <a:solidFill>
                      <a:srgbClr val="B6D7A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9" name="Google Shape;16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5" name="Google Shape;17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1" name="Google Shape;18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550025" y="3970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Gaussian Naive Bayes </a:t>
            </a:r>
            <a:endParaRPr/>
          </a:p>
          <a:p>
            <a:pPr indent="0" lvl="0" marL="0" rtl="0" algn="l">
              <a:spcBef>
                <a:spcPts val="0"/>
              </a:spcBef>
              <a:spcAft>
                <a:spcPts val="0"/>
              </a:spcAft>
              <a:buNone/>
            </a:pPr>
            <a:r>
              <a:t/>
            </a:r>
            <a:endParaRPr/>
          </a:p>
        </p:txBody>
      </p:sp>
      <p:sp>
        <p:nvSpPr>
          <p:cNvPr id="187" name="Google Shape;187;p21"/>
          <p:cNvSpPr txBox="1"/>
          <p:nvPr>
            <p:ph idx="1" type="body"/>
          </p:nvPr>
        </p:nvSpPr>
        <p:spPr>
          <a:xfrm>
            <a:off x="819150" y="5143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8" name="Google Shape;188;p21"/>
          <p:cNvGraphicFramePr/>
          <p:nvPr/>
        </p:nvGraphicFramePr>
        <p:xfrm>
          <a:off x="550025" y="1505250"/>
          <a:ext cx="3000000" cy="3000000"/>
        </p:xfrm>
        <a:graphic>
          <a:graphicData uri="http://schemas.openxmlformats.org/drawingml/2006/table">
            <a:tbl>
              <a:tblPr>
                <a:noFill/>
                <a:tableStyleId>{17176C63-36D8-474B-92BF-AA3038B61220}</a:tableStyleId>
              </a:tblPr>
              <a:tblGrid>
                <a:gridCol w="1906300"/>
                <a:gridCol w="602775"/>
                <a:gridCol w="1512900"/>
              </a:tblGrid>
              <a:tr h="396200">
                <a:tc>
                  <a:txBody>
                    <a:bodyPr/>
                    <a:lstStyle/>
                    <a:p>
                      <a:pPr indent="0" lvl="0" marL="0" rtl="0" algn="l">
                        <a:spcBef>
                          <a:spcPts val="0"/>
                        </a:spcBef>
                        <a:spcAft>
                          <a:spcPts val="0"/>
                        </a:spcAft>
                        <a:buNone/>
                      </a:pPr>
                      <a:r>
                        <a:rPr b="1" lang="en-GB"/>
                        <a:t>Accuracy</a:t>
                      </a:r>
                      <a:endParaRPr b="1"/>
                    </a:p>
                  </a:txBody>
                  <a:tcPr marT="91425" marB="91425" marR="91425" marL="91425"/>
                </a:tc>
                <a:tc>
                  <a:txBody>
                    <a:bodyPr/>
                    <a:lstStyle/>
                    <a:p>
                      <a:pPr indent="0" lvl="0" marL="0" rtl="0" algn="l">
                        <a:spcBef>
                          <a:spcPts val="0"/>
                        </a:spcBef>
                        <a:spcAft>
                          <a:spcPts val="0"/>
                        </a:spcAft>
                        <a:buNone/>
                      </a:pPr>
                      <a:r>
                        <a:rPr lang="en-GB"/>
                        <a:t>0.77</a:t>
                      </a:r>
                      <a:endParaRPr/>
                    </a:p>
                  </a:txBody>
                  <a:tcPr marT="91425" marB="91425" marR="91425" marL="91425"/>
                </a:tc>
                <a:tc>
                  <a:txBody>
                    <a:bodyPr/>
                    <a:lstStyle/>
                    <a:p>
                      <a:pPr indent="0" lvl="0" marL="0" rtl="0" algn="l">
                        <a:spcBef>
                          <a:spcPts val="0"/>
                        </a:spcBef>
                        <a:spcAft>
                          <a:spcPts val="0"/>
                        </a:spcAft>
                        <a:buNone/>
                      </a:pPr>
                      <a:r>
                        <a:rPr lang="en-GB"/>
                        <a:t>High</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b="1" lang="en-GB"/>
                        <a:t>False Negative Rate</a:t>
                      </a:r>
                      <a:endParaRPr b="1"/>
                    </a:p>
                  </a:txBody>
                  <a:tcPr marT="91425" marB="91425" marR="91425" marL="91425"/>
                </a:tc>
                <a:tc>
                  <a:txBody>
                    <a:bodyPr/>
                    <a:lstStyle/>
                    <a:p>
                      <a:pPr indent="0" lvl="0" marL="0" rtl="0" algn="l">
                        <a:spcBef>
                          <a:spcPts val="0"/>
                        </a:spcBef>
                        <a:spcAft>
                          <a:spcPts val="0"/>
                        </a:spcAft>
                        <a:buNone/>
                      </a:pPr>
                      <a:r>
                        <a:rPr lang="en-GB"/>
                        <a:t>1.5</a:t>
                      </a:r>
                      <a:r>
                        <a:rPr lang="en-GB"/>
                        <a:t>%</a:t>
                      </a:r>
                      <a:endParaRPr/>
                    </a:p>
                  </a:txBody>
                  <a:tcPr marT="91425" marB="91425" marR="91425" marL="91425"/>
                </a:tc>
                <a:tc>
                  <a:txBody>
                    <a:bodyPr/>
                    <a:lstStyle/>
                    <a:p>
                      <a:pPr indent="0" lvl="0" marL="0" rtl="0" algn="l">
                        <a:spcBef>
                          <a:spcPts val="0"/>
                        </a:spcBef>
                        <a:spcAft>
                          <a:spcPts val="0"/>
                        </a:spcAft>
                        <a:buNone/>
                      </a:pPr>
                      <a:r>
                        <a:rPr lang="en-GB"/>
                        <a:t>Low</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b="1" lang="en-GB"/>
                        <a:t>AUC score</a:t>
                      </a:r>
                      <a:endParaRPr b="1"/>
                    </a:p>
                  </a:txBody>
                  <a:tcPr marT="91425" marB="91425" marR="91425" marL="91425"/>
                </a:tc>
                <a:tc>
                  <a:txBody>
                    <a:bodyPr/>
                    <a:lstStyle/>
                    <a:p>
                      <a:pPr indent="0" lvl="0" marL="0" rtl="0" algn="l">
                        <a:spcBef>
                          <a:spcPts val="0"/>
                        </a:spcBef>
                        <a:spcAft>
                          <a:spcPts val="0"/>
                        </a:spcAft>
                        <a:buNone/>
                      </a:pPr>
                      <a:r>
                        <a:rPr lang="en-GB"/>
                        <a:t>0.93</a:t>
                      </a:r>
                      <a:endParaRPr/>
                    </a:p>
                  </a:txBody>
                  <a:tcPr marT="91425" marB="91425" marR="91425" marL="91425"/>
                </a:tc>
                <a:tc>
                  <a:txBody>
                    <a:bodyPr/>
                    <a:lstStyle/>
                    <a:p>
                      <a:pPr indent="0" lvl="0" marL="0" rtl="0" algn="l">
                        <a:spcBef>
                          <a:spcPts val="0"/>
                        </a:spcBef>
                        <a:spcAft>
                          <a:spcPts val="0"/>
                        </a:spcAft>
                        <a:buNone/>
                      </a:pPr>
                      <a:r>
                        <a:rPr lang="en-GB"/>
                        <a:t>High</a:t>
                      </a:r>
                      <a:endParaRPr/>
                    </a:p>
                  </a:txBody>
                  <a:tcPr marT="91425" marB="91425" marR="91425" marL="91425">
                    <a:solidFill>
                      <a:srgbClr val="B6D7A8"/>
                    </a:solidFill>
                  </a:tcPr>
                </a:tc>
              </a:tr>
              <a:tr h="396200">
                <a:tc>
                  <a:txBody>
                    <a:bodyPr/>
                    <a:lstStyle/>
                    <a:p>
                      <a:pPr indent="0" lvl="0" marL="0" rtl="0" algn="l">
                        <a:spcBef>
                          <a:spcPts val="0"/>
                        </a:spcBef>
                        <a:spcAft>
                          <a:spcPts val="0"/>
                        </a:spcAft>
                        <a:buNone/>
                      </a:pPr>
                      <a:r>
                        <a:rPr b="1" lang="en-GB"/>
                        <a:t>Mean Absolute Error</a:t>
                      </a:r>
                      <a:endParaRPr b="1"/>
                    </a:p>
                  </a:txBody>
                  <a:tcPr marT="91425" marB="91425" marR="91425" marL="91425"/>
                </a:tc>
                <a:tc>
                  <a:txBody>
                    <a:bodyPr/>
                    <a:lstStyle/>
                    <a:p>
                      <a:pPr indent="0" lvl="0" marL="0" rtl="0" algn="l">
                        <a:spcBef>
                          <a:spcPts val="0"/>
                        </a:spcBef>
                        <a:spcAft>
                          <a:spcPts val="0"/>
                        </a:spcAft>
                        <a:buNone/>
                      </a:pPr>
                      <a:r>
                        <a:rPr lang="en-GB"/>
                        <a:t>0.23</a:t>
                      </a:r>
                      <a:endParaRPr/>
                    </a:p>
                  </a:txBody>
                  <a:tcPr marT="91425" marB="91425" marR="91425" marL="91425"/>
                </a:tc>
                <a:tc>
                  <a:txBody>
                    <a:bodyPr/>
                    <a:lstStyle/>
                    <a:p>
                      <a:pPr indent="0" lvl="0" marL="0" rtl="0" algn="l">
                        <a:spcBef>
                          <a:spcPts val="0"/>
                        </a:spcBef>
                        <a:spcAft>
                          <a:spcPts val="0"/>
                        </a:spcAft>
                        <a:buNone/>
                      </a:pPr>
                      <a:r>
                        <a:rPr lang="en-GB"/>
                        <a:t>Low</a:t>
                      </a:r>
                      <a:endParaRPr/>
                    </a:p>
                  </a:txBody>
                  <a:tcPr marT="91425" marB="91425" marR="91425" marL="91425">
                    <a:solidFill>
                      <a:srgbClr val="EA9999"/>
                    </a:solidFill>
                  </a:tcPr>
                </a:tc>
              </a:tr>
            </a:tbl>
          </a:graphicData>
        </a:graphic>
      </p:graphicFrame>
      <p:pic>
        <p:nvPicPr>
          <p:cNvPr id="189" name="Google Shape;189;p21"/>
          <p:cNvPicPr preferRelativeResize="0"/>
          <p:nvPr/>
        </p:nvPicPr>
        <p:blipFill>
          <a:blip r:embed="rId3">
            <a:alphaModFix/>
          </a:blip>
          <a:stretch>
            <a:fillRect/>
          </a:stretch>
        </p:blipFill>
        <p:spPr>
          <a:xfrm>
            <a:off x="5501369" y="397050"/>
            <a:ext cx="2782956" cy="2174700"/>
          </a:xfrm>
          <a:prstGeom prst="rect">
            <a:avLst/>
          </a:prstGeom>
          <a:noFill/>
          <a:ln>
            <a:noFill/>
          </a:ln>
        </p:spPr>
      </p:pic>
      <p:pic>
        <p:nvPicPr>
          <p:cNvPr id="190" name="Google Shape;190;p21"/>
          <p:cNvPicPr preferRelativeResize="0"/>
          <p:nvPr/>
        </p:nvPicPr>
        <p:blipFill>
          <a:blip r:embed="rId4">
            <a:alphaModFix/>
          </a:blip>
          <a:stretch>
            <a:fillRect/>
          </a:stretch>
        </p:blipFill>
        <p:spPr>
          <a:xfrm>
            <a:off x="1343400" y="3631475"/>
            <a:ext cx="2352675" cy="956254"/>
          </a:xfrm>
          <a:prstGeom prst="rect">
            <a:avLst/>
          </a:prstGeom>
          <a:noFill/>
          <a:ln>
            <a:noFill/>
          </a:ln>
        </p:spPr>
      </p:pic>
      <p:pic>
        <p:nvPicPr>
          <p:cNvPr id="191" name="Google Shape;191;p21"/>
          <p:cNvPicPr preferRelativeResize="0"/>
          <p:nvPr/>
        </p:nvPicPr>
        <p:blipFill rotWithShape="1">
          <a:blip r:embed="rId5">
            <a:alphaModFix/>
          </a:blip>
          <a:srcRect b="-1660" l="6250" r="-6250" t="1660"/>
          <a:stretch/>
        </p:blipFill>
        <p:spPr>
          <a:xfrm>
            <a:off x="5456700" y="2571748"/>
            <a:ext cx="3098200" cy="234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