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Lor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78b45e14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78b45e14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78b45e14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78b45e14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8b45e14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8b45e14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78b45e1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78b45e14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78b45e1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78b45e14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78b45e14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78b45e14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78b45e14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78b45e14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78b45e14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78b45e14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78b45e1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78b45e1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8b45e1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8b45e1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78b45e14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78b45e14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8b45e14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8b45e14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78b45e1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78b45e1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78b45e14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78b45e14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78b45e14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78b45e14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78b45e14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78b45e14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latin typeface="Lora"/>
                <a:ea typeface="Lora"/>
                <a:cs typeface="Lora"/>
                <a:sym typeface="Lora"/>
              </a:rPr>
              <a:t>CS306: Data Analysis and Visualization</a:t>
            </a:r>
            <a:endParaRPr sz="3500">
              <a:latin typeface="Lora"/>
              <a:ea typeface="Lora"/>
              <a:cs typeface="Lora"/>
              <a:sym typeface="Lora"/>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Presentation</a:t>
            </a:r>
            <a:endParaRPr/>
          </a:p>
          <a:p>
            <a:pPr indent="0" lvl="0" marL="0" rtl="0" algn="l">
              <a:spcBef>
                <a:spcPts val="0"/>
              </a:spcBef>
              <a:spcAft>
                <a:spcPts val="0"/>
              </a:spcAft>
              <a:buNone/>
            </a:pPr>
            <a:r>
              <a:rPr lang="en"/>
              <a:t>Group Number :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Pratvi Shah</a:t>
            </a:r>
            <a:endParaRPr/>
          </a:p>
          <a:p>
            <a:pPr indent="0" lvl="0" marL="0" rtl="0" algn="l">
              <a:spcBef>
                <a:spcPts val="0"/>
              </a:spcBef>
              <a:spcAft>
                <a:spcPts val="0"/>
              </a:spcAft>
              <a:buNone/>
            </a:pPr>
            <a:r>
              <a:rPr lang="en"/>
              <a:t>Student ID: 201801407</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734425" y="1673025"/>
            <a:ext cx="3645200" cy="2643850"/>
          </a:xfrm>
          <a:prstGeom prst="rect">
            <a:avLst/>
          </a:prstGeom>
          <a:noFill/>
          <a:ln>
            <a:noFill/>
          </a:ln>
        </p:spPr>
      </p:pic>
      <p:pic>
        <p:nvPicPr>
          <p:cNvPr id="146" name="Google Shape;146;p22"/>
          <p:cNvPicPr preferRelativeResize="0"/>
          <p:nvPr/>
        </p:nvPicPr>
        <p:blipFill>
          <a:blip r:embed="rId4">
            <a:alphaModFix/>
          </a:blip>
          <a:stretch>
            <a:fillRect/>
          </a:stretch>
        </p:blipFill>
        <p:spPr>
          <a:xfrm>
            <a:off x="4748550" y="1629047"/>
            <a:ext cx="3785525" cy="2745650"/>
          </a:xfrm>
          <a:prstGeom prst="rect">
            <a:avLst/>
          </a:prstGeom>
          <a:noFill/>
          <a:ln>
            <a:noFill/>
          </a:ln>
        </p:spPr>
      </p:pic>
      <p:sp>
        <p:nvSpPr>
          <p:cNvPr id="147" name="Google Shape;147;p22"/>
          <p:cNvSpPr txBox="1"/>
          <p:nvPr/>
        </p:nvSpPr>
        <p:spPr>
          <a:xfrm>
            <a:off x="762350" y="771550"/>
            <a:ext cx="49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Education level of Parents</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762350" y="771550"/>
            <a:ext cx="49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Occupation </a:t>
            </a:r>
            <a:r>
              <a:rPr lang="en" sz="1700">
                <a:latin typeface="Lato"/>
                <a:ea typeface="Lato"/>
                <a:cs typeface="Lato"/>
                <a:sym typeface="Lato"/>
              </a:rPr>
              <a:t>of Parents</a:t>
            </a:r>
            <a:endParaRPr sz="1700">
              <a:latin typeface="Lato"/>
              <a:ea typeface="Lato"/>
              <a:cs typeface="Lato"/>
              <a:sym typeface="Lato"/>
            </a:endParaRPr>
          </a:p>
        </p:txBody>
      </p:sp>
      <p:pic>
        <p:nvPicPr>
          <p:cNvPr id="153" name="Google Shape;153;p23"/>
          <p:cNvPicPr preferRelativeResize="0"/>
          <p:nvPr/>
        </p:nvPicPr>
        <p:blipFill>
          <a:blip r:embed="rId3">
            <a:alphaModFix/>
          </a:blip>
          <a:stretch>
            <a:fillRect/>
          </a:stretch>
        </p:blipFill>
        <p:spPr>
          <a:xfrm>
            <a:off x="762350" y="1407100"/>
            <a:ext cx="3867151" cy="2858321"/>
          </a:xfrm>
          <a:prstGeom prst="rect">
            <a:avLst/>
          </a:prstGeom>
          <a:noFill/>
          <a:ln>
            <a:noFill/>
          </a:ln>
        </p:spPr>
      </p:pic>
      <p:pic>
        <p:nvPicPr>
          <p:cNvPr id="154" name="Google Shape;154;p23"/>
          <p:cNvPicPr preferRelativeResize="0"/>
          <p:nvPr/>
        </p:nvPicPr>
        <p:blipFill>
          <a:blip r:embed="rId4">
            <a:alphaModFix/>
          </a:blip>
          <a:stretch>
            <a:fillRect/>
          </a:stretch>
        </p:blipFill>
        <p:spPr>
          <a:xfrm>
            <a:off x="5014225" y="1370350"/>
            <a:ext cx="3867151" cy="289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5099675" y="1340975"/>
            <a:ext cx="3514675" cy="2668025"/>
          </a:xfrm>
          <a:prstGeom prst="rect">
            <a:avLst/>
          </a:prstGeom>
          <a:noFill/>
          <a:ln>
            <a:noFill/>
          </a:ln>
        </p:spPr>
      </p:pic>
      <p:sp>
        <p:nvSpPr>
          <p:cNvPr id="160" name="Google Shape;160;p24"/>
          <p:cNvSpPr txBox="1"/>
          <p:nvPr/>
        </p:nvSpPr>
        <p:spPr>
          <a:xfrm>
            <a:off x="789925" y="698075"/>
            <a:ext cx="6576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Effects of having a large number of people in the house</a:t>
            </a:r>
            <a:endParaRPr sz="1900">
              <a:latin typeface="Lato"/>
              <a:ea typeface="Lato"/>
              <a:cs typeface="Lato"/>
              <a:sym typeface="Lato"/>
            </a:endParaRPr>
          </a:p>
        </p:txBody>
      </p:sp>
      <p:sp>
        <p:nvSpPr>
          <p:cNvPr id="161" name="Google Shape;161;p24"/>
          <p:cNvSpPr txBox="1"/>
          <p:nvPr/>
        </p:nvSpPr>
        <p:spPr>
          <a:xfrm>
            <a:off x="863375" y="1442025"/>
            <a:ext cx="370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Students residing in nuclear families tend to perform better than the ones living/surrounded by a lot of people.</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1500">
                <a:latin typeface="Lato"/>
                <a:ea typeface="Lato"/>
                <a:cs typeface="Lato"/>
                <a:sym typeface="Lato"/>
              </a:rPr>
              <a:t>The performance of the students lie </a:t>
            </a:r>
            <a:r>
              <a:rPr lang="en" sz="1500">
                <a:latin typeface="Lato"/>
                <a:ea typeface="Lato"/>
                <a:cs typeface="Lato"/>
                <a:sym typeface="Lato"/>
              </a:rPr>
              <a:t>below the average performance of all the students.</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734775" y="633750"/>
            <a:ext cx="4803600" cy="50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25"/>
          <p:cNvSpPr txBox="1"/>
          <p:nvPr>
            <p:ph idx="4294967295" type="title"/>
          </p:nvPr>
        </p:nvSpPr>
        <p:spPr>
          <a:xfrm>
            <a:off x="727800" y="223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over socio-economic factors</a:t>
            </a:r>
            <a:endParaRPr/>
          </a:p>
        </p:txBody>
      </p:sp>
      <p:sp>
        <p:nvSpPr>
          <p:cNvPr id="168" name="Google Shape;168;p25"/>
          <p:cNvSpPr txBox="1"/>
          <p:nvPr/>
        </p:nvSpPr>
        <p:spPr>
          <a:xfrm>
            <a:off x="780700" y="1368550"/>
            <a:ext cx="3389100" cy="244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9" name="Google Shape;169;p25"/>
          <p:cNvPicPr preferRelativeResize="0"/>
          <p:nvPr/>
        </p:nvPicPr>
        <p:blipFill>
          <a:blip r:embed="rId3">
            <a:alphaModFix/>
          </a:blip>
          <a:stretch>
            <a:fillRect/>
          </a:stretch>
        </p:blipFill>
        <p:spPr>
          <a:xfrm>
            <a:off x="4763075" y="2847108"/>
            <a:ext cx="2970550" cy="2230942"/>
          </a:xfrm>
          <a:prstGeom prst="rect">
            <a:avLst/>
          </a:prstGeom>
          <a:noFill/>
          <a:ln>
            <a:noFill/>
          </a:ln>
        </p:spPr>
      </p:pic>
      <p:pic>
        <p:nvPicPr>
          <p:cNvPr id="170" name="Google Shape;170;p25"/>
          <p:cNvPicPr preferRelativeResize="0"/>
          <p:nvPr/>
        </p:nvPicPr>
        <p:blipFill>
          <a:blip r:embed="rId4">
            <a:alphaModFix/>
          </a:blip>
          <a:stretch>
            <a:fillRect/>
          </a:stretch>
        </p:blipFill>
        <p:spPr>
          <a:xfrm>
            <a:off x="4763075" y="758945"/>
            <a:ext cx="2917700" cy="2122475"/>
          </a:xfrm>
          <a:prstGeom prst="rect">
            <a:avLst/>
          </a:prstGeom>
          <a:noFill/>
          <a:ln>
            <a:noFill/>
          </a:ln>
        </p:spPr>
      </p:pic>
      <p:pic>
        <p:nvPicPr>
          <p:cNvPr id="171" name="Google Shape;171;p25"/>
          <p:cNvPicPr preferRelativeResize="0"/>
          <p:nvPr/>
        </p:nvPicPr>
        <p:blipFill>
          <a:blip r:embed="rId5">
            <a:alphaModFix/>
          </a:blip>
          <a:stretch>
            <a:fillRect/>
          </a:stretch>
        </p:blipFill>
        <p:spPr>
          <a:xfrm>
            <a:off x="894000" y="2950470"/>
            <a:ext cx="2853422" cy="2075725"/>
          </a:xfrm>
          <a:prstGeom prst="rect">
            <a:avLst/>
          </a:prstGeom>
          <a:noFill/>
          <a:ln>
            <a:noFill/>
          </a:ln>
        </p:spPr>
      </p:pic>
      <p:pic>
        <p:nvPicPr>
          <p:cNvPr id="172" name="Google Shape;172;p25"/>
          <p:cNvPicPr preferRelativeResize="0"/>
          <p:nvPr/>
        </p:nvPicPr>
        <p:blipFill>
          <a:blip r:embed="rId6">
            <a:alphaModFix/>
          </a:blip>
          <a:stretch>
            <a:fillRect/>
          </a:stretch>
        </p:blipFill>
        <p:spPr>
          <a:xfrm>
            <a:off x="910251" y="870700"/>
            <a:ext cx="2917700" cy="196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211950" y="1245400"/>
            <a:ext cx="2200275" cy="2352675"/>
          </a:xfrm>
          <a:prstGeom prst="rect">
            <a:avLst/>
          </a:prstGeom>
          <a:noFill/>
          <a:ln>
            <a:noFill/>
          </a:ln>
        </p:spPr>
      </p:pic>
      <p:sp>
        <p:nvSpPr>
          <p:cNvPr id="178" name="Google Shape;178;p26"/>
          <p:cNvSpPr txBox="1"/>
          <p:nvPr>
            <p:ph type="title"/>
          </p:nvPr>
        </p:nvSpPr>
        <p:spPr>
          <a:xfrm>
            <a:off x="727800" y="5103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over Gender stereotypes</a:t>
            </a:r>
            <a:endParaRPr/>
          </a:p>
        </p:txBody>
      </p:sp>
      <p:pic>
        <p:nvPicPr>
          <p:cNvPr id="179" name="Google Shape;179;p26"/>
          <p:cNvPicPr preferRelativeResize="0"/>
          <p:nvPr/>
        </p:nvPicPr>
        <p:blipFill>
          <a:blip r:embed="rId4">
            <a:alphaModFix/>
          </a:blip>
          <a:stretch>
            <a:fillRect/>
          </a:stretch>
        </p:blipFill>
        <p:spPr>
          <a:xfrm>
            <a:off x="5804475" y="1266650"/>
            <a:ext cx="3086450" cy="2310175"/>
          </a:xfrm>
          <a:prstGeom prst="rect">
            <a:avLst/>
          </a:prstGeom>
          <a:noFill/>
          <a:ln>
            <a:noFill/>
          </a:ln>
        </p:spPr>
      </p:pic>
      <p:pic>
        <p:nvPicPr>
          <p:cNvPr id="180" name="Google Shape;180;p26"/>
          <p:cNvPicPr preferRelativeResize="0"/>
          <p:nvPr/>
        </p:nvPicPr>
        <p:blipFill>
          <a:blip r:embed="rId5">
            <a:alphaModFix/>
          </a:blip>
          <a:stretch>
            <a:fillRect/>
          </a:stretch>
        </p:blipFill>
        <p:spPr>
          <a:xfrm>
            <a:off x="2635348" y="1369650"/>
            <a:ext cx="2811227" cy="2104175"/>
          </a:xfrm>
          <a:prstGeom prst="rect">
            <a:avLst/>
          </a:prstGeom>
          <a:noFill/>
          <a:ln>
            <a:noFill/>
          </a:ln>
        </p:spPr>
      </p:pic>
      <p:sp>
        <p:nvSpPr>
          <p:cNvPr id="181" name="Google Shape;181;p26"/>
          <p:cNvSpPr txBox="1"/>
          <p:nvPr/>
        </p:nvSpPr>
        <p:spPr>
          <a:xfrm>
            <a:off x="703800" y="3940275"/>
            <a:ext cx="773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Stereotype: Women perform worse than men in mathematics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data is in accordance with this stereotype and also highlights the skewed gender ratio.</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646800" y="6297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a:t>
            </a:r>
            <a:r>
              <a:rPr lang="en"/>
              <a:t> over Grades</a:t>
            </a:r>
            <a:endParaRPr/>
          </a:p>
        </p:txBody>
      </p:sp>
      <p:pic>
        <p:nvPicPr>
          <p:cNvPr id="187" name="Google Shape;187;p27"/>
          <p:cNvPicPr preferRelativeResize="0"/>
          <p:nvPr/>
        </p:nvPicPr>
        <p:blipFill>
          <a:blip r:embed="rId3">
            <a:alphaModFix/>
          </a:blip>
          <a:stretch>
            <a:fillRect/>
          </a:stretch>
        </p:blipFill>
        <p:spPr>
          <a:xfrm>
            <a:off x="646800" y="1317375"/>
            <a:ext cx="3539899" cy="2605750"/>
          </a:xfrm>
          <a:prstGeom prst="rect">
            <a:avLst/>
          </a:prstGeom>
          <a:noFill/>
          <a:ln>
            <a:noFill/>
          </a:ln>
        </p:spPr>
      </p:pic>
      <p:pic>
        <p:nvPicPr>
          <p:cNvPr id="188" name="Google Shape;188;p27"/>
          <p:cNvPicPr preferRelativeResize="0"/>
          <p:nvPr/>
        </p:nvPicPr>
        <p:blipFill>
          <a:blip r:embed="rId4">
            <a:alphaModFix/>
          </a:blip>
          <a:stretch>
            <a:fillRect/>
          </a:stretch>
        </p:blipFill>
        <p:spPr>
          <a:xfrm>
            <a:off x="5105400" y="1317375"/>
            <a:ext cx="3539900" cy="2642469"/>
          </a:xfrm>
          <a:prstGeom prst="rect">
            <a:avLst/>
          </a:prstGeom>
          <a:noFill/>
          <a:ln>
            <a:noFill/>
          </a:ln>
        </p:spPr>
      </p:pic>
      <p:sp>
        <p:nvSpPr>
          <p:cNvPr id="189" name="Google Shape;189;p27"/>
          <p:cNvSpPr txBox="1"/>
          <p:nvPr/>
        </p:nvSpPr>
        <p:spPr>
          <a:xfrm>
            <a:off x="909300" y="4004575"/>
            <a:ext cx="660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Absolute grading and the grading based on percentile of the students both have their drawbacks.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7800" y="6114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a:p>
            <a:pPr indent="0" lvl="0" marL="457200" rtl="0" algn="l">
              <a:spcBef>
                <a:spcPts val="0"/>
              </a:spcBef>
              <a:spcAft>
                <a:spcPts val="0"/>
              </a:spcAft>
              <a:buNone/>
            </a:pPr>
            <a:r>
              <a:t/>
            </a:r>
            <a:endParaRPr/>
          </a:p>
        </p:txBody>
      </p:sp>
      <p:sp>
        <p:nvSpPr>
          <p:cNvPr id="195" name="Google Shape;195;p28"/>
          <p:cNvSpPr txBox="1"/>
          <p:nvPr/>
        </p:nvSpPr>
        <p:spPr>
          <a:xfrm>
            <a:off x="727800" y="1497125"/>
            <a:ext cx="80436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Not all curves that look normal are normally distributed</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The data used for this project has majority of the population that is privileged.</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The analysis based on gender suggested that the gender ratio of the population into consideration is skewed with male being in majority.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When the data is densein a certain range then the percentile grading will have distribution such that more number of students will get extreme grades in comparison to the absolute grading wherein for this data extreme values were not that prevalent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The analysis done in this project, with respect to the data available, show that the family background, socio-economic level and the access to amenities have an effect on the results of the students in their examination.  So, these conditions should be factored in for evaluating in a holistic manner.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115225" y="3131850"/>
            <a:ext cx="7688400" cy="1518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9450" y="2078875"/>
            <a:ext cx="7688700" cy="25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A</a:t>
            </a:r>
            <a:r>
              <a:rPr lang="en" sz="1500"/>
              <a:t>nalyze how the marks of the students vary depending upon the external factors:</a:t>
            </a:r>
            <a:endParaRPr sz="1500"/>
          </a:p>
          <a:p>
            <a:pPr indent="-323850" lvl="0" marL="457200" rtl="0" algn="l">
              <a:spcBef>
                <a:spcPts val="1200"/>
              </a:spcBef>
              <a:spcAft>
                <a:spcPts val="0"/>
              </a:spcAft>
              <a:buSzPts val="1500"/>
              <a:buChar char="●"/>
            </a:pPr>
            <a:r>
              <a:rPr lang="en" sz="1500"/>
              <a:t>Amenities:  Internet, TV, computer, washing machine, microwave oven, car, DVD, phone, mobile</a:t>
            </a:r>
            <a:endParaRPr sz="1500"/>
          </a:p>
          <a:p>
            <a:pPr indent="-323850" lvl="0" marL="457200" rtl="0" algn="l">
              <a:spcBef>
                <a:spcPts val="0"/>
              </a:spcBef>
              <a:spcAft>
                <a:spcPts val="0"/>
              </a:spcAft>
              <a:buSzPts val="1500"/>
              <a:buChar char="●"/>
            </a:pPr>
            <a:r>
              <a:rPr lang="en" sz="1500"/>
              <a:t> Subjects:  MAT S11, CR S11, CC S11, BIO S11, ENG S11</a:t>
            </a:r>
            <a:endParaRPr sz="1500"/>
          </a:p>
          <a:p>
            <a:pPr indent="-323850" lvl="0" marL="457200" rtl="0" algn="l">
              <a:spcBef>
                <a:spcPts val="0"/>
              </a:spcBef>
              <a:spcAft>
                <a:spcPts val="0"/>
              </a:spcAft>
              <a:buSzPts val="1500"/>
              <a:buChar char="●"/>
            </a:pPr>
            <a:r>
              <a:rPr lang="en" sz="1500"/>
              <a:t>Family background:  Education levels of mother and father, occupation of mother and father, number of people in a house</a:t>
            </a:r>
            <a:endParaRPr sz="1500"/>
          </a:p>
          <a:p>
            <a:pPr indent="-323850" lvl="0" marL="457200" rtl="0" algn="l">
              <a:spcBef>
                <a:spcPts val="0"/>
              </a:spcBef>
              <a:spcAft>
                <a:spcPts val="0"/>
              </a:spcAft>
              <a:buSzPts val="1500"/>
              <a:buChar char="●"/>
            </a:pPr>
            <a:r>
              <a:rPr lang="en" sz="1500"/>
              <a:t> Socio-Economic factors:  Stratum (Social status ranking), SISBEN ranking(well-being measure w.r.t.  health,education, housing, and vulnerability)</a:t>
            </a:r>
            <a:endParaRPr sz="1500"/>
          </a:p>
          <a:p>
            <a:pPr indent="-323850" lvl="0" marL="457200" rtl="0" algn="l">
              <a:spcBef>
                <a:spcPts val="0"/>
              </a:spcBef>
              <a:spcAft>
                <a:spcPts val="0"/>
              </a:spcAft>
              <a:buSzPts val="1500"/>
              <a:buChar char="●"/>
            </a:pPr>
            <a:r>
              <a:rPr lang="en" sz="1500"/>
              <a:t>Role of Gender</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Grouping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Steps:</a:t>
            </a:r>
            <a:endParaRPr sz="1500"/>
          </a:p>
          <a:p>
            <a:pPr indent="-323850" lvl="0" marL="457200" rtl="0" algn="l">
              <a:spcBef>
                <a:spcPts val="1200"/>
              </a:spcBef>
              <a:spcAft>
                <a:spcPts val="0"/>
              </a:spcAft>
              <a:buSzPts val="1500"/>
              <a:buChar char="●"/>
            </a:pPr>
            <a:r>
              <a:rPr lang="en" sz="1500"/>
              <a:t>B</a:t>
            </a:r>
            <a:r>
              <a:rPr lang="en" sz="1500"/>
              <a:t>oolean  data was changed using one-hot  encoding (Yes=1 and No=0)</a:t>
            </a:r>
            <a:endParaRPr sz="1500"/>
          </a:p>
          <a:p>
            <a:pPr indent="-323850" lvl="0" marL="457200" rtl="0" algn="l">
              <a:spcBef>
                <a:spcPts val="0"/>
              </a:spcBef>
              <a:spcAft>
                <a:spcPts val="0"/>
              </a:spcAft>
              <a:buSzPts val="1500"/>
              <a:buChar char="●"/>
            </a:pPr>
            <a:r>
              <a:rPr lang="en" sz="1500"/>
              <a:t>Outliers removed using  IQR methodology </a:t>
            </a:r>
            <a:endParaRPr sz="1500"/>
          </a:p>
          <a:p>
            <a:pPr indent="-323850" lvl="0" marL="457200" rtl="0" algn="l">
              <a:spcBef>
                <a:spcPts val="0"/>
              </a:spcBef>
              <a:spcAft>
                <a:spcPts val="0"/>
              </a:spcAft>
              <a:buSzPts val="1500"/>
              <a:buChar char="●"/>
            </a:pPr>
            <a:r>
              <a:rPr lang="en" sz="1500"/>
              <a:t>Standardization to zero mean and one standard deviation</a:t>
            </a:r>
            <a:endParaRPr sz="1500"/>
          </a:p>
          <a:p>
            <a:pPr indent="-323850" lvl="0" marL="457200" rtl="0" algn="l">
              <a:spcBef>
                <a:spcPts val="0"/>
              </a:spcBef>
              <a:spcAft>
                <a:spcPts val="0"/>
              </a:spcAft>
              <a:buSzPts val="1500"/>
              <a:buChar char="●"/>
            </a:pPr>
            <a:r>
              <a:rPr lang="en" sz="1500"/>
              <a:t>Categorical data converted to numeric data or using label encoding</a:t>
            </a:r>
            <a:endParaRPr sz="1500"/>
          </a:p>
          <a:p>
            <a:pPr indent="-323850" lvl="0" marL="457200" rtl="0" algn="l">
              <a:spcBef>
                <a:spcPts val="0"/>
              </a:spcBef>
              <a:spcAft>
                <a:spcPts val="0"/>
              </a:spcAft>
              <a:buSzPts val="1500"/>
              <a:buChar char="●"/>
            </a:pPr>
            <a:r>
              <a:rPr lang="en" sz="1500"/>
              <a:t>Categorical data to numeric </a:t>
            </a:r>
            <a:r>
              <a:rPr lang="en" sz="1500"/>
              <a:t>value</a:t>
            </a:r>
            <a:r>
              <a:rPr lang="en" sz="1500"/>
              <a:t> using the description of the data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using visualization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Comment over marks</a:t>
            </a:r>
            <a:endParaRPr/>
          </a:p>
          <a:p>
            <a:pPr indent="-311150" lvl="0" marL="457200" rtl="0" algn="l">
              <a:spcBef>
                <a:spcPts val="0"/>
              </a:spcBef>
              <a:spcAft>
                <a:spcPts val="0"/>
              </a:spcAft>
              <a:buSzPts val="1300"/>
              <a:buAutoNum type="arabicParenR"/>
            </a:pPr>
            <a:r>
              <a:rPr lang="en"/>
              <a:t>Comment over amenities</a:t>
            </a:r>
            <a:endParaRPr/>
          </a:p>
          <a:p>
            <a:pPr indent="-311150" lvl="0" marL="457200" rtl="0" algn="l">
              <a:spcBef>
                <a:spcPts val="0"/>
              </a:spcBef>
              <a:spcAft>
                <a:spcPts val="0"/>
              </a:spcAft>
              <a:buSzPts val="1300"/>
              <a:buAutoNum type="arabicParenR"/>
            </a:pPr>
            <a:r>
              <a:rPr lang="en"/>
              <a:t>Comment over family background</a:t>
            </a:r>
            <a:endParaRPr/>
          </a:p>
          <a:p>
            <a:pPr indent="-311150" lvl="0" marL="457200" rtl="0" algn="l">
              <a:spcBef>
                <a:spcPts val="0"/>
              </a:spcBef>
              <a:spcAft>
                <a:spcPts val="0"/>
              </a:spcAft>
              <a:buSzPts val="1300"/>
              <a:buAutoNum type="arabicParenR"/>
            </a:pPr>
            <a:r>
              <a:rPr lang="en"/>
              <a:t>Comment over Socio-economic factors</a:t>
            </a:r>
            <a:endParaRPr/>
          </a:p>
          <a:p>
            <a:pPr indent="-311150" lvl="0" marL="457200" rtl="0" algn="l">
              <a:spcBef>
                <a:spcPts val="0"/>
              </a:spcBef>
              <a:spcAft>
                <a:spcPts val="0"/>
              </a:spcAft>
              <a:buSzPts val="1300"/>
              <a:buAutoNum type="arabicParenR"/>
            </a:pPr>
            <a:r>
              <a:rPr lang="en"/>
              <a:t>Comment over Gender stereotypes</a:t>
            </a:r>
            <a:endParaRPr/>
          </a:p>
          <a:p>
            <a:pPr indent="-311150" lvl="0" marL="457200" rtl="0" algn="l">
              <a:spcBef>
                <a:spcPts val="0"/>
              </a:spcBef>
              <a:spcAft>
                <a:spcPts val="0"/>
              </a:spcAft>
              <a:buSzPts val="1300"/>
              <a:buAutoNum type="arabicParenR"/>
            </a:pPr>
            <a:r>
              <a:rPr lang="en"/>
              <a:t>Comment over traditional grading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01100" y="619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over marks</a:t>
            </a:r>
            <a:endParaRPr/>
          </a:p>
        </p:txBody>
      </p:sp>
      <p:pic>
        <p:nvPicPr>
          <p:cNvPr id="111" name="Google Shape;111;p17"/>
          <p:cNvPicPr preferRelativeResize="0"/>
          <p:nvPr/>
        </p:nvPicPr>
        <p:blipFill>
          <a:blip r:embed="rId3">
            <a:alphaModFix/>
          </a:blip>
          <a:stretch>
            <a:fillRect/>
          </a:stretch>
        </p:blipFill>
        <p:spPr>
          <a:xfrm>
            <a:off x="4983807" y="2936958"/>
            <a:ext cx="3235423" cy="1940192"/>
          </a:xfrm>
          <a:prstGeom prst="rect">
            <a:avLst/>
          </a:prstGeom>
          <a:noFill/>
          <a:ln>
            <a:noFill/>
          </a:ln>
        </p:spPr>
      </p:pic>
      <p:pic>
        <p:nvPicPr>
          <p:cNvPr id="112" name="Google Shape;112;p17"/>
          <p:cNvPicPr preferRelativeResize="0"/>
          <p:nvPr/>
        </p:nvPicPr>
        <p:blipFill>
          <a:blip r:embed="rId4">
            <a:alphaModFix/>
          </a:blip>
          <a:stretch>
            <a:fillRect/>
          </a:stretch>
        </p:blipFill>
        <p:spPr>
          <a:xfrm>
            <a:off x="4959800" y="738525"/>
            <a:ext cx="3283425" cy="2017762"/>
          </a:xfrm>
          <a:prstGeom prst="rect">
            <a:avLst/>
          </a:prstGeom>
          <a:noFill/>
          <a:ln>
            <a:noFill/>
          </a:ln>
        </p:spPr>
      </p:pic>
      <p:sp>
        <p:nvSpPr>
          <p:cNvPr id="113" name="Google Shape;113;p17"/>
          <p:cNvSpPr txBox="1"/>
          <p:nvPr/>
        </p:nvSpPr>
        <p:spPr>
          <a:xfrm>
            <a:off x="595950" y="1347750"/>
            <a:ext cx="3594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plot show the distribution of total marks obtained by taking average over all 5 subjects.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a:t>
            </a:r>
            <a:r>
              <a:rPr baseline="-25000" lang="en">
                <a:latin typeface="Lato"/>
                <a:ea typeface="Lato"/>
                <a:cs typeface="Lato"/>
                <a:sym typeface="Lato"/>
              </a:rPr>
              <a:t>.0 </a:t>
            </a:r>
            <a:r>
              <a:rPr lang="en">
                <a:latin typeface="Lato"/>
                <a:ea typeface="Lato"/>
                <a:cs typeface="Lato"/>
                <a:sym typeface="Lato"/>
              </a:rPr>
              <a:t>= Data comes from normal distribution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Sample size=100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Kstest results: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Ks2sampResult   (statistic=0.1, pvalue=0.70205)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Sample size=11207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Ks2sampResult  (statistic=0.096, pvalue=8.57132e-46)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Cohen’s d ≈0.325</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152400" y="152400"/>
            <a:ext cx="8759326" cy="1887936"/>
          </a:xfrm>
          <a:prstGeom prst="rect">
            <a:avLst/>
          </a:prstGeom>
          <a:noFill/>
          <a:ln>
            <a:noFill/>
          </a:ln>
        </p:spPr>
      </p:pic>
      <p:pic>
        <p:nvPicPr>
          <p:cNvPr id="119" name="Google Shape;119;p18"/>
          <p:cNvPicPr preferRelativeResize="0"/>
          <p:nvPr/>
        </p:nvPicPr>
        <p:blipFill>
          <a:blip r:embed="rId4">
            <a:alphaModFix/>
          </a:blip>
          <a:stretch>
            <a:fillRect/>
          </a:stretch>
        </p:blipFill>
        <p:spPr>
          <a:xfrm>
            <a:off x="152400" y="2216908"/>
            <a:ext cx="8759323" cy="1881392"/>
          </a:xfrm>
          <a:prstGeom prst="rect">
            <a:avLst/>
          </a:prstGeom>
          <a:noFill/>
          <a:ln>
            <a:noFill/>
          </a:ln>
        </p:spPr>
      </p:pic>
      <p:sp>
        <p:nvSpPr>
          <p:cNvPr id="120" name="Google Shape;120;p18"/>
          <p:cNvSpPr txBox="1"/>
          <p:nvPr/>
        </p:nvSpPr>
        <p:spPr>
          <a:xfrm>
            <a:off x="2266200" y="4274875"/>
            <a:ext cx="461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Distributions of Marks in 5 subjects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85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over amenities</a:t>
            </a:r>
            <a:endParaRPr/>
          </a:p>
        </p:txBody>
      </p:sp>
      <p:pic>
        <p:nvPicPr>
          <p:cNvPr id="126" name="Google Shape;126;p19"/>
          <p:cNvPicPr preferRelativeResize="0"/>
          <p:nvPr/>
        </p:nvPicPr>
        <p:blipFill>
          <a:blip r:embed="rId3">
            <a:alphaModFix/>
          </a:blip>
          <a:stretch>
            <a:fillRect/>
          </a:stretch>
        </p:blipFill>
        <p:spPr>
          <a:xfrm>
            <a:off x="1342988" y="1323275"/>
            <a:ext cx="6458026" cy="1782950"/>
          </a:xfrm>
          <a:prstGeom prst="rect">
            <a:avLst/>
          </a:prstGeom>
          <a:noFill/>
          <a:ln>
            <a:noFill/>
          </a:ln>
        </p:spPr>
      </p:pic>
      <p:pic>
        <p:nvPicPr>
          <p:cNvPr id="127" name="Google Shape;127;p19"/>
          <p:cNvPicPr preferRelativeResize="0"/>
          <p:nvPr/>
        </p:nvPicPr>
        <p:blipFill>
          <a:blip r:embed="rId4">
            <a:alphaModFix/>
          </a:blip>
          <a:stretch>
            <a:fillRect/>
          </a:stretch>
        </p:blipFill>
        <p:spPr>
          <a:xfrm>
            <a:off x="363900" y="3044025"/>
            <a:ext cx="8416199" cy="18226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727800" y="746030"/>
            <a:ext cx="3741625" cy="2737950"/>
          </a:xfrm>
          <a:prstGeom prst="rect">
            <a:avLst/>
          </a:prstGeom>
          <a:noFill/>
          <a:ln>
            <a:noFill/>
          </a:ln>
        </p:spPr>
      </p:pic>
      <p:pic>
        <p:nvPicPr>
          <p:cNvPr id="133" name="Google Shape;133;p20"/>
          <p:cNvPicPr preferRelativeResize="0"/>
          <p:nvPr/>
        </p:nvPicPr>
        <p:blipFill rotWithShape="1">
          <a:blip r:embed="rId4">
            <a:alphaModFix/>
          </a:blip>
          <a:srcRect b="3320" l="2950" r="-2950" t="-3320"/>
          <a:stretch/>
        </p:blipFill>
        <p:spPr>
          <a:xfrm>
            <a:off x="5023540" y="612831"/>
            <a:ext cx="3741625" cy="2765555"/>
          </a:xfrm>
          <a:prstGeom prst="rect">
            <a:avLst/>
          </a:prstGeom>
          <a:noFill/>
          <a:ln>
            <a:noFill/>
          </a:ln>
        </p:spPr>
      </p:pic>
      <p:sp>
        <p:nvSpPr>
          <p:cNvPr id="134" name="Google Shape;134;p20"/>
          <p:cNvSpPr txBox="1"/>
          <p:nvPr/>
        </p:nvSpPr>
        <p:spPr>
          <a:xfrm>
            <a:off x="727800" y="3833025"/>
            <a:ext cx="783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Higher amenities led to comfortable environment which allows students to focus more on </a:t>
            </a:r>
            <a:r>
              <a:rPr lang="en">
                <a:latin typeface="Lato"/>
                <a:ea typeface="Lato"/>
                <a:cs typeface="Lato"/>
                <a:sym typeface="Lato"/>
              </a:rPr>
              <a:t>studies</a:t>
            </a:r>
            <a:r>
              <a:rPr lang="en">
                <a:latin typeface="Lato"/>
                <a:ea typeface="Lato"/>
                <a:cs typeface="Lato"/>
                <a:sym typeface="Lato"/>
              </a:rPr>
              <a:t> and hence, better results.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58300" y="1263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over family background</a:t>
            </a:r>
            <a:endParaRPr/>
          </a:p>
        </p:txBody>
      </p:sp>
      <p:sp>
        <p:nvSpPr>
          <p:cNvPr id="140" name="Google Shape;140;p21"/>
          <p:cNvSpPr txBox="1"/>
          <p:nvPr/>
        </p:nvSpPr>
        <p:spPr>
          <a:xfrm>
            <a:off x="758300" y="1907025"/>
            <a:ext cx="52809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Factors:</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Parental level of education</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Parents’ occupation</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People in the house</a:t>
            </a:r>
            <a:endParaRPr sz="1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