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3"/>
  </p:notesMasterIdLst>
  <p:sldIdLst>
    <p:sldId id="256" r:id="rId2"/>
    <p:sldId id="285" r:id="rId3"/>
    <p:sldId id="310" r:id="rId4"/>
    <p:sldId id="311" r:id="rId5"/>
    <p:sldId id="312" r:id="rId6"/>
    <p:sldId id="314" r:id="rId7"/>
    <p:sldId id="313" r:id="rId8"/>
    <p:sldId id="315" r:id="rId9"/>
    <p:sldId id="299" r:id="rId10"/>
    <p:sldId id="309" r:id="rId11"/>
    <p:sldId id="257" r:id="rId12"/>
    <p:sldId id="258" r:id="rId13"/>
    <p:sldId id="306" r:id="rId14"/>
    <p:sldId id="316" r:id="rId15"/>
    <p:sldId id="307" r:id="rId16"/>
    <p:sldId id="263" r:id="rId17"/>
    <p:sldId id="265" r:id="rId18"/>
    <p:sldId id="317" r:id="rId19"/>
    <p:sldId id="267" r:id="rId20"/>
    <p:sldId id="270" r:id="rId21"/>
    <p:sldId id="272" r:id="rId22"/>
    <p:sldId id="271" r:id="rId23"/>
    <p:sldId id="308" r:id="rId24"/>
    <p:sldId id="273" r:id="rId25"/>
    <p:sldId id="274" r:id="rId26"/>
    <p:sldId id="291" r:id="rId27"/>
    <p:sldId id="275" r:id="rId28"/>
    <p:sldId id="318" r:id="rId29"/>
    <p:sldId id="277" r:id="rId30"/>
    <p:sldId id="292" r:id="rId31"/>
    <p:sldId id="319" r:id="rId32"/>
    <p:sldId id="278" r:id="rId33"/>
    <p:sldId id="280" r:id="rId34"/>
    <p:sldId id="320" r:id="rId35"/>
    <p:sldId id="281" r:id="rId36"/>
    <p:sldId id="322" r:id="rId37"/>
    <p:sldId id="321" r:id="rId38"/>
    <p:sldId id="287" r:id="rId39"/>
    <p:sldId id="323" r:id="rId40"/>
    <p:sldId id="289" r:id="rId41"/>
    <p:sldId id="29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105DA-BFE9-4D04-93C1-BD2C5D1528B6}" type="datetimeFigureOut">
              <a:rPr lang="en-US" smtClean="0"/>
              <a:pPr/>
              <a:t>1/14/2018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04AA2-D4CE-4EE3-9C11-ED7D41BA6C6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N"/>
          </a:p>
        </p:txBody>
      </p:sp>
      <p:sp>
        <p:nvSpPr>
          <p:cNvPr id="51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t>1</a:t>
            </a:r>
          </a:p>
        </p:txBody>
      </p:sp>
      <p:sp>
        <p:nvSpPr>
          <p:cNvPr id="51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N"/>
          </a:p>
        </p:txBody>
      </p:sp>
      <p:sp>
        <p:nvSpPr>
          <p:cNvPr id="51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N"/>
          </a:p>
        </p:txBody>
      </p:sp>
      <p:sp>
        <p:nvSpPr>
          <p:cNvPr id="5126" name="Rectangle 6"/>
          <p:cNvSpPr>
            <a:spLocks noGrp="1" noRot="1" noChangeAspect="1" noChangeArrowheads="1" noTextEdit="1"/>
          </p:cNvSpPr>
          <p:nvPr>
            <p:ph type="sldImg"/>
          </p:nvPr>
        </p:nvSpPr>
        <p:spPr>
          <a:xfrm>
            <a:off x="1150938" y="692150"/>
            <a:ext cx="4556125" cy="3416300"/>
          </a:xfrm>
          <a:ln cap="flat"/>
        </p:spPr>
      </p:sp>
      <p:sp>
        <p:nvSpPr>
          <p:cNvPr id="5127" name="Rectangle 7"/>
          <p:cNvSpPr>
            <a:spLocks noGrp="1" noChangeArrowheads="1"/>
          </p:cNvSpPr>
          <p:nvPr>
            <p:ph type="body" idx="1"/>
          </p:nvPr>
        </p:nvSpPr>
        <p:spPr>
          <a:ln/>
        </p:spPr>
        <p:txBody>
          <a:bodyPr/>
          <a:lstStyle/>
          <a:p>
            <a:pPr>
              <a:lnSpc>
                <a:spcPct val="87000"/>
              </a:lnSpc>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A8C3A3E-D50D-4F98-9C49-AD1DF8628D7D}" type="slidenum">
              <a:rPr lang="en-US"/>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50938" y="692150"/>
            <a:ext cx="4556125" cy="3416300"/>
          </a:xfrm>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cap="flat"/>
        </p:spPr>
      </p:sp>
      <p:sp>
        <p:nvSpPr>
          <p:cNvPr id="27651" name="Rectangle 3"/>
          <p:cNvSpPr>
            <a:spLocks noGrp="1" noChangeArrowheads="1"/>
          </p:cNvSpPr>
          <p:nvPr>
            <p:ph type="body" idx="1"/>
          </p:nvPr>
        </p:nvSpPr>
        <p:spPr>
          <a:ln/>
        </p:spPr>
        <p:txBody>
          <a:bodyPr/>
          <a:lstStyle/>
          <a:p>
            <a:pPr>
              <a:lnSpc>
                <a:spcPct val="87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fld id="{F7927D62-746E-43F3-90CB-529CFB16F220}" type="datetime1">
              <a:rPr lang="en-US" smtClean="0"/>
              <a:pPr/>
              <a:t>1/14/2018</a:t>
            </a:fld>
            <a:endParaRPr lang="en-US"/>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r>
              <a:rPr lang="en-US" smtClean="0"/>
              <a:t>Database and Database Users</a:t>
            </a:r>
            <a:endParaRPr lang="en-US"/>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fld id="{E86EE222-9520-4B36-9914-1EC775EBCBD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F5EBAFE4-E122-4585-A84A-F7B99E17BE7F}" type="datetime1">
              <a:rPr lang="en-US" smtClean="0"/>
              <a:pPr/>
              <a:t>1/14/2018</a:t>
            </a:fld>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6" name="Rectangle 13"/>
          <p:cNvSpPr>
            <a:spLocks noGrp="1" noChangeArrowheads="1"/>
          </p:cNvSpPr>
          <p:nvPr>
            <p:ph type="sldNum" sz="quarter" idx="12"/>
          </p:nvPr>
        </p:nvSpPr>
        <p:spPr>
          <a:ln/>
        </p:spPr>
        <p:txBody>
          <a:bodyPr/>
          <a:lstStyle>
            <a:lvl1pPr>
              <a:defRPr/>
            </a:lvl1pPr>
          </a:lstStyle>
          <a:p>
            <a:fld id="{D0140509-836F-48E8-A271-B272ACBA9EF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8324691B-8152-476F-9B90-061B5CE07FB7}" type="datetime1">
              <a:rPr lang="en-US" smtClean="0"/>
              <a:pPr/>
              <a:t>1/14/2018</a:t>
            </a:fld>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6" name="Rectangle 13"/>
          <p:cNvSpPr>
            <a:spLocks noGrp="1" noChangeArrowheads="1"/>
          </p:cNvSpPr>
          <p:nvPr>
            <p:ph type="sldNum" sz="quarter" idx="12"/>
          </p:nvPr>
        </p:nvSpPr>
        <p:spPr>
          <a:ln/>
        </p:spPr>
        <p:txBody>
          <a:bodyPr/>
          <a:lstStyle>
            <a:lvl1pPr>
              <a:defRPr/>
            </a:lvl1pPr>
          </a:lstStyle>
          <a:p>
            <a:fld id="{4FD4741B-4922-45C6-AB3E-83A5D3C054B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630F33DF-63D5-4888-B4E9-A605946388E6}" type="datetime1">
              <a:rPr lang="en-US" smtClean="0"/>
              <a:pPr/>
              <a:t>1/14/2018</a:t>
            </a:fld>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6" name="Rectangle 13"/>
          <p:cNvSpPr>
            <a:spLocks noGrp="1" noChangeArrowheads="1"/>
          </p:cNvSpPr>
          <p:nvPr>
            <p:ph type="sldNum" sz="quarter" idx="12"/>
          </p:nvPr>
        </p:nvSpPr>
        <p:spPr>
          <a:ln/>
        </p:spPr>
        <p:txBody>
          <a:bodyPr/>
          <a:lstStyle>
            <a:lvl1pPr>
              <a:defRPr/>
            </a:lvl1pPr>
          </a:lstStyle>
          <a:p>
            <a:fld id="{DA82EA7F-6C48-4B5E-9B73-AAFE94F483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fld id="{4E243BDF-807C-4347-8349-809AAF7A6685}" type="datetime1">
              <a:rPr lang="en-US" smtClean="0"/>
              <a:pPr/>
              <a:t>1/14/2018</a:t>
            </a:fld>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6" name="Rectangle 13"/>
          <p:cNvSpPr>
            <a:spLocks noGrp="1" noChangeArrowheads="1"/>
          </p:cNvSpPr>
          <p:nvPr>
            <p:ph type="sldNum" sz="quarter" idx="12"/>
          </p:nvPr>
        </p:nvSpPr>
        <p:spPr>
          <a:ln/>
        </p:spPr>
        <p:txBody>
          <a:bodyPr/>
          <a:lstStyle>
            <a:lvl1pPr>
              <a:defRPr/>
            </a:lvl1pPr>
          </a:lstStyle>
          <a:p>
            <a:fld id="{FE053DEE-C543-4ED6-8258-97EA9A6C068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fld id="{2065217C-CB24-4651-B106-E89FC4F745E6}" type="datetime1">
              <a:rPr lang="en-US" smtClean="0"/>
              <a:pPr/>
              <a:t>1/14/2018</a:t>
            </a:fld>
            <a:endParaRPr lang="en-US"/>
          </a:p>
        </p:txBody>
      </p:sp>
      <p:sp>
        <p:nvSpPr>
          <p:cNvPr id="6"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7" name="Rectangle 13"/>
          <p:cNvSpPr>
            <a:spLocks noGrp="1" noChangeArrowheads="1"/>
          </p:cNvSpPr>
          <p:nvPr>
            <p:ph type="sldNum" sz="quarter" idx="12"/>
          </p:nvPr>
        </p:nvSpPr>
        <p:spPr>
          <a:ln/>
        </p:spPr>
        <p:txBody>
          <a:bodyPr/>
          <a:lstStyle>
            <a:lvl1pPr>
              <a:defRPr/>
            </a:lvl1pPr>
          </a:lstStyle>
          <a:p>
            <a:fld id="{165601A6-D63A-4DEC-A1E2-D7DDBBB71E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fld id="{802F51B3-AA3C-456D-A111-3107BE504599}" type="datetime1">
              <a:rPr lang="en-US" smtClean="0"/>
              <a:pPr/>
              <a:t>1/14/2018</a:t>
            </a:fld>
            <a:endParaRPr lang="en-US"/>
          </a:p>
        </p:txBody>
      </p:sp>
      <p:sp>
        <p:nvSpPr>
          <p:cNvPr id="8"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9" name="Rectangle 13"/>
          <p:cNvSpPr>
            <a:spLocks noGrp="1" noChangeArrowheads="1"/>
          </p:cNvSpPr>
          <p:nvPr>
            <p:ph type="sldNum" sz="quarter" idx="12"/>
          </p:nvPr>
        </p:nvSpPr>
        <p:spPr>
          <a:ln/>
        </p:spPr>
        <p:txBody>
          <a:bodyPr/>
          <a:lstStyle>
            <a:lvl1pPr>
              <a:defRPr/>
            </a:lvl1pPr>
          </a:lstStyle>
          <a:p>
            <a:fld id="{671D11DA-B7B4-42DF-8DC6-644B13A9E59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fld id="{965586A4-7D6C-4A45-AFC5-885B971985BA}" type="datetime1">
              <a:rPr lang="en-US" smtClean="0"/>
              <a:pPr/>
              <a:t>1/14/2018</a:t>
            </a:fld>
            <a:endParaRPr lang="en-US"/>
          </a:p>
        </p:txBody>
      </p:sp>
      <p:sp>
        <p:nvSpPr>
          <p:cNvPr id="4"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5" name="Rectangle 13"/>
          <p:cNvSpPr>
            <a:spLocks noGrp="1" noChangeArrowheads="1"/>
          </p:cNvSpPr>
          <p:nvPr>
            <p:ph type="sldNum" sz="quarter" idx="12"/>
          </p:nvPr>
        </p:nvSpPr>
        <p:spPr>
          <a:ln/>
        </p:spPr>
        <p:txBody>
          <a:bodyPr/>
          <a:lstStyle>
            <a:lvl1pPr>
              <a:defRPr/>
            </a:lvl1pPr>
          </a:lstStyle>
          <a:p>
            <a:fld id="{99275796-4FD1-4F26-A7BB-0F3E6DD46CF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418EE0EB-1314-4BCC-903D-6791C08759FF}" type="datetime1">
              <a:rPr lang="en-US" smtClean="0"/>
              <a:pPr/>
              <a:t>1/14/2018</a:t>
            </a:fld>
            <a:endParaRPr lang="en-US"/>
          </a:p>
        </p:txBody>
      </p:sp>
      <p:sp>
        <p:nvSpPr>
          <p:cNvPr id="3"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4" name="Rectangle 13"/>
          <p:cNvSpPr>
            <a:spLocks noGrp="1" noChangeArrowheads="1"/>
          </p:cNvSpPr>
          <p:nvPr>
            <p:ph type="sldNum" sz="quarter" idx="12"/>
          </p:nvPr>
        </p:nvSpPr>
        <p:spPr>
          <a:ln/>
        </p:spPr>
        <p:txBody>
          <a:bodyPr/>
          <a:lstStyle>
            <a:lvl1pPr>
              <a:defRPr/>
            </a:lvl1pPr>
          </a:lstStyle>
          <a:p>
            <a:fld id="{55B91D45-CAA5-474E-83AB-102BFDA5326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C923E6E6-71F8-4ECD-A2CA-9331E4E8086F}" type="datetime1">
              <a:rPr lang="en-US" smtClean="0"/>
              <a:pPr/>
              <a:t>1/14/2018</a:t>
            </a:fld>
            <a:endParaRPr lang="en-US"/>
          </a:p>
        </p:txBody>
      </p:sp>
      <p:sp>
        <p:nvSpPr>
          <p:cNvPr id="6"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7" name="Rectangle 13"/>
          <p:cNvSpPr>
            <a:spLocks noGrp="1" noChangeArrowheads="1"/>
          </p:cNvSpPr>
          <p:nvPr>
            <p:ph type="sldNum" sz="quarter" idx="12"/>
          </p:nvPr>
        </p:nvSpPr>
        <p:spPr>
          <a:ln/>
        </p:spPr>
        <p:txBody>
          <a:bodyPr/>
          <a:lstStyle>
            <a:lvl1pPr>
              <a:defRPr/>
            </a:lvl1pPr>
          </a:lstStyle>
          <a:p>
            <a:fld id="{DC110A31-96A8-490C-BC16-0F87BA2D7D5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1647AC4D-48E3-446F-81BB-9E4C9796B3FD}" type="datetime1">
              <a:rPr lang="en-US" smtClean="0"/>
              <a:pPr/>
              <a:t>1/14/2018</a:t>
            </a:fld>
            <a:endParaRPr lang="en-US"/>
          </a:p>
        </p:txBody>
      </p:sp>
      <p:sp>
        <p:nvSpPr>
          <p:cNvPr id="6" name="Rectangle 12"/>
          <p:cNvSpPr>
            <a:spLocks noGrp="1" noChangeArrowheads="1"/>
          </p:cNvSpPr>
          <p:nvPr>
            <p:ph type="ftr" sz="quarter" idx="11"/>
          </p:nvPr>
        </p:nvSpPr>
        <p:spPr>
          <a:ln/>
        </p:spPr>
        <p:txBody>
          <a:bodyPr/>
          <a:lstStyle>
            <a:lvl1pPr>
              <a:defRPr/>
            </a:lvl1pPr>
          </a:lstStyle>
          <a:p>
            <a:r>
              <a:rPr lang="en-US" smtClean="0"/>
              <a:t>Database and Database Users</a:t>
            </a:r>
            <a:endParaRPr lang="en-US"/>
          </a:p>
        </p:txBody>
      </p:sp>
      <p:sp>
        <p:nvSpPr>
          <p:cNvPr id="7" name="Rectangle 13"/>
          <p:cNvSpPr>
            <a:spLocks noGrp="1" noChangeArrowheads="1"/>
          </p:cNvSpPr>
          <p:nvPr>
            <p:ph type="sldNum" sz="quarter" idx="12"/>
          </p:nvPr>
        </p:nvSpPr>
        <p:spPr>
          <a:ln/>
        </p:spPr>
        <p:txBody>
          <a:bodyPr/>
          <a:lstStyle>
            <a:lvl1pPr>
              <a:defRPr/>
            </a:lvl1pPr>
          </a:lstStyle>
          <a:p>
            <a:fld id="{BF34EA22-647F-4ED1-9568-03EE7A65717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49E081E1-B489-477B-BDC5-2B1EEDB9D385}" type="datetime1">
              <a:rPr lang="en-US" smtClean="0"/>
              <a:pPr/>
              <a:t>1/14/2018</a:t>
            </a:fld>
            <a:endParaRPr lang="en-US"/>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Database and Database Users</a:t>
            </a:r>
            <a:endParaRPr lang="en-US"/>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96900FA4-861B-4C11-AE6E-5F683BD601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wmf"/><Relationship Id="rId11" Type="http://schemas.openxmlformats.org/officeDocument/2006/relationships/image" Target="../media/image9.wmf"/><Relationship Id="rId5" Type="http://schemas.openxmlformats.org/officeDocument/2006/relationships/image" Target="../media/image3.wmf"/><Relationship Id="rId10" Type="http://schemas.openxmlformats.org/officeDocument/2006/relationships/image" Target="../media/image8.wmf"/><Relationship Id="rId4" Type="http://schemas.openxmlformats.org/officeDocument/2006/relationships/image" Target="../media/image2.wmf"/><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66800"/>
            <a:ext cx="7772400" cy="2071688"/>
          </a:xfrm>
        </p:spPr>
        <p:txBody>
          <a:bodyPr/>
          <a:lstStyle/>
          <a:p>
            <a:pPr eaLnBrk="1" hangingPunct="1"/>
            <a:r>
              <a:rPr lang="en-US" dirty="0" smtClean="0">
                <a:solidFill>
                  <a:schemeClr val="tx1"/>
                </a:solidFill>
              </a:rPr>
              <a:t>Chapter 1</a:t>
            </a:r>
            <a:r>
              <a:rPr lang="en-US" dirty="0" smtClean="0"/>
              <a:t> </a:t>
            </a:r>
            <a:br>
              <a:rPr lang="en-US" dirty="0" smtClean="0"/>
            </a:br>
            <a:r>
              <a:rPr lang="en-US" dirty="0" smtClean="0"/>
              <a:t>Introduction to Database Systems</a:t>
            </a:r>
            <a:endParaRPr lang="en-US" dirty="0" smtClean="0"/>
          </a:p>
        </p:txBody>
      </p:sp>
      <p:sp>
        <p:nvSpPr>
          <p:cNvPr id="4" name="Subtitle 3"/>
          <p:cNvSpPr>
            <a:spLocks noGrp="1"/>
          </p:cNvSpPr>
          <p:nvPr>
            <p:ph type="subTitle" idx="1"/>
          </p:nvPr>
        </p:nvSpPr>
        <p:spPr>
          <a:xfrm>
            <a:off x="1371600" y="3886200"/>
            <a:ext cx="6400800" cy="2209800"/>
          </a:xfrm>
        </p:spPr>
        <p:txBody>
          <a:bodyPr/>
          <a:lstStyle/>
          <a:p>
            <a:r>
              <a:rPr lang="en-IN" sz="2800" i="1" dirty="0" smtClean="0"/>
              <a:t>Presented by:</a:t>
            </a:r>
          </a:p>
          <a:p>
            <a:r>
              <a:rPr lang="en-IN" sz="2800" dirty="0" smtClean="0"/>
              <a:t>Dr. </a:t>
            </a:r>
            <a:r>
              <a:rPr lang="en-IN" sz="2800" dirty="0" err="1" smtClean="0"/>
              <a:t>Suvasini</a:t>
            </a:r>
            <a:r>
              <a:rPr lang="en-IN" sz="2800" dirty="0" smtClean="0"/>
              <a:t> </a:t>
            </a:r>
            <a:r>
              <a:rPr lang="en-IN" sz="2800" dirty="0" err="1" smtClean="0"/>
              <a:t>Panigrahi</a:t>
            </a:r>
            <a:endParaRPr lang="en-IN" sz="2800" dirty="0" smtClean="0"/>
          </a:p>
          <a:p>
            <a:r>
              <a:rPr lang="en-IN" sz="2800" dirty="0" smtClean="0"/>
              <a:t>Associate Professor</a:t>
            </a:r>
          </a:p>
          <a:p>
            <a:r>
              <a:rPr lang="en-IN" sz="2800" dirty="0" smtClean="0"/>
              <a:t>Dept. of CSE, VSSUT, </a:t>
            </a:r>
            <a:r>
              <a:rPr lang="en-IN" sz="2800" dirty="0" err="1" smtClean="0"/>
              <a:t>Burla</a:t>
            </a:r>
            <a:endParaRPr lang="en-IN" sz="2800"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0"/>
            <a:ext cx="7793037" cy="1462087"/>
          </a:xfrm>
        </p:spPr>
        <p:txBody>
          <a:bodyPr/>
          <a:lstStyle/>
          <a:p>
            <a:pPr eaLnBrk="1" hangingPunct="1"/>
            <a:r>
              <a:rPr lang="en-US" dirty="0" smtClean="0"/>
              <a:t>Introduction: </a:t>
            </a:r>
            <a:r>
              <a:rPr lang="en-US" dirty="0" smtClean="0">
                <a:solidFill>
                  <a:srgbClr val="FF0000"/>
                </a:solidFill>
              </a:rPr>
              <a:t>Basic Definitions</a:t>
            </a:r>
            <a:endParaRPr lang="en-US" dirty="0" smtClean="0"/>
          </a:p>
        </p:txBody>
      </p:sp>
      <p:sp>
        <p:nvSpPr>
          <p:cNvPr id="9219" name="Rectangle 3"/>
          <p:cNvSpPr>
            <a:spLocks noGrp="1" noChangeArrowheads="1"/>
          </p:cNvSpPr>
          <p:nvPr>
            <p:ph type="body" idx="1"/>
          </p:nvPr>
        </p:nvSpPr>
        <p:spPr>
          <a:xfrm>
            <a:off x="685800" y="1905000"/>
            <a:ext cx="8229600" cy="4724400"/>
          </a:xfrm>
        </p:spPr>
        <p:txBody>
          <a:bodyPr/>
          <a:lstStyle/>
          <a:p>
            <a:pPr eaLnBrk="1" hangingPunct="1">
              <a:lnSpc>
                <a:spcPct val="80000"/>
              </a:lnSpc>
            </a:pPr>
            <a:r>
              <a:rPr lang="en-US" sz="2400" i="1" dirty="0" smtClean="0">
                <a:solidFill>
                  <a:srgbClr val="3333FF"/>
                </a:solidFill>
              </a:rPr>
              <a:t>Defining</a:t>
            </a:r>
            <a:r>
              <a:rPr lang="en-US" sz="2400" dirty="0" smtClean="0"/>
              <a:t> a database involves specifying the data types, structures and constraints for the data to be stored in the database</a:t>
            </a:r>
          </a:p>
          <a:p>
            <a:pPr eaLnBrk="1" hangingPunct="1">
              <a:lnSpc>
                <a:spcPct val="80000"/>
              </a:lnSpc>
            </a:pPr>
            <a:endParaRPr lang="en-US" sz="2400" dirty="0" smtClean="0"/>
          </a:p>
          <a:p>
            <a:pPr eaLnBrk="1" hangingPunct="1">
              <a:lnSpc>
                <a:spcPct val="80000"/>
              </a:lnSpc>
            </a:pPr>
            <a:r>
              <a:rPr lang="en-US" sz="2400" i="1" dirty="0" smtClean="0">
                <a:solidFill>
                  <a:srgbClr val="3333FF"/>
                </a:solidFill>
              </a:rPr>
              <a:t>Constructing</a:t>
            </a:r>
            <a:r>
              <a:rPr lang="en-US" sz="2400" dirty="0" smtClean="0"/>
              <a:t> the database is the process of storing the data on some storage medium that is controlled by the DBMS</a:t>
            </a:r>
          </a:p>
          <a:p>
            <a:pPr eaLnBrk="1" hangingPunct="1">
              <a:lnSpc>
                <a:spcPct val="80000"/>
              </a:lnSpc>
            </a:pPr>
            <a:endParaRPr lang="en-US" sz="2400" dirty="0" smtClean="0"/>
          </a:p>
          <a:p>
            <a:pPr eaLnBrk="1" hangingPunct="1">
              <a:lnSpc>
                <a:spcPct val="80000"/>
              </a:lnSpc>
            </a:pPr>
            <a:r>
              <a:rPr lang="en-US" sz="2400" i="1" dirty="0" smtClean="0">
                <a:solidFill>
                  <a:srgbClr val="3333FF"/>
                </a:solidFill>
              </a:rPr>
              <a:t>Manipulating</a:t>
            </a:r>
            <a:r>
              <a:rPr lang="en-US" sz="2400" dirty="0" smtClean="0"/>
              <a:t>  the database includes functions such as:</a:t>
            </a:r>
          </a:p>
          <a:p>
            <a:pPr lvl="1" eaLnBrk="1" hangingPunct="1">
              <a:lnSpc>
                <a:spcPct val="80000"/>
              </a:lnSpc>
            </a:pPr>
            <a:r>
              <a:rPr lang="en-US" sz="2400" b="1" dirty="0" smtClean="0"/>
              <a:t>Retrieval:</a:t>
            </a:r>
            <a:r>
              <a:rPr lang="en-US" sz="2400" dirty="0" smtClean="0"/>
              <a:t> Querying the DB for retrieving certain data and generating reports</a:t>
            </a:r>
          </a:p>
          <a:p>
            <a:pPr lvl="1" eaLnBrk="1" hangingPunct="1">
              <a:lnSpc>
                <a:spcPct val="80000"/>
              </a:lnSpc>
            </a:pPr>
            <a:r>
              <a:rPr lang="en-US" sz="2400" b="1" dirty="0" smtClean="0"/>
              <a:t>Modification:</a:t>
            </a:r>
            <a:r>
              <a:rPr lang="en-US" sz="2400" dirty="0" smtClean="0"/>
              <a:t> Insertions, deletions and updates to reflect changes in the </a:t>
            </a:r>
            <a:r>
              <a:rPr lang="en-US" sz="2400" dirty="0" err="1" smtClean="0"/>
              <a:t>miniworld</a:t>
            </a:r>
            <a:endParaRPr lang="en-US" sz="2400" dirty="0" smtClean="0"/>
          </a:p>
          <a:p>
            <a:pPr lvl="1" eaLnBrk="1" hangingPunct="1">
              <a:lnSpc>
                <a:spcPct val="80000"/>
              </a:lnSpc>
              <a:buNone/>
            </a:pPr>
            <a:endParaRPr lang="en-US" sz="2400" dirty="0" smtClean="0"/>
          </a:p>
          <a:p>
            <a:pPr eaLnBrk="1" hangingPunct="1">
              <a:lnSpc>
                <a:spcPct val="80000"/>
              </a:lnSpc>
            </a:pPr>
            <a:endParaRPr lang="en-US" sz="2000" dirty="0" smtClean="0"/>
          </a:p>
          <a:p>
            <a:pPr eaLnBrk="1" hangingPunct="1">
              <a:lnSpc>
                <a:spcPct val="80000"/>
              </a:lnSpc>
            </a:pPr>
            <a:endParaRPr lang="en-US" sz="2000" dirty="0" smtClean="0"/>
          </a:p>
        </p:txBody>
      </p:sp>
      <p:sp>
        <p:nvSpPr>
          <p:cNvPr id="4" name="Date Placeholder 3"/>
          <p:cNvSpPr>
            <a:spLocks noGrp="1"/>
          </p:cNvSpPr>
          <p:nvPr>
            <p:ph type="dt" sz="half" idx="10"/>
          </p:nvPr>
        </p:nvSpPr>
        <p:spPr/>
        <p:txBody>
          <a:bodyPr/>
          <a:lstStyle/>
          <a:p>
            <a:fld id="{12C7E6AD-EEB9-43F0-91B1-1F6784139338}"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Database Applications</a:t>
            </a:r>
          </a:p>
        </p:txBody>
      </p:sp>
      <p:sp>
        <p:nvSpPr>
          <p:cNvPr id="5123" name="Rectangle 3"/>
          <p:cNvSpPr>
            <a:spLocks noGrp="1" noChangeArrowheads="1"/>
          </p:cNvSpPr>
          <p:nvPr>
            <p:ph type="body" idx="1"/>
          </p:nvPr>
        </p:nvSpPr>
        <p:spPr>
          <a:xfrm>
            <a:off x="762000" y="1905000"/>
            <a:ext cx="8001000" cy="4114800"/>
          </a:xfrm>
        </p:spPr>
        <p:txBody>
          <a:bodyPr/>
          <a:lstStyle/>
          <a:p>
            <a:pPr eaLnBrk="1" hangingPunct="1"/>
            <a:r>
              <a:rPr lang="en-US" sz="2400" dirty="0" smtClean="0"/>
              <a:t>Databases are widely used in almost all aspects of our lives</a:t>
            </a:r>
          </a:p>
          <a:p>
            <a:pPr eaLnBrk="1" hangingPunct="1"/>
            <a:r>
              <a:rPr lang="en-US" sz="2400" dirty="0" smtClean="0">
                <a:solidFill>
                  <a:srgbClr val="3333FF"/>
                </a:solidFill>
              </a:rPr>
              <a:t>Traditional Database Applications</a:t>
            </a:r>
          </a:p>
          <a:p>
            <a:pPr lvl="1"/>
            <a:r>
              <a:rPr lang="en-US" sz="2000" dirty="0" smtClean="0">
                <a:solidFill>
                  <a:srgbClr val="FF0000"/>
                </a:solidFill>
              </a:rPr>
              <a:t>Banking</a:t>
            </a:r>
            <a:r>
              <a:rPr lang="en-US" sz="2000" dirty="0" smtClean="0"/>
              <a:t>: customer information, loans and banking transactions</a:t>
            </a:r>
          </a:p>
          <a:p>
            <a:pPr lvl="1"/>
            <a:r>
              <a:rPr lang="en-US" sz="2000" dirty="0" smtClean="0">
                <a:solidFill>
                  <a:srgbClr val="FF0000"/>
                </a:solidFill>
              </a:rPr>
              <a:t>Credit Card Transactions: </a:t>
            </a:r>
            <a:r>
              <a:rPr lang="en-US" sz="2000" dirty="0" smtClean="0"/>
              <a:t>purchases on credit cards and generation of monthly statements</a:t>
            </a:r>
          </a:p>
          <a:p>
            <a:pPr lvl="1"/>
            <a:r>
              <a:rPr lang="en-US" sz="2000" dirty="0" smtClean="0">
                <a:solidFill>
                  <a:srgbClr val="FF0000"/>
                </a:solidFill>
              </a:rPr>
              <a:t>Telecommunications: </a:t>
            </a:r>
            <a:r>
              <a:rPr lang="en-US" sz="2000" dirty="0" smtClean="0"/>
              <a:t>Records of calls made, generating monthly bills, balances on prepaid calling cards, etc.</a:t>
            </a:r>
          </a:p>
          <a:p>
            <a:pPr lvl="1"/>
            <a:r>
              <a:rPr lang="en-US" sz="2000" dirty="0" smtClean="0">
                <a:solidFill>
                  <a:srgbClr val="FF0000"/>
                </a:solidFill>
              </a:rPr>
              <a:t>Airlines:</a:t>
            </a:r>
            <a:r>
              <a:rPr lang="en-US" sz="2000" dirty="0" smtClean="0"/>
              <a:t> reservations, schedule information</a:t>
            </a:r>
          </a:p>
          <a:p>
            <a:pPr lvl="1"/>
            <a:r>
              <a:rPr lang="en-US" sz="2000" dirty="0" smtClean="0">
                <a:solidFill>
                  <a:srgbClr val="FF0000"/>
                </a:solidFill>
              </a:rPr>
              <a:t>Universities:</a:t>
            </a:r>
            <a:r>
              <a:rPr lang="en-US" sz="2000" dirty="0" smtClean="0"/>
              <a:t>  student information, course registration, grades</a:t>
            </a:r>
          </a:p>
        </p:txBody>
      </p:sp>
      <p:sp>
        <p:nvSpPr>
          <p:cNvPr id="4" name="Date Placeholder 3"/>
          <p:cNvSpPr>
            <a:spLocks noGrp="1"/>
          </p:cNvSpPr>
          <p:nvPr>
            <p:ph type="dt" sz="half" idx="10"/>
          </p:nvPr>
        </p:nvSpPr>
        <p:spPr/>
        <p:txBody>
          <a:bodyPr/>
          <a:lstStyle/>
          <a:p>
            <a:fld id="{88FAE6F9-695D-40E6-A871-C9CFC57C097D}" type="datetime1">
              <a:rPr lang="en-US" smtClean="0"/>
              <a:pPr/>
              <a:t>1/14/2018</a:t>
            </a:fld>
            <a:endParaRPr lang="en-US" dirty="0"/>
          </a:p>
        </p:txBody>
      </p:sp>
      <p:sp>
        <p:nvSpPr>
          <p:cNvPr id="5" name="Slide Number Placeholder 4"/>
          <p:cNvSpPr>
            <a:spLocks noGrp="1"/>
          </p:cNvSpPr>
          <p:nvPr>
            <p:ph type="sldNum" sz="quarter" idx="12"/>
          </p:nvPr>
        </p:nvSpPr>
        <p:spPr/>
        <p:txBody>
          <a:bodyPr/>
          <a:lstStyle/>
          <a:p>
            <a:fld id="{DA82EA7F-6C48-4B5E-9B73-AAFE94F4834B}"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smtClean="0"/>
              <a:t>Database and Database Users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228600"/>
            <a:ext cx="7793038" cy="1462088"/>
          </a:xfrm>
        </p:spPr>
        <p:txBody>
          <a:bodyPr/>
          <a:lstStyle/>
          <a:p>
            <a:pPr eaLnBrk="1" hangingPunct="1"/>
            <a:r>
              <a:rPr lang="en-US" smtClean="0"/>
              <a:t>Database Applications</a:t>
            </a:r>
          </a:p>
        </p:txBody>
      </p:sp>
      <p:sp>
        <p:nvSpPr>
          <p:cNvPr id="6147" name="Rectangle 3"/>
          <p:cNvSpPr>
            <a:spLocks noGrp="1" noChangeArrowheads="1"/>
          </p:cNvSpPr>
          <p:nvPr>
            <p:ph type="body" idx="1"/>
          </p:nvPr>
        </p:nvSpPr>
        <p:spPr>
          <a:xfrm>
            <a:off x="1143000" y="1905000"/>
            <a:ext cx="7772400" cy="4114800"/>
          </a:xfrm>
        </p:spPr>
        <p:txBody>
          <a:bodyPr/>
          <a:lstStyle/>
          <a:p>
            <a:r>
              <a:rPr lang="en-US" sz="2400" dirty="0" smtClean="0">
                <a:solidFill>
                  <a:srgbClr val="3333FF"/>
                </a:solidFill>
              </a:rPr>
              <a:t>Traditional Database Applications</a:t>
            </a:r>
          </a:p>
          <a:p>
            <a:pPr lvl="1"/>
            <a:r>
              <a:rPr lang="en-US" sz="2000" dirty="0" smtClean="0">
                <a:solidFill>
                  <a:srgbClr val="FF0000"/>
                </a:solidFill>
              </a:rPr>
              <a:t>Sales:</a:t>
            </a:r>
            <a:r>
              <a:rPr lang="en-US" sz="2000" dirty="0" smtClean="0"/>
              <a:t> customers, products, purchases</a:t>
            </a:r>
          </a:p>
          <a:p>
            <a:pPr lvl="1"/>
            <a:r>
              <a:rPr lang="en-US" sz="2000" dirty="0" smtClean="0">
                <a:solidFill>
                  <a:srgbClr val="FF0000"/>
                </a:solidFill>
              </a:rPr>
              <a:t>Manufacturing:</a:t>
            </a:r>
            <a:r>
              <a:rPr lang="en-US" sz="2000" dirty="0" smtClean="0"/>
              <a:t> production, inventory, orders, supply chain</a:t>
            </a:r>
          </a:p>
          <a:p>
            <a:pPr lvl="1"/>
            <a:r>
              <a:rPr lang="en-US" sz="2000" dirty="0" smtClean="0">
                <a:solidFill>
                  <a:srgbClr val="FF0000"/>
                </a:solidFill>
              </a:rPr>
              <a:t>Human resources:  </a:t>
            </a:r>
            <a:r>
              <a:rPr lang="en-US" sz="2000" dirty="0" smtClean="0"/>
              <a:t>employee records, salaries, tax deductions</a:t>
            </a:r>
          </a:p>
          <a:p>
            <a:pPr lvl="1"/>
            <a:r>
              <a:rPr lang="en-US" sz="2000" dirty="0" smtClean="0"/>
              <a:t>Many other applications …</a:t>
            </a:r>
          </a:p>
          <a:p>
            <a:pPr eaLnBrk="1" hangingPunct="1">
              <a:lnSpc>
                <a:spcPct val="90000"/>
              </a:lnSpc>
            </a:pPr>
            <a:r>
              <a:rPr lang="en-US" sz="2400" dirty="0" smtClean="0">
                <a:solidFill>
                  <a:srgbClr val="3333FF"/>
                </a:solidFill>
              </a:rPr>
              <a:t>More Recent Applications</a:t>
            </a:r>
          </a:p>
          <a:p>
            <a:pPr lvl="1" eaLnBrk="1" hangingPunct="1">
              <a:lnSpc>
                <a:spcPct val="90000"/>
              </a:lnSpc>
            </a:pPr>
            <a:r>
              <a:rPr lang="en-US" sz="2000" dirty="0" smtClean="0"/>
              <a:t>YouTube </a:t>
            </a:r>
          </a:p>
          <a:p>
            <a:pPr lvl="1" eaLnBrk="1" hangingPunct="1">
              <a:lnSpc>
                <a:spcPct val="90000"/>
              </a:lnSpc>
            </a:pPr>
            <a:r>
              <a:rPr lang="en-US" sz="2000" dirty="0" smtClean="0"/>
              <a:t>iTunes</a:t>
            </a:r>
          </a:p>
          <a:p>
            <a:pPr lvl="1" eaLnBrk="1" hangingPunct="1">
              <a:lnSpc>
                <a:spcPct val="90000"/>
              </a:lnSpc>
            </a:pPr>
            <a:r>
              <a:rPr lang="en-US" sz="2000" dirty="0" smtClean="0"/>
              <a:t>Geographic Information Systems (GIS)</a:t>
            </a:r>
          </a:p>
          <a:p>
            <a:pPr lvl="1" eaLnBrk="1" hangingPunct="1">
              <a:lnSpc>
                <a:spcPct val="90000"/>
              </a:lnSpc>
            </a:pPr>
            <a:r>
              <a:rPr lang="en-US" sz="2000" dirty="0" smtClean="0"/>
              <a:t>Data Warehouses</a:t>
            </a:r>
          </a:p>
          <a:p>
            <a:pPr lvl="1" eaLnBrk="1" hangingPunct="1">
              <a:lnSpc>
                <a:spcPct val="90000"/>
              </a:lnSpc>
            </a:pPr>
            <a:r>
              <a:rPr lang="en-US" sz="2000" dirty="0" smtClean="0"/>
              <a:t>Many other applications …</a:t>
            </a:r>
          </a:p>
          <a:p>
            <a:pPr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fld id="{6BA5FEDA-7971-450D-9C1C-620CCDE70787}"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a:t>
            </a:r>
            <a:endParaRPr lang="en-IN" dirty="0"/>
          </a:p>
        </p:txBody>
      </p:sp>
      <p:sp>
        <p:nvSpPr>
          <p:cNvPr id="3" name="Content Placeholder 2"/>
          <p:cNvSpPr>
            <a:spLocks noGrp="1"/>
          </p:cNvSpPr>
          <p:nvPr>
            <p:ph idx="1"/>
          </p:nvPr>
        </p:nvSpPr>
        <p:spPr>
          <a:xfrm>
            <a:off x="838200" y="1828800"/>
            <a:ext cx="7772400" cy="4419600"/>
          </a:xfrm>
        </p:spPr>
        <p:txBody>
          <a:bodyPr/>
          <a:lstStyle/>
          <a:p>
            <a:r>
              <a:rPr lang="en-IN" sz="2400" dirty="0" smtClean="0"/>
              <a:t>The </a:t>
            </a:r>
            <a:r>
              <a:rPr lang="en-IN" sz="2400" dirty="0" smtClean="0">
                <a:solidFill>
                  <a:srgbClr val="3333FF"/>
                </a:solidFill>
              </a:rPr>
              <a:t>DBMS software </a:t>
            </a:r>
            <a:r>
              <a:rPr lang="en-IN" sz="2400" dirty="0" smtClean="0"/>
              <a:t>is a collection of programs that enables users to create and maintain a database</a:t>
            </a:r>
          </a:p>
          <a:p>
            <a:r>
              <a:rPr lang="en-IN" sz="2400" dirty="0" smtClean="0">
                <a:solidFill>
                  <a:srgbClr val="3333FF"/>
                </a:solidFill>
              </a:rPr>
              <a:t>System </a:t>
            </a:r>
            <a:r>
              <a:rPr lang="en-IN" sz="2400" dirty="0" err="1" smtClean="0">
                <a:solidFill>
                  <a:srgbClr val="3333FF"/>
                </a:solidFill>
              </a:rPr>
              <a:t>Catalog</a:t>
            </a:r>
            <a:r>
              <a:rPr lang="en-IN" sz="2400" dirty="0" smtClean="0">
                <a:solidFill>
                  <a:srgbClr val="3333FF"/>
                </a:solidFill>
              </a:rPr>
              <a:t>/Data dictionary </a:t>
            </a:r>
            <a:r>
              <a:rPr lang="en-IN" sz="2400" dirty="0" smtClean="0"/>
              <a:t>is a collection of data about the database which are used by the DBMS for describing the structure of a database like name of the tables, name of attributes of each table, data types and lengths of attributes, etc.</a:t>
            </a:r>
          </a:p>
          <a:p>
            <a:r>
              <a:rPr lang="en-IN" sz="2400" dirty="0" smtClean="0"/>
              <a:t>All this information called </a:t>
            </a:r>
            <a:r>
              <a:rPr lang="en-IN" sz="2400" dirty="0" smtClean="0">
                <a:solidFill>
                  <a:srgbClr val="3333FF"/>
                </a:solidFill>
              </a:rPr>
              <a:t>metadata</a:t>
            </a:r>
            <a:r>
              <a:rPr lang="en-IN" sz="2400" dirty="0" smtClean="0"/>
              <a:t> (</a:t>
            </a:r>
            <a:r>
              <a:rPr lang="en-IN" sz="2400" i="1" dirty="0" smtClean="0"/>
              <a:t>data about data</a:t>
            </a:r>
            <a:r>
              <a:rPr lang="en-IN" sz="2400" dirty="0" smtClean="0"/>
              <a:t>) forms a miniature database </a:t>
            </a:r>
          </a:p>
          <a:p>
            <a:r>
              <a:rPr lang="en-IN" sz="2400" dirty="0" smtClean="0"/>
              <a:t>The </a:t>
            </a:r>
            <a:r>
              <a:rPr lang="en-IN" sz="2400" i="1" dirty="0" smtClean="0"/>
              <a:t>database</a:t>
            </a:r>
            <a:r>
              <a:rPr lang="en-IN" sz="2400" dirty="0" smtClean="0"/>
              <a:t> and the </a:t>
            </a:r>
            <a:r>
              <a:rPr lang="en-IN" sz="2400" i="1" dirty="0" smtClean="0"/>
              <a:t>DBMS software </a:t>
            </a:r>
            <a:r>
              <a:rPr lang="en-IN" sz="2400" dirty="0" smtClean="0"/>
              <a:t>are together called a </a:t>
            </a:r>
            <a:r>
              <a:rPr lang="en-IN" sz="2400" dirty="0" smtClean="0">
                <a:solidFill>
                  <a:srgbClr val="3333FF"/>
                </a:solidFill>
              </a:rPr>
              <a:t>Database System (</a:t>
            </a:r>
            <a:r>
              <a:rPr lang="en-US" sz="2400" dirty="0" smtClean="0">
                <a:solidFill>
                  <a:srgbClr val="3333FF"/>
                </a:solidFill>
              </a:rPr>
              <a:t>DBS)</a:t>
            </a:r>
            <a:endParaRPr lang="en-IN" sz="2400" dirty="0" smtClean="0">
              <a:solidFill>
                <a:srgbClr val="3333FF"/>
              </a:solidFill>
            </a:endParaRPr>
          </a:p>
          <a:p>
            <a:endParaRPr lang="en-IN" sz="2400" dirty="0" smtClean="0"/>
          </a:p>
          <a:p>
            <a:endParaRPr lang="en-IN" dirty="0"/>
          </a:p>
        </p:txBody>
      </p:sp>
      <p:sp>
        <p:nvSpPr>
          <p:cNvPr id="4" name="Date Placeholder 3"/>
          <p:cNvSpPr>
            <a:spLocks noGrp="1"/>
          </p:cNvSpPr>
          <p:nvPr>
            <p:ph type="dt" sz="half" idx="10"/>
          </p:nvPr>
        </p:nvSpPr>
        <p:spPr/>
        <p:txBody>
          <a:bodyPr/>
          <a:lstStyle/>
          <a:p>
            <a:fld id="{C1F2BD80-03CD-4B74-95A1-32DA05C8AFA4}"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731044"/>
            <a:ext cx="7793037" cy="1462087"/>
          </a:xfrm>
        </p:spPr>
        <p:txBody>
          <a:bodyPr/>
          <a:lstStyle/>
          <a:p>
            <a:pPr eaLnBrk="1" hangingPunct="1"/>
            <a:r>
              <a:rPr lang="en-US" sz="3200" dirty="0" smtClean="0"/>
              <a:t>Simplified Database System Environment</a:t>
            </a:r>
          </a:p>
        </p:txBody>
      </p:sp>
      <p:pic>
        <p:nvPicPr>
          <p:cNvPr id="11267" name="Picture 3" descr="fig01_01"/>
          <p:cNvPicPr>
            <a:picLocks noChangeAspect="1" noChangeArrowheads="1"/>
          </p:cNvPicPr>
          <p:nvPr/>
        </p:nvPicPr>
        <p:blipFill>
          <a:blip r:embed="rId2" cstate="print"/>
          <a:srcRect/>
          <a:stretch>
            <a:fillRect/>
          </a:stretch>
        </p:blipFill>
        <p:spPr bwMode="auto">
          <a:xfrm>
            <a:off x="304800" y="990600"/>
            <a:ext cx="6650559" cy="5334000"/>
          </a:xfrm>
          <a:prstGeom prst="rect">
            <a:avLst/>
          </a:prstGeom>
          <a:noFill/>
          <a:ln w="9525">
            <a:noFill/>
            <a:miter lim="800000"/>
            <a:headEnd/>
            <a:tailEnd/>
          </a:ln>
        </p:spPr>
      </p:pic>
      <p:sp>
        <p:nvSpPr>
          <p:cNvPr id="4" name="TextBox 3"/>
          <p:cNvSpPr txBox="1"/>
          <p:nvPr/>
        </p:nvSpPr>
        <p:spPr>
          <a:xfrm>
            <a:off x="5334000" y="2971800"/>
            <a:ext cx="3795463" cy="1200329"/>
          </a:xfrm>
          <a:prstGeom prst="rect">
            <a:avLst/>
          </a:prstGeom>
          <a:noFill/>
        </p:spPr>
        <p:txBody>
          <a:bodyPr wrap="none" rtlCol="0">
            <a:spAutoFit/>
          </a:bodyPr>
          <a:lstStyle/>
          <a:p>
            <a:r>
              <a:rPr lang="en-IN" dirty="0" smtClean="0"/>
              <a:t>In the </a:t>
            </a:r>
            <a:r>
              <a:rPr lang="en-IN" u="sng" dirty="0" smtClean="0"/>
              <a:t>database approach</a:t>
            </a:r>
            <a:r>
              <a:rPr lang="en-IN" dirty="0" smtClean="0"/>
              <a:t>,</a:t>
            </a:r>
          </a:p>
          <a:p>
            <a:r>
              <a:rPr lang="en-IN" dirty="0" smtClean="0"/>
              <a:t>a </a:t>
            </a:r>
            <a:r>
              <a:rPr lang="en-IN" dirty="0" smtClean="0">
                <a:solidFill>
                  <a:srgbClr val="3333FF"/>
                </a:solidFill>
              </a:rPr>
              <a:t>single repository of data is</a:t>
            </a:r>
          </a:p>
          <a:p>
            <a:r>
              <a:rPr lang="en-IN" dirty="0" smtClean="0">
                <a:solidFill>
                  <a:srgbClr val="3333FF"/>
                </a:solidFill>
              </a:rPr>
              <a:t>maintained </a:t>
            </a:r>
            <a:r>
              <a:rPr lang="en-IN" dirty="0" smtClean="0"/>
              <a:t>which is defined once </a:t>
            </a:r>
          </a:p>
          <a:p>
            <a:r>
              <a:rPr lang="en-IN" dirty="0" smtClean="0"/>
              <a:t>and then accessed by various users</a:t>
            </a:r>
            <a:endParaRPr lang="en-IN" dirty="0"/>
          </a:p>
        </p:txBody>
      </p:sp>
      <p:sp>
        <p:nvSpPr>
          <p:cNvPr id="5" name="Date Placeholder 4"/>
          <p:cNvSpPr>
            <a:spLocks noGrp="1"/>
          </p:cNvSpPr>
          <p:nvPr>
            <p:ph type="dt" sz="half" idx="10"/>
          </p:nvPr>
        </p:nvSpPr>
        <p:spPr/>
        <p:txBody>
          <a:bodyPr/>
          <a:lstStyle/>
          <a:p>
            <a:fld id="{12CA5B4F-486C-49E8-B8BA-42E06F11B3BF}" type="datetime1">
              <a:rPr lang="en-US" smtClean="0"/>
              <a:pPr/>
              <a:t>1/14/2018</a:t>
            </a:fld>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descr="D:\My Documents\Course Tech\Artwork\JPG\FINAL BMPS CH 01\FIG01-02.jpg"/>
          <p:cNvPicPr>
            <a:picLocks noChangeAspect="1" noChangeArrowheads="1"/>
          </p:cNvPicPr>
          <p:nvPr/>
        </p:nvPicPr>
        <p:blipFill>
          <a:blip r:embed="rId3" cstate="print"/>
          <a:srcRect/>
          <a:stretch>
            <a:fillRect/>
          </a:stretch>
        </p:blipFill>
        <p:spPr bwMode="auto">
          <a:xfrm>
            <a:off x="790523" y="1900238"/>
            <a:ext cx="7872466" cy="4424362"/>
          </a:xfrm>
          <a:prstGeom prst="rect">
            <a:avLst/>
          </a:prstGeom>
          <a:noFill/>
        </p:spPr>
      </p:pic>
      <p:sp>
        <p:nvSpPr>
          <p:cNvPr id="20488" name="Text Box 8"/>
          <p:cNvSpPr txBox="1">
            <a:spLocks noChangeArrowheads="1"/>
          </p:cNvSpPr>
          <p:nvPr/>
        </p:nvSpPr>
        <p:spPr bwMode="auto">
          <a:xfrm>
            <a:off x="1219200" y="533400"/>
            <a:ext cx="7543800" cy="954107"/>
          </a:xfrm>
          <a:prstGeom prst="rect">
            <a:avLst/>
          </a:prstGeom>
          <a:noFill/>
          <a:ln w="9525">
            <a:noFill/>
            <a:miter lim="800000"/>
            <a:headEnd/>
            <a:tailEnd/>
          </a:ln>
          <a:effectLst/>
        </p:spPr>
        <p:txBody>
          <a:bodyPr wrap="square">
            <a:spAutoFit/>
          </a:bodyPr>
          <a:lstStyle/>
          <a:p>
            <a:pPr>
              <a:buFont typeface="Monotype Sorts" pitchFamily="2" charset="2"/>
              <a:buNone/>
            </a:pPr>
            <a:r>
              <a:rPr lang="en-US" sz="2400" b="1" dirty="0" smtClean="0">
                <a:solidFill>
                  <a:srgbClr val="3333CC"/>
                </a:solidFill>
              </a:rPr>
              <a:t> </a:t>
            </a:r>
            <a:r>
              <a:rPr lang="en-US" sz="2800" b="1" dirty="0" smtClean="0">
                <a:solidFill>
                  <a:srgbClr val="3333CC"/>
                </a:solidFill>
              </a:rPr>
              <a:t>DBMS </a:t>
            </a:r>
            <a:r>
              <a:rPr lang="en-US" sz="2800" b="1" dirty="0">
                <a:solidFill>
                  <a:srgbClr val="3333CC"/>
                </a:solidFill>
              </a:rPr>
              <a:t>Manages the Interaction</a:t>
            </a:r>
          </a:p>
          <a:p>
            <a:pPr>
              <a:buFont typeface="Monotype Sorts" pitchFamily="2" charset="2"/>
              <a:buNone/>
            </a:pPr>
            <a:r>
              <a:rPr lang="en-US" sz="2800" b="1" dirty="0">
                <a:solidFill>
                  <a:srgbClr val="3333CC"/>
                </a:solidFill>
              </a:rPr>
              <a:t> Between the End User and the Database</a:t>
            </a:r>
          </a:p>
        </p:txBody>
      </p:sp>
      <p:sp>
        <p:nvSpPr>
          <p:cNvPr id="4" name="Date Placeholder 3"/>
          <p:cNvSpPr>
            <a:spLocks noGrp="1"/>
          </p:cNvSpPr>
          <p:nvPr>
            <p:ph type="dt" sz="half" idx="10"/>
          </p:nvPr>
        </p:nvSpPr>
        <p:spPr/>
        <p:txBody>
          <a:bodyPr/>
          <a:lstStyle/>
          <a:p>
            <a:fld id="{51097CED-ED03-4C87-B599-FFD1940DAF74}"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600" dirty="0" smtClean="0"/>
              <a:t>Example of a Database System: An UNIVERSITY example</a:t>
            </a:r>
          </a:p>
        </p:txBody>
      </p:sp>
      <p:sp>
        <p:nvSpPr>
          <p:cNvPr id="13315" name="Rectangle 3"/>
          <p:cNvSpPr>
            <a:spLocks noGrp="1" noChangeArrowheads="1"/>
          </p:cNvSpPr>
          <p:nvPr>
            <p:ph type="body" idx="1"/>
          </p:nvPr>
        </p:nvSpPr>
        <p:spPr>
          <a:xfrm>
            <a:off x="990600" y="1905000"/>
            <a:ext cx="7772400" cy="4114800"/>
          </a:xfrm>
        </p:spPr>
        <p:txBody>
          <a:bodyPr/>
          <a:lstStyle/>
          <a:p>
            <a:pPr eaLnBrk="1" hangingPunct="1">
              <a:lnSpc>
                <a:spcPct val="80000"/>
              </a:lnSpc>
            </a:pPr>
            <a:r>
              <a:rPr lang="en-US" sz="2000" dirty="0" smtClean="0"/>
              <a:t>A UNIVERSITY database for maintaining information concerning students, courses and grades in a university environment</a:t>
            </a:r>
          </a:p>
          <a:p>
            <a:pPr eaLnBrk="1" hangingPunct="1">
              <a:lnSpc>
                <a:spcPct val="80000"/>
              </a:lnSpc>
            </a:pPr>
            <a:endParaRPr lang="en-US" sz="2000" dirty="0" smtClean="0"/>
          </a:p>
          <a:p>
            <a:pPr eaLnBrk="1" hangingPunct="1">
              <a:lnSpc>
                <a:spcPct val="80000"/>
              </a:lnSpc>
            </a:pPr>
            <a:r>
              <a:rPr lang="en-US" sz="2000" dirty="0" smtClean="0"/>
              <a:t>We have the following :</a:t>
            </a:r>
          </a:p>
          <a:p>
            <a:pPr lvl="1" eaLnBrk="1" hangingPunct="1">
              <a:lnSpc>
                <a:spcPct val="80000"/>
              </a:lnSpc>
            </a:pPr>
            <a:r>
              <a:rPr lang="en-US" sz="2000" b="1" dirty="0" smtClean="0"/>
              <a:t>STUDENT</a:t>
            </a:r>
            <a:r>
              <a:rPr lang="en-US" sz="2000" dirty="0" smtClean="0"/>
              <a:t> file stores data on each student</a:t>
            </a:r>
          </a:p>
          <a:p>
            <a:pPr lvl="1" eaLnBrk="1" hangingPunct="1">
              <a:lnSpc>
                <a:spcPct val="80000"/>
              </a:lnSpc>
            </a:pPr>
            <a:r>
              <a:rPr lang="en-US" sz="2000" b="1" dirty="0" smtClean="0"/>
              <a:t>COURSE </a:t>
            </a:r>
            <a:r>
              <a:rPr lang="en-US" sz="2000" dirty="0" smtClean="0"/>
              <a:t>file stores data on each course</a:t>
            </a:r>
          </a:p>
          <a:p>
            <a:pPr lvl="1" eaLnBrk="1" hangingPunct="1">
              <a:lnSpc>
                <a:spcPct val="80000"/>
              </a:lnSpc>
            </a:pPr>
            <a:r>
              <a:rPr lang="en-US" sz="2000" b="1" dirty="0" smtClean="0"/>
              <a:t>SECTION</a:t>
            </a:r>
            <a:r>
              <a:rPr lang="en-US" sz="2000" dirty="0" smtClean="0"/>
              <a:t> file stores data on each section of each course</a:t>
            </a:r>
          </a:p>
          <a:p>
            <a:pPr lvl="1" eaLnBrk="1" hangingPunct="1">
              <a:lnSpc>
                <a:spcPct val="80000"/>
              </a:lnSpc>
            </a:pPr>
            <a:r>
              <a:rPr lang="en-US" sz="2000" b="1" dirty="0" smtClean="0"/>
              <a:t>GRADE_REPORT</a:t>
            </a:r>
            <a:r>
              <a:rPr lang="en-US" sz="2000" dirty="0" smtClean="0"/>
              <a:t> file stores the grades that students receive </a:t>
            </a:r>
          </a:p>
          <a:p>
            <a:pPr lvl="1" eaLnBrk="1" hangingPunct="1">
              <a:lnSpc>
                <a:spcPct val="80000"/>
              </a:lnSpc>
            </a:pPr>
            <a:r>
              <a:rPr lang="en-US" sz="2000" b="1" dirty="0" smtClean="0"/>
              <a:t>PREREQUISITE</a:t>
            </a:r>
            <a:r>
              <a:rPr lang="en-US" sz="2000" dirty="0" smtClean="0"/>
              <a:t> file stores the prerequisites </a:t>
            </a:r>
          </a:p>
          <a:p>
            <a:pPr lvl="1" eaLnBrk="1" hangingPunct="1">
              <a:lnSpc>
                <a:spcPct val="80000"/>
              </a:lnSpc>
              <a:buNone/>
            </a:pPr>
            <a:endParaRPr lang="en-US" sz="2000" dirty="0" smtClean="0"/>
          </a:p>
          <a:p>
            <a:pPr eaLnBrk="1" hangingPunct="1">
              <a:lnSpc>
                <a:spcPct val="80000"/>
              </a:lnSpc>
            </a:pPr>
            <a:r>
              <a:rPr lang="en-US" sz="2000" dirty="0" smtClean="0"/>
              <a:t>To construct the UNIVERSITY database, data is stored to represent each student, course, section, grade report and perquisites as a record in the appropriate table </a:t>
            </a:r>
          </a:p>
        </p:txBody>
      </p:sp>
      <p:sp>
        <p:nvSpPr>
          <p:cNvPr id="4" name="Date Placeholder 3"/>
          <p:cNvSpPr>
            <a:spLocks noGrp="1"/>
          </p:cNvSpPr>
          <p:nvPr>
            <p:ph type="dt" sz="half" idx="10"/>
          </p:nvPr>
        </p:nvSpPr>
        <p:spPr/>
        <p:txBody>
          <a:bodyPr/>
          <a:lstStyle/>
          <a:p>
            <a:fld id="{9115C0FC-BAFF-4F2A-9641-165237878682}"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731044"/>
            <a:ext cx="7793037" cy="1462087"/>
          </a:xfrm>
        </p:spPr>
        <p:txBody>
          <a:bodyPr/>
          <a:lstStyle/>
          <a:p>
            <a:pPr eaLnBrk="1" hangingPunct="1"/>
            <a:r>
              <a:rPr lang="en-US" dirty="0" smtClean="0"/>
              <a:t>Example of a simple database</a:t>
            </a:r>
          </a:p>
        </p:txBody>
      </p:sp>
      <p:pic>
        <p:nvPicPr>
          <p:cNvPr id="14339" name="Picture 3" descr="fig01_02"/>
          <p:cNvPicPr>
            <a:picLocks noChangeAspect="1" noChangeArrowheads="1"/>
          </p:cNvPicPr>
          <p:nvPr/>
        </p:nvPicPr>
        <p:blipFill>
          <a:blip r:embed="rId2" cstate="print"/>
          <a:srcRect/>
          <a:stretch>
            <a:fillRect/>
          </a:stretch>
        </p:blipFill>
        <p:spPr bwMode="auto">
          <a:xfrm>
            <a:off x="1600200" y="799091"/>
            <a:ext cx="5943600" cy="5525509"/>
          </a:xfrm>
          <a:prstGeom prst="rect">
            <a:avLst/>
          </a:prstGeom>
          <a:noFill/>
          <a:ln w="9525">
            <a:noFill/>
            <a:miter lim="800000"/>
            <a:headEnd/>
            <a:tailEnd/>
          </a:ln>
        </p:spPr>
      </p:pic>
      <p:graphicFrame>
        <p:nvGraphicFramePr>
          <p:cNvPr id="4" name="Table 3"/>
          <p:cNvGraphicFramePr>
            <a:graphicFrameLocks noGrp="1"/>
          </p:cNvGraphicFramePr>
          <p:nvPr/>
        </p:nvGraphicFramePr>
        <p:xfrm>
          <a:off x="228600" y="2559214"/>
          <a:ext cx="2514600" cy="747866"/>
        </p:xfrm>
        <a:graphic>
          <a:graphicData uri="http://schemas.openxmlformats.org/drawingml/2006/table">
            <a:tbl>
              <a:tblPr firstRow="1" bandRow="1">
                <a:tableStyleId>{5940675A-B579-460E-94D1-54222C63F5DA}</a:tableStyleId>
              </a:tblPr>
              <a:tblGrid>
                <a:gridCol w="628650"/>
                <a:gridCol w="628650"/>
                <a:gridCol w="628650"/>
                <a:gridCol w="628650"/>
              </a:tblGrid>
              <a:tr h="183986">
                <a:tc>
                  <a:txBody>
                    <a:bodyPr/>
                    <a:lstStyle/>
                    <a:p>
                      <a:pPr algn="ctr"/>
                      <a:r>
                        <a:rPr lang="en-IN" sz="1000" baseline="0" dirty="0" smtClean="0"/>
                        <a:t>Name</a:t>
                      </a:r>
                      <a:endParaRPr lang="en-IN" sz="1000" baseline="0" dirty="0"/>
                    </a:p>
                  </a:txBody>
                  <a:tcPr>
                    <a:solidFill>
                      <a:schemeClr val="bg1">
                        <a:lumMod val="85000"/>
                      </a:schemeClr>
                    </a:solidFill>
                  </a:tcPr>
                </a:tc>
                <a:tc>
                  <a:txBody>
                    <a:bodyPr/>
                    <a:lstStyle/>
                    <a:p>
                      <a:pPr algn="ctr"/>
                      <a:r>
                        <a:rPr lang="en-IN" sz="1000" baseline="0" dirty="0" smtClean="0"/>
                        <a:t>Roll No</a:t>
                      </a:r>
                      <a:endParaRPr lang="en-IN" sz="1000" baseline="0" dirty="0"/>
                    </a:p>
                  </a:txBody>
                  <a:tcPr>
                    <a:solidFill>
                      <a:schemeClr val="bg1">
                        <a:lumMod val="85000"/>
                      </a:schemeClr>
                    </a:solidFill>
                  </a:tcPr>
                </a:tc>
                <a:tc>
                  <a:txBody>
                    <a:bodyPr/>
                    <a:lstStyle/>
                    <a:p>
                      <a:pPr algn="ctr"/>
                      <a:r>
                        <a:rPr lang="en-IN" sz="1000" baseline="0" dirty="0" smtClean="0"/>
                        <a:t>Class</a:t>
                      </a:r>
                      <a:endParaRPr lang="en-IN" sz="1000" baseline="0" dirty="0"/>
                    </a:p>
                  </a:txBody>
                  <a:tcPr>
                    <a:solidFill>
                      <a:schemeClr val="bg1">
                        <a:lumMod val="85000"/>
                      </a:schemeClr>
                    </a:solidFill>
                  </a:tcPr>
                </a:tc>
                <a:tc>
                  <a:txBody>
                    <a:bodyPr/>
                    <a:lstStyle/>
                    <a:p>
                      <a:pPr algn="ctr"/>
                      <a:r>
                        <a:rPr lang="en-IN" sz="1000" baseline="0" dirty="0" smtClean="0"/>
                        <a:t>Major</a:t>
                      </a:r>
                      <a:endParaRPr lang="en-IN" sz="1000" baseline="0" dirty="0"/>
                    </a:p>
                  </a:txBody>
                  <a:tcPr>
                    <a:solidFill>
                      <a:schemeClr val="bg1">
                        <a:lumMod val="85000"/>
                      </a:schemeClr>
                    </a:solidFill>
                  </a:tcPr>
                </a:tc>
              </a:tr>
              <a:tr h="260186">
                <a:tc>
                  <a:txBody>
                    <a:bodyPr/>
                    <a:lstStyle/>
                    <a:p>
                      <a:r>
                        <a:rPr lang="en-IN" sz="1000" baseline="0" dirty="0" smtClean="0"/>
                        <a:t>Smith</a:t>
                      </a:r>
                      <a:endParaRPr lang="en-IN" sz="1000" baseline="0" dirty="0"/>
                    </a:p>
                  </a:txBody>
                  <a:tcPr/>
                </a:tc>
                <a:tc>
                  <a:txBody>
                    <a:bodyPr/>
                    <a:lstStyle/>
                    <a:p>
                      <a:pPr algn="ctr"/>
                      <a:r>
                        <a:rPr lang="en-IN" sz="1000" baseline="0" dirty="0" smtClean="0"/>
                        <a:t>17</a:t>
                      </a:r>
                      <a:endParaRPr lang="en-IN" sz="1000" baseline="0" dirty="0"/>
                    </a:p>
                  </a:txBody>
                  <a:tcPr/>
                </a:tc>
                <a:tc>
                  <a:txBody>
                    <a:bodyPr/>
                    <a:lstStyle/>
                    <a:p>
                      <a:pPr algn="ctr"/>
                      <a:r>
                        <a:rPr lang="en-IN" sz="1000" baseline="0" dirty="0" smtClean="0"/>
                        <a:t>1</a:t>
                      </a:r>
                      <a:endParaRPr lang="en-IN" sz="1000" baseline="0" dirty="0"/>
                    </a:p>
                  </a:txBody>
                  <a:tcPr/>
                </a:tc>
                <a:tc>
                  <a:txBody>
                    <a:bodyPr/>
                    <a:lstStyle/>
                    <a:p>
                      <a:pPr algn="ctr"/>
                      <a:r>
                        <a:rPr lang="en-IN" sz="1000" baseline="0" dirty="0" smtClean="0"/>
                        <a:t>CSE</a:t>
                      </a:r>
                      <a:endParaRPr lang="en-IN" sz="1000" baseline="0" dirty="0"/>
                    </a:p>
                  </a:txBody>
                  <a:tcPr/>
                </a:tc>
              </a:tr>
              <a:tr h="212253">
                <a:tc>
                  <a:txBody>
                    <a:bodyPr/>
                    <a:lstStyle/>
                    <a:p>
                      <a:r>
                        <a:rPr lang="en-IN" sz="1000" baseline="0" dirty="0" smtClean="0"/>
                        <a:t>Brown</a:t>
                      </a:r>
                      <a:endParaRPr lang="en-IN" sz="1000" baseline="0" dirty="0"/>
                    </a:p>
                  </a:txBody>
                  <a:tcPr/>
                </a:tc>
                <a:tc>
                  <a:txBody>
                    <a:bodyPr/>
                    <a:lstStyle/>
                    <a:p>
                      <a:pPr algn="ctr"/>
                      <a:r>
                        <a:rPr lang="en-IN" sz="1000" baseline="0" dirty="0" smtClean="0"/>
                        <a:t>8</a:t>
                      </a:r>
                      <a:endParaRPr lang="en-IN" sz="1000" baseline="0" dirty="0"/>
                    </a:p>
                  </a:txBody>
                  <a:tcPr/>
                </a:tc>
                <a:tc>
                  <a:txBody>
                    <a:bodyPr/>
                    <a:lstStyle/>
                    <a:p>
                      <a:pPr algn="ctr"/>
                      <a:r>
                        <a:rPr lang="en-IN" sz="1000" baseline="0" dirty="0" smtClean="0"/>
                        <a:t>2</a:t>
                      </a:r>
                      <a:endParaRPr lang="en-IN" sz="1000" baseline="0" dirty="0"/>
                    </a:p>
                  </a:txBody>
                  <a:tcPr/>
                </a:tc>
                <a:tc>
                  <a:txBody>
                    <a:bodyPr/>
                    <a:lstStyle/>
                    <a:p>
                      <a:pPr algn="ctr"/>
                      <a:r>
                        <a:rPr lang="en-IN" sz="1000" baseline="0" dirty="0" smtClean="0"/>
                        <a:t>CSE</a:t>
                      </a:r>
                      <a:endParaRPr lang="en-IN" sz="1000" baseline="0" dirty="0"/>
                    </a:p>
                  </a:txBody>
                  <a:tcPr/>
                </a:tc>
              </a:tr>
            </a:tbl>
          </a:graphicData>
        </a:graphic>
      </p:graphicFrame>
      <p:sp>
        <p:nvSpPr>
          <p:cNvPr id="5" name="TextBox 4"/>
          <p:cNvSpPr txBox="1"/>
          <p:nvPr/>
        </p:nvSpPr>
        <p:spPr>
          <a:xfrm>
            <a:off x="304800" y="2286000"/>
            <a:ext cx="854721" cy="261610"/>
          </a:xfrm>
          <a:prstGeom prst="rect">
            <a:avLst/>
          </a:prstGeom>
          <a:noFill/>
        </p:spPr>
        <p:txBody>
          <a:bodyPr wrap="none" rtlCol="0">
            <a:spAutoFit/>
          </a:bodyPr>
          <a:lstStyle/>
          <a:p>
            <a:r>
              <a:rPr lang="en-IN" sz="1100" b="1" dirty="0" smtClean="0"/>
              <a:t>STUDENT</a:t>
            </a:r>
            <a:endParaRPr lang="en-IN" sz="1100" b="1" dirty="0"/>
          </a:p>
        </p:txBody>
      </p:sp>
      <p:sp>
        <p:nvSpPr>
          <p:cNvPr id="6" name="Date Placeholder 5"/>
          <p:cNvSpPr>
            <a:spLocks noGrp="1"/>
          </p:cNvSpPr>
          <p:nvPr>
            <p:ph type="dt" sz="half" idx="10"/>
          </p:nvPr>
        </p:nvSpPr>
        <p:spPr/>
        <p:txBody>
          <a:bodyPr/>
          <a:lstStyle/>
          <a:p>
            <a:fld id="{2ABBE0B4-70BC-4DC6-8E5F-21C49BE83220}" type="datetime1">
              <a:rPr lang="en-US" smtClean="0"/>
              <a:pPr/>
              <a:t>1/14/2018</a:t>
            </a:fld>
            <a:endParaRPr lang="en-US"/>
          </a:p>
        </p:txBody>
      </p:sp>
      <p:sp>
        <p:nvSpPr>
          <p:cNvPr id="7" name="Slide Number Placeholder 6"/>
          <p:cNvSpPr>
            <a:spLocks noGrp="1"/>
          </p:cNvSpPr>
          <p:nvPr>
            <p:ph type="sldNum" sz="quarter" idx="12"/>
          </p:nvPr>
        </p:nvSpPr>
        <p:spPr/>
        <p:txBody>
          <a:bodyPr/>
          <a:lstStyle/>
          <a:p>
            <a:fld id="{DA82EA7F-6C48-4B5E-9B73-AAFE94F4834B}"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dirty="0" smtClean="0"/>
              <a:t>Databases can be of any size and complexity</a:t>
            </a:r>
          </a:p>
        </p:txBody>
      </p:sp>
      <p:sp>
        <p:nvSpPr>
          <p:cNvPr id="7171" name="Rectangle 3"/>
          <p:cNvSpPr>
            <a:spLocks noGrp="1" noChangeArrowheads="1"/>
          </p:cNvSpPr>
          <p:nvPr>
            <p:ph type="body" idx="1"/>
          </p:nvPr>
        </p:nvSpPr>
        <p:spPr>
          <a:xfrm>
            <a:off x="990600" y="1905000"/>
            <a:ext cx="7772400" cy="4114800"/>
          </a:xfrm>
        </p:spPr>
        <p:txBody>
          <a:bodyPr/>
          <a:lstStyle/>
          <a:p>
            <a:pPr eaLnBrk="1" hangingPunct="1">
              <a:lnSpc>
                <a:spcPct val="90000"/>
              </a:lnSpc>
            </a:pPr>
            <a:r>
              <a:rPr lang="en-US" sz="2400" dirty="0" smtClean="0"/>
              <a:t>Large Library database may contain millions of entries for books issued of different categories</a:t>
            </a:r>
          </a:p>
          <a:p>
            <a:pPr eaLnBrk="1" hangingPunct="1">
              <a:lnSpc>
                <a:spcPct val="90000"/>
              </a:lnSpc>
            </a:pPr>
            <a:r>
              <a:rPr lang="en-US" sz="2400" dirty="0" smtClean="0"/>
              <a:t>Internal Revenue Service keeps track of the tax forms filled by taxpayers</a:t>
            </a:r>
          </a:p>
          <a:p>
            <a:pPr eaLnBrk="1" hangingPunct="1">
              <a:lnSpc>
                <a:spcPct val="90000"/>
              </a:lnSpc>
              <a:buFont typeface="Wingdings" pitchFamily="2" charset="2"/>
              <a:buNone/>
            </a:pPr>
            <a:r>
              <a:rPr lang="en-US" sz="2400" dirty="0" smtClean="0"/>
              <a:t>	(if we assume there are100 million taxpayers and each taxpayer files 5 forms with 400 characters of information per form, then we would get a database of size 800 </a:t>
            </a:r>
            <a:r>
              <a:rPr lang="en-US" sz="2400" dirty="0" err="1" smtClean="0"/>
              <a:t>giga</a:t>
            </a:r>
            <a:r>
              <a:rPr lang="en-US" sz="2400" dirty="0" smtClean="0"/>
              <a:t> bytes)</a:t>
            </a:r>
          </a:p>
          <a:p>
            <a:pPr eaLnBrk="1" hangingPunct="1">
              <a:lnSpc>
                <a:spcPct val="90000"/>
              </a:lnSpc>
            </a:pPr>
            <a:r>
              <a:rPr lang="en-US" sz="2400" dirty="0" smtClean="0"/>
              <a:t>Amazon.com </a:t>
            </a:r>
          </a:p>
          <a:p>
            <a:pPr eaLnBrk="1" hangingPunct="1">
              <a:lnSpc>
                <a:spcPct val="90000"/>
              </a:lnSpc>
              <a:buFont typeface="Wingdings" pitchFamily="2" charset="2"/>
              <a:buNone/>
            </a:pPr>
            <a:r>
              <a:rPr lang="en-US" sz="2400" dirty="0" smtClean="0"/>
              <a:t>	(15 million people visit per day; about 100 people are responsible for database update)</a:t>
            </a:r>
          </a:p>
          <a:p>
            <a:pPr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fld id="{19053C07-990F-4B18-844D-F6545AD42CAD}"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Characteristic of the Database Approach</a:t>
            </a:r>
          </a:p>
        </p:txBody>
      </p:sp>
      <p:sp>
        <p:nvSpPr>
          <p:cNvPr id="17411" name="Rectangle 3"/>
          <p:cNvSpPr>
            <a:spLocks noGrp="1" noChangeArrowheads="1"/>
          </p:cNvSpPr>
          <p:nvPr>
            <p:ph type="body" idx="1"/>
          </p:nvPr>
        </p:nvSpPr>
        <p:spPr/>
        <p:txBody>
          <a:bodyPr/>
          <a:lstStyle/>
          <a:p>
            <a:pPr marL="457200" indent="-457200" eaLnBrk="1" hangingPunct="1">
              <a:lnSpc>
                <a:spcPct val="90000"/>
              </a:lnSpc>
            </a:pPr>
            <a:r>
              <a:rPr lang="en-US" sz="2800" dirty="0" smtClean="0"/>
              <a:t>The main characteristic of the database approach versus the file processing approach are the following:</a:t>
            </a:r>
          </a:p>
          <a:p>
            <a:pPr marL="857250" lvl="1" indent="-457200" eaLnBrk="1" hangingPunct="1">
              <a:lnSpc>
                <a:spcPct val="90000"/>
              </a:lnSpc>
            </a:pPr>
            <a:r>
              <a:rPr lang="en-US" sz="2400" dirty="0" smtClean="0"/>
              <a:t>Self-describing nature of a DB</a:t>
            </a:r>
          </a:p>
          <a:p>
            <a:pPr marL="857250" lvl="1" indent="-457200" eaLnBrk="1" hangingPunct="1">
              <a:lnSpc>
                <a:spcPct val="90000"/>
              </a:lnSpc>
            </a:pPr>
            <a:r>
              <a:rPr lang="en-US" sz="2400" dirty="0" smtClean="0"/>
              <a:t>Insulation between programs and data and data abstraction</a:t>
            </a:r>
          </a:p>
          <a:p>
            <a:pPr marL="857250" lvl="1" indent="-457200" eaLnBrk="1" hangingPunct="1">
              <a:lnSpc>
                <a:spcPct val="90000"/>
              </a:lnSpc>
            </a:pPr>
            <a:r>
              <a:rPr lang="en-US" sz="2400" dirty="0" smtClean="0"/>
              <a:t>Support of multiple views of the data</a:t>
            </a:r>
          </a:p>
          <a:p>
            <a:pPr marL="857250" lvl="1" indent="-457200" eaLnBrk="1" hangingPunct="1">
              <a:lnSpc>
                <a:spcPct val="90000"/>
              </a:lnSpc>
            </a:pPr>
            <a:r>
              <a:rPr lang="en-US" sz="2400" dirty="0" smtClean="0"/>
              <a:t>Sharing of data and multiuser transaction processing</a:t>
            </a:r>
          </a:p>
        </p:txBody>
      </p:sp>
      <p:sp>
        <p:nvSpPr>
          <p:cNvPr id="4" name="Date Placeholder 3"/>
          <p:cNvSpPr>
            <a:spLocks noGrp="1"/>
          </p:cNvSpPr>
          <p:nvPr>
            <p:ph type="dt" sz="half" idx="10"/>
          </p:nvPr>
        </p:nvSpPr>
        <p:spPr/>
        <p:txBody>
          <a:bodyPr/>
          <a:lstStyle/>
          <a:p>
            <a:fld id="{54F47534-A68F-4BA9-8FE6-47050BF3E9A6}"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Outline</a:t>
            </a:r>
          </a:p>
        </p:txBody>
      </p:sp>
      <p:sp>
        <p:nvSpPr>
          <p:cNvPr id="4099" name="Rectangle 3"/>
          <p:cNvSpPr>
            <a:spLocks noGrp="1" noChangeArrowheads="1"/>
          </p:cNvSpPr>
          <p:nvPr>
            <p:ph type="body" idx="1"/>
          </p:nvPr>
        </p:nvSpPr>
        <p:spPr/>
        <p:txBody>
          <a:bodyPr/>
          <a:lstStyle/>
          <a:p>
            <a:pPr eaLnBrk="1" hangingPunct="1"/>
            <a:r>
              <a:rPr lang="en-US" sz="2400" dirty="0" smtClean="0"/>
              <a:t>Traditional File Systems</a:t>
            </a:r>
          </a:p>
          <a:p>
            <a:pPr eaLnBrk="1" hangingPunct="1"/>
            <a:r>
              <a:rPr lang="en-US" sz="2400" dirty="0" smtClean="0"/>
              <a:t>Drawbacks of Traditional File Systems</a:t>
            </a:r>
          </a:p>
          <a:p>
            <a:pPr eaLnBrk="1" hangingPunct="1"/>
            <a:r>
              <a:rPr lang="en-US" sz="2400" dirty="0" smtClean="0"/>
              <a:t>Database Introduction</a:t>
            </a:r>
          </a:p>
          <a:p>
            <a:pPr eaLnBrk="1" hangingPunct="1"/>
            <a:r>
              <a:rPr lang="en-US" sz="2400" dirty="0" smtClean="0"/>
              <a:t>Database Applications</a:t>
            </a:r>
          </a:p>
          <a:p>
            <a:pPr eaLnBrk="1" hangingPunct="1"/>
            <a:r>
              <a:rPr lang="en-US" sz="2400" dirty="0" smtClean="0"/>
              <a:t>An Example</a:t>
            </a:r>
          </a:p>
          <a:p>
            <a:pPr eaLnBrk="1" hangingPunct="1"/>
            <a:r>
              <a:rPr lang="en-US" sz="2400" dirty="0" smtClean="0"/>
              <a:t>Characteristics of the Database</a:t>
            </a:r>
          </a:p>
          <a:p>
            <a:pPr eaLnBrk="1" hangingPunct="1"/>
            <a:r>
              <a:rPr lang="en-US" sz="2400" dirty="0" smtClean="0"/>
              <a:t>Database Users</a:t>
            </a:r>
          </a:p>
          <a:p>
            <a:pPr eaLnBrk="1" hangingPunct="1"/>
            <a:r>
              <a:rPr lang="en-US" sz="2400" dirty="0" smtClean="0"/>
              <a:t>Advantages of using the DBMS approach</a:t>
            </a:r>
          </a:p>
          <a:p>
            <a:pPr eaLnBrk="1" hangingPunct="1"/>
            <a:r>
              <a:rPr lang="en-US" sz="2400" dirty="0" smtClean="0"/>
              <a:t>Limitations of the DBMS approach </a:t>
            </a:r>
          </a:p>
        </p:txBody>
      </p:sp>
      <p:sp>
        <p:nvSpPr>
          <p:cNvPr id="4" name="Date Placeholder 3"/>
          <p:cNvSpPr>
            <a:spLocks noGrp="1"/>
          </p:cNvSpPr>
          <p:nvPr>
            <p:ph type="dt" sz="half" idx="10"/>
          </p:nvPr>
        </p:nvSpPr>
        <p:spPr/>
        <p:txBody>
          <a:bodyPr/>
          <a:lstStyle/>
          <a:p>
            <a:fld id="{0484380E-AB41-4B3C-9F83-065980DF1C20}"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a:t>
            </a:fld>
            <a:endParaRPr lang="en-US"/>
          </a:p>
        </p:txBody>
      </p:sp>
      <p:sp>
        <p:nvSpPr>
          <p:cNvPr id="6" name="Footer Placeholder 5"/>
          <p:cNvSpPr>
            <a:spLocks noGrp="1"/>
          </p:cNvSpPr>
          <p:nvPr>
            <p:ph type="ftr" sz="quarter" idx="11"/>
          </p:nvPr>
        </p:nvSpPr>
        <p:spPr/>
        <p:txBody>
          <a:bodyPr/>
          <a:lstStyle/>
          <a:p>
            <a:r>
              <a:rPr lang="en-US" dirty="0" smtClean="0"/>
              <a:t>Database and Database Users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Self-describing nature of a database system</a:t>
            </a:r>
          </a:p>
        </p:txBody>
      </p:sp>
      <p:sp>
        <p:nvSpPr>
          <p:cNvPr id="18435" name="Rectangle 3"/>
          <p:cNvSpPr>
            <a:spLocks noGrp="1" noChangeArrowheads="1"/>
          </p:cNvSpPr>
          <p:nvPr>
            <p:ph type="body" idx="1"/>
          </p:nvPr>
        </p:nvSpPr>
        <p:spPr/>
        <p:txBody>
          <a:bodyPr/>
          <a:lstStyle/>
          <a:p>
            <a:pPr eaLnBrk="1" hangingPunct="1"/>
            <a:r>
              <a:rPr lang="en-US" sz="2800" dirty="0" smtClean="0"/>
              <a:t>Database system contains </a:t>
            </a:r>
            <a:r>
              <a:rPr lang="en-US" sz="2800" b="1" dirty="0" smtClean="0"/>
              <a:t>not only</a:t>
            </a:r>
            <a:r>
              <a:rPr lang="en-US" sz="2800" dirty="0" smtClean="0"/>
              <a:t> the database itself </a:t>
            </a:r>
            <a:r>
              <a:rPr lang="en-US" sz="2800" b="1" dirty="0" smtClean="0"/>
              <a:t>but also</a:t>
            </a:r>
            <a:r>
              <a:rPr lang="en-US" sz="2800" dirty="0" smtClean="0"/>
              <a:t> a complete definition of the database structure and constraints</a:t>
            </a:r>
          </a:p>
          <a:p>
            <a:pPr eaLnBrk="1" hangingPunct="1"/>
            <a:endParaRPr lang="en-US" sz="2800" dirty="0" smtClean="0"/>
          </a:p>
          <a:p>
            <a:pPr eaLnBrk="1" hangingPunct="1"/>
            <a:r>
              <a:rPr lang="en-US" sz="2800" dirty="0" smtClean="0"/>
              <a:t>The information stored in the </a:t>
            </a:r>
            <a:r>
              <a:rPr lang="en-US" sz="2800" b="1" dirty="0" smtClean="0"/>
              <a:t>system catalog </a:t>
            </a:r>
            <a:r>
              <a:rPr lang="en-US" sz="2800" dirty="0" smtClean="0"/>
              <a:t>is called </a:t>
            </a:r>
            <a:r>
              <a:rPr lang="en-US" sz="2800" b="1" dirty="0" smtClean="0"/>
              <a:t>Meta-data (data about data)</a:t>
            </a:r>
            <a:r>
              <a:rPr lang="en-US" sz="2800" dirty="0" smtClean="0"/>
              <a:t>, and it describes the structure of the database </a:t>
            </a:r>
          </a:p>
        </p:txBody>
      </p:sp>
      <p:sp>
        <p:nvSpPr>
          <p:cNvPr id="4" name="Date Placeholder 3"/>
          <p:cNvSpPr>
            <a:spLocks noGrp="1"/>
          </p:cNvSpPr>
          <p:nvPr>
            <p:ph type="dt" sz="half" idx="10"/>
          </p:nvPr>
        </p:nvSpPr>
        <p:spPr/>
        <p:txBody>
          <a:bodyPr/>
          <a:lstStyle/>
          <a:p>
            <a:fld id="{8DFEB1D0-5D69-45F0-9C26-A63A7B2889D0}"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457200"/>
            <a:ext cx="7793037" cy="1462087"/>
          </a:xfrm>
        </p:spPr>
        <p:txBody>
          <a:bodyPr/>
          <a:lstStyle/>
          <a:p>
            <a:pPr eaLnBrk="1" hangingPunct="1"/>
            <a:r>
              <a:rPr lang="en-US" sz="4000" dirty="0" smtClean="0"/>
              <a:t>Example of a simplified Meta-data</a:t>
            </a:r>
          </a:p>
        </p:txBody>
      </p:sp>
      <p:pic>
        <p:nvPicPr>
          <p:cNvPr id="19459" name="Picture 3" descr="fig01_03"/>
          <p:cNvPicPr>
            <a:picLocks noChangeAspect="1" noChangeArrowheads="1"/>
          </p:cNvPicPr>
          <p:nvPr/>
        </p:nvPicPr>
        <p:blipFill>
          <a:blip r:embed="rId2" cstate="print"/>
          <a:srcRect/>
          <a:stretch>
            <a:fillRect/>
          </a:stretch>
        </p:blipFill>
        <p:spPr bwMode="auto">
          <a:xfrm>
            <a:off x="1143000" y="1187431"/>
            <a:ext cx="7010400" cy="5060969"/>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FBCC0678-47F1-4F14-AEB8-C31E27A88CD6}"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Insulation between programs and data and data abstraction</a:t>
            </a:r>
          </a:p>
        </p:txBody>
      </p:sp>
      <p:sp>
        <p:nvSpPr>
          <p:cNvPr id="20483" name="Rectangle 3"/>
          <p:cNvSpPr>
            <a:spLocks noGrp="1" noChangeArrowheads="1"/>
          </p:cNvSpPr>
          <p:nvPr>
            <p:ph type="body" idx="1"/>
          </p:nvPr>
        </p:nvSpPr>
        <p:spPr/>
        <p:txBody>
          <a:bodyPr/>
          <a:lstStyle/>
          <a:p>
            <a:pPr eaLnBrk="1" hangingPunct="1">
              <a:lnSpc>
                <a:spcPct val="90000"/>
              </a:lnSpc>
            </a:pPr>
            <a:r>
              <a:rPr lang="en-US" sz="2400" dirty="0" smtClean="0"/>
              <a:t>In file processing, if any changes to the structure of a file may require changing </a:t>
            </a:r>
            <a:r>
              <a:rPr lang="en-US" sz="2400" i="1" u="sng" dirty="0" smtClean="0"/>
              <a:t>all </a:t>
            </a:r>
            <a:r>
              <a:rPr lang="en-US" sz="2400" i="1" u="sng" smtClean="0"/>
              <a:t>programs</a:t>
            </a:r>
            <a:r>
              <a:rPr lang="en-US" sz="2400" smtClean="0"/>
              <a:t>  that </a:t>
            </a:r>
            <a:r>
              <a:rPr lang="en-US" sz="2400" dirty="0" smtClean="0"/>
              <a:t>access the file</a:t>
            </a:r>
          </a:p>
          <a:p>
            <a:pPr eaLnBrk="1" hangingPunct="1">
              <a:lnSpc>
                <a:spcPct val="90000"/>
              </a:lnSpc>
            </a:pPr>
            <a:r>
              <a:rPr lang="en-US" sz="2400" dirty="0" smtClean="0"/>
              <a:t>In database system, the structure of data files is stored in the DBMS catalog separately from the access programs</a:t>
            </a:r>
          </a:p>
          <a:p>
            <a:pPr eaLnBrk="1" hangingPunct="1">
              <a:lnSpc>
                <a:spcPct val="90000"/>
              </a:lnSpc>
            </a:pPr>
            <a:r>
              <a:rPr lang="en-US" sz="2400" dirty="0" smtClean="0">
                <a:solidFill>
                  <a:srgbClr val="000000"/>
                </a:solidFill>
              </a:rPr>
              <a:t>Allows changing data storage structures and operations without having to change the DBMS access programs</a:t>
            </a:r>
            <a:endParaRPr lang="en-US" sz="2400" dirty="0" smtClean="0"/>
          </a:p>
          <a:p>
            <a:pPr eaLnBrk="1" hangingPunct="1">
              <a:lnSpc>
                <a:spcPct val="90000"/>
              </a:lnSpc>
            </a:pPr>
            <a:r>
              <a:rPr lang="en-US" sz="2400" dirty="0" smtClean="0"/>
              <a:t>This is called </a:t>
            </a:r>
            <a:r>
              <a:rPr lang="en-US" sz="2400" b="1" dirty="0" smtClean="0"/>
              <a:t>program-data independence</a:t>
            </a:r>
            <a:endParaRPr lang="en-US" sz="2400" dirty="0" smtClean="0"/>
          </a:p>
        </p:txBody>
      </p:sp>
      <p:sp>
        <p:nvSpPr>
          <p:cNvPr id="4" name="Date Placeholder 3"/>
          <p:cNvSpPr>
            <a:spLocks noGrp="1"/>
          </p:cNvSpPr>
          <p:nvPr>
            <p:ph type="dt" sz="half" idx="10"/>
          </p:nvPr>
        </p:nvSpPr>
        <p:spPr/>
        <p:txBody>
          <a:bodyPr/>
          <a:lstStyle/>
          <a:p>
            <a:fld id="{8F704075-23C0-4ECC-A07A-2DEA674BC547}"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Insulation between programs and data and data abstraction</a:t>
            </a:r>
            <a:endParaRPr lang="en-IN" sz="4000" dirty="0"/>
          </a:p>
        </p:txBody>
      </p:sp>
      <p:sp>
        <p:nvSpPr>
          <p:cNvPr id="3" name="Content Placeholder 2"/>
          <p:cNvSpPr>
            <a:spLocks noGrp="1"/>
          </p:cNvSpPr>
          <p:nvPr>
            <p:ph idx="1"/>
          </p:nvPr>
        </p:nvSpPr>
        <p:spPr>
          <a:xfrm>
            <a:off x="990600" y="1905000"/>
            <a:ext cx="7772400" cy="4114800"/>
          </a:xfrm>
        </p:spPr>
        <p:txBody>
          <a:bodyPr/>
          <a:lstStyle/>
          <a:p>
            <a:r>
              <a:rPr lang="en-US" sz="2800" b="1" u="sng" dirty="0" smtClean="0">
                <a:solidFill>
                  <a:srgbClr val="000000"/>
                </a:solidFill>
              </a:rPr>
              <a:t>Data Abstraction</a:t>
            </a:r>
            <a:r>
              <a:rPr lang="en-US" sz="2800" dirty="0" smtClean="0">
                <a:solidFill>
                  <a:srgbClr val="000000"/>
                </a:solidFill>
              </a:rPr>
              <a:t>: DBMS provides a </a:t>
            </a:r>
            <a:r>
              <a:rPr lang="en-US" sz="2800" i="1" dirty="0" smtClean="0">
                <a:solidFill>
                  <a:srgbClr val="000000"/>
                </a:solidFill>
              </a:rPr>
              <a:t>conceptual view</a:t>
            </a:r>
            <a:r>
              <a:rPr lang="en-US" sz="2800" dirty="0" smtClean="0">
                <a:solidFill>
                  <a:srgbClr val="000000"/>
                </a:solidFill>
              </a:rPr>
              <a:t> of the database to the users that does not include the storage details of data and how the operations are implemented in the database </a:t>
            </a:r>
          </a:p>
          <a:p>
            <a:r>
              <a:rPr lang="en-US" sz="2800" dirty="0" smtClean="0">
                <a:solidFill>
                  <a:srgbClr val="000000"/>
                </a:solidFill>
              </a:rPr>
              <a:t>A </a:t>
            </a:r>
            <a:r>
              <a:rPr lang="en-US" sz="2800" b="1" dirty="0" smtClean="0">
                <a:solidFill>
                  <a:srgbClr val="000000"/>
                </a:solidFill>
              </a:rPr>
              <a:t>data model </a:t>
            </a:r>
            <a:r>
              <a:rPr lang="en-US" sz="2800" dirty="0" smtClean="0">
                <a:solidFill>
                  <a:srgbClr val="000000"/>
                </a:solidFill>
              </a:rPr>
              <a:t>is a type of data abstraction that is used to provide this conceptual representation</a:t>
            </a:r>
          </a:p>
          <a:p>
            <a:endParaRPr lang="en-IN" dirty="0"/>
          </a:p>
        </p:txBody>
      </p:sp>
      <p:sp>
        <p:nvSpPr>
          <p:cNvPr id="4" name="Date Placeholder 3"/>
          <p:cNvSpPr>
            <a:spLocks noGrp="1"/>
          </p:cNvSpPr>
          <p:nvPr>
            <p:ph type="dt" sz="half" idx="10"/>
          </p:nvPr>
        </p:nvSpPr>
        <p:spPr/>
        <p:txBody>
          <a:bodyPr/>
          <a:lstStyle/>
          <a:p>
            <a:fld id="{7720AB32-5B85-45A3-BD74-230C867E0EA0}"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Support of multiple views of the data</a:t>
            </a:r>
          </a:p>
        </p:txBody>
      </p:sp>
      <p:sp>
        <p:nvSpPr>
          <p:cNvPr id="21507" name="Rectangle 3"/>
          <p:cNvSpPr>
            <a:spLocks noGrp="1" noChangeArrowheads="1"/>
          </p:cNvSpPr>
          <p:nvPr>
            <p:ph type="body" idx="1"/>
          </p:nvPr>
        </p:nvSpPr>
        <p:spPr/>
        <p:txBody>
          <a:bodyPr/>
          <a:lstStyle/>
          <a:p>
            <a:pPr eaLnBrk="1" hangingPunct="1"/>
            <a:r>
              <a:rPr lang="en-US" sz="2800" dirty="0" smtClean="0"/>
              <a:t>Each user may see a different view of the database, which describes </a:t>
            </a:r>
            <a:r>
              <a:rPr lang="en-US" sz="2800" b="1" dirty="0" smtClean="0"/>
              <a:t>only</a:t>
            </a:r>
            <a:r>
              <a:rPr lang="en-US" sz="2800" dirty="0" smtClean="0"/>
              <a:t> the data of interest to that user</a:t>
            </a:r>
          </a:p>
          <a:p>
            <a:pPr eaLnBrk="1" hangingPunct="1"/>
            <a:endParaRPr lang="en-US" sz="2800" dirty="0" smtClean="0"/>
          </a:p>
          <a:p>
            <a:pPr eaLnBrk="1" hangingPunct="1"/>
            <a:r>
              <a:rPr lang="en-US" sz="2800" dirty="0" smtClean="0"/>
              <a:t>It may also contain some </a:t>
            </a:r>
            <a:r>
              <a:rPr lang="en-US" sz="2800" b="1" dirty="0" smtClean="0"/>
              <a:t>virtual data</a:t>
            </a:r>
            <a:r>
              <a:rPr lang="en-US" sz="2800" dirty="0" smtClean="0"/>
              <a:t> that is derived from the database files but its not explicitly stored</a:t>
            </a:r>
          </a:p>
        </p:txBody>
      </p:sp>
      <p:sp>
        <p:nvSpPr>
          <p:cNvPr id="4" name="Date Placeholder 3"/>
          <p:cNvSpPr>
            <a:spLocks noGrp="1"/>
          </p:cNvSpPr>
          <p:nvPr>
            <p:ph type="dt" sz="half" idx="10"/>
          </p:nvPr>
        </p:nvSpPr>
        <p:spPr/>
        <p:txBody>
          <a:bodyPr/>
          <a:lstStyle/>
          <a:p>
            <a:fld id="{8D87081F-B976-4E4B-AB2B-E79652656EAC}"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Sharing of data and multi-user transaction processing</a:t>
            </a:r>
          </a:p>
        </p:txBody>
      </p:sp>
      <p:sp>
        <p:nvSpPr>
          <p:cNvPr id="22531" name="Rectangle 3"/>
          <p:cNvSpPr>
            <a:spLocks noGrp="1" noChangeArrowheads="1"/>
          </p:cNvSpPr>
          <p:nvPr>
            <p:ph type="body" idx="1"/>
          </p:nvPr>
        </p:nvSpPr>
        <p:spPr/>
        <p:txBody>
          <a:bodyPr/>
          <a:lstStyle/>
          <a:p>
            <a:pPr eaLnBrk="1" hangingPunct="1">
              <a:lnSpc>
                <a:spcPct val="90000"/>
              </a:lnSpc>
            </a:pPr>
            <a:r>
              <a:rPr lang="en-US" sz="2800" dirty="0" smtClean="0"/>
              <a:t>Allowing a set of </a:t>
            </a:r>
            <a:r>
              <a:rPr lang="en-US" sz="2800" b="1" dirty="0" smtClean="0"/>
              <a:t>concurrent users</a:t>
            </a:r>
            <a:r>
              <a:rPr lang="en-US" sz="2800" dirty="0" smtClean="0"/>
              <a:t> to retrieve from and to update the database.</a:t>
            </a:r>
            <a:endParaRPr lang="en-US" sz="2800" i="1" u="sng" dirty="0" smtClean="0"/>
          </a:p>
          <a:p>
            <a:pPr lvl="1" eaLnBrk="1" hangingPunct="1">
              <a:lnSpc>
                <a:spcPct val="90000"/>
              </a:lnSpc>
            </a:pPr>
            <a:endParaRPr lang="en-US" sz="2400" i="1" u="sng" dirty="0" smtClean="0"/>
          </a:p>
          <a:p>
            <a:pPr eaLnBrk="1" hangingPunct="1">
              <a:lnSpc>
                <a:spcPct val="90000"/>
              </a:lnSpc>
            </a:pPr>
            <a:r>
              <a:rPr lang="en-US" sz="2800" i="1" u="sng" dirty="0" smtClean="0"/>
              <a:t>Concurrency control</a:t>
            </a:r>
            <a:r>
              <a:rPr lang="en-US" sz="2800" dirty="0" smtClean="0"/>
              <a:t> within the DBMS guarantees that each </a:t>
            </a:r>
            <a:r>
              <a:rPr lang="en-US" sz="2800" b="1" dirty="0" smtClean="0"/>
              <a:t>transaction</a:t>
            </a:r>
            <a:r>
              <a:rPr lang="en-US" sz="2800" dirty="0" smtClean="0"/>
              <a:t> is correctly executed or aborted</a:t>
            </a:r>
          </a:p>
          <a:p>
            <a:pPr lvl="1" eaLnBrk="1" hangingPunct="1">
              <a:lnSpc>
                <a:spcPct val="90000"/>
              </a:lnSpc>
            </a:pPr>
            <a:r>
              <a:rPr lang="en-US" sz="2400" dirty="0" smtClean="0"/>
              <a:t>For example, when several reservation clerks try to assign a seat on an airplane flight</a:t>
            </a:r>
          </a:p>
          <a:p>
            <a:pPr lvl="1" eaLnBrk="1" hangingPunct="1">
              <a:lnSpc>
                <a:spcPct val="90000"/>
              </a:lnSpc>
            </a:pPr>
            <a:r>
              <a:rPr lang="en-US" sz="2400" dirty="0" smtClean="0"/>
              <a:t>These types of applications are generally called </a:t>
            </a:r>
            <a:r>
              <a:rPr lang="en-US" sz="2400" b="1" dirty="0" smtClean="0"/>
              <a:t>online transaction processing (OLTP)</a:t>
            </a:r>
            <a:endParaRPr lang="en-US" sz="2400" dirty="0" smtClean="0"/>
          </a:p>
          <a:p>
            <a:pPr lvl="1"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fld id="{E66E1482-2DE2-4CAF-BA1C-1CB2DF1E3585}"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IN" dirty="0" smtClean="0">
                <a:solidFill>
                  <a:srgbClr val="0070C0"/>
                </a:solidFill>
              </a:rPr>
              <a:t>Database Users</a:t>
            </a:r>
            <a:endParaRPr lang="en-US" dirty="0">
              <a:solidFill>
                <a:srgbClr val="0070C0"/>
              </a:solidFill>
            </a:endParaRPr>
          </a:p>
        </p:txBody>
      </p:sp>
      <p:sp>
        <p:nvSpPr>
          <p:cNvPr id="149507" name="Rectangle 3"/>
          <p:cNvSpPr>
            <a:spLocks noGrp="1" noChangeArrowheads="1"/>
          </p:cNvSpPr>
          <p:nvPr>
            <p:ph type="body" idx="1"/>
          </p:nvPr>
        </p:nvSpPr>
        <p:spPr>
          <a:xfrm>
            <a:off x="914400" y="1905000"/>
            <a:ext cx="7772400" cy="4114800"/>
          </a:xfrm>
        </p:spPr>
        <p:txBody>
          <a:bodyPr/>
          <a:lstStyle/>
          <a:p>
            <a:r>
              <a:rPr lang="en-US" sz="2400" dirty="0" smtClean="0">
                <a:solidFill>
                  <a:srgbClr val="000000"/>
                </a:solidFill>
              </a:rPr>
              <a:t>Many persons are involved in the design, use and maintenance of a large database with few hundred users</a:t>
            </a:r>
          </a:p>
          <a:p>
            <a:r>
              <a:rPr lang="en-US" sz="2400" dirty="0" smtClean="0">
                <a:solidFill>
                  <a:srgbClr val="000000"/>
                </a:solidFill>
              </a:rPr>
              <a:t>Database users may </a:t>
            </a:r>
            <a:r>
              <a:rPr lang="en-US" sz="2400" dirty="0">
                <a:solidFill>
                  <a:srgbClr val="000000"/>
                </a:solidFill>
              </a:rPr>
              <a:t>be divided </a:t>
            </a:r>
            <a:r>
              <a:rPr lang="en-US" sz="2400" dirty="0" smtClean="0">
                <a:solidFill>
                  <a:srgbClr val="000000"/>
                </a:solidFill>
              </a:rPr>
              <a:t>into the following groups: </a:t>
            </a:r>
          </a:p>
          <a:p>
            <a:pPr lvl="1"/>
            <a:r>
              <a:rPr lang="en-US" sz="2200" dirty="0" smtClean="0">
                <a:solidFill>
                  <a:srgbClr val="000000"/>
                </a:solidFill>
              </a:rPr>
              <a:t>Persons whose jobs involve the day-to-day use of a large database are called “</a:t>
            </a:r>
            <a:r>
              <a:rPr lang="en-US" sz="2200" dirty="0" smtClean="0">
                <a:solidFill>
                  <a:srgbClr val="FF0000"/>
                </a:solidFill>
              </a:rPr>
              <a:t>Actors on the Scene</a:t>
            </a:r>
            <a:r>
              <a:rPr lang="en-US" sz="2200" dirty="0" smtClean="0">
                <a:solidFill>
                  <a:srgbClr val="000000"/>
                </a:solidFill>
              </a:rPr>
              <a:t>”  (control the content of the database)</a:t>
            </a:r>
          </a:p>
          <a:p>
            <a:pPr lvl="1"/>
            <a:r>
              <a:rPr lang="en-US" sz="2200" dirty="0" smtClean="0">
                <a:solidFill>
                  <a:srgbClr val="000000"/>
                </a:solidFill>
              </a:rPr>
              <a:t>Users who are associated with the development of the database and the design and implementation of the DBMS software are called </a:t>
            </a:r>
            <a:r>
              <a:rPr lang="en-US" sz="2200" dirty="0">
                <a:solidFill>
                  <a:srgbClr val="000000"/>
                </a:solidFill>
              </a:rPr>
              <a:t>“</a:t>
            </a:r>
            <a:r>
              <a:rPr lang="en-US" sz="2200" dirty="0">
                <a:solidFill>
                  <a:srgbClr val="FF0000"/>
                </a:solidFill>
              </a:rPr>
              <a:t>Workers Behind the Scene</a:t>
            </a:r>
            <a:r>
              <a:rPr lang="en-US" sz="2200" dirty="0" smtClean="0">
                <a:solidFill>
                  <a:srgbClr val="000000"/>
                </a:solidFill>
              </a:rPr>
              <a:t>”</a:t>
            </a:r>
            <a:endParaRPr lang="en-US" sz="2200" dirty="0">
              <a:solidFill>
                <a:srgbClr val="000000"/>
              </a:solidFill>
            </a:endParaRPr>
          </a:p>
        </p:txBody>
      </p:sp>
      <p:sp>
        <p:nvSpPr>
          <p:cNvPr id="4" name="Date Placeholder 3"/>
          <p:cNvSpPr>
            <a:spLocks noGrp="1"/>
          </p:cNvSpPr>
          <p:nvPr>
            <p:ph type="dt" sz="half" idx="10"/>
          </p:nvPr>
        </p:nvSpPr>
        <p:spPr/>
        <p:txBody>
          <a:bodyPr/>
          <a:lstStyle/>
          <a:p>
            <a:fld id="{0FEEA0AF-8B66-4FED-B504-EF6948B93EC7}" type="datetime1">
              <a:rPr lang="en-US" smtClean="0"/>
              <a:pPr/>
              <a:t>1/14/2018</a:t>
            </a:fld>
            <a:endParaRPr lang="en-US" dirty="0"/>
          </a:p>
        </p:txBody>
      </p:sp>
      <p:sp>
        <p:nvSpPr>
          <p:cNvPr id="5" name="Slide Number Placeholder 4"/>
          <p:cNvSpPr>
            <a:spLocks noGrp="1"/>
          </p:cNvSpPr>
          <p:nvPr>
            <p:ph type="sldNum" sz="quarter" idx="12"/>
          </p:nvPr>
        </p:nvSpPr>
        <p:spPr/>
        <p:txBody>
          <a:bodyPr/>
          <a:lstStyle/>
          <a:p>
            <a:fld id="{DA82EA7F-6C48-4B5E-9B73-AAFE94F4834B}"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IN" dirty="0" smtClean="0">
                <a:solidFill>
                  <a:schemeClr val="tx1"/>
                </a:solidFill>
              </a:rPr>
              <a:t>Database Users</a:t>
            </a:r>
            <a:r>
              <a:rPr lang="en-US" dirty="0" smtClean="0"/>
              <a:t>: </a:t>
            </a:r>
            <a:r>
              <a:rPr lang="en-US" dirty="0" smtClean="0">
                <a:solidFill>
                  <a:srgbClr val="FF0000"/>
                </a:solidFill>
              </a:rPr>
              <a:t>Actors on the Scene</a:t>
            </a:r>
            <a:endParaRPr lang="en-US" dirty="0" smtClean="0"/>
          </a:p>
        </p:txBody>
      </p:sp>
      <p:sp>
        <p:nvSpPr>
          <p:cNvPr id="24579" name="Rectangle 3"/>
          <p:cNvSpPr>
            <a:spLocks noGrp="1" noChangeArrowheads="1"/>
          </p:cNvSpPr>
          <p:nvPr>
            <p:ph type="body" idx="1"/>
          </p:nvPr>
        </p:nvSpPr>
        <p:spPr>
          <a:xfrm>
            <a:off x="914400" y="1905000"/>
            <a:ext cx="7772400" cy="4114800"/>
          </a:xfrm>
        </p:spPr>
        <p:txBody>
          <a:bodyPr/>
          <a:lstStyle/>
          <a:p>
            <a:pPr eaLnBrk="1" hangingPunct="1">
              <a:lnSpc>
                <a:spcPct val="90000"/>
              </a:lnSpc>
            </a:pPr>
            <a:r>
              <a:rPr lang="en-US" sz="2400" b="1" dirty="0" smtClean="0"/>
              <a:t>Database Administrators (DBAs):</a:t>
            </a:r>
          </a:p>
          <a:p>
            <a:pPr lvl="1" eaLnBrk="1" hangingPunct="1">
              <a:lnSpc>
                <a:spcPct val="90000"/>
              </a:lnSpc>
            </a:pPr>
            <a:r>
              <a:rPr lang="en-US" sz="2000" dirty="0" smtClean="0"/>
              <a:t>In any organization when many persons use the same resource, there is a need for a chief administrator to manage these resources</a:t>
            </a:r>
          </a:p>
          <a:p>
            <a:pPr lvl="1" eaLnBrk="1" hangingPunct="1">
              <a:lnSpc>
                <a:spcPct val="90000"/>
              </a:lnSpc>
            </a:pPr>
            <a:r>
              <a:rPr lang="en-US" sz="2000" dirty="0" smtClean="0"/>
              <a:t>In a database environment, the primary resource is the database itself and the secondary resource is the DBMS software. </a:t>
            </a:r>
          </a:p>
          <a:p>
            <a:pPr lvl="1" eaLnBrk="1" hangingPunct="1">
              <a:lnSpc>
                <a:spcPct val="90000"/>
              </a:lnSpc>
            </a:pPr>
            <a:r>
              <a:rPr lang="en-US" sz="2000" dirty="0" smtClean="0"/>
              <a:t>Administering these resources is the responsibility of the DBA.</a:t>
            </a:r>
          </a:p>
          <a:p>
            <a:pPr lvl="1" eaLnBrk="1" hangingPunct="1">
              <a:lnSpc>
                <a:spcPct val="90000"/>
              </a:lnSpc>
            </a:pPr>
            <a:r>
              <a:rPr lang="en-US" sz="2000" dirty="0" smtClean="0"/>
              <a:t>DBA is responsible for authorizing access to the database, for coordinating and monitoring its use, acquiring software and hardware resources, controlling its use and monitoring efficiency of operations.</a:t>
            </a:r>
          </a:p>
          <a:p>
            <a:pPr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fld id="{41894630-8A82-44FD-A6E3-8861A020F465}"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Database Users</a:t>
            </a:r>
            <a:r>
              <a:rPr lang="en-US" dirty="0" smtClean="0"/>
              <a:t>: </a:t>
            </a:r>
            <a:r>
              <a:rPr lang="en-US" dirty="0" smtClean="0">
                <a:solidFill>
                  <a:srgbClr val="FF0000"/>
                </a:solidFill>
              </a:rPr>
              <a:t>Actors on the Scene</a:t>
            </a:r>
            <a:endParaRPr lang="en-IN" dirty="0"/>
          </a:p>
        </p:txBody>
      </p:sp>
      <p:sp>
        <p:nvSpPr>
          <p:cNvPr id="3" name="Content Placeholder 2"/>
          <p:cNvSpPr>
            <a:spLocks noGrp="1"/>
          </p:cNvSpPr>
          <p:nvPr>
            <p:ph idx="1"/>
          </p:nvPr>
        </p:nvSpPr>
        <p:spPr/>
        <p:txBody>
          <a:bodyPr/>
          <a:lstStyle/>
          <a:p>
            <a:pPr eaLnBrk="1" hangingPunct="1">
              <a:lnSpc>
                <a:spcPct val="90000"/>
              </a:lnSpc>
            </a:pPr>
            <a:r>
              <a:rPr lang="en-US" sz="2400" b="1" dirty="0" smtClean="0"/>
              <a:t>Database Designers:</a:t>
            </a:r>
          </a:p>
          <a:p>
            <a:pPr lvl="1" eaLnBrk="1" hangingPunct="1">
              <a:lnSpc>
                <a:spcPct val="90000"/>
              </a:lnSpc>
            </a:pPr>
            <a:r>
              <a:rPr lang="en-US" sz="2000" dirty="0" smtClean="0"/>
              <a:t>Responsible for identifying the data to be stored in the database and for choosing the appropriate structure to represent and store the data. </a:t>
            </a:r>
          </a:p>
          <a:p>
            <a:pPr lvl="1" eaLnBrk="1" hangingPunct="1">
              <a:lnSpc>
                <a:spcPct val="90000"/>
              </a:lnSpc>
            </a:pPr>
            <a:r>
              <a:rPr lang="en-US" sz="2000" dirty="0" smtClean="0"/>
              <a:t>They must communicate with different database users, understand their requirements and come up with the design that meets the requirements of all users.</a:t>
            </a:r>
          </a:p>
          <a:p>
            <a:pPr lvl="1" eaLnBrk="1" hangingPunct="1">
              <a:lnSpc>
                <a:spcPct val="90000"/>
              </a:lnSpc>
            </a:pPr>
            <a:r>
              <a:rPr lang="en-US" sz="2000" dirty="0" smtClean="0"/>
              <a:t>These tasks are mostly undertaken before the database is actually implemented and populated with data.</a:t>
            </a:r>
          </a:p>
          <a:p>
            <a:pPr eaLnBrk="1" hangingPunct="1">
              <a:lnSpc>
                <a:spcPct val="90000"/>
              </a:lnSpc>
            </a:pPr>
            <a:r>
              <a:rPr lang="en-US" sz="2400" b="1" dirty="0" smtClean="0"/>
              <a:t>End Users:</a:t>
            </a:r>
          </a:p>
          <a:p>
            <a:pPr lvl="1" eaLnBrk="1" hangingPunct="1">
              <a:lnSpc>
                <a:spcPct val="90000"/>
              </a:lnSpc>
            </a:pPr>
            <a:r>
              <a:rPr lang="en-US" sz="2000" dirty="0" smtClean="0">
                <a:solidFill>
                  <a:srgbClr val="000000"/>
                </a:solidFill>
              </a:rPr>
              <a:t>These are the people whose jobs require access to the database for querying, updating and generating</a:t>
            </a:r>
          </a:p>
          <a:p>
            <a:pPr lvl="1" eaLnBrk="1" hangingPunct="1">
              <a:lnSpc>
                <a:spcPct val="90000"/>
              </a:lnSpc>
            </a:pPr>
            <a:r>
              <a:rPr lang="en-US" sz="2000" dirty="0" smtClean="0">
                <a:solidFill>
                  <a:srgbClr val="000000"/>
                </a:solidFill>
              </a:rPr>
              <a:t>Database primarily exists for these users</a:t>
            </a:r>
          </a:p>
          <a:p>
            <a:pPr eaLnBrk="1" hangingPunct="1">
              <a:lnSpc>
                <a:spcPct val="90000"/>
              </a:lnSpc>
            </a:pPr>
            <a:endParaRPr lang="en-US" sz="2400" dirty="0" smtClean="0"/>
          </a:p>
          <a:p>
            <a:endParaRPr lang="en-IN" dirty="0"/>
          </a:p>
        </p:txBody>
      </p:sp>
      <p:sp>
        <p:nvSpPr>
          <p:cNvPr id="4" name="Date Placeholder 3"/>
          <p:cNvSpPr>
            <a:spLocks noGrp="1"/>
          </p:cNvSpPr>
          <p:nvPr>
            <p:ph type="dt" sz="half" idx="10"/>
          </p:nvPr>
        </p:nvSpPr>
        <p:spPr/>
        <p:txBody>
          <a:bodyPr/>
          <a:lstStyle/>
          <a:p>
            <a:fld id="{3E0F4F90-E8A8-4327-AC00-6676FCEAB8DF}"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IN" dirty="0" smtClean="0">
                <a:solidFill>
                  <a:schemeClr val="tx1"/>
                </a:solidFill>
              </a:rPr>
              <a:t>Database Users</a:t>
            </a:r>
            <a:r>
              <a:rPr lang="en-US" dirty="0" smtClean="0"/>
              <a:t>: </a:t>
            </a:r>
            <a:r>
              <a:rPr lang="en-US" dirty="0" smtClean="0">
                <a:solidFill>
                  <a:srgbClr val="FF0000"/>
                </a:solidFill>
              </a:rPr>
              <a:t>Actors on the Scene</a:t>
            </a:r>
          </a:p>
        </p:txBody>
      </p:sp>
      <p:sp>
        <p:nvSpPr>
          <p:cNvPr id="25603" name="Rectangle 3"/>
          <p:cNvSpPr>
            <a:spLocks noGrp="1" noChangeArrowheads="1"/>
          </p:cNvSpPr>
          <p:nvPr>
            <p:ph type="body" idx="1"/>
          </p:nvPr>
        </p:nvSpPr>
        <p:spPr>
          <a:xfrm>
            <a:off x="609600" y="1905000"/>
            <a:ext cx="8229600" cy="4114800"/>
          </a:xfrm>
        </p:spPr>
        <p:txBody>
          <a:bodyPr/>
          <a:lstStyle/>
          <a:p>
            <a:pPr eaLnBrk="1" hangingPunct="1">
              <a:lnSpc>
                <a:spcPct val="90000"/>
              </a:lnSpc>
            </a:pPr>
            <a:r>
              <a:rPr lang="en-US" sz="2400" b="1" dirty="0" smtClean="0"/>
              <a:t>Categories of End-users</a:t>
            </a:r>
          </a:p>
          <a:p>
            <a:pPr lvl="1" eaLnBrk="1" hangingPunct="1">
              <a:lnSpc>
                <a:spcPct val="90000"/>
              </a:lnSpc>
              <a:buClr>
                <a:srgbClr val="FF0000"/>
              </a:buClr>
            </a:pPr>
            <a:r>
              <a:rPr lang="en-US" sz="2000" b="1" dirty="0" smtClean="0"/>
              <a:t>Casual: </a:t>
            </a:r>
            <a:r>
              <a:rPr lang="en-US" sz="2000" dirty="0" smtClean="0"/>
              <a:t>Access database occasionally but may need different information each time. </a:t>
            </a:r>
            <a:r>
              <a:rPr lang="en-US" sz="2000" dirty="0" err="1" smtClean="0"/>
              <a:t>Eg</a:t>
            </a:r>
            <a:r>
              <a:rPr lang="en-US" sz="2000" dirty="0" smtClean="0"/>
              <a:t>. manager</a:t>
            </a:r>
          </a:p>
          <a:p>
            <a:pPr lvl="1" eaLnBrk="1" hangingPunct="1">
              <a:lnSpc>
                <a:spcPct val="90000"/>
              </a:lnSpc>
              <a:buClr>
                <a:srgbClr val="FF0000"/>
              </a:buClr>
            </a:pPr>
            <a:r>
              <a:rPr lang="en-US" sz="2000" b="1" dirty="0" smtClean="0"/>
              <a:t>Naive/Parametric:</a:t>
            </a:r>
            <a:r>
              <a:rPr lang="en-US" sz="2000" dirty="0" smtClean="0"/>
              <a:t> These users make up a large section of the end-user population and are constantly involved in querying and updating the database. </a:t>
            </a:r>
            <a:r>
              <a:rPr lang="en-US" sz="2000" dirty="0" err="1" smtClean="0"/>
              <a:t>Eg</a:t>
            </a:r>
            <a:r>
              <a:rPr lang="en-US" sz="2000" dirty="0" smtClean="0"/>
              <a:t>. Reservation clerks </a:t>
            </a:r>
          </a:p>
          <a:p>
            <a:pPr lvl="1" eaLnBrk="1" hangingPunct="1">
              <a:lnSpc>
                <a:spcPct val="90000"/>
              </a:lnSpc>
              <a:buClr>
                <a:srgbClr val="FF0000"/>
              </a:buClr>
            </a:pPr>
            <a:r>
              <a:rPr lang="en-US" sz="2000" b="1" dirty="0" smtClean="0"/>
              <a:t>Sophisticated: </a:t>
            </a:r>
            <a:r>
              <a:rPr lang="en-US" sz="2000" dirty="0" smtClean="0"/>
              <a:t>These include business analysts, scientists, engineers and others who are thoroughly familiar with the facilities of the DBMS so as to implement their applications to meet their requirements</a:t>
            </a:r>
            <a:endParaRPr lang="en-US" sz="2000" b="1" dirty="0" smtClean="0"/>
          </a:p>
          <a:p>
            <a:pPr lvl="1" eaLnBrk="1" hangingPunct="1">
              <a:lnSpc>
                <a:spcPct val="90000"/>
              </a:lnSpc>
              <a:buClr>
                <a:srgbClr val="FF0000"/>
              </a:buClr>
            </a:pPr>
            <a:r>
              <a:rPr lang="en-US" sz="2000" b="1" dirty="0" smtClean="0"/>
              <a:t>Stand-alone: </a:t>
            </a:r>
            <a:r>
              <a:rPr lang="en-US" sz="2000" dirty="0" smtClean="0"/>
              <a:t>Mostly maintain personal databases using ready-made packages that provide menu or graphical interfaces. </a:t>
            </a:r>
          </a:p>
          <a:p>
            <a:pPr lvl="1" eaLnBrk="1" hangingPunct="1">
              <a:lnSpc>
                <a:spcPct val="90000"/>
              </a:lnSpc>
              <a:buClr>
                <a:srgbClr val="FF0000"/>
              </a:buClr>
              <a:buNone/>
            </a:pPr>
            <a:r>
              <a:rPr lang="en-US" sz="2000" dirty="0" smtClean="0"/>
              <a:t>	</a:t>
            </a:r>
            <a:r>
              <a:rPr lang="en-US" sz="2000" dirty="0" err="1" smtClean="0"/>
              <a:t>Eg</a:t>
            </a:r>
            <a:r>
              <a:rPr lang="en-US" sz="2000" dirty="0" smtClean="0"/>
              <a:t>. User of a tax package that stores a variety of personal financial data for tax purpose. </a:t>
            </a:r>
          </a:p>
          <a:p>
            <a:pPr eaLnBrk="1" hangingPunct="1">
              <a:lnSpc>
                <a:spcPct val="90000"/>
              </a:lnSpc>
            </a:pPr>
            <a:endParaRPr lang="en-US" dirty="0" smtClean="0"/>
          </a:p>
        </p:txBody>
      </p:sp>
      <p:sp>
        <p:nvSpPr>
          <p:cNvPr id="4" name="Date Placeholder 3"/>
          <p:cNvSpPr>
            <a:spLocks noGrp="1"/>
          </p:cNvSpPr>
          <p:nvPr>
            <p:ph type="dt" sz="half" idx="10"/>
          </p:nvPr>
        </p:nvSpPr>
        <p:spPr/>
        <p:txBody>
          <a:bodyPr/>
          <a:lstStyle/>
          <a:p>
            <a:fld id="{4EC7F187-FCAE-4F53-AD33-F2F8EA77BF3C}"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93037" cy="1462087"/>
          </a:xfrm>
        </p:spPr>
        <p:txBody>
          <a:bodyPr/>
          <a:lstStyle/>
          <a:p>
            <a:r>
              <a:rPr lang="en-US" dirty="0" smtClean="0"/>
              <a:t>Traditional File Systems</a:t>
            </a:r>
            <a:endParaRPr lang="en-IN" dirty="0"/>
          </a:p>
        </p:txBody>
      </p:sp>
      <p:sp>
        <p:nvSpPr>
          <p:cNvPr id="3" name="Content Placeholder 2"/>
          <p:cNvSpPr>
            <a:spLocks noGrp="1"/>
          </p:cNvSpPr>
          <p:nvPr>
            <p:ph idx="1"/>
          </p:nvPr>
        </p:nvSpPr>
        <p:spPr>
          <a:xfrm>
            <a:off x="685800" y="1981200"/>
            <a:ext cx="7772400" cy="4114800"/>
          </a:xfrm>
        </p:spPr>
        <p:txBody>
          <a:bodyPr/>
          <a:lstStyle/>
          <a:p>
            <a:r>
              <a:rPr lang="en-US" sz="2000" dirty="0" smtClean="0"/>
              <a:t>Before the development of database management systems, </a:t>
            </a:r>
            <a:r>
              <a:rPr lang="en-IN" sz="2000" dirty="0" smtClean="0"/>
              <a:t>organization stored information in various </a:t>
            </a:r>
            <a:r>
              <a:rPr lang="en-IN" sz="2000" dirty="0" smtClean="0">
                <a:solidFill>
                  <a:srgbClr val="3333FF"/>
                </a:solidFill>
              </a:rPr>
              <a:t>files</a:t>
            </a:r>
          </a:p>
          <a:p>
            <a:r>
              <a:rPr lang="en-US" sz="2000" dirty="0" smtClean="0"/>
              <a:t>Each file is independent of each other and is called a </a:t>
            </a:r>
            <a:r>
              <a:rPr lang="en-US" sz="2000" dirty="0" smtClean="0">
                <a:solidFill>
                  <a:srgbClr val="3333FF"/>
                </a:solidFill>
              </a:rPr>
              <a:t>flat file</a:t>
            </a:r>
            <a:endParaRPr lang="en-IN" sz="2000" dirty="0" smtClean="0">
              <a:solidFill>
                <a:srgbClr val="3333FF"/>
              </a:solidFill>
            </a:endParaRPr>
          </a:p>
          <a:p>
            <a:r>
              <a:rPr lang="en-US" sz="2000" dirty="0" smtClean="0"/>
              <a:t>Each user defines and maintains separate files needed for a specific application</a:t>
            </a:r>
            <a:endParaRPr lang="en-US" sz="2000" dirty="0" smtClean="0">
              <a:solidFill>
                <a:srgbClr val="3333FF"/>
              </a:solidFill>
            </a:endParaRPr>
          </a:p>
          <a:p>
            <a:r>
              <a:rPr lang="en-US" sz="2000" dirty="0" smtClean="0"/>
              <a:t>Various </a:t>
            </a:r>
            <a:r>
              <a:rPr lang="en-US" sz="2000" dirty="0" smtClean="0">
                <a:solidFill>
                  <a:srgbClr val="3333FF"/>
                </a:solidFill>
              </a:rPr>
              <a:t>application programs </a:t>
            </a:r>
            <a:r>
              <a:rPr lang="en-US" sz="2000" dirty="0" smtClean="0"/>
              <a:t>are used with each file to extract records from, add records to and perform other manipulations on the files</a:t>
            </a:r>
          </a:p>
          <a:p>
            <a:r>
              <a:rPr lang="en-US" sz="2000" dirty="0" smtClean="0"/>
              <a:t>File systems have </a:t>
            </a:r>
            <a:r>
              <a:rPr lang="en-US" sz="2000" dirty="0" smtClean="0">
                <a:solidFill>
                  <a:srgbClr val="3333FF"/>
                </a:solidFill>
              </a:rPr>
              <a:t>no centralized control </a:t>
            </a:r>
            <a:r>
              <a:rPr lang="en-US" sz="2000" dirty="0" smtClean="0"/>
              <a:t>of the data descriptions</a:t>
            </a:r>
          </a:p>
          <a:p>
            <a:r>
              <a:rPr lang="en-US" sz="2000" dirty="0" smtClean="0"/>
              <a:t>Table and field names may be used in different files to mean different things</a:t>
            </a:r>
          </a:p>
        </p:txBody>
      </p:sp>
      <p:sp>
        <p:nvSpPr>
          <p:cNvPr id="4" name="Date Placeholder 3"/>
          <p:cNvSpPr>
            <a:spLocks noGrp="1"/>
          </p:cNvSpPr>
          <p:nvPr>
            <p:ph type="dt" sz="half" idx="10"/>
          </p:nvPr>
        </p:nvSpPr>
        <p:spPr/>
        <p:txBody>
          <a:bodyPr/>
          <a:lstStyle/>
          <a:p>
            <a:fld id="{484D3CCE-A97D-4FA2-B814-92AACDE5BC6F}"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228600"/>
            <a:ext cx="7793037" cy="1462087"/>
          </a:xfrm>
          <a:noFill/>
          <a:ln/>
        </p:spPr>
        <p:txBody>
          <a:bodyPr lIns="90488" tIns="44450" rIns="90488" bIns="44450"/>
          <a:lstStyle/>
          <a:p>
            <a:pPr>
              <a:lnSpc>
                <a:spcPct val="90000"/>
              </a:lnSpc>
            </a:pPr>
            <a:r>
              <a:rPr lang="en-IN" dirty="0" smtClean="0">
                <a:solidFill>
                  <a:schemeClr val="tx1"/>
                </a:solidFill>
              </a:rPr>
              <a:t>Database Users</a:t>
            </a:r>
            <a:r>
              <a:rPr lang="en-US" dirty="0" smtClean="0"/>
              <a:t>: </a:t>
            </a:r>
            <a:r>
              <a:rPr lang="en-US" dirty="0" smtClean="0">
                <a:solidFill>
                  <a:srgbClr val="FF0000"/>
                </a:solidFill>
              </a:rPr>
              <a:t>Actors on the Scene</a:t>
            </a:r>
            <a:endParaRPr lang="en-US" dirty="0"/>
          </a:p>
        </p:txBody>
      </p:sp>
      <p:sp>
        <p:nvSpPr>
          <p:cNvPr id="26627" name="Rectangle 3"/>
          <p:cNvSpPr>
            <a:spLocks noGrp="1" noChangeArrowheads="1"/>
          </p:cNvSpPr>
          <p:nvPr>
            <p:ph type="body" idx="1"/>
          </p:nvPr>
        </p:nvSpPr>
        <p:spPr>
          <a:xfrm>
            <a:off x="914400" y="1981200"/>
            <a:ext cx="7924800" cy="4114800"/>
          </a:xfrm>
          <a:noFill/>
          <a:ln/>
        </p:spPr>
        <p:txBody>
          <a:bodyPr lIns="90488" tIns="44450" rIns="90488" bIns="44450"/>
          <a:lstStyle/>
          <a:p>
            <a:pPr>
              <a:lnSpc>
                <a:spcPct val="90000"/>
              </a:lnSpc>
            </a:pPr>
            <a:r>
              <a:rPr lang="en-US" sz="2400" b="1" dirty="0"/>
              <a:t>System </a:t>
            </a:r>
            <a:r>
              <a:rPr lang="en-US" sz="2400" b="1" dirty="0" smtClean="0"/>
              <a:t>Analysts </a:t>
            </a:r>
            <a:r>
              <a:rPr lang="en-US" sz="2400" b="1" dirty="0"/>
              <a:t>and </a:t>
            </a:r>
            <a:r>
              <a:rPr lang="en-US" sz="2400" b="1" dirty="0" smtClean="0"/>
              <a:t>Application Programmers (Software Engineers)</a:t>
            </a:r>
          </a:p>
          <a:p>
            <a:pPr lvl="1">
              <a:lnSpc>
                <a:spcPct val="90000"/>
              </a:lnSpc>
            </a:pPr>
            <a:r>
              <a:rPr lang="en-US" sz="2200" i="1" dirty="0" smtClean="0"/>
              <a:t>System analysts </a:t>
            </a:r>
            <a:r>
              <a:rPr lang="en-US" sz="2200" dirty="0" smtClean="0"/>
              <a:t>determine the requirements of end-users (naive) and develop specifications for transactions that meet these requirements</a:t>
            </a:r>
          </a:p>
          <a:p>
            <a:pPr lvl="1">
              <a:lnSpc>
                <a:spcPct val="90000"/>
              </a:lnSpc>
            </a:pPr>
            <a:r>
              <a:rPr lang="en-US" sz="2200" dirty="0" smtClean="0"/>
              <a:t>Application programmers implement these specifications as programs, then they test, debug, document and maintain these transactions</a:t>
            </a:r>
            <a:endParaRPr lang="en-US" sz="2200" dirty="0"/>
          </a:p>
          <a:p>
            <a:pPr lvl="1">
              <a:lnSpc>
                <a:spcPct val="90000"/>
              </a:lnSpc>
              <a:buNone/>
            </a:pPr>
            <a:endParaRPr lang="en-US" sz="2000" b="1" dirty="0">
              <a:solidFill>
                <a:srgbClr val="3333FF"/>
              </a:solidFill>
            </a:endParaRPr>
          </a:p>
        </p:txBody>
      </p:sp>
      <p:sp>
        <p:nvSpPr>
          <p:cNvPr id="4" name="Date Placeholder 3"/>
          <p:cNvSpPr>
            <a:spLocks noGrp="1"/>
          </p:cNvSpPr>
          <p:nvPr>
            <p:ph type="dt" sz="half" idx="10"/>
          </p:nvPr>
        </p:nvSpPr>
        <p:spPr/>
        <p:txBody>
          <a:bodyPr/>
          <a:lstStyle/>
          <a:p>
            <a:fld id="{4FC62905-3560-45C7-892F-073516401A98}"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DBS Users: </a:t>
            </a:r>
            <a:r>
              <a:rPr lang="en-US" dirty="0" smtClean="0">
                <a:solidFill>
                  <a:srgbClr val="FF0000"/>
                </a:solidFill>
              </a:rPr>
              <a:t>Workers Behind the Scene</a:t>
            </a:r>
            <a:endParaRPr lang="en-IN" dirty="0"/>
          </a:p>
        </p:txBody>
      </p:sp>
      <p:sp>
        <p:nvSpPr>
          <p:cNvPr id="3" name="Content Placeholder 2"/>
          <p:cNvSpPr>
            <a:spLocks noGrp="1"/>
          </p:cNvSpPr>
          <p:nvPr>
            <p:ph idx="1"/>
          </p:nvPr>
        </p:nvSpPr>
        <p:spPr/>
        <p:txBody>
          <a:bodyPr/>
          <a:lstStyle/>
          <a:p>
            <a:pPr>
              <a:lnSpc>
                <a:spcPct val="90000"/>
              </a:lnSpc>
            </a:pPr>
            <a:r>
              <a:rPr lang="en-US" sz="2400" b="1" dirty="0" smtClean="0"/>
              <a:t>DBMS System Designers and Implementers</a:t>
            </a:r>
          </a:p>
          <a:p>
            <a:pPr lvl="1">
              <a:lnSpc>
                <a:spcPct val="90000"/>
              </a:lnSpc>
            </a:pPr>
            <a:r>
              <a:rPr lang="en-US" sz="2200" dirty="0" smtClean="0"/>
              <a:t>Persons who design and implement the DBMS modules and interfaces as a s/w package</a:t>
            </a:r>
          </a:p>
          <a:p>
            <a:pPr>
              <a:lnSpc>
                <a:spcPct val="90000"/>
              </a:lnSpc>
            </a:pPr>
            <a:r>
              <a:rPr lang="en-US" sz="2400" b="1" dirty="0" smtClean="0"/>
              <a:t>Tool Developers</a:t>
            </a:r>
          </a:p>
          <a:p>
            <a:pPr lvl="1">
              <a:lnSpc>
                <a:spcPct val="90000"/>
              </a:lnSpc>
            </a:pPr>
            <a:r>
              <a:rPr lang="en-US" sz="2200" dirty="0" smtClean="0"/>
              <a:t>Persons who design and implement tools (optional packages for performance monitoring, simulation, test data generation, etc.)</a:t>
            </a:r>
          </a:p>
          <a:p>
            <a:r>
              <a:rPr lang="en-US" sz="2400" b="1" dirty="0" smtClean="0"/>
              <a:t>Operators and maintenance personnel</a:t>
            </a:r>
          </a:p>
          <a:p>
            <a:pPr lvl="1"/>
            <a:r>
              <a:rPr lang="en-US" sz="2200" dirty="0" smtClean="0"/>
              <a:t>Responsible for actual running and maintenance of the h/w and s/w environment for the DBS</a:t>
            </a:r>
          </a:p>
          <a:p>
            <a:endParaRPr lang="en-IN" dirty="0"/>
          </a:p>
        </p:txBody>
      </p:sp>
      <p:sp>
        <p:nvSpPr>
          <p:cNvPr id="4" name="Date Placeholder 3"/>
          <p:cNvSpPr>
            <a:spLocks noGrp="1"/>
          </p:cNvSpPr>
          <p:nvPr>
            <p:ph type="dt" sz="half" idx="10"/>
          </p:nvPr>
        </p:nvSpPr>
        <p:spPr/>
        <p:txBody>
          <a:bodyPr/>
          <a:lstStyle/>
          <a:p>
            <a:fld id="{07C4A553-25B4-4F69-9153-6FDB01FC5737}"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dirty="0" smtClean="0"/>
              <a:t>Advantages of using the DBMS approach: </a:t>
            </a:r>
            <a:r>
              <a:rPr lang="en-US" sz="3200" dirty="0" smtClean="0">
                <a:solidFill>
                  <a:srgbClr val="FF0000"/>
                </a:solidFill>
              </a:rPr>
              <a:t>Controlling Redundancy and Maintaining Data Consistency</a:t>
            </a:r>
          </a:p>
        </p:txBody>
      </p:sp>
      <p:sp>
        <p:nvSpPr>
          <p:cNvPr id="27651" name="Rectangle 3"/>
          <p:cNvSpPr>
            <a:spLocks noGrp="1" noChangeArrowheads="1"/>
          </p:cNvSpPr>
          <p:nvPr>
            <p:ph type="body" idx="1"/>
          </p:nvPr>
        </p:nvSpPr>
        <p:spPr>
          <a:xfrm>
            <a:off x="1219200" y="1981200"/>
            <a:ext cx="7772400" cy="4114800"/>
          </a:xfrm>
        </p:spPr>
        <p:txBody>
          <a:bodyPr/>
          <a:lstStyle/>
          <a:p>
            <a:pPr eaLnBrk="1" hangingPunct="1"/>
            <a:r>
              <a:rPr lang="en-US" sz="2800" dirty="0" smtClean="0"/>
              <a:t>In the </a:t>
            </a:r>
            <a:r>
              <a:rPr lang="en-US" sz="2800" u="sng" dirty="0" smtClean="0"/>
              <a:t>traditional file approach</a:t>
            </a:r>
            <a:r>
              <a:rPr lang="en-US" sz="2800" dirty="0" smtClean="0"/>
              <a:t>, every user group maintains its own files for handling various data processing applications. </a:t>
            </a:r>
          </a:p>
          <a:p>
            <a:pPr lvl="1" eaLnBrk="1" hangingPunct="1"/>
            <a:r>
              <a:rPr lang="en-US" sz="2400" dirty="0" smtClean="0"/>
              <a:t>For example: accounting office keeps data on registration and billing information, whereas the registration office keeps track of registration, student courses and grades</a:t>
            </a:r>
          </a:p>
          <a:p>
            <a:pPr lvl="1" eaLnBrk="1" hangingPunct="1"/>
            <a:r>
              <a:rPr lang="en-US" sz="2400" dirty="0" smtClean="0"/>
              <a:t>Much of the data are stored twice: once in the files of each user group.</a:t>
            </a:r>
          </a:p>
          <a:p>
            <a:pPr eaLnBrk="1" hangingPunct="1"/>
            <a:endParaRPr lang="en-US" sz="2800" dirty="0" smtClean="0"/>
          </a:p>
        </p:txBody>
      </p:sp>
      <p:sp>
        <p:nvSpPr>
          <p:cNvPr id="4" name="Date Placeholder 3"/>
          <p:cNvSpPr>
            <a:spLocks noGrp="1"/>
          </p:cNvSpPr>
          <p:nvPr>
            <p:ph type="dt" sz="half" idx="10"/>
          </p:nvPr>
        </p:nvSpPr>
        <p:spPr/>
        <p:txBody>
          <a:bodyPr/>
          <a:lstStyle/>
          <a:p>
            <a:fld id="{881D1946-CC3A-41E2-8241-F1177FBB961A}"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228600"/>
            <a:ext cx="7793038" cy="1462088"/>
          </a:xfrm>
        </p:spPr>
        <p:txBody>
          <a:bodyPr/>
          <a:lstStyle/>
          <a:p>
            <a:pPr eaLnBrk="1" hangingPunct="1"/>
            <a:r>
              <a:rPr lang="en-US" sz="3600" dirty="0" smtClean="0">
                <a:solidFill>
                  <a:srgbClr val="0070C0"/>
                </a:solidFill>
              </a:rPr>
              <a:t>Controlling Redundancy and Maintaining Data Consistency</a:t>
            </a:r>
          </a:p>
        </p:txBody>
      </p:sp>
      <p:sp>
        <p:nvSpPr>
          <p:cNvPr id="28675" name="Rectangle 3"/>
          <p:cNvSpPr>
            <a:spLocks noGrp="1" noChangeArrowheads="1"/>
          </p:cNvSpPr>
          <p:nvPr>
            <p:ph type="body" idx="1"/>
          </p:nvPr>
        </p:nvSpPr>
        <p:spPr/>
        <p:txBody>
          <a:bodyPr/>
          <a:lstStyle/>
          <a:p>
            <a:pPr marL="609600" indent="-609600" eaLnBrk="1" hangingPunct="1"/>
            <a:r>
              <a:rPr lang="en-US" sz="2800" dirty="0" smtClean="0"/>
              <a:t>This </a:t>
            </a:r>
            <a:r>
              <a:rPr lang="en-US" sz="2800" b="1" dirty="0" smtClean="0"/>
              <a:t>redundancy</a:t>
            </a:r>
            <a:r>
              <a:rPr lang="en-US" sz="2800" dirty="0" smtClean="0"/>
              <a:t> in storing the same data multiple times leads to several problems:</a:t>
            </a:r>
          </a:p>
          <a:p>
            <a:pPr marL="1009650" lvl="1" indent="-609600" eaLnBrk="1" hangingPunct="1">
              <a:buFont typeface="Wingdings" pitchFamily="2" charset="2"/>
              <a:buAutoNum type="arabicPeriod"/>
            </a:pPr>
            <a:r>
              <a:rPr lang="en-US" sz="2400" dirty="0" smtClean="0"/>
              <a:t>We need to update data several times (duplication of effort)</a:t>
            </a:r>
          </a:p>
          <a:p>
            <a:pPr marL="1009650" lvl="1" indent="-609600" eaLnBrk="1" hangingPunct="1">
              <a:buFont typeface="Wingdings" pitchFamily="2" charset="2"/>
              <a:buAutoNum type="arabicPeriod"/>
            </a:pPr>
            <a:r>
              <a:rPr lang="en-US" sz="2400" dirty="0" smtClean="0"/>
              <a:t>Storage space is wasted</a:t>
            </a:r>
          </a:p>
          <a:p>
            <a:pPr marL="1009650" lvl="1" indent="-609600" eaLnBrk="1" hangingPunct="1">
              <a:buFont typeface="Wingdings" pitchFamily="2" charset="2"/>
              <a:buAutoNum type="arabicPeriod"/>
            </a:pPr>
            <a:r>
              <a:rPr lang="en-US" sz="2400" dirty="0" smtClean="0"/>
              <a:t>Files that represent the same data may become </a:t>
            </a:r>
            <a:r>
              <a:rPr lang="en-US" sz="2400" i="1" dirty="0" smtClean="0"/>
              <a:t>inconsistent </a:t>
            </a:r>
            <a:r>
              <a:rPr lang="en-US" sz="2400" dirty="0" smtClean="0"/>
              <a:t> as any update may be applied to some files and not to others</a:t>
            </a:r>
          </a:p>
          <a:p>
            <a:pPr marL="609600" indent="-609600" eaLnBrk="1" hangingPunct="1"/>
            <a:endParaRPr lang="en-US" sz="2600" dirty="0" smtClean="0"/>
          </a:p>
        </p:txBody>
      </p:sp>
      <p:sp>
        <p:nvSpPr>
          <p:cNvPr id="4" name="Date Placeholder 3"/>
          <p:cNvSpPr>
            <a:spLocks noGrp="1"/>
          </p:cNvSpPr>
          <p:nvPr>
            <p:ph type="dt" sz="half" idx="10"/>
          </p:nvPr>
        </p:nvSpPr>
        <p:spPr/>
        <p:txBody>
          <a:bodyPr/>
          <a:lstStyle/>
          <a:p>
            <a:fld id="{CB1495B0-72E9-4F62-BCCF-4A491292A2B0}"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70C0"/>
                </a:solidFill>
              </a:rPr>
              <a:t>Controlling Redundancy and Maintaining Data Consistency</a:t>
            </a:r>
            <a:endParaRPr lang="en-IN" sz="3600" dirty="0">
              <a:solidFill>
                <a:srgbClr val="0070C0"/>
              </a:solidFill>
            </a:endParaRPr>
          </a:p>
        </p:txBody>
      </p:sp>
      <p:sp>
        <p:nvSpPr>
          <p:cNvPr id="3" name="Content Placeholder 2"/>
          <p:cNvSpPr>
            <a:spLocks noGrp="1"/>
          </p:cNvSpPr>
          <p:nvPr>
            <p:ph idx="1"/>
          </p:nvPr>
        </p:nvSpPr>
        <p:spPr/>
        <p:txBody>
          <a:bodyPr/>
          <a:lstStyle/>
          <a:p>
            <a:r>
              <a:rPr lang="en-IN" sz="2600" dirty="0" smtClean="0"/>
              <a:t>In DBMS, the data redundancy can be controlled or reduced but is not removed completely</a:t>
            </a:r>
          </a:p>
          <a:p>
            <a:r>
              <a:rPr lang="en-IN" sz="2600" dirty="0" smtClean="0"/>
              <a:t>Sometimes, it is necessary to create duplicate copies of the same data items in order to relate tables with each other (</a:t>
            </a:r>
            <a:r>
              <a:rPr lang="en-IN" sz="2600" i="1" dirty="0" smtClean="0"/>
              <a:t>controlled redundancy</a:t>
            </a:r>
            <a:r>
              <a:rPr lang="en-IN" sz="2600" dirty="0" smtClean="0"/>
              <a:t>)</a:t>
            </a:r>
          </a:p>
          <a:p>
            <a:r>
              <a:rPr lang="en-IN" sz="2600" dirty="0" smtClean="0"/>
              <a:t>By controlling the data redundancy, we can save storage space and avoid data inconsistency</a:t>
            </a:r>
          </a:p>
        </p:txBody>
      </p:sp>
      <p:sp>
        <p:nvSpPr>
          <p:cNvPr id="4" name="Date Placeholder 3"/>
          <p:cNvSpPr>
            <a:spLocks noGrp="1"/>
          </p:cNvSpPr>
          <p:nvPr>
            <p:ph type="dt" sz="half" idx="10"/>
          </p:nvPr>
        </p:nvSpPr>
        <p:spPr/>
        <p:txBody>
          <a:bodyPr/>
          <a:lstStyle/>
          <a:p>
            <a:fld id="{630F33DF-63D5-4888-B4E9-A605946388E6}" type="datetime1">
              <a:rPr lang="en-US" smtClean="0"/>
              <a:pPr/>
              <a:t>1/14/2018</a:t>
            </a:fld>
            <a:endParaRPr lang="en-US"/>
          </a:p>
        </p:txBody>
      </p:sp>
      <p:sp>
        <p:nvSpPr>
          <p:cNvPr id="5" name="Footer Placeholder 4"/>
          <p:cNvSpPr>
            <a:spLocks noGrp="1"/>
          </p:cNvSpPr>
          <p:nvPr>
            <p:ph type="ftr" sz="quarter" idx="11"/>
          </p:nvPr>
        </p:nvSpPr>
        <p:spPr/>
        <p:txBody>
          <a:bodyPr/>
          <a:lstStyle/>
          <a:p>
            <a:r>
              <a:rPr lang="en-US" smtClean="0"/>
              <a:t>Database and Database Users</a:t>
            </a:r>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dirty="0" smtClean="0"/>
              <a:t>Advantages of using the DBMS approach: </a:t>
            </a:r>
            <a:r>
              <a:rPr lang="en-US" sz="3200" dirty="0" smtClean="0">
                <a:solidFill>
                  <a:srgbClr val="FF0000"/>
                </a:solidFill>
              </a:rPr>
              <a:t>Restricting Unauthorized Access (Data Security)</a:t>
            </a:r>
          </a:p>
        </p:txBody>
      </p:sp>
      <p:sp>
        <p:nvSpPr>
          <p:cNvPr id="29699" name="Rectangle 3"/>
          <p:cNvSpPr>
            <a:spLocks noGrp="1" noChangeArrowheads="1"/>
          </p:cNvSpPr>
          <p:nvPr>
            <p:ph type="body" idx="1"/>
          </p:nvPr>
        </p:nvSpPr>
        <p:spPr>
          <a:xfrm>
            <a:off x="914400" y="1828800"/>
            <a:ext cx="7772400" cy="4114800"/>
          </a:xfrm>
        </p:spPr>
        <p:txBody>
          <a:bodyPr/>
          <a:lstStyle/>
          <a:p>
            <a:pPr eaLnBrk="1" hangingPunct="1"/>
            <a:r>
              <a:rPr lang="en-IN" sz="2200" b="1" i="1" dirty="0" smtClean="0"/>
              <a:t>Data security</a:t>
            </a:r>
            <a:r>
              <a:rPr lang="en-IN" sz="2200" dirty="0" smtClean="0"/>
              <a:t> is the protection of the database from unauthorized users</a:t>
            </a:r>
          </a:p>
          <a:p>
            <a:pPr eaLnBrk="1" hangingPunct="1"/>
            <a:r>
              <a:rPr lang="en-IN" sz="2200" dirty="0" smtClean="0"/>
              <a:t>Only the </a:t>
            </a:r>
            <a:r>
              <a:rPr lang="en-IN" sz="2200" b="1" dirty="0" smtClean="0"/>
              <a:t>authorized</a:t>
            </a:r>
            <a:r>
              <a:rPr lang="en-IN" sz="2200" dirty="0" smtClean="0"/>
              <a:t> persons are allowed to access the database</a:t>
            </a:r>
          </a:p>
          <a:p>
            <a:pPr eaLnBrk="1" hangingPunct="1"/>
            <a:r>
              <a:rPr lang="en-IN" sz="2200" dirty="0" smtClean="0"/>
              <a:t>The database access is controlled by the DBA. Mostly, the DBA can access all the data in the database. Some users may be permitted only to retrieve data, whereas others are allowed to retrieve as well as to update data. </a:t>
            </a:r>
          </a:p>
          <a:p>
            <a:pPr eaLnBrk="1" hangingPunct="1"/>
            <a:r>
              <a:rPr lang="en-IN" sz="2200" dirty="0" smtClean="0"/>
              <a:t>Most of the DBMSs provide the </a:t>
            </a:r>
            <a:r>
              <a:rPr lang="en-IN" sz="2200" b="1" dirty="0" smtClean="0"/>
              <a:t>security and authorization subsystem</a:t>
            </a:r>
            <a:r>
              <a:rPr lang="en-IN" sz="2200" dirty="0" smtClean="0"/>
              <a:t>, which the DBA uses to create accounts of users protected by passwords and to specify account restrictions</a:t>
            </a:r>
            <a:endParaRPr lang="en-US" sz="2200" dirty="0" smtClean="0"/>
          </a:p>
        </p:txBody>
      </p:sp>
      <p:sp>
        <p:nvSpPr>
          <p:cNvPr id="4" name="Date Placeholder 3"/>
          <p:cNvSpPr>
            <a:spLocks noGrp="1"/>
          </p:cNvSpPr>
          <p:nvPr>
            <p:ph type="dt" sz="half" idx="10"/>
          </p:nvPr>
        </p:nvSpPr>
        <p:spPr/>
        <p:txBody>
          <a:bodyPr/>
          <a:lstStyle/>
          <a:p>
            <a:fld id="{ED8539B9-8664-4EBE-B917-3861E3BF143C}"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Advantages of using the DBMS approach: </a:t>
            </a:r>
            <a:r>
              <a:rPr lang="en-US" sz="3200" dirty="0" smtClean="0">
                <a:solidFill>
                  <a:srgbClr val="FF0000"/>
                </a:solidFill>
              </a:rPr>
              <a:t>Enforcing Integrity Constraints </a:t>
            </a:r>
            <a:endParaRPr lang="en-IN" sz="3200" dirty="0">
              <a:solidFill>
                <a:srgbClr val="FF0000"/>
              </a:solidFill>
            </a:endParaRPr>
          </a:p>
        </p:txBody>
      </p:sp>
      <p:sp>
        <p:nvSpPr>
          <p:cNvPr id="3" name="Content Placeholder 2"/>
          <p:cNvSpPr>
            <a:spLocks noGrp="1"/>
          </p:cNvSpPr>
          <p:nvPr>
            <p:ph idx="1"/>
          </p:nvPr>
        </p:nvSpPr>
        <p:spPr/>
        <p:txBody>
          <a:bodyPr/>
          <a:lstStyle/>
          <a:p>
            <a:r>
              <a:rPr lang="en-IN" sz="2000" b="1" i="1" dirty="0" smtClean="0"/>
              <a:t>Integrity constraints </a:t>
            </a:r>
            <a:r>
              <a:rPr lang="en-IN" sz="2000" dirty="0" smtClean="0"/>
              <a:t>or</a:t>
            </a:r>
            <a:r>
              <a:rPr lang="en-IN" sz="2000" b="1" dirty="0" smtClean="0"/>
              <a:t> </a:t>
            </a:r>
            <a:r>
              <a:rPr lang="en-IN" sz="2000" i="1" dirty="0" smtClean="0"/>
              <a:t>consistency rules </a:t>
            </a:r>
            <a:r>
              <a:rPr lang="en-IN" sz="2000" dirty="0" smtClean="0"/>
              <a:t>are applied to a database so that the correct data is entered into the database</a:t>
            </a:r>
          </a:p>
          <a:p>
            <a:r>
              <a:rPr lang="en-IN" sz="2000" dirty="0" smtClean="0"/>
              <a:t>Examples of integrity constraints are:</a:t>
            </a:r>
          </a:p>
          <a:p>
            <a:pPr lvl="1"/>
            <a:r>
              <a:rPr lang="en-IN" sz="2000" dirty="0" smtClean="0"/>
              <a:t>Maximum obtained marks in a subject cannot exceed 100</a:t>
            </a:r>
          </a:p>
          <a:p>
            <a:pPr lvl="1"/>
            <a:r>
              <a:rPr lang="en-IN" sz="2000" dirty="0" smtClean="0"/>
              <a:t>'Issue Date' in a library system cannot be later than the corresponding 'Return Date' of a book</a:t>
            </a:r>
          </a:p>
          <a:p>
            <a:pPr lvl="1"/>
            <a:r>
              <a:rPr lang="en-IN" sz="2000" dirty="0" smtClean="0"/>
              <a:t>There are also some standard constraints that are intrinsic in most of the DBMSs. </a:t>
            </a:r>
            <a:r>
              <a:rPr lang="en-IN" sz="2000" dirty="0" err="1" smtClean="0"/>
              <a:t>Eg</a:t>
            </a:r>
            <a:r>
              <a:rPr lang="en-IN" sz="2000" dirty="0" smtClean="0"/>
              <a:t>.: NOT NULL, PRIMARY KEY, etc. </a:t>
            </a:r>
          </a:p>
          <a:p>
            <a:r>
              <a:rPr lang="en-IN" sz="2000" dirty="0" smtClean="0"/>
              <a:t>DBA identifies the integrity constraints during database design</a:t>
            </a:r>
          </a:p>
          <a:p>
            <a:r>
              <a:rPr lang="en-IN" sz="2000" dirty="0" smtClean="0"/>
              <a:t>The integrity constraints are automatically checked at the time of data entry or when a record is updated. </a:t>
            </a:r>
            <a:endParaRPr lang="en-IN" sz="2000" dirty="0"/>
          </a:p>
        </p:txBody>
      </p:sp>
      <p:sp>
        <p:nvSpPr>
          <p:cNvPr id="4" name="Date Placeholder 3"/>
          <p:cNvSpPr>
            <a:spLocks noGrp="1"/>
          </p:cNvSpPr>
          <p:nvPr>
            <p:ph type="dt" sz="half" idx="10"/>
          </p:nvPr>
        </p:nvSpPr>
        <p:spPr/>
        <p:txBody>
          <a:bodyPr/>
          <a:lstStyle/>
          <a:p>
            <a:fld id="{630F33DF-63D5-4888-B4E9-A605946388E6}" type="datetime1">
              <a:rPr lang="en-US" smtClean="0"/>
              <a:pPr/>
              <a:t>1/14/2018</a:t>
            </a:fld>
            <a:endParaRPr lang="en-US"/>
          </a:p>
        </p:txBody>
      </p:sp>
      <p:sp>
        <p:nvSpPr>
          <p:cNvPr id="5" name="Footer Placeholder 4"/>
          <p:cNvSpPr>
            <a:spLocks noGrp="1"/>
          </p:cNvSpPr>
          <p:nvPr>
            <p:ph type="ftr" sz="quarter" idx="11"/>
          </p:nvPr>
        </p:nvSpPr>
        <p:spPr/>
        <p:txBody>
          <a:bodyPr/>
          <a:lstStyle/>
          <a:p>
            <a:r>
              <a:rPr lang="en-US" smtClean="0"/>
              <a:t>Database and Database Users</a:t>
            </a:r>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Advantages of using the DBMS approach:</a:t>
            </a:r>
            <a:endParaRPr lang="en-IN" dirty="0"/>
          </a:p>
        </p:txBody>
      </p:sp>
      <p:sp>
        <p:nvSpPr>
          <p:cNvPr id="3" name="Content Placeholder 2"/>
          <p:cNvSpPr>
            <a:spLocks noGrp="1"/>
          </p:cNvSpPr>
          <p:nvPr>
            <p:ph idx="1"/>
          </p:nvPr>
        </p:nvSpPr>
        <p:spPr>
          <a:xfrm>
            <a:off x="762000" y="1905000"/>
            <a:ext cx="8153400" cy="4114800"/>
          </a:xfrm>
        </p:spPr>
        <p:txBody>
          <a:bodyPr/>
          <a:lstStyle/>
          <a:p>
            <a:pPr eaLnBrk="1" hangingPunct="1"/>
            <a:r>
              <a:rPr lang="en-US" sz="2800" b="1" dirty="0" smtClean="0"/>
              <a:t>Data Sharing:</a:t>
            </a:r>
          </a:p>
          <a:p>
            <a:pPr lvl="1" eaLnBrk="1" hangingPunct="1"/>
            <a:r>
              <a:rPr lang="en-IN" sz="2400" dirty="0" smtClean="0"/>
              <a:t>DBMS allows the sharing of  data  under  its  control  by  any  number  of application  programs  or  users</a:t>
            </a:r>
          </a:p>
          <a:p>
            <a:pPr lvl="1" eaLnBrk="1" hangingPunct="1"/>
            <a:r>
              <a:rPr lang="en-IN" sz="2400" dirty="0" smtClean="0"/>
              <a:t>Many users can be authorized by the DBA to access the same piece of information simultaneously</a:t>
            </a:r>
          </a:p>
          <a:p>
            <a:pPr lvl="1" eaLnBrk="1" hangingPunct="1"/>
            <a:r>
              <a:rPr lang="en-IN" sz="2400" b="1" dirty="0" smtClean="0"/>
              <a:t>Concurrency control schemes </a:t>
            </a:r>
            <a:r>
              <a:rPr lang="en-IN" sz="2400" dirty="0" smtClean="0"/>
              <a:t>are used in a database to coordinate simultaneous transactions while preserving data integrity. It addresses conflicts with the simultaneous accessing or altering of data that can occur in a multi-user system</a:t>
            </a:r>
          </a:p>
          <a:p>
            <a:pPr eaLnBrk="1" hangingPunct="1"/>
            <a:endParaRPr lang="en-US" dirty="0" smtClean="0"/>
          </a:p>
          <a:p>
            <a:pPr eaLnBrk="1" hangingPunct="1">
              <a:buNone/>
            </a:pPr>
            <a:endParaRPr lang="en-US" dirty="0" smtClean="0"/>
          </a:p>
          <a:p>
            <a:endParaRPr lang="en-IN" dirty="0"/>
          </a:p>
        </p:txBody>
      </p:sp>
      <p:sp>
        <p:nvSpPr>
          <p:cNvPr id="4" name="Date Placeholder 3"/>
          <p:cNvSpPr>
            <a:spLocks noGrp="1"/>
          </p:cNvSpPr>
          <p:nvPr>
            <p:ph type="dt" sz="half" idx="10"/>
          </p:nvPr>
        </p:nvSpPr>
        <p:spPr/>
        <p:txBody>
          <a:bodyPr/>
          <a:lstStyle/>
          <a:p>
            <a:fld id="{630F33DF-63D5-4888-B4E9-A605946388E6}" type="datetime1">
              <a:rPr lang="en-US" smtClean="0"/>
              <a:pPr/>
              <a:t>1/14/2018</a:t>
            </a:fld>
            <a:endParaRPr lang="en-US" dirty="0"/>
          </a:p>
        </p:txBody>
      </p:sp>
      <p:sp>
        <p:nvSpPr>
          <p:cNvPr id="5" name="Footer Placeholder 4"/>
          <p:cNvSpPr>
            <a:spLocks noGrp="1"/>
          </p:cNvSpPr>
          <p:nvPr>
            <p:ph type="ftr" sz="quarter" idx="11"/>
          </p:nvPr>
        </p:nvSpPr>
        <p:spPr/>
        <p:txBody>
          <a:bodyPr/>
          <a:lstStyle/>
          <a:p>
            <a:r>
              <a:rPr lang="en-US" smtClean="0"/>
              <a:t>Database and Database Users</a:t>
            </a:r>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Other Advantages of using the DBMS approach</a:t>
            </a:r>
          </a:p>
        </p:txBody>
      </p:sp>
      <p:sp>
        <p:nvSpPr>
          <p:cNvPr id="30723" name="Rectangle 3"/>
          <p:cNvSpPr>
            <a:spLocks noGrp="1" noChangeArrowheads="1"/>
          </p:cNvSpPr>
          <p:nvPr>
            <p:ph type="body" idx="1"/>
          </p:nvPr>
        </p:nvSpPr>
        <p:spPr>
          <a:xfrm>
            <a:off x="990600" y="1905000"/>
            <a:ext cx="7772400" cy="4114800"/>
          </a:xfrm>
        </p:spPr>
        <p:txBody>
          <a:bodyPr/>
          <a:lstStyle/>
          <a:p>
            <a:pPr eaLnBrk="1" hangingPunct="1"/>
            <a:r>
              <a:rPr lang="en-IN" sz="2800" b="1" dirty="0" smtClean="0"/>
              <a:t>Integration of Data and </a:t>
            </a:r>
            <a:r>
              <a:rPr lang="en-US" sz="2800" b="1" dirty="0" smtClean="0"/>
              <a:t>Representing complex relationships among data</a:t>
            </a:r>
          </a:p>
          <a:p>
            <a:pPr lvl="1"/>
            <a:r>
              <a:rPr lang="en-IN" sz="2400" dirty="0" smtClean="0"/>
              <a:t>In database approach, a single repository of data is maintained which is defined once and then accessed by various users</a:t>
            </a:r>
          </a:p>
          <a:p>
            <a:pPr lvl="1" eaLnBrk="1" hangingPunct="1"/>
            <a:r>
              <a:rPr lang="en-IN" sz="2400" dirty="0" smtClean="0"/>
              <a:t>A database contains data stored in multiple tables and </a:t>
            </a:r>
            <a:r>
              <a:rPr lang="en-US" sz="2400" dirty="0" smtClean="0"/>
              <a:t>a DBMS has the capability to represent a variety of complex relationships among the data </a:t>
            </a:r>
            <a:r>
              <a:rPr lang="en-IN" sz="2400" dirty="0" smtClean="0"/>
              <a:t>which makes the access and updating of data easier</a:t>
            </a:r>
          </a:p>
          <a:p>
            <a:pPr eaLnBrk="1" hangingPunct="1">
              <a:lnSpc>
                <a:spcPct val="80000"/>
              </a:lnSpc>
              <a:buFont typeface="Wingdings" pitchFamily="2" charset="2"/>
              <a:buNone/>
            </a:pPr>
            <a:r>
              <a:rPr lang="en-US" dirty="0" smtClean="0"/>
              <a:t>			</a:t>
            </a:r>
            <a:endParaRPr lang="en-US" sz="2800" dirty="0" smtClean="0"/>
          </a:p>
        </p:txBody>
      </p:sp>
      <p:sp>
        <p:nvSpPr>
          <p:cNvPr id="4" name="Date Placeholder 3"/>
          <p:cNvSpPr>
            <a:spLocks noGrp="1"/>
          </p:cNvSpPr>
          <p:nvPr>
            <p:ph type="dt" sz="half" idx="10"/>
          </p:nvPr>
        </p:nvSpPr>
        <p:spPr/>
        <p:txBody>
          <a:bodyPr/>
          <a:lstStyle/>
          <a:p>
            <a:fld id="{4666E968-53AE-4376-A6D7-BAF772F3DB31}"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Advantages of using the DBMS approach:</a:t>
            </a:r>
            <a:endParaRPr lang="en-IN" dirty="0"/>
          </a:p>
        </p:txBody>
      </p:sp>
      <p:sp>
        <p:nvSpPr>
          <p:cNvPr id="3" name="Content Placeholder 2"/>
          <p:cNvSpPr>
            <a:spLocks noGrp="1"/>
          </p:cNvSpPr>
          <p:nvPr>
            <p:ph idx="1"/>
          </p:nvPr>
        </p:nvSpPr>
        <p:spPr>
          <a:xfrm>
            <a:off x="1066800" y="1905000"/>
            <a:ext cx="7772400" cy="4114800"/>
          </a:xfrm>
        </p:spPr>
        <p:txBody>
          <a:bodyPr/>
          <a:lstStyle/>
          <a:p>
            <a:r>
              <a:rPr lang="en-IN" sz="2800" b="1" dirty="0" smtClean="0"/>
              <a:t>Providing Backup and Recovery (Data Atomicity)</a:t>
            </a:r>
          </a:p>
          <a:p>
            <a:pPr lvl="1"/>
            <a:r>
              <a:rPr lang="en-IN" sz="2200" dirty="0" smtClean="0"/>
              <a:t>A DBMS provides facilities for recovering from hardware or software failures</a:t>
            </a:r>
          </a:p>
          <a:p>
            <a:pPr lvl="1"/>
            <a:r>
              <a:rPr lang="en-IN" sz="2200" dirty="0" smtClean="0"/>
              <a:t>The </a:t>
            </a:r>
            <a:r>
              <a:rPr lang="en-IN" sz="2200" b="1" dirty="0" smtClean="0"/>
              <a:t>backup and recovery subsystem </a:t>
            </a:r>
            <a:r>
              <a:rPr lang="en-IN" sz="2200" dirty="0" smtClean="0"/>
              <a:t>of the DBMS is responsible for recovery</a:t>
            </a:r>
          </a:p>
          <a:p>
            <a:pPr lvl="1"/>
            <a:r>
              <a:rPr lang="en-IN" sz="2200" dirty="0" smtClean="0"/>
              <a:t>For </a:t>
            </a:r>
            <a:r>
              <a:rPr lang="en-IN" sz="2200" dirty="0" err="1" smtClean="0"/>
              <a:t>eg</a:t>
            </a:r>
            <a:r>
              <a:rPr lang="en-IN" sz="2200" dirty="0" smtClean="0"/>
              <a:t>. if the computer system fails in the middle of a complex update program, the recovery subsystem is responsible for making sure that the database is restored to the state it was in before the program started executing  </a:t>
            </a:r>
            <a:endParaRPr lang="en-IN" sz="2200" dirty="0"/>
          </a:p>
        </p:txBody>
      </p:sp>
      <p:sp>
        <p:nvSpPr>
          <p:cNvPr id="4" name="Date Placeholder 3"/>
          <p:cNvSpPr>
            <a:spLocks noGrp="1"/>
          </p:cNvSpPr>
          <p:nvPr>
            <p:ph type="dt" sz="half" idx="10"/>
          </p:nvPr>
        </p:nvSpPr>
        <p:spPr/>
        <p:txBody>
          <a:bodyPr/>
          <a:lstStyle/>
          <a:p>
            <a:fld id="{630F33DF-63D5-4888-B4E9-A605946388E6}" type="datetime1">
              <a:rPr lang="en-US" smtClean="0"/>
              <a:pPr/>
              <a:t>1/14/2018</a:t>
            </a:fld>
            <a:endParaRPr lang="en-US"/>
          </a:p>
        </p:txBody>
      </p:sp>
      <p:sp>
        <p:nvSpPr>
          <p:cNvPr id="5" name="Footer Placeholder 4"/>
          <p:cNvSpPr>
            <a:spLocks noGrp="1"/>
          </p:cNvSpPr>
          <p:nvPr>
            <p:ph type="ftr" sz="quarter" idx="11"/>
          </p:nvPr>
        </p:nvSpPr>
        <p:spPr/>
        <p:txBody>
          <a:bodyPr/>
          <a:lstStyle/>
          <a:p>
            <a:r>
              <a:rPr lang="en-US" smtClean="0"/>
              <a:t>Database and Database Users</a:t>
            </a:r>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N">
              <a:latin typeface="+mn-lt"/>
            </a:endParaRPr>
          </a:p>
        </p:txBody>
      </p:sp>
      <p:grpSp>
        <p:nvGrpSpPr>
          <p:cNvPr id="2" name="Group 66"/>
          <p:cNvGrpSpPr>
            <a:grpSpLocks/>
          </p:cNvGrpSpPr>
          <p:nvPr/>
        </p:nvGrpSpPr>
        <p:grpSpPr bwMode="auto">
          <a:xfrm>
            <a:off x="1143000" y="1828800"/>
            <a:ext cx="7169150" cy="4513262"/>
            <a:chOff x="812" y="757"/>
            <a:chExt cx="4516" cy="2843"/>
          </a:xfrm>
        </p:grpSpPr>
        <p:grpSp>
          <p:nvGrpSpPr>
            <p:cNvPr id="3" name="Group 16"/>
            <p:cNvGrpSpPr>
              <a:grpSpLocks/>
            </p:cNvGrpSpPr>
            <p:nvPr/>
          </p:nvGrpSpPr>
          <p:grpSpPr bwMode="auto">
            <a:xfrm>
              <a:off x="1052" y="805"/>
              <a:ext cx="1248" cy="1211"/>
              <a:chOff x="860" y="801"/>
              <a:chExt cx="1248" cy="1211"/>
            </a:xfrm>
          </p:grpSpPr>
          <p:grpSp>
            <p:nvGrpSpPr>
              <p:cNvPr id="4" name="Group 7"/>
              <p:cNvGrpSpPr>
                <a:grpSpLocks/>
              </p:cNvGrpSpPr>
              <p:nvPr/>
            </p:nvGrpSpPr>
            <p:grpSpPr bwMode="auto">
              <a:xfrm>
                <a:off x="960" y="801"/>
                <a:ext cx="1056" cy="351"/>
                <a:chOff x="960" y="801"/>
                <a:chExt cx="1056" cy="351"/>
              </a:xfrm>
            </p:grpSpPr>
            <p:sp>
              <p:nvSpPr>
                <p:cNvPr id="4101" name="Rectangle 5"/>
                <p:cNvSpPr>
                  <a:spLocks noChangeArrowheads="1"/>
                </p:cNvSpPr>
                <p:nvPr/>
              </p:nvSpPr>
              <p:spPr bwMode="auto">
                <a:xfrm>
                  <a:off x="960" y="816"/>
                  <a:ext cx="1056" cy="336"/>
                </a:xfrm>
                <a:prstGeom prst="rect">
                  <a:avLst/>
                </a:prstGeom>
                <a:noFill/>
                <a:ln w="12700">
                  <a:solidFill>
                    <a:schemeClr val="tx1"/>
                  </a:solidFill>
                  <a:miter lim="800000"/>
                  <a:headEnd/>
                  <a:tailEnd/>
                </a:ln>
                <a:effectLst/>
              </p:spPr>
              <p:txBody>
                <a:bodyPr wrap="none" anchor="ctr"/>
                <a:lstStyle/>
                <a:p>
                  <a:endParaRPr lang="en-IN">
                    <a:latin typeface="+mn-lt"/>
                  </a:endParaRPr>
                </a:p>
              </p:txBody>
            </p:sp>
            <p:sp>
              <p:nvSpPr>
                <p:cNvPr id="4102" name="Rectangle 6"/>
                <p:cNvSpPr>
                  <a:spLocks noChangeArrowheads="1"/>
                </p:cNvSpPr>
                <p:nvPr/>
              </p:nvSpPr>
              <p:spPr bwMode="auto">
                <a:xfrm>
                  <a:off x="1251" y="801"/>
                  <a:ext cx="535" cy="32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mn-lt"/>
                    </a:rPr>
                    <a:t>Billing</a:t>
                  </a:r>
                </a:p>
                <a:p>
                  <a:pPr algn="ctr" eaLnBrk="0" hangingPunct="0"/>
                  <a:r>
                    <a:rPr lang="en-US" sz="1400">
                      <a:latin typeface="+mn-lt"/>
                    </a:rPr>
                    <a:t>Program</a:t>
                  </a:r>
                </a:p>
              </p:txBody>
            </p:sp>
          </p:grpSp>
          <p:grpSp>
            <p:nvGrpSpPr>
              <p:cNvPr id="5" name="Group 10"/>
              <p:cNvGrpSpPr>
                <a:grpSpLocks/>
              </p:cNvGrpSpPr>
              <p:nvPr/>
            </p:nvGrpSpPr>
            <p:grpSpPr bwMode="auto">
              <a:xfrm>
                <a:off x="860" y="1388"/>
                <a:ext cx="528" cy="624"/>
                <a:chOff x="860" y="1388"/>
                <a:chExt cx="528" cy="624"/>
              </a:xfrm>
            </p:grpSpPr>
            <p:pic>
              <p:nvPicPr>
                <p:cNvPr id="4104" name="Picture 8"/>
                <p:cNvPicPr>
                  <a:picLocks noChangeArrowheads="1"/>
                </p:cNvPicPr>
                <p:nvPr/>
              </p:nvPicPr>
              <p:blipFill>
                <a:blip r:embed="rId3" cstate="print"/>
                <a:srcRect/>
                <a:stretch>
                  <a:fillRect/>
                </a:stretch>
              </p:blipFill>
              <p:spPr bwMode="auto">
                <a:xfrm>
                  <a:off x="860" y="1388"/>
                  <a:ext cx="528" cy="624"/>
                </a:xfrm>
                <a:prstGeom prst="rect">
                  <a:avLst/>
                </a:prstGeom>
                <a:noFill/>
                <a:ln w="12700">
                  <a:noFill/>
                  <a:miter lim="800000"/>
                  <a:headEnd/>
                  <a:tailEnd/>
                </a:ln>
                <a:effectLst/>
              </p:spPr>
            </p:pic>
            <p:sp>
              <p:nvSpPr>
                <p:cNvPr id="4105" name="Rectangle 9"/>
                <p:cNvSpPr>
                  <a:spLocks noChangeArrowheads="1"/>
                </p:cNvSpPr>
                <p:nvPr/>
              </p:nvSpPr>
              <p:spPr bwMode="auto">
                <a:xfrm>
                  <a:off x="865" y="1569"/>
                  <a:ext cx="489"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Customer</a:t>
                  </a:r>
                </a:p>
                <a:p>
                  <a:pPr algn="ctr" eaLnBrk="0" hangingPunct="0"/>
                  <a:r>
                    <a:rPr lang="en-US" sz="1100">
                      <a:latin typeface="+mn-lt"/>
                    </a:rPr>
                    <a:t>file</a:t>
                  </a:r>
                </a:p>
              </p:txBody>
            </p:sp>
          </p:grpSp>
          <p:grpSp>
            <p:nvGrpSpPr>
              <p:cNvPr id="6" name="Group 13"/>
              <p:cNvGrpSpPr>
                <a:grpSpLocks/>
              </p:cNvGrpSpPr>
              <p:nvPr/>
            </p:nvGrpSpPr>
            <p:grpSpPr bwMode="auto">
              <a:xfrm>
                <a:off x="1580" y="1388"/>
                <a:ext cx="528" cy="624"/>
                <a:chOff x="1580" y="1388"/>
                <a:chExt cx="528" cy="624"/>
              </a:xfrm>
            </p:grpSpPr>
            <p:pic>
              <p:nvPicPr>
                <p:cNvPr id="4107" name="Picture 11"/>
                <p:cNvPicPr>
                  <a:picLocks noChangeArrowheads="1"/>
                </p:cNvPicPr>
                <p:nvPr/>
              </p:nvPicPr>
              <p:blipFill>
                <a:blip r:embed="rId4" cstate="print"/>
                <a:srcRect/>
                <a:stretch>
                  <a:fillRect/>
                </a:stretch>
              </p:blipFill>
              <p:spPr bwMode="auto">
                <a:xfrm>
                  <a:off x="1580" y="1388"/>
                  <a:ext cx="528" cy="624"/>
                </a:xfrm>
                <a:prstGeom prst="rect">
                  <a:avLst/>
                </a:prstGeom>
                <a:noFill/>
                <a:ln w="12700">
                  <a:noFill/>
                  <a:miter lim="800000"/>
                  <a:headEnd/>
                  <a:tailEnd/>
                </a:ln>
                <a:effectLst/>
              </p:spPr>
            </p:pic>
            <p:sp>
              <p:nvSpPr>
                <p:cNvPr id="4108" name="Rectangle 12"/>
                <p:cNvSpPr>
                  <a:spLocks noChangeArrowheads="1"/>
                </p:cNvSpPr>
                <p:nvPr/>
              </p:nvSpPr>
              <p:spPr bwMode="auto">
                <a:xfrm>
                  <a:off x="1584" y="1532"/>
                  <a:ext cx="509" cy="376"/>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dirty="0">
                      <a:latin typeface="+mn-lt"/>
                    </a:rPr>
                    <a:t>Accounts</a:t>
                  </a:r>
                </a:p>
                <a:p>
                  <a:pPr algn="ctr" eaLnBrk="0" hangingPunct="0"/>
                  <a:r>
                    <a:rPr lang="en-US" sz="1100" dirty="0">
                      <a:latin typeface="+mn-lt"/>
                    </a:rPr>
                    <a:t>receivable</a:t>
                  </a:r>
                </a:p>
                <a:p>
                  <a:pPr algn="ctr" eaLnBrk="0" hangingPunct="0"/>
                  <a:r>
                    <a:rPr lang="en-US" sz="1100" dirty="0">
                      <a:latin typeface="+mn-lt"/>
                    </a:rPr>
                    <a:t>file</a:t>
                  </a:r>
                </a:p>
              </p:txBody>
            </p:sp>
          </p:grpSp>
          <p:sp>
            <p:nvSpPr>
              <p:cNvPr id="4110" name="Line 14"/>
              <p:cNvSpPr>
                <a:spLocks noChangeShapeType="1"/>
              </p:cNvSpPr>
              <p:nvPr/>
            </p:nvSpPr>
            <p:spPr bwMode="auto">
              <a:xfrm>
                <a:off x="1104" y="1177"/>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sp>
            <p:nvSpPr>
              <p:cNvPr id="4111" name="Line 15"/>
              <p:cNvSpPr>
                <a:spLocks noChangeShapeType="1"/>
              </p:cNvSpPr>
              <p:nvPr/>
            </p:nvSpPr>
            <p:spPr bwMode="auto">
              <a:xfrm>
                <a:off x="1824" y="1177"/>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grpSp>
        <p:grpSp>
          <p:nvGrpSpPr>
            <p:cNvPr id="7" name="Group 28"/>
            <p:cNvGrpSpPr>
              <a:grpSpLocks/>
            </p:cNvGrpSpPr>
            <p:nvPr/>
          </p:nvGrpSpPr>
          <p:grpSpPr bwMode="auto">
            <a:xfrm>
              <a:off x="812" y="2389"/>
              <a:ext cx="1248" cy="1211"/>
              <a:chOff x="620" y="2385"/>
              <a:chExt cx="1248" cy="1211"/>
            </a:xfrm>
          </p:grpSpPr>
          <p:grpSp>
            <p:nvGrpSpPr>
              <p:cNvPr id="8" name="Group 19"/>
              <p:cNvGrpSpPr>
                <a:grpSpLocks/>
              </p:cNvGrpSpPr>
              <p:nvPr/>
            </p:nvGrpSpPr>
            <p:grpSpPr bwMode="auto">
              <a:xfrm>
                <a:off x="720" y="2385"/>
                <a:ext cx="1072" cy="351"/>
                <a:chOff x="720" y="2385"/>
                <a:chExt cx="1072" cy="351"/>
              </a:xfrm>
            </p:grpSpPr>
            <p:sp>
              <p:nvSpPr>
                <p:cNvPr id="4113" name="Rectangle 17"/>
                <p:cNvSpPr>
                  <a:spLocks noChangeArrowheads="1"/>
                </p:cNvSpPr>
                <p:nvPr/>
              </p:nvSpPr>
              <p:spPr bwMode="auto">
                <a:xfrm>
                  <a:off x="720" y="2400"/>
                  <a:ext cx="1056" cy="336"/>
                </a:xfrm>
                <a:prstGeom prst="rect">
                  <a:avLst/>
                </a:prstGeom>
                <a:noFill/>
                <a:ln w="12700">
                  <a:solidFill>
                    <a:schemeClr val="tx1"/>
                  </a:solidFill>
                  <a:miter lim="800000"/>
                  <a:headEnd/>
                  <a:tailEnd/>
                </a:ln>
                <a:effectLst/>
              </p:spPr>
              <p:txBody>
                <a:bodyPr wrap="none" anchor="ctr"/>
                <a:lstStyle/>
                <a:p>
                  <a:endParaRPr lang="en-IN">
                    <a:latin typeface="+mn-lt"/>
                  </a:endParaRPr>
                </a:p>
              </p:txBody>
            </p:sp>
            <p:sp>
              <p:nvSpPr>
                <p:cNvPr id="4114" name="Rectangle 18"/>
                <p:cNvSpPr>
                  <a:spLocks noChangeArrowheads="1"/>
                </p:cNvSpPr>
                <p:nvPr/>
              </p:nvSpPr>
              <p:spPr bwMode="auto">
                <a:xfrm>
                  <a:off x="787" y="2385"/>
                  <a:ext cx="1005" cy="32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mn-lt"/>
                    </a:rPr>
                    <a:t>Accounts_Payable</a:t>
                  </a:r>
                </a:p>
                <a:p>
                  <a:pPr algn="ctr" eaLnBrk="0" hangingPunct="0"/>
                  <a:r>
                    <a:rPr lang="en-US" sz="1400">
                      <a:latin typeface="+mn-lt"/>
                    </a:rPr>
                    <a:t>Program</a:t>
                  </a:r>
                </a:p>
              </p:txBody>
            </p:sp>
          </p:grpSp>
          <p:grpSp>
            <p:nvGrpSpPr>
              <p:cNvPr id="9" name="Group 22"/>
              <p:cNvGrpSpPr>
                <a:grpSpLocks/>
              </p:cNvGrpSpPr>
              <p:nvPr/>
            </p:nvGrpSpPr>
            <p:grpSpPr bwMode="auto">
              <a:xfrm>
                <a:off x="620" y="2972"/>
                <a:ext cx="528" cy="624"/>
                <a:chOff x="620" y="2972"/>
                <a:chExt cx="528" cy="624"/>
              </a:xfrm>
            </p:grpSpPr>
            <p:pic>
              <p:nvPicPr>
                <p:cNvPr id="4116" name="Picture 20"/>
                <p:cNvPicPr>
                  <a:picLocks noChangeArrowheads="1"/>
                </p:cNvPicPr>
                <p:nvPr/>
              </p:nvPicPr>
              <p:blipFill>
                <a:blip r:embed="rId5" cstate="print"/>
                <a:srcRect/>
                <a:stretch>
                  <a:fillRect/>
                </a:stretch>
              </p:blipFill>
              <p:spPr bwMode="auto">
                <a:xfrm>
                  <a:off x="620" y="2972"/>
                  <a:ext cx="528" cy="624"/>
                </a:xfrm>
                <a:prstGeom prst="rect">
                  <a:avLst/>
                </a:prstGeom>
                <a:noFill/>
                <a:ln w="12700">
                  <a:noFill/>
                  <a:miter lim="800000"/>
                  <a:headEnd/>
                  <a:tailEnd/>
                </a:ln>
                <a:effectLst/>
              </p:spPr>
            </p:pic>
            <p:sp>
              <p:nvSpPr>
                <p:cNvPr id="4117" name="Rectangle 21"/>
                <p:cNvSpPr>
                  <a:spLocks noChangeArrowheads="1"/>
                </p:cNvSpPr>
                <p:nvPr/>
              </p:nvSpPr>
              <p:spPr bwMode="auto">
                <a:xfrm>
                  <a:off x="664" y="3153"/>
                  <a:ext cx="395"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Vendor</a:t>
                  </a:r>
                </a:p>
                <a:p>
                  <a:pPr algn="ctr" eaLnBrk="0" hangingPunct="0"/>
                  <a:r>
                    <a:rPr lang="en-US" sz="1100">
                      <a:latin typeface="+mn-lt"/>
                    </a:rPr>
                    <a:t>file</a:t>
                  </a:r>
                </a:p>
              </p:txBody>
            </p:sp>
          </p:grpSp>
          <p:grpSp>
            <p:nvGrpSpPr>
              <p:cNvPr id="10" name="Group 25"/>
              <p:cNvGrpSpPr>
                <a:grpSpLocks/>
              </p:cNvGrpSpPr>
              <p:nvPr/>
            </p:nvGrpSpPr>
            <p:grpSpPr bwMode="auto">
              <a:xfrm>
                <a:off x="1340" y="2972"/>
                <a:ext cx="528" cy="624"/>
                <a:chOff x="1340" y="2972"/>
                <a:chExt cx="528" cy="624"/>
              </a:xfrm>
            </p:grpSpPr>
            <p:pic>
              <p:nvPicPr>
                <p:cNvPr id="4119" name="Picture 23"/>
                <p:cNvPicPr>
                  <a:picLocks noChangeArrowheads="1"/>
                </p:cNvPicPr>
                <p:nvPr/>
              </p:nvPicPr>
              <p:blipFill>
                <a:blip r:embed="rId6" cstate="print"/>
                <a:srcRect/>
                <a:stretch>
                  <a:fillRect/>
                </a:stretch>
              </p:blipFill>
              <p:spPr bwMode="auto">
                <a:xfrm>
                  <a:off x="1340" y="2972"/>
                  <a:ext cx="528" cy="624"/>
                </a:xfrm>
                <a:prstGeom prst="rect">
                  <a:avLst/>
                </a:prstGeom>
                <a:noFill/>
                <a:ln w="12700">
                  <a:noFill/>
                  <a:miter lim="800000"/>
                  <a:headEnd/>
                  <a:tailEnd/>
                </a:ln>
                <a:effectLst/>
              </p:spPr>
            </p:pic>
            <p:sp>
              <p:nvSpPr>
                <p:cNvPr id="4120" name="Rectangle 24"/>
                <p:cNvSpPr>
                  <a:spLocks noChangeArrowheads="1"/>
                </p:cNvSpPr>
                <p:nvPr/>
              </p:nvSpPr>
              <p:spPr bwMode="auto">
                <a:xfrm>
                  <a:off x="1393" y="3153"/>
                  <a:ext cx="399"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Invoice</a:t>
                  </a:r>
                </a:p>
                <a:p>
                  <a:pPr algn="ctr" eaLnBrk="0" hangingPunct="0"/>
                  <a:r>
                    <a:rPr lang="en-US" sz="1100">
                      <a:latin typeface="+mn-lt"/>
                    </a:rPr>
                    <a:t>file</a:t>
                  </a:r>
                </a:p>
              </p:txBody>
            </p:sp>
          </p:grpSp>
          <p:sp>
            <p:nvSpPr>
              <p:cNvPr id="4122" name="Line 26"/>
              <p:cNvSpPr>
                <a:spLocks noChangeShapeType="1"/>
              </p:cNvSpPr>
              <p:nvPr/>
            </p:nvSpPr>
            <p:spPr bwMode="auto">
              <a:xfrm>
                <a:off x="864" y="2761"/>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sp>
            <p:nvSpPr>
              <p:cNvPr id="4123" name="Line 27"/>
              <p:cNvSpPr>
                <a:spLocks noChangeShapeType="1"/>
              </p:cNvSpPr>
              <p:nvPr/>
            </p:nvSpPr>
            <p:spPr bwMode="auto">
              <a:xfrm>
                <a:off x="1584" y="2761"/>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grpSp>
        <p:grpSp>
          <p:nvGrpSpPr>
            <p:cNvPr id="11" name="Group 40"/>
            <p:cNvGrpSpPr>
              <a:grpSpLocks/>
            </p:cNvGrpSpPr>
            <p:nvPr/>
          </p:nvGrpSpPr>
          <p:grpSpPr bwMode="auto">
            <a:xfrm>
              <a:off x="2592" y="2404"/>
              <a:ext cx="1344" cy="1196"/>
              <a:chOff x="2400" y="2400"/>
              <a:chExt cx="1344" cy="1196"/>
            </a:xfrm>
          </p:grpSpPr>
          <p:grpSp>
            <p:nvGrpSpPr>
              <p:cNvPr id="12" name="Group 31"/>
              <p:cNvGrpSpPr>
                <a:grpSpLocks/>
              </p:cNvGrpSpPr>
              <p:nvPr/>
            </p:nvGrpSpPr>
            <p:grpSpPr bwMode="auto">
              <a:xfrm>
                <a:off x="2400" y="2400"/>
                <a:ext cx="1344" cy="336"/>
                <a:chOff x="2400" y="2400"/>
                <a:chExt cx="1344" cy="336"/>
              </a:xfrm>
            </p:grpSpPr>
            <p:sp>
              <p:nvSpPr>
                <p:cNvPr id="4125" name="Rectangle 29"/>
                <p:cNvSpPr>
                  <a:spLocks noChangeArrowheads="1"/>
                </p:cNvSpPr>
                <p:nvPr/>
              </p:nvSpPr>
              <p:spPr bwMode="auto">
                <a:xfrm>
                  <a:off x="2544" y="2400"/>
                  <a:ext cx="1056" cy="336"/>
                </a:xfrm>
                <a:prstGeom prst="rect">
                  <a:avLst/>
                </a:prstGeom>
                <a:noFill/>
                <a:ln w="12700">
                  <a:solidFill>
                    <a:schemeClr val="tx1"/>
                  </a:solidFill>
                  <a:miter lim="800000"/>
                  <a:headEnd/>
                  <a:tailEnd/>
                </a:ln>
                <a:effectLst/>
              </p:spPr>
              <p:txBody>
                <a:bodyPr wrap="none" anchor="ctr"/>
                <a:lstStyle/>
                <a:p>
                  <a:endParaRPr lang="en-IN">
                    <a:latin typeface="+mn-lt"/>
                  </a:endParaRPr>
                </a:p>
              </p:txBody>
            </p:sp>
            <p:sp>
              <p:nvSpPr>
                <p:cNvPr id="4126" name="Rectangle 30"/>
                <p:cNvSpPr>
                  <a:spLocks noChangeArrowheads="1"/>
                </p:cNvSpPr>
                <p:nvPr/>
              </p:nvSpPr>
              <p:spPr bwMode="auto">
                <a:xfrm>
                  <a:off x="2400" y="2444"/>
                  <a:ext cx="1344" cy="289"/>
                </a:xfrm>
                <a:prstGeom prst="rect">
                  <a:avLst/>
                </a:prstGeom>
                <a:noFill/>
                <a:ln w="12700">
                  <a:noFill/>
                  <a:miter lim="800000"/>
                  <a:headEnd/>
                  <a:tailEnd/>
                </a:ln>
                <a:effectLst/>
              </p:spPr>
              <p:txBody>
                <a:bodyPr wrap="square" lIns="90488" tIns="44450" rIns="90488" bIns="44450">
                  <a:spAutoFit/>
                </a:bodyPr>
                <a:lstStyle/>
                <a:p>
                  <a:pPr algn="ctr" eaLnBrk="0" hangingPunct="0"/>
                  <a:r>
                    <a:rPr lang="en-US" sz="1200" dirty="0">
                      <a:latin typeface="+mn-lt"/>
                    </a:rPr>
                    <a:t>Sales Order Processing </a:t>
                  </a:r>
                </a:p>
                <a:p>
                  <a:pPr algn="ctr" eaLnBrk="0" hangingPunct="0"/>
                  <a:r>
                    <a:rPr lang="en-US" sz="1200" dirty="0">
                      <a:latin typeface="+mn-lt"/>
                    </a:rPr>
                    <a:t>Program</a:t>
                  </a:r>
                </a:p>
              </p:txBody>
            </p:sp>
          </p:grpSp>
          <p:grpSp>
            <p:nvGrpSpPr>
              <p:cNvPr id="13" name="Group 34"/>
              <p:cNvGrpSpPr>
                <a:grpSpLocks/>
              </p:cNvGrpSpPr>
              <p:nvPr/>
            </p:nvGrpSpPr>
            <p:grpSpPr bwMode="auto">
              <a:xfrm>
                <a:off x="2444" y="2972"/>
                <a:ext cx="528" cy="624"/>
                <a:chOff x="2444" y="2972"/>
                <a:chExt cx="528" cy="624"/>
              </a:xfrm>
            </p:grpSpPr>
            <p:pic>
              <p:nvPicPr>
                <p:cNvPr id="4128" name="Picture 32"/>
                <p:cNvPicPr>
                  <a:picLocks noChangeArrowheads="1"/>
                </p:cNvPicPr>
                <p:nvPr/>
              </p:nvPicPr>
              <p:blipFill>
                <a:blip r:embed="rId7" cstate="print"/>
                <a:srcRect/>
                <a:stretch>
                  <a:fillRect/>
                </a:stretch>
              </p:blipFill>
              <p:spPr bwMode="auto">
                <a:xfrm>
                  <a:off x="2444" y="2972"/>
                  <a:ext cx="528" cy="624"/>
                </a:xfrm>
                <a:prstGeom prst="rect">
                  <a:avLst/>
                </a:prstGeom>
                <a:noFill/>
                <a:ln w="12700">
                  <a:noFill/>
                  <a:miter lim="800000"/>
                  <a:headEnd/>
                  <a:tailEnd/>
                </a:ln>
                <a:effectLst/>
              </p:spPr>
            </p:pic>
            <p:sp>
              <p:nvSpPr>
                <p:cNvPr id="4129" name="Rectangle 33"/>
                <p:cNvSpPr>
                  <a:spLocks noChangeArrowheads="1"/>
                </p:cNvSpPr>
                <p:nvPr/>
              </p:nvSpPr>
              <p:spPr bwMode="auto">
                <a:xfrm>
                  <a:off x="2449" y="3153"/>
                  <a:ext cx="489"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Customer</a:t>
                  </a:r>
                </a:p>
                <a:p>
                  <a:pPr algn="ctr" eaLnBrk="0" hangingPunct="0"/>
                  <a:r>
                    <a:rPr lang="en-US" sz="1100">
                      <a:latin typeface="+mn-lt"/>
                    </a:rPr>
                    <a:t>file</a:t>
                  </a:r>
                </a:p>
              </p:txBody>
            </p:sp>
          </p:grpSp>
          <p:grpSp>
            <p:nvGrpSpPr>
              <p:cNvPr id="14" name="Group 37"/>
              <p:cNvGrpSpPr>
                <a:grpSpLocks/>
              </p:cNvGrpSpPr>
              <p:nvPr/>
            </p:nvGrpSpPr>
            <p:grpSpPr bwMode="auto">
              <a:xfrm>
                <a:off x="3164" y="2972"/>
                <a:ext cx="528" cy="624"/>
                <a:chOff x="3164" y="2972"/>
                <a:chExt cx="528" cy="624"/>
              </a:xfrm>
            </p:grpSpPr>
            <p:pic>
              <p:nvPicPr>
                <p:cNvPr id="4131" name="Picture 35"/>
                <p:cNvPicPr>
                  <a:picLocks noChangeArrowheads="1"/>
                </p:cNvPicPr>
                <p:nvPr/>
              </p:nvPicPr>
              <p:blipFill>
                <a:blip r:embed="rId8" cstate="print"/>
                <a:srcRect/>
                <a:stretch>
                  <a:fillRect/>
                </a:stretch>
              </p:blipFill>
              <p:spPr bwMode="auto">
                <a:xfrm>
                  <a:off x="3164" y="2972"/>
                  <a:ext cx="528" cy="624"/>
                </a:xfrm>
                <a:prstGeom prst="rect">
                  <a:avLst/>
                </a:prstGeom>
                <a:noFill/>
                <a:ln w="12700">
                  <a:noFill/>
                  <a:miter lim="800000"/>
                  <a:headEnd/>
                  <a:tailEnd/>
                </a:ln>
                <a:effectLst/>
              </p:spPr>
            </p:pic>
            <p:sp>
              <p:nvSpPr>
                <p:cNvPr id="4132" name="Rectangle 36"/>
                <p:cNvSpPr>
                  <a:spLocks noChangeArrowheads="1"/>
                </p:cNvSpPr>
                <p:nvPr/>
              </p:nvSpPr>
              <p:spPr bwMode="auto">
                <a:xfrm>
                  <a:off x="3168" y="3164"/>
                  <a:ext cx="493"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dirty="0">
                      <a:latin typeface="+mn-lt"/>
                    </a:rPr>
                    <a:t>Inventory</a:t>
                  </a:r>
                </a:p>
                <a:p>
                  <a:pPr algn="ctr" eaLnBrk="0" hangingPunct="0"/>
                  <a:r>
                    <a:rPr lang="en-US" sz="1100" dirty="0">
                      <a:latin typeface="+mn-lt"/>
                    </a:rPr>
                    <a:t>file</a:t>
                  </a:r>
                </a:p>
              </p:txBody>
            </p:sp>
          </p:grpSp>
          <p:sp>
            <p:nvSpPr>
              <p:cNvPr id="4134" name="Line 38"/>
              <p:cNvSpPr>
                <a:spLocks noChangeShapeType="1"/>
              </p:cNvSpPr>
              <p:nvPr/>
            </p:nvSpPr>
            <p:spPr bwMode="auto">
              <a:xfrm>
                <a:off x="2688" y="2761"/>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sp>
            <p:nvSpPr>
              <p:cNvPr id="4135" name="Line 39"/>
              <p:cNvSpPr>
                <a:spLocks noChangeShapeType="1"/>
              </p:cNvSpPr>
              <p:nvPr/>
            </p:nvSpPr>
            <p:spPr bwMode="auto">
              <a:xfrm>
                <a:off x="3408" y="2761"/>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grpSp>
        <p:grpSp>
          <p:nvGrpSpPr>
            <p:cNvPr id="15" name="Group 48"/>
            <p:cNvGrpSpPr>
              <a:grpSpLocks/>
            </p:cNvGrpSpPr>
            <p:nvPr/>
          </p:nvGrpSpPr>
          <p:grpSpPr bwMode="auto">
            <a:xfrm>
              <a:off x="4656" y="2389"/>
              <a:ext cx="672" cy="1163"/>
              <a:chOff x="4464" y="2385"/>
              <a:chExt cx="672" cy="1163"/>
            </a:xfrm>
          </p:grpSpPr>
          <p:grpSp>
            <p:nvGrpSpPr>
              <p:cNvPr id="16" name="Group 46"/>
              <p:cNvGrpSpPr>
                <a:grpSpLocks/>
              </p:cNvGrpSpPr>
              <p:nvPr/>
            </p:nvGrpSpPr>
            <p:grpSpPr bwMode="auto">
              <a:xfrm>
                <a:off x="4556" y="2385"/>
                <a:ext cx="540" cy="1163"/>
                <a:chOff x="4556" y="2385"/>
                <a:chExt cx="540" cy="1163"/>
              </a:xfrm>
            </p:grpSpPr>
            <p:sp>
              <p:nvSpPr>
                <p:cNvPr id="4137" name="Rectangle 41"/>
                <p:cNvSpPr>
                  <a:spLocks noChangeArrowheads="1"/>
                </p:cNvSpPr>
                <p:nvPr/>
              </p:nvSpPr>
              <p:spPr bwMode="auto">
                <a:xfrm>
                  <a:off x="4561" y="2385"/>
                  <a:ext cx="535" cy="32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mn-lt"/>
                    </a:rPr>
                    <a:t>Payroll</a:t>
                  </a:r>
                </a:p>
                <a:p>
                  <a:pPr algn="ctr" eaLnBrk="0" hangingPunct="0"/>
                  <a:r>
                    <a:rPr lang="en-US" sz="1400">
                      <a:latin typeface="+mn-lt"/>
                    </a:rPr>
                    <a:t>Program</a:t>
                  </a:r>
                </a:p>
              </p:txBody>
            </p:sp>
            <p:grpSp>
              <p:nvGrpSpPr>
                <p:cNvPr id="17" name="Group 44"/>
                <p:cNvGrpSpPr>
                  <a:grpSpLocks/>
                </p:cNvGrpSpPr>
                <p:nvPr/>
              </p:nvGrpSpPr>
              <p:grpSpPr bwMode="auto">
                <a:xfrm>
                  <a:off x="4556" y="2972"/>
                  <a:ext cx="528" cy="576"/>
                  <a:chOff x="4556" y="2972"/>
                  <a:chExt cx="528" cy="576"/>
                </a:xfrm>
              </p:grpSpPr>
              <p:pic>
                <p:nvPicPr>
                  <p:cNvPr id="4138" name="Picture 42"/>
                  <p:cNvPicPr>
                    <a:picLocks noChangeArrowheads="1"/>
                  </p:cNvPicPr>
                  <p:nvPr/>
                </p:nvPicPr>
                <p:blipFill>
                  <a:blip r:embed="rId9" cstate="print"/>
                  <a:srcRect/>
                  <a:stretch>
                    <a:fillRect/>
                  </a:stretch>
                </p:blipFill>
                <p:spPr bwMode="auto">
                  <a:xfrm>
                    <a:off x="4556" y="2972"/>
                    <a:ext cx="528" cy="576"/>
                  </a:xfrm>
                  <a:prstGeom prst="rect">
                    <a:avLst/>
                  </a:prstGeom>
                  <a:noFill/>
                  <a:ln w="12700">
                    <a:noFill/>
                    <a:miter lim="800000"/>
                    <a:headEnd/>
                    <a:tailEnd/>
                  </a:ln>
                  <a:effectLst/>
                </p:spPr>
              </p:pic>
              <p:sp>
                <p:nvSpPr>
                  <p:cNvPr id="4139" name="Rectangle 43"/>
                  <p:cNvSpPr>
                    <a:spLocks noChangeArrowheads="1"/>
                  </p:cNvSpPr>
                  <p:nvPr/>
                </p:nvSpPr>
                <p:spPr bwMode="auto">
                  <a:xfrm>
                    <a:off x="4561" y="3105"/>
                    <a:ext cx="495"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Employee</a:t>
                    </a:r>
                  </a:p>
                  <a:p>
                    <a:pPr algn="ctr" eaLnBrk="0" hangingPunct="0"/>
                    <a:r>
                      <a:rPr lang="en-US" sz="1100">
                        <a:latin typeface="+mn-lt"/>
                      </a:rPr>
                      <a:t>file</a:t>
                    </a:r>
                  </a:p>
                </p:txBody>
              </p:sp>
            </p:grpSp>
            <p:sp>
              <p:nvSpPr>
                <p:cNvPr id="4141" name="Line 45"/>
                <p:cNvSpPr>
                  <a:spLocks noChangeShapeType="1"/>
                </p:cNvSpPr>
                <p:nvPr/>
              </p:nvSpPr>
              <p:spPr bwMode="auto">
                <a:xfrm>
                  <a:off x="4800" y="2761"/>
                  <a:ext cx="0" cy="195"/>
                </a:xfrm>
                <a:prstGeom prst="line">
                  <a:avLst/>
                </a:prstGeom>
                <a:noFill/>
                <a:ln w="12700">
                  <a:solidFill>
                    <a:schemeClr val="tx1"/>
                  </a:solidFill>
                  <a:round/>
                  <a:headEnd/>
                  <a:tailEnd/>
                </a:ln>
                <a:effectLst/>
              </p:spPr>
              <p:txBody>
                <a:bodyPr wrap="none" anchor="ctr"/>
                <a:lstStyle/>
                <a:p>
                  <a:endParaRPr lang="en-IN">
                    <a:latin typeface="+mn-lt"/>
                  </a:endParaRPr>
                </a:p>
              </p:txBody>
            </p:sp>
          </p:grpSp>
          <p:sp>
            <p:nvSpPr>
              <p:cNvPr id="4143" name="Rectangle 47"/>
              <p:cNvSpPr>
                <a:spLocks noChangeArrowheads="1"/>
              </p:cNvSpPr>
              <p:nvPr/>
            </p:nvSpPr>
            <p:spPr bwMode="auto">
              <a:xfrm>
                <a:off x="4464" y="2400"/>
                <a:ext cx="672" cy="336"/>
              </a:xfrm>
              <a:prstGeom prst="rect">
                <a:avLst/>
              </a:prstGeom>
              <a:noFill/>
              <a:ln w="12700">
                <a:solidFill>
                  <a:schemeClr val="tx1"/>
                </a:solidFill>
                <a:miter lim="800000"/>
                <a:headEnd/>
                <a:tailEnd/>
              </a:ln>
              <a:effectLst/>
            </p:spPr>
            <p:txBody>
              <a:bodyPr wrap="none" anchor="ctr"/>
              <a:lstStyle/>
              <a:p>
                <a:endParaRPr lang="en-IN">
                  <a:latin typeface="+mn-lt"/>
                </a:endParaRPr>
              </a:p>
            </p:txBody>
          </p:sp>
        </p:grpSp>
        <p:grpSp>
          <p:nvGrpSpPr>
            <p:cNvPr id="18" name="Group 64"/>
            <p:cNvGrpSpPr>
              <a:grpSpLocks/>
            </p:cNvGrpSpPr>
            <p:nvPr/>
          </p:nvGrpSpPr>
          <p:grpSpPr bwMode="auto">
            <a:xfrm>
              <a:off x="3212" y="757"/>
              <a:ext cx="1680" cy="1211"/>
              <a:chOff x="3020" y="753"/>
              <a:chExt cx="1680" cy="1211"/>
            </a:xfrm>
          </p:grpSpPr>
          <p:grpSp>
            <p:nvGrpSpPr>
              <p:cNvPr id="19" name="Group 51"/>
              <p:cNvGrpSpPr>
                <a:grpSpLocks/>
              </p:cNvGrpSpPr>
              <p:nvPr/>
            </p:nvGrpSpPr>
            <p:grpSpPr bwMode="auto">
              <a:xfrm>
                <a:off x="3168" y="753"/>
                <a:ext cx="1296" cy="399"/>
                <a:chOff x="3168" y="753"/>
                <a:chExt cx="1296" cy="399"/>
              </a:xfrm>
            </p:grpSpPr>
            <p:sp>
              <p:nvSpPr>
                <p:cNvPr id="4145" name="Rectangle 49"/>
                <p:cNvSpPr>
                  <a:spLocks noChangeArrowheads="1"/>
                </p:cNvSpPr>
                <p:nvPr/>
              </p:nvSpPr>
              <p:spPr bwMode="auto">
                <a:xfrm>
                  <a:off x="3168" y="768"/>
                  <a:ext cx="1296" cy="384"/>
                </a:xfrm>
                <a:prstGeom prst="rect">
                  <a:avLst/>
                </a:prstGeom>
                <a:noFill/>
                <a:ln w="12700">
                  <a:solidFill>
                    <a:schemeClr val="tx1"/>
                  </a:solidFill>
                  <a:miter lim="800000"/>
                  <a:headEnd/>
                  <a:tailEnd/>
                </a:ln>
                <a:effectLst/>
              </p:spPr>
              <p:txBody>
                <a:bodyPr wrap="none" anchor="ctr"/>
                <a:lstStyle/>
                <a:p>
                  <a:endParaRPr lang="en-IN">
                    <a:latin typeface="+mn-lt"/>
                  </a:endParaRPr>
                </a:p>
              </p:txBody>
            </p:sp>
            <p:sp>
              <p:nvSpPr>
                <p:cNvPr id="4146" name="Rectangle 50"/>
                <p:cNvSpPr>
                  <a:spLocks noChangeArrowheads="1"/>
                </p:cNvSpPr>
                <p:nvPr/>
              </p:nvSpPr>
              <p:spPr bwMode="auto">
                <a:xfrm>
                  <a:off x="3505" y="753"/>
                  <a:ext cx="657" cy="32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mn-lt"/>
                    </a:rPr>
                    <a:t>Purchasing</a:t>
                  </a:r>
                </a:p>
                <a:p>
                  <a:pPr algn="ctr" eaLnBrk="0" hangingPunct="0"/>
                  <a:r>
                    <a:rPr lang="en-US" sz="1400">
                      <a:latin typeface="+mn-lt"/>
                    </a:rPr>
                    <a:t>Program</a:t>
                  </a:r>
                </a:p>
              </p:txBody>
            </p:sp>
          </p:grpSp>
          <p:grpSp>
            <p:nvGrpSpPr>
              <p:cNvPr id="20" name="Group 54"/>
              <p:cNvGrpSpPr>
                <a:grpSpLocks/>
              </p:cNvGrpSpPr>
              <p:nvPr/>
            </p:nvGrpSpPr>
            <p:grpSpPr bwMode="auto">
              <a:xfrm>
                <a:off x="3020" y="1340"/>
                <a:ext cx="480" cy="624"/>
                <a:chOff x="3020" y="1340"/>
                <a:chExt cx="480" cy="624"/>
              </a:xfrm>
            </p:grpSpPr>
            <p:pic>
              <p:nvPicPr>
                <p:cNvPr id="4148" name="Picture 52"/>
                <p:cNvPicPr>
                  <a:picLocks noChangeArrowheads="1"/>
                </p:cNvPicPr>
                <p:nvPr/>
              </p:nvPicPr>
              <p:blipFill>
                <a:blip r:embed="rId10" cstate="print"/>
                <a:srcRect/>
                <a:stretch>
                  <a:fillRect/>
                </a:stretch>
              </p:blipFill>
              <p:spPr bwMode="auto">
                <a:xfrm>
                  <a:off x="3020" y="1340"/>
                  <a:ext cx="480" cy="624"/>
                </a:xfrm>
                <a:prstGeom prst="rect">
                  <a:avLst/>
                </a:prstGeom>
                <a:noFill/>
                <a:ln w="12700">
                  <a:noFill/>
                  <a:miter lim="800000"/>
                  <a:headEnd/>
                  <a:tailEnd/>
                </a:ln>
                <a:effectLst/>
              </p:spPr>
            </p:pic>
            <p:sp>
              <p:nvSpPr>
                <p:cNvPr id="4149" name="Rectangle 53"/>
                <p:cNvSpPr>
                  <a:spLocks noChangeArrowheads="1"/>
                </p:cNvSpPr>
                <p:nvPr/>
              </p:nvSpPr>
              <p:spPr bwMode="auto">
                <a:xfrm>
                  <a:off x="3073" y="1521"/>
                  <a:ext cx="340"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latin typeface="+mn-lt"/>
                    </a:rPr>
                    <a:t>Buyer</a:t>
                  </a:r>
                </a:p>
                <a:p>
                  <a:pPr algn="ctr" eaLnBrk="0" hangingPunct="0"/>
                  <a:r>
                    <a:rPr lang="en-US" sz="1100">
                      <a:latin typeface="+mn-lt"/>
                    </a:rPr>
                    <a:t>file</a:t>
                  </a:r>
                </a:p>
              </p:txBody>
            </p:sp>
          </p:grpSp>
          <p:grpSp>
            <p:nvGrpSpPr>
              <p:cNvPr id="21" name="Group 57"/>
              <p:cNvGrpSpPr>
                <a:grpSpLocks/>
              </p:cNvGrpSpPr>
              <p:nvPr/>
            </p:nvGrpSpPr>
            <p:grpSpPr bwMode="auto">
              <a:xfrm>
                <a:off x="3600" y="1340"/>
                <a:ext cx="524" cy="624"/>
                <a:chOff x="3600" y="1340"/>
                <a:chExt cx="524" cy="624"/>
              </a:xfrm>
            </p:grpSpPr>
            <p:pic>
              <p:nvPicPr>
                <p:cNvPr id="4151" name="Picture 55"/>
                <p:cNvPicPr>
                  <a:picLocks noChangeArrowheads="1"/>
                </p:cNvPicPr>
                <p:nvPr/>
              </p:nvPicPr>
              <p:blipFill>
                <a:blip r:embed="rId11" cstate="print"/>
                <a:srcRect/>
                <a:stretch>
                  <a:fillRect/>
                </a:stretch>
              </p:blipFill>
              <p:spPr bwMode="auto">
                <a:xfrm>
                  <a:off x="3644" y="1340"/>
                  <a:ext cx="480" cy="624"/>
                </a:xfrm>
                <a:prstGeom prst="rect">
                  <a:avLst/>
                </a:prstGeom>
                <a:noFill/>
                <a:ln w="12700">
                  <a:noFill/>
                  <a:miter lim="800000"/>
                  <a:headEnd/>
                  <a:tailEnd/>
                </a:ln>
                <a:effectLst/>
              </p:spPr>
            </p:pic>
            <p:sp>
              <p:nvSpPr>
                <p:cNvPr id="4152" name="Rectangle 56"/>
                <p:cNvSpPr>
                  <a:spLocks noChangeArrowheads="1"/>
                </p:cNvSpPr>
                <p:nvPr/>
              </p:nvSpPr>
              <p:spPr bwMode="auto">
                <a:xfrm>
                  <a:off x="3600" y="1532"/>
                  <a:ext cx="493"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dirty="0">
                      <a:latin typeface="+mn-lt"/>
                    </a:rPr>
                    <a:t>Inventory</a:t>
                  </a:r>
                </a:p>
                <a:p>
                  <a:pPr algn="ctr" eaLnBrk="0" hangingPunct="0"/>
                  <a:r>
                    <a:rPr lang="en-US" sz="1100" dirty="0">
                      <a:latin typeface="+mn-lt"/>
                    </a:rPr>
                    <a:t>file</a:t>
                  </a:r>
                </a:p>
              </p:txBody>
            </p:sp>
          </p:grpSp>
          <p:grpSp>
            <p:nvGrpSpPr>
              <p:cNvPr id="22" name="Group 60"/>
              <p:cNvGrpSpPr>
                <a:grpSpLocks/>
              </p:cNvGrpSpPr>
              <p:nvPr/>
            </p:nvGrpSpPr>
            <p:grpSpPr bwMode="auto">
              <a:xfrm>
                <a:off x="4220" y="1340"/>
                <a:ext cx="480" cy="624"/>
                <a:chOff x="4220" y="1340"/>
                <a:chExt cx="480" cy="624"/>
              </a:xfrm>
            </p:grpSpPr>
            <p:pic>
              <p:nvPicPr>
                <p:cNvPr id="4154" name="Picture 58"/>
                <p:cNvPicPr>
                  <a:picLocks noChangeArrowheads="1"/>
                </p:cNvPicPr>
                <p:nvPr/>
              </p:nvPicPr>
              <p:blipFill>
                <a:blip r:embed="rId12" cstate="print"/>
                <a:srcRect/>
                <a:stretch>
                  <a:fillRect/>
                </a:stretch>
              </p:blipFill>
              <p:spPr bwMode="auto">
                <a:xfrm>
                  <a:off x="4220" y="1340"/>
                  <a:ext cx="480" cy="624"/>
                </a:xfrm>
                <a:prstGeom prst="rect">
                  <a:avLst/>
                </a:prstGeom>
                <a:noFill/>
                <a:ln w="12700">
                  <a:noFill/>
                  <a:miter lim="800000"/>
                  <a:headEnd/>
                  <a:tailEnd/>
                </a:ln>
                <a:effectLst/>
              </p:spPr>
            </p:pic>
            <p:sp>
              <p:nvSpPr>
                <p:cNvPr id="4155" name="Rectangle 59"/>
                <p:cNvSpPr>
                  <a:spLocks noChangeArrowheads="1"/>
                </p:cNvSpPr>
                <p:nvPr/>
              </p:nvSpPr>
              <p:spPr bwMode="auto">
                <a:xfrm>
                  <a:off x="4224" y="1484"/>
                  <a:ext cx="395" cy="27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dirty="0">
                      <a:latin typeface="+mn-lt"/>
                    </a:rPr>
                    <a:t>Vendor</a:t>
                  </a:r>
                </a:p>
                <a:p>
                  <a:pPr algn="ctr" eaLnBrk="0" hangingPunct="0"/>
                  <a:r>
                    <a:rPr lang="en-US" sz="1100" dirty="0">
                      <a:latin typeface="+mn-lt"/>
                    </a:rPr>
                    <a:t>file</a:t>
                  </a:r>
                </a:p>
              </p:txBody>
            </p:sp>
          </p:grpSp>
          <p:sp>
            <p:nvSpPr>
              <p:cNvPr id="4157" name="Line 61"/>
              <p:cNvSpPr>
                <a:spLocks noChangeShapeType="1"/>
              </p:cNvSpPr>
              <p:nvPr/>
            </p:nvSpPr>
            <p:spPr bwMode="auto">
              <a:xfrm>
                <a:off x="3840" y="1177"/>
                <a:ext cx="0" cy="147"/>
              </a:xfrm>
              <a:prstGeom prst="line">
                <a:avLst/>
              </a:prstGeom>
              <a:noFill/>
              <a:ln w="12700">
                <a:solidFill>
                  <a:schemeClr val="tx1"/>
                </a:solidFill>
                <a:round/>
                <a:headEnd/>
                <a:tailEnd/>
              </a:ln>
              <a:effectLst/>
            </p:spPr>
            <p:txBody>
              <a:bodyPr wrap="none" anchor="ctr"/>
              <a:lstStyle/>
              <a:p>
                <a:endParaRPr lang="en-IN">
                  <a:latin typeface="+mn-lt"/>
                </a:endParaRPr>
              </a:p>
            </p:txBody>
          </p:sp>
          <p:sp>
            <p:nvSpPr>
              <p:cNvPr id="4158" name="Line 62"/>
              <p:cNvSpPr>
                <a:spLocks noChangeShapeType="1"/>
              </p:cNvSpPr>
              <p:nvPr/>
            </p:nvSpPr>
            <p:spPr bwMode="auto">
              <a:xfrm flipH="1">
                <a:off x="3249" y="1177"/>
                <a:ext cx="131" cy="147"/>
              </a:xfrm>
              <a:prstGeom prst="line">
                <a:avLst/>
              </a:prstGeom>
              <a:noFill/>
              <a:ln w="12700">
                <a:solidFill>
                  <a:schemeClr val="tx1"/>
                </a:solidFill>
                <a:round/>
                <a:headEnd/>
                <a:tailEnd/>
              </a:ln>
              <a:effectLst/>
            </p:spPr>
            <p:txBody>
              <a:bodyPr wrap="none" anchor="ctr"/>
              <a:lstStyle/>
              <a:p>
                <a:endParaRPr lang="en-IN">
                  <a:latin typeface="+mn-lt"/>
                </a:endParaRPr>
              </a:p>
            </p:txBody>
          </p:sp>
          <p:sp>
            <p:nvSpPr>
              <p:cNvPr id="4159" name="Line 63"/>
              <p:cNvSpPr>
                <a:spLocks noChangeShapeType="1"/>
              </p:cNvSpPr>
              <p:nvPr/>
            </p:nvSpPr>
            <p:spPr bwMode="auto">
              <a:xfrm>
                <a:off x="4393" y="1177"/>
                <a:ext cx="51" cy="147"/>
              </a:xfrm>
              <a:prstGeom prst="line">
                <a:avLst/>
              </a:prstGeom>
              <a:noFill/>
              <a:ln w="12700">
                <a:solidFill>
                  <a:schemeClr val="tx1"/>
                </a:solidFill>
                <a:round/>
                <a:headEnd/>
                <a:tailEnd/>
              </a:ln>
              <a:effectLst/>
            </p:spPr>
            <p:txBody>
              <a:bodyPr wrap="none" anchor="ctr"/>
              <a:lstStyle/>
              <a:p>
                <a:endParaRPr lang="en-IN">
                  <a:latin typeface="+mn-lt"/>
                </a:endParaRPr>
              </a:p>
            </p:txBody>
          </p:sp>
        </p:grpSp>
      </p:grpSp>
      <p:sp>
        <p:nvSpPr>
          <p:cNvPr id="4164" name="Rectangle 68"/>
          <p:cNvSpPr>
            <a:spLocks noGrp="1" noChangeArrowheads="1"/>
          </p:cNvSpPr>
          <p:nvPr>
            <p:ph type="title"/>
          </p:nvPr>
        </p:nvSpPr>
        <p:spPr>
          <a:xfrm>
            <a:off x="1143000" y="228600"/>
            <a:ext cx="7793037" cy="1462087"/>
          </a:xfrm>
        </p:spPr>
        <p:txBody>
          <a:bodyPr/>
          <a:lstStyle/>
          <a:p>
            <a:r>
              <a:rPr lang="en-US" dirty="0" smtClean="0">
                <a:latin typeface="+mn-lt"/>
              </a:rPr>
              <a:t>Example of a </a:t>
            </a:r>
            <a:r>
              <a:rPr lang="en-US" dirty="0" smtClean="0"/>
              <a:t>Traditional File System</a:t>
            </a:r>
            <a:endParaRPr lang="en-US" dirty="0">
              <a:latin typeface="+mn-lt"/>
            </a:endParaRPr>
          </a:p>
        </p:txBody>
      </p:sp>
      <p:sp>
        <p:nvSpPr>
          <p:cNvPr id="65" name="Date Placeholder 64"/>
          <p:cNvSpPr>
            <a:spLocks noGrp="1"/>
          </p:cNvSpPr>
          <p:nvPr>
            <p:ph type="dt" sz="half" idx="10"/>
          </p:nvPr>
        </p:nvSpPr>
        <p:spPr/>
        <p:txBody>
          <a:bodyPr/>
          <a:lstStyle/>
          <a:p>
            <a:fld id="{9963B036-4888-4204-AD04-958C699A39E4}" type="datetime1">
              <a:rPr lang="en-US" smtClean="0"/>
              <a:pPr/>
              <a:t>1/14/2018</a:t>
            </a:fld>
            <a:endParaRPr lang="en-US"/>
          </a:p>
        </p:txBody>
      </p:sp>
      <p:sp>
        <p:nvSpPr>
          <p:cNvPr id="66" name="Slide Number Placeholder 65"/>
          <p:cNvSpPr>
            <a:spLocks noGrp="1"/>
          </p:cNvSpPr>
          <p:nvPr>
            <p:ph type="sldNum" sz="quarter" idx="12"/>
          </p:nvPr>
        </p:nvSpPr>
        <p:spPr/>
        <p:txBody>
          <a:bodyPr/>
          <a:lstStyle/>
          <a:p>
            <a:fld id="{99275796-4FD1-4F26-A7BB-0F3E6DD46CFA}" type="slidenum">
              <a:rPr lang="en-US" smtClean="0"/>
              <a:pPr/>
              <a:t>4</a:t>
            </a:fld>
            <a:endParaRPr lang="en-US"/>
          </a:p>
        </p:txBody>
      </p:sp>
      <p:sp>
        <p:nvSpPr>
          <p:cNvPr id="67" name="Footer Placeholder 66"/>
          <p:cNvSpPr>
            <a:spLocks noGrp="1"/>
          </p:cNvSpPr>
          <p:nvPr>
            <p:ph type="ftr" sz="quarter" idx="11"/>
          </p:nvPr>
        </p:nvSpPr>
        <p:spPr/>
        <p:txBody>
          <a:bodyPr/>
          <a:lstStyle/>
          <a:p>
            <a:r>
              <a:rPr lang="en-US" smtClean="0"/>
              <a:t>Database and Database Users</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When NOT to use DBMS?</a:t>
            </a:r>
          </a:p>
        </p:txBody>
      </p:sp>
      <p:sp>
        <p:nvSpPr>
          <p:cNvPr id="31747" name="Content Placeholder 2"/>
          <p:cNvSpPr>
            <a:spLocks noGrp="1"/>
          </p:cNvSpPr>
          <p:nvPr>
            <p:ph idx="1"/>
          </p:nvPr>
        </p:nvSpPr>
        <p:spPr/>
        <p:txBody>
          <a:bodyPr/>
          <a:lstStyle/>
          <a:p>
            <a:pPr eaLnBrk="1" hangingPunct="1"/>
            <a:r>
              <a:rPr lang="en-US" sz="2400" dirty="0" smtClean="0"/>
              <a:t>In spite of the advantages of using a DBMS, there are few situations in which it may involve unnecessary overhead costs which would not be there in traditional file processing systems.</a:t>
            </a:r>
          </a:p>
          <a:p>
            <a:pPr eaLnBrk="1" hangingPunct="1"/>
            <a:r>
              <a:rPr lang="en-US" sz="2400" dirty="0" smtClean="0"/>
              <a:t>The overhead costs could be due to the following: </a:t>
            </a:r>
          </a:p>
          <a:p>
            <a:pPr lvl="1" eaLnBrk="1" hangingPunct="1"/>
            <a:r>
              <a:rPr lang="en-US" sz="2000" dirty="0" smtClean="0"/>
              <a:t>High initial investment in hardware, software and training</a:t>
            </a:r>
          </a:p>
          <a:p>
            <a:pPr lvl="1" eaLnBrk="1" hangingPunct="1"/>
            <a:r>
              <a:rPr lang="en-US" sz="2000" dirty="0" smtClean="0"/>
              <a:t>The cost of defining and processing data</a:t>
            </a:r>
          </a:p>
          <a:p>
            <a:pPr lvl="1" eaLnBrk="1" hangingPunct="1"/>
            <a:r>
              <a:rPr lang="en-US" sz="2000" dirty="0" smtClean="0"/>
              <a:t>Overhead for providing security, concurrency control, recovery and integrity functions</a:t>
            </a:r>
          </a:p>
        </p:txBody>
      </p:sp>
      <p:sp>
        <p:nvSpPr>
          <p:cNvPr id="4" name="Date Placeholder 3"/>
          <p:cNvSpPr>
            <a:spLocks noGrp="1"/>
          </p:cNvSpPr>
          <p:nvPr>
            <p:ph type="dt" sz="half" idx="10"/>
          </p:nvPr>
        </p:nvSpPr>
        <p:spPr/>
        <p:txBody>
          <a:bodyPr/>
          <a:lstStyle/>
          <a:p>
            <a:fld id="{813EC25C-0E19-4F58-96A6-CE3B0E7B3E73}"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When NOT to use DBMS?</a:t>
            </a:r>
          </a:p>
        </p:txBody>
      </p:sp>
      <p:sp>
        <p:nvSpPr>
          <p:cNvPr id="32771" name="Content Placeholder 2"/>
          <p:cNvSpPr>
            <a:spLocks noGrp="1"/>
          </p:cNvSpPr>
          <p:nvPr>
            <p:ph idx="1"/>
          </p:nvPr>
        </p:nvSpPr>
        <p:spPr/>
        <p:txBody>
          <a:bodyPr/>
          <a:lstStyle/>
          <a:p>
            <a:pPr eaLnBrk="1" hangingPunct="1"/>
            <a:r>
              <a:rPr lang="en-US" sz="2800" dirty="0" smtClean="0"/>
              <a:t>Hence, it may be more desirable to use regular files under the following situations:</a:t>
            </a:r>
          </a:p>
          <a:p>
            <a:pPr lvl="1" eaLnBrk="1" hangingPunct="1"/>
            <a:r>
              <a:rPr lang="en-US" sz="2400" dirty="0" smtClean="0"/>
              <a:t>Simple, well-defined database and applications that are not expected to change</a:t>
            </a:r>
          </a:p>
          <a:p>
            <a:pPr lvl="1" eaLnBrk="1" hangingPunct="1"/>
            <a:r>
              <a:rPr lang="en-US" sz="2400" dirty="0" smtClean="0"/>
              <a:t>Real-time requirements for some programs that may not be met due to DBMS overheads</a:t>
            </a:r>
          </a:p>
          <a:p>
            <a:pPr lvl="1" eaLnBrk="1" hangingPunct="1"/>
            <a:r>
              <a:rPr lang="en-US" sz="2400" dirty="0" smtClean="0"/>
              <a:t>Multiple-user access to data is not required</a:t>
            </a:r>
          </a:p>
        </p:txBody>
      </p:sp>
      <p:sp>
        <p:nvSpPr>
          <p:cNvPr id="4" name="Date Placeholder 3"/>
          <p:cNvSpPr>
            <a:spLocks noGrp="1"/>
          </p:cNvSpPr>
          <p:nvPr>
            <p:ph type="dt" sz="half" idx="10"/>
          </p:nvPr>
        </p:nvSpPr>
        <p:spPr/>
        <p:txBody>
          <a:bodyPr/>
          <a:lstStyle/>
          <a:p>
            <a:fld id="{776077E9-4D83-480E-A693-574F66370D65}"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Traditional File Systems</a:t>
            </a:r>
            <a:endParaRPr lang="en-IN" dirty="0"/>
          </a:p>
        </p:txBody>
      </p:sp>
      <p:sp>
        <p:nvSpPr>
          <p:cNvPr id="3" name="Content Placeholder 2"/>
          <p:cNvSpPr>
            <a:spLocks noGrp="1"/>
          </p:cNvSpPr>
          <p:nvPr>
            <p:ph idx="1"/>
          </p:nvPr>
        </p:nvSpPr>
        <p:spPr>
          <a:xfrm>
            <a:off x="1066800" y="1905000"/>
            <a:ext cx="7772400" cy="4114800"/>
          </a:xfrm>
        </p:spPr>
        <p:txBody>
          <a:bodyPr/>
          <a:lstStyle/>
          <a:p>
            <a:r>
              <a:rPr lang="en-US" sz="2400" dirty="0" smtClean="0">
                <a:solidFill>
                  <a:srgbClr val="3333FF"/>
                </a:solidFill>
              </a:rPr>
              <a:t>Data redundancy and inconsistency</a:t>
            </a:r>
          </a:p>
          <a:p>
            <a:pPr lvl="1"/>
            <a:r>
              <a:rPr lang="en-US" sz="2000" dirty="0" smtClean="0"/>
              <a:t>Same information may be duplicated in different files. This redundancy leads to high storage and access cost.</a:t>
            </a:r>
          </a:p>
          <a:p>
            <a:pPr lvl="1"/>
            <a:r>
              <a:rPr lang="en-US" sz="2000" dirty="0" smtClean="0"/>
              <a:t>Various copies of same data may disagree leading to </a:t>
            </a:r>
            <a:r>
              <a:rPr lang="en-US" sz="2000" b="1" dirty="0" smtClean="0"/>
              <a:t>data inconsistency</a:t>
            </a:r>
            <a:r>
              <a:rPr lang="en-US" sz="2000" dirty="0" smtClean="0"/>
              <a:t>.</a:t>
            </a:r>
          </a:p>
          <a:p>
            <a:r>
              <a:rPr lang="en-US" sz="2400" dirty="0" smtClean="0">
                <a:solidFill>
                  <a:srgbClr val="3333FF"/>
                </a:solidFill>
              </a:rPr>
              <a:t>Difficulty in accessing data </a:t>
            </a:r>
          </a:p>
          <a:p>
            <a:pPr lvl="1"/>
            <a:r>
              <a:rPr lang="en-US" sz="2000" dirty="0" smtClean="0"/>
              <a:t>Need to write a new program to carry out each new user request for retrieving the required information from the files.</a:t>
            </a:r>
          </a:p>
          <a:p>
            <a:r>
              <a:rPr lang="en-US" sz="2400" dirty="0" smtClean="0">
                <a:solidFill>
                  <a:srgbClr val="3333FF"/>
                </a:solidFill>
              </a:rPr>
              <a:t>Data isolation</a:t>
            </a:r>
          </a:p>
          <a:p>
            <a:pPr lvl="1"/>
            <a:r>
              <a:rPr lang="en-US" sz="2000" dirty="0" smtClean="0"/>
              <a:t>As data are scattered in various files and files may be in different format, writing new application programs to retrieve the appropriate data is difficult.</a:t>
            </a:r>
          </a:p>
          <a:p>
            <a:endParaRPr lang="en-US" sz="2400" dirty="0" smtClean="0"/>
          </a:p>
          <a:p>
            <a:endParaRPr lang="en-US" sz="2000" dirty="0" smtClean="0"/>
          </a:p>
          <a:p>
            <a:endParaRPr lang="en-US" sz="2400" dirty="0" smtClean="0"/>
          </a:p>
          <a:p>
            <a:endParaRPr lang="en-IN" dirty="0"/>
          </a:p>
        </p:txBody>
      </p:sp>
      <p:sp>
        <p:nvSpPr>
          <p:cNvPr id="4" name="Date Placeholder 3"/>
          <p:cNvSpPr>
            <a:spLocks noGrp="1"/>
          </p:cNvSpPr>
          <p:nvPr>
            <p:ph type="dt" sz="half" idx="10"/>
          </p:nvPr>
        </p:nvSpPr>
        <p:spPr/>
        <p:txBody>
          <a:bodyPr/>
          <a:lstStyle/>
          <a:p>
            <a:fld id="{E9779F78-F7E5-4744-AD16-6AD0532A75E8}"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Traditional File Systems</a:t>
            </a:r>
            <a:endParaRPr lang="en-IN" dirty="0"/>
          </a:p>
        </p:txBody>
      </p:sp>
      <p:sp>
        <p:nvSpPr>
          <p:cNvPr id="3" name="Content Placeholder 2"/>
          <p:cNvSpPr>
            <a:spLocks noGrp="1"/>
          </p:cNvSpPr>
          <p:nvPr>
            <p:ph idx="1"/>
          </p:nvPr>
        </p:nvSpPr>
        <p:spPr/>
        <p:txBody>
          <a:bodyPr/>
          <a:lstStyle/>
          <a:p>
            <a:r>
              <a:rPr lang="en-US" sz="2400" dirty="0" smtClean="0">
                <a:solidFill>
                  <a:srgbClr val="3333FF"/>
                </a:solidFill>
              </a:rPr>
              <a:t>Integrity problems</a:t>
            </a:r>
          </a:p>
          <a:p>
            <a:pPr lvl="1"/>
            <a:r>
              <a:rPr lang="en-US" sz="2000" dirty="0" smtClean="0"/>
              <a:t>Data stored in the files must satisfy certain integrity constraints. For </a:t>
            </a:r>
            <a:r>
              <a:rPr lang="en-US" sz="2000" dirty="0" err="1" smtClean="0"/>
              <a:t>eg</a:t>
            </a:r>
            <a:r>
              <a:rPr lang="en-US" sz="2000" dirty="0" smtClean="0"/>
              <a:t>: balance of certain types of accounts should never fall below a certain amount</a:t>
            </a:r>
          </a:p>
          <a:p>
            <a:pPr lvl="1"/>
            <a:r>
              <a:rPr lang="en-US" sz="2000" dirty="0" smtClean="0"/>
              <a:t>Developers enforce these constraints by adding appropriate code in the various application programs</a:t>
            </a:r>
          </a:p>
          <a:p>
            <a:pPr lvl="1"/>
            <a:r>
              <a:rPr lang="en-US" sz="2000" dirty="0" smtClean="0"/>
              <a:t>Difficult to change the programs each time new constraints are added or existing ones are changed</a:t>
            </a:r>
          </a:p>
          <a:p>
            <a:endParaRPr lang="en-IN" dirty="0"/>
          </a:p>
        </p:txBody>
      </p:sp>
      <p:sp>
        <p:nvSpPr>
          <p:cNvPr id="4" name="Date Placeholder 3"/>
          <p:cNvSpPr>
            <a:spLocks noGrp="1"/>
          </p:cNvSpPr>
          <p:nvPr>
            <p:ph type="dt" sz="half" idx="10"/>
          </p:nvPr>
        </p:nvSpPr>
        <p:spPr/>
        <p:txBody>
          <a:bodyPr/>
          <a:lstStyle/>
          <a:p>
            <a:fld id="{1C68DAFB-F4AC-4854-B9AD-7887FD4AE770}"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Drawbacks of Traditional File Systems</a:t>
            </a:r>
            <a:endParaRPr lang="en-IN" sz="4000" dirty="0"/>
          </a:p>
        </p:txBody>
      </p:sp>
      <p:sp>
        <p:nvSpPr>
          <p:cNvPr id="3" name="Content Placeholder 2"/>
          <p:cNvSpPr>
            <a:spLocks noGrp="1"/>
          </p:cNvSpPr>
          <p:nvPr>
            <p:ph idx="1"/>
          </p:nvPr>
        </p:nvSpPr>
        <p:spPr>
          <a:xfrm>
            <a:off x="990600" y="1905000"/>
            <a:ext cx="7772400" cy="4114800"/>
          </a:xfrm>
        </p:spPr>
        <p:txBody>
          <a:bodyPr/>
          <a:lstStyle/>
          <a:p>
            <a:pPr>
              <a:lnSpc>
                <a:spcPct val="90000"/>
              </a:lnSpc>
            </a:pPr>
            <a:r>
              <a:rPr lang="en-US" sz="2400" dirty="0" smtClean="0">
                <a:solidFill>
                  <a:srgbClr val="3333FF"/>
                </a:solidFill>
              </a:rPr>
              <a:t>Atomicity of updates</a:t>
            </a:r>
          </a:p>
          <a:p>
            <a:pPr lvl="1">
              <a:lnSpc>
                <a:spcPct val="90000"/>
              </a:lnSpc>
            </a:pPr>
            <a:r>
              <a:rPr lang="en-US" sz="2000" dirty="0" smtClean="0"/>
              <a:t>Failures  in a computer system may leave database in an </a:t>
            </a:r>
            <a:r>
              <a:rPr lang="en-US" sz="2000" b="1" dirty="0" smtClean="0"/>
              <a:t>inconsistent state </a:t>
            </a:r>
            <a:r>
              <a:rPr lang="en-US" sz="2000" dirty="0" smtClean="0"/>
              <a:t>with partial updates carried out</a:t>
            </a:r>
          </a:p>
          <a:p>
            <a:pPr lvl="1">
              <a:lnSpc>
                <a:spcPct val="90000"/>
              </a:lnSpc>
            </a:pPr>
            <a:r>
              <a:rPr lang="en-US" sz="2000" dirty="0" smtClean="0"/>
              <a:t>It is essential for maintaining the database consistency that either a transaction completes or not happen at all. </a:t>
            </a:r>
          </a:p>
          <a:p>
            <a:pPr lvl="1">
              <a:lnSpc>
                <a:spcPct val="90000"/>
              </a:lnSpc>
            </a:pPr>
            <a:r>
              <a:rPr lang="en-US" sz="2000" dirty="0" smtClean="0"/>
              <a:t>For </a:t>
            </a:r>
            <a:r>
              <a:rPr lang="en-US" sz="2000" dirty="0" err="1" smtClean="0"/>
              <a:t>eg</a:t>
            </a:r>
            <a:r>
              <a:rPr lang="en-US" sz="2000" dirty="0" smtClean="0"/>
              <a:t>: In transfer of funds from one account to another, either both credit and debit occur or neither occur </a:t>
            </a:r>
          </a:p>
          <a:p>
            <a:pPr lvl="1">
              <a:lnSpc>
                <a:spcPct val="90000"/>
              </a:lnSpc>
            </a:pPr>
            <a:r>
              <a:rPr lang="en-US" sz="2000" dirty="0" smtClean="0"/>
              <a:t>Difficult to ensure atomicity in a conventional file-processing system</a:t>
            </a:r>
          </a:p>
          <a:p>
            <a:pPr lvl="1">
              <a:lnSpc>
                <a:spcPct val="90000"/>
              </a:lnSpc>
              <a:buNone/>
            </a:pPr>
            <a:endParaRPr lang="en-US" sz="2000" dirty="0" smtClean="0"/>
          </a:p>
          <a:p>
            <a:pPr>
              <a:lnSpc>
                <a:spcPct val="90000"/>
              </a:lnSpc>
            </a:pPr>
            <a:endParaRPr lang="en-US" sz="2400" dirty="0" smtClean="0"/>
          </a:p>
          <a:p>
            <a:pPr lvl="1">
              <a:lnSpc>
                <a:spcPct val="90000"/>
              </a:lnSpc>
              <a:buNone/>
            </a:pPr>
            <a:endParaRPr lang="en-US" sz="2000" dirty="0" smtClean="0"/>
          </a:p>
          <a:p>
            <a:pPr>
              <a:buNone/>
            </a:pPr>
            <a:endParaRPr lang="en-IN" dirty="0"/>
          </a:p>
        </p:txBody>
      </p:sp>
      <p:sp>
        <p:nvSpPr>
          <p:cNvPr id="4" name="Date Placeholder 3"/>
          <p:cNvSpPr>
            <a:spLocks noGrp="1"/>
          </p:cNvSpPr>
          <p:nvPr>
            <p:ph type="dt" sz="half" idx="10"/>
          </p:nvPr>
        </p:nvSpPr>
        <p:spPr/>
        <p:txBody>
          <a:bodyPr/>
          <a:lstStyle/>
          <a:p>
            <a:fld id="{E021CED4-6B37-4A1D-BB1E-293D58D3784B}"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Traditional File Systems</a:t>
            </a:r>
            <a:endParaRPr lang="en-IN" dirty="0"/>
          </a:p>
        </p:txBody>
      </p:sp>
      <p:sp>
        <p:nvSpPr>
          <p:cNvPr id="3" name="Content Placeholder 2"/>
          <p:cNvSpPr>
            <a:spLocks noGrp="1"/>
          </p:cNvSpPr>
          <p:nvPr>
            <p:ph idx="1"/>
          </p:nvPr>
        </p:nvSpPr>
        <p:spPr/>
        <p:txBody>
          <a:bodyPr/>
          <a:lstStyle/>
          <a:p>
            <a:r>
              <a:rPr lang="en-IN" sz="2400" dirty="0" smtClean="0">
                <a:solidFill>
                  <a:srgbClr val="3333FF"/>
                </a:solidFill>
              </a:rPr>
              <a:t>Concurrent Access Anomalies </a:t>
            </a:r>
          </a:p>
          <a:p>
            <a:pPr lvl="1"/>
            <a:r>
              <a:rPr lang="en-IN" sz="2000" dirty="0" smtClean="0"/>
              <a:t>To improve the overall performance of a system and faster response, many systems allow multiple users to access and update the data simultaneously.</a:t>
            </a:r>
          </a:p>
          <a:p>
            <a:pPr lvl="1"/>
            <a:r>
              <a:rPr lang="en-IN" sz="2000" dirty="0" smtClean="0"/>
              <a:t>In such a environment, data inconsistency may occur if the  concurrent updates are not carried out properly.  </a:t>
            </a:r>
          </a:p>
          <a:p>
            <a:pPr>
              <a:lnSpc>
                <a:spcPct val="90000"/>
              </a:lnSpc>
            </a:pPr>
            <a:r>
              <a:rPr lang="en-US" sz="2400" dirty="0" smtClean="0">
                <a:solidFill>
                  <a:srgbClr val="3333FF"/>
                </a:solidFill>
              </a:rPr>
              <a:t>Security problems</a:t>
            </a:r>
          </a:p>
          <a:p>
            <a:pPr lvl="1">
              <a:lnSpc>
                <a:spcPct val="90000"/>
              </a:lnSpc>
            </a:pPr>
            <a:r>
              <a:rPr lang="en-US" sz="2000" dirty="0" smtClean="0"/>
              <a:t>Not every user of a system should be able to access all the data. Hard to provide user access to some, but not all data.</a:t>
            </a:r>
          </a:p>
          <a:p>
            <a:r>
              <a:rPr lang="en-US" sz="2400" u="sng" dirty="0" smtClean="0"/>
              <a:t>Database systems offer solutions to all the above problems of traditional file systems</a:t>
            </a:r>
          </a:p>
          <a:p>
            <a:endParaRPr lang="en-IN" sz="2400" dirty="0"/>
          </a:p>
        </p:txBody>
      </p:sp>
      <p:sp>
        <p:nvSpPr>
          <p:cNvPr id="4" name="Date Placeholder 3"/>
          <p:cNvSpPr>
            <a:spLocks noGrp="1"/>
          </p:cNvSpPr>
          <p:nvPr>
            <p:ph type="dt" sz="half" idx="10"/>
          </p:nvPr>
        </p:nvSpPr>
        <p:spPr/>
        <p:txBody>
          <a:bodyPr/>
          <a:lstStyle/>
          <a:p>
            <a:fld id="{5A9890C4-9503-4D43-8A0A-F5C68065DFAE}" type="datetime1">
              <a:rPr lang="en-US" smtClean="0"/>
              <a:pPr/>
              <a:t>1/14/2018</a:t>
            </a:fld>
            <a:endParaRPr lang="en-US"/>
          </a:p>
        </p:txBody>
      </p:sp>
      <p:sp>
        <p:nvSpPr>
          <p:cNvPr id="5" name="Slide Number Placeholder 4"/>
          <p:cNvSpPr>
            <a:spLocks noGrp="1"/>
          </p:cNvSpPr>
          <p:nvPr>
            <p:ph type="sldNum" sz="quarter" idx="12"/>
          </p:nvPr>
        </p:nvSpPr>
        <p:spPr/>
        <p:txBody>
          <a:bodyPr/>
          <a:lstStyle/>
          <a:p>
            <a:fld id="{DA82EA7F-6C48-4B5E-9B73-AAFE94F4834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1143000" y="228600"/>
            <a:ext cx="7793037" cy="1462087"/>
          </a:xfrm>
        </p:spPr>
        <p:txBody>
          <a:bodyPr/>
          <a:lstStyle/>
          <a:p>
            <a:r>
              <a:rPr lang="en-US" dirty="0" smtClean="0"/>
              <a:t>Introduction: </a:t>
            </a:r>
            <a:r>
              <a:rPr lang="en-US" dirty="0" smtClean="0">
                <a:solidFill>
                  <a:srgbClr val="FF0000"/>
                </a:solidFill>
              </a:rPr>
              <a:t>Basic </a:t>
            </a:r>
            <a:r>
              <a:rPr lang="en-US" dirty="0">
                <a:solidFill>
                  <a:srgbClr val="FF0000"/>
                </a:solidFill>
              </a:rPr>
              <a:t>Definitions</a:t>
            </a:r>
          </a:p>
        </p:txBody>
      </p:sp>
      <p:sp>
        <p:nvSpPr>
          <p:cNvPr id="5" name="Content Placeholder 4"/>
          <p:cNvSpPr>
            <a:spLocks noGrp="1"/>
          </p:cNvSpPr>
          <p:nvPr>
            <p:ph idx="1"/>
          </p:nvPr>
        </p:nvSpPr>
        <p:spPr>
          <a:xfrm>
            <a:off x="457200" y="1905000"/>
            <a:ext cx="8686800" cy="4267200"/>
          </a:xfrm>
        </p:spPr>
        <p:txBody>
          <a:bodyPr/>
          <a:lstStyle/>
          <a:p>
            <a:r>
              <a:rPr lang="en-US" sz="2400" b="1" dirty="0" smtClean="0">
                <a:solidFill>
                  <a:srgbClr val="000000"/>
                </a:solidFill>
              </a:rPr>
              <a:t>Data</a:t>
            </a:r>
            <a:r>
              <a:rPr lang="en-US" sz="2400" dirty="0" smtClean="0">
                <a:solidFill>
                  <a:srgbClr val="000000"/>
                </a:solidFill>
              </a:rPr>
              <a:t>: Known facts that can be recorded and have an implicit meaning.</a:t>
            </a:r>
          </a:p>
          <a:p>
            <a:r>
              <a:rPr lang="en-US" sz="2400" b="1" dirty="0" smtClean="0">
                <a:solidFill>
                  <a:srgbClr val="000000"/>
                </a:solidFill>
              </a:rPr>
              <a:t>Database (DB)</a:t>
            </a:r>
            <a:r>
              <a:rPr lang="en-US" sz="2400" dirty="0" smtClean="0">
                <a:solidFill>
                  <a:srgbClr val="000000"/>
                </a:solidFill>
              </a:rPr>
              <a:t>: A collection of related data which is designed, built and populated with data for a specific purpose.</a:t>
            </a:r>
          </a:p>
          <a:p>
            <a:r>
              <a:rPr lang="en-US" sz="2400" b="1" dirty="0" err="1" smtClean="0">
                <a:solidFill>
                  <a:srgbClr val="000000"/>
                </a:solidFill>
              </a:rPr>
              <a:t>Miniworld</a:t>
            </a:r>
            <a:r>
              <a:rPr lang="en-US" sz="2400" b="1" dirty="0" smtClean="0">
                <a:solidFill>
                  <a:srgbClr val="000000"/>
                </a:solidFill>
              </a:rPr>
              <a:t>/Universe of Discourse (</a:t>
            </a:r>
            <a:r>
              <a:rPr lang="en-US" sz="2400" b="1" dirty="0" err="1" smtClean="0">
                <a:solidFill>
                  <a:srgbClr val="000000"/>
                </a:solidFill>
              </a:rPr>
              <a:t>UoD</a:t>
            </a:r>
            <a:r>
              <a:rPr lang="en-US" sz="2400" b="1" dirty="0" smtClean="0">
                <a:solidFill>
                  <a:srgbClr val="000000"/>
                </a:solidFill>
              </a:rPr>
              <a:t>)</a:t>
            </a:r>
            <a:r>
              <a:rPr lang="en-US" sz="2400" dirty="0" smtClean="0">
                <a:solidFill>
                  <a:srgbClr val="000000"/>
                </a:solidFill>
              </a:rPr>
              <a:t>: Some part of the real world about which data is stored in a database. </a:t>
            </a:r>
          </a:p>
          <a:p>
            <a:r>
              <a:rPr lang="en-US" sz="2400" b="1" dirty="0" smtClean="0">
                <a:solidFill>
                  <a:srgbClr val="000000"/>
                </a:solidFill>
              </a:rPr>
              <a:t>Database Management System (DBMS)</a:t>
            </a:r>
            <a:r>
              <a:rPr lang="en-US" sz="2400" dirty="0" smtClean="0">
                <a:solidFill>
                  <a:srgbClr val="000000"/>
                </a:solidFill>
              </a:rPr>
              <a:t>: A </a:t>
            </a:r>
            <a:r>
              <a:rPr lang="en-US" sz="2400" i="1" dirty="0" smtClean="0">
                <a:solidFill>
                  <a:srgbClr val="000000"/>
                </a:solidFill>
              </a:rPr>
              <a:t>general-purpose software system</a:t>
            </a:r>
            <a:r>
              <a:rPr lang="en-US" sz="2400" dirty="0" smtClean="0">
                <a:solidFill>
                  <a:srgbClr val="000000"/>
                </a:solidFill>
              </a:rPr>
              <a:t> which facilitates the process of </a:t>
            </a:r>
            <a:r>
              <a:rPr lang="en-US" sz="2400" i="1" dirty="0" smtClean="0">
                <a:solidFill>
                  <a:srgbClr val="000000"/>
                </a:solidFill>
              </a:rPr>
              <a:t>defining</a:t>
            </a:r>
            <a:r>
              <a:rPr lang="en-US" sz="2400" dirty="0" smtClean="0">
                <a:solidFill>
                  <a:srgbClr val="000000"/>
                </a:solidFill>
              </a:rPr>
              <a:t>, </a:t>
            </a:r>
            <a:r>
              <a:rPr lang="en-US" sz="2400" i="1" dirty="0" smtClean="0">
                <a:solidFill>
                  <a:srgbClr val="000000"/>
                </a:solidFill>
              </a:rPr>
              <a:t>constructing</a:t>
            </a:r>
            <a:r>
              <a:rPr lang="en-US" sz="2400" dirty="0" smtClean="0">
                <a:solidFill>
                  <a:srgbClr val="000000"/>
                </a:solidFill>
              </a:rPr>
              <a:t> and </a:t>
            </a:r>
            <a:r>
              <a:rPr lang="en-US" sz="2400" i="1" dirty="0" smtClean="0">
                <a:solidFill>
                  <a:srgbClr val="000000"/>
                </a:solidFill>
              </a:rPr>
              <a:t>manipulating</a:t>
            </a:r>
            <a:r>
              <a:rPr lang="en-US" sz="2400" dirty="0" smtClean="0">
                <a:solidFill>
                  <a:srgbClr val="000000"/>
                </a:solidFill>
              </a:rPr>
              <a:t> databases for various applications.</a:t>
            </a:r>
          </a:p>
          <a:p>
            <a:endParaRPr lang="en-IN" sz="2400" dirty="0"/>
          </a:p>
        </p:txBody>
      </p:sp>
      <p:sp>
        <p:nvSpPr>
          <p:cNvPr id="4" name="Date Placeholder 3"/>
          <p:cNvSpPr>
            <a:spLocks noGrp="1"/>
          </p:cNvSpPr>
          <p:nvPr>
            <p:ph type="dt" sz="half" idx="10"/>
          </p:nvPr>
        </p:nvSpPr>
        <p:spPr/>
        <p:txBody>
          <a:bodyPr/>
          <a:lstStyle/>
          <a:p>
            <a:fld id="{FAF97985-D860-434D-826E-A3A14B3EE465}" type="datetime1">
              <a:rPr lang="en-US" smtClean="0"/>
              <a:pPr/>
              <a:t>1/14/2018</a:t>
            </a:fld>
            <a:endParaRPr lang="en-US"/>
          </a:p>
        </p:txBody>
      </p:sp>
      <p:sp>
        <p:nvSpPr>
          <p:cNvPr id="6" name="Slide Number Placeholder 5"/>
          <p:cNvSpPr>
            <a:spLocks noGrp="1"/>
          </p:cNvSpPr>
          <p:nvPr>
            <p:ph type="sldNum" sz="quarter" idx="12"/>
          </p:nvPr>
        </p:nvSpPr>
        <p:spPr/>
        <p:txBody>
          <a:bodyPr/>
          <a:lstStyle/>
          <a:p>
            <a:fld id="{DA82EA7F-6C48-4B5E-9B73-AAFE94F4834B}"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Database and Database Users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1893</TotalTime>
  <Words>2741</Words>
  <Application>Microsoft Office PowerPoint</Application>
  <PresentationFormat>On-screen Show (4:3)</PresentationFormat>
  <Paragraphs>402</Paragraphs>
  <Slides>41</Slides>
  <Notes>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Blends</vt:lpstr>
      <vt:lpstr>Chapter 1  Introduction to Database Systems</vt:lpstr>
      <vt:lpstr>Outline</vt:lpstr>
      <vt:lpstr>Traditional File Systems</vt:lpstr>
      <vt:lpstr>Example of a Traditional File System</vt:lpstr>
      <vt:lpstr>Drawbacks of Traditional File Systems</vt:lpstr>
      <vt:lpstr>Drawbacks of Traditional File Systems</vt:lpstr>
      <vt:lpstr>Drawbacks of Traditional File Systems</vt:lpstr>
      <vt:lpstr>Drawbacks of Traditional File Systems</vt:lpstr>
      <vt:lpstr>Introduction: Basic Definitions</vt:lpstr>
      <vt:lpstr>Introduction: Basic Definitions</vt:lpstr>
      <vt:lpstr>Database Applications</vt:lpstr>
      <vt:lpstr>Database Applications</vt:lpstr>
      <vt:lpstr>Database System</vt:lpstr>
      <vt:lpstr>Simplified Database System Environment</vt:lpstr>
      <vt:lpstr>Slide 15</vt:lpstr>
      <vt:lpstr>Example of a Database System: An UNIVERSITY example</vt:lpstr>
      <vt:lpstr>Example of a simple database</vt:lpstr>
      <vt:lpstr>Databases can be of any size and complexity</vt:lpstr>
      <vt:lpstr>Characteristic of the Database Approach</vt:lpstr>
      <vt:lpstr>Self-describing nature of a database system</vt:lpstr>
      <vt:lpstr>Example of a simplified Meta-data</vt:lpstr>
      <vt:lpstr>Insulation between programs and data and data abstraction</vt:lpstr>
      <vt:lpstr>Insulation between programs and data and data abstraction</vt:lpstr>
      <vt:lpstr>Support of multiple views of the data</vt:lpstr>
      <vt:lpstr>Sharing of data and multi-user transaction processing</vt:lpstr>
      <vt:lpstr>Database Users</vt:lpstr>
      <vt:lpstr>Database Users: Actors on the Scene</vt:lpstr>
      <vt:lpstr>Database Users: Actors on the Scene</vt:lpstr>
      <vt:lpstr>Database Users: Actors on the Scene</vt:lpstr>
      <vt:lpstr>Database Users: Actors on the Scene</vt:lpstr>
      <vt:lpstr>Other DBS Users: Workers Behind the Scene</vt:lpstr>
      <vt:lpstr>Advantages of using the DBMS approach: Controlling Redundancy and Maintaining Data Consistency</vt:lpstr>
      <vt:lpstr>Controlling Redundancy and Maintaining Data Consistency</vt:lpstr>
      <vt:lpstr>Controlling Redundancy and Maintaining Data Consistency</vt:lpstr>
      <vt:lpstr>Advantages of using the DBMS approach: Restricting Unauthorized Access (Data Security)</vt:lpstr>
      <vt:lpstr>Advantages of using the DBMS approach: Enforcing Integrity Constraints </vt:lpstr>
      <vt:lpstr>Other Advantages of using the DBMS approach:</vt:lpstr>
      <vt:lpstr>Other Advantages of using the DBMS approach</vt:lpstr>
      <vt:lpstr>Other Advantages of using the DBMS approach:</vt:lpstr>
      <vt:lpstr>When NOT to use DBMS?</vt:lpstr>
      <vt:lpstr>When NOT to use DBMS?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Chen</dc:creator>
  <cp:lastModifiedBy>Windows User</cp:lastModifiedBy>
  <cp:revision>255</cp:revision>
  <cp:lastPrinted>1601-01-01T00:00:00Z</cp:lastPrinted>
  <dcterms:created xsi:type="dcterms:W3CDTF">2008-08-24T20:51:27Z</dcterms:created>
  <dcterms:modified xsi:type="dcterms:W3CDTF">2018-01-14T16:37:48Z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