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8" r:id="rId2"/>
    <p:sldId id="259" r:id="rId3"/>
    <p:sldId id="260" r:id="rId4"/>
    <p:sldId id="261" r:id="rId5"/>
    <p:sldId id="263" r:id="rId6"/>
    <p:sldId id="341" r:id="rId7"/>
    <p:sldId id="342" r:id="rId8"/>
    <p:sldId id="343" r:id="rId9"/>
    <p:sldId id="344" r:id="rId10"/>
    <p:sldId id="345" r:id="rId11"/>
    <p:sldId id="346" r:id="rId12"/>
    <p:sldId id="265" r:id="rId13"/>
    <p:sldId id="269" r:id="rId14"/>
    <p:sldId id="270" r:id="rId15"/>
    <p:sldId id="271" r:id="rId16"/>
    <p:sldId id="267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5" d="100"/>
          <a:sy n="75" d="100"/>
        </p:scale>
        <p:origin x="-12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5DA6-4CAC-4503-975E-59C41267AC06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3FF11-36BC-4572-949C-E179EAC63E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pPr lvl="0"/>
            <a:r>
              <a:rPr lang="en-US" sz="4900" b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DISTRIBUTED DATABASE MANAGEMENT </a:t>
            </a:r>
            <a:r>
              <a:rPr lang="en-US" sz="4900" b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SYSTEM (DDBMS)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/>
            </a:r>
            <a:br>
              <a:rPr lang="en-US" dirty="0" smtClean="0">
                <a:latin typeface="Aparajita" pitchFamily="34" charset="0"/>
                <a:cs typeface="Aparajita" pitchFamily="34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Pragyan\Desktop\1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64770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Applications of DDBMS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Real time process control: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Aircraft control system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Industrial control system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      Network Applications: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Massively multiplayer online games and virtual reality community  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Network file system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Telecommunication network: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Telephone network and cellular network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Wireless sensor network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Routing algorithm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storing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05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There are 2 principal approaches to store a relation r in database system . i.e.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Replication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Here the system maintain several replicas of  the same relation r in different sites.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-Replication can be full or partial.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Fragmentation/partitioning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The relation r is fragmented into several relations r1,r2…..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such a way that the actual relation can be reconstructed from fragments and fragments are scattered to different sites.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Horizontal fragmentation-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Breaking of R tuple wise.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Vertical fragmentation-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Breaking of R schema wise.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Mixed fragmentation-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Horizontal fragmentation + Vertical fragmentation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Transparency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one property of distributed DBMS by which internal details of the distribution are hidden from users.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 transparency: users shouldn’t able to know the exact physical location of data.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Fragmentation  transparency: users shouldn’t aware about the fragmentation detail.(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horizontal or vertical)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Replication  transparency: users shouldn’t aware about the replication details.(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full or partial)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Naming transparency: naming ambiguity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shouldnt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 there.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Some terminologies related to DDBMS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Local transaction-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 and update data only at the site where it is initiated.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Global transaction-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 and update data other than the site where it is initiated.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Coordinator site-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site at which the transaction is initiated.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Participating site-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site where sub transaction are executed.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Transaction manager-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of the sites is having a TM and the TM of Coordinator site is responsible for managing transaction of participating sites.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Transaction coordinator-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of the sites is having a TC each and each of them coordinate their own site.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Controlling concurrency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Distributed locking:-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This scheme is implemented by lock managers  Single lock manger-the system maintains a lock manager resides on single site &amp; all the request to lock, unlock are sent to that particular site.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Distributed lock manager-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Each site maintain a local lock manager which is responsible for handling lock &amp; unlock request for those data items that are stored in that site.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Controlling concurrency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Distributed 2 phase Locking algorithm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		 - centralized 2phase locking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	-primary copy 2phase locking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		 - distributed 2 phase locking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	 -majority locking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Distributed Timestamp concurrency control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		 - conflict graph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Distributed Optimistic concurrency control  algorithm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Distributed locking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Centralized 2phase locking: One site is designated as central lock manager.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Primary copy 2phase locking: A no of sites are designated as central lock manager. All sites knows which lock manager is responsible for  managing which data table.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Distributed 2 phase locking: A no of sites are designated as central lock manager. Each lock manager controls locks of data of their local site.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Majority locking- Here majority of copies must be locked in case of read &amp; write request for a data item.</a:t>
            </a:r>
          </a:p>
          <a:p>
            <a:pPr marL="514350" indent="-514350" algn="just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Distributed Timestamp concurrency control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Idea is that each transaction in the system is assigned a unique timestamp to determine the serialization.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Centralized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scheme-Here timestamp is logical    counter or clock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-Distributed scheme- local timestamp +site id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1|S1=1S1                                1|S2=1S2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1S1              &gt;                        1S2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2S1             &gt;                         1S2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3S1           &gt;                          1S2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then 4S1                                 counter increased to  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600200" y="5105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5105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Distributed Optimistic concurrency control 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an extension  of Optimistic concurrency control  algorithm .hence 2 rules are applied.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 1:A transaction must be validated locally at all sites when it executes. Invalid transaction must be aborted. Local validation guarantees that the transaction maintains serializability.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 2: After local validation test, the transaction is tested globally. Global validation ensures that if conflicting transaction runs together at diff sites, they should commit in the order they run.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-this require a transaction to wait for the other conflicting transaction, after validation before commit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DDBMS concept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 strategy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Distributed database environment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DDBMS architecture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storing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Transparency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Recovery Techniques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recovery techniques in distributed database systems are as follows: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-ARIES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-Remote Back Up system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ARIES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ARIES is a state of the art recovery method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Incorporates numerous optimizations to reduce overheads during normal processing and to speed up recovery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“advanced recovery algorithm” we studied earlier is modeled after ARIES, but greatly simplified by removing optimizations</a:t>
            </a:r>
          </a:p>
          <a:p>
            <a:pPr marL="381000" indent="-381000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Unlike the advanced recovery algorithm, ARIES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log sequence number (LSN) to identify log records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Stores LSNs in pages to identify what updates have already been applied to a database page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Physiological redo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Dirty page table to avoid unnecessary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redos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during recovery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checkpointing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only records information about dirty pages, and does not require dirty pages to be written out at checkpoint time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ARIES concepts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based on Physiological redo: The Affected page is physically identified, action within page can be logical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reduce logging overheads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e.g. when a record is deleted and all other records have to be moved to fill hole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Physiological redo can log just the record deletion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 redo would require logging of old and new values for much of the page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Requires page to be output to disk atomically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achieve with hardware RAID, also supported by some disk systems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Incomplete page output can be detected by checksum techniques,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extra actions are required for recovery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Treated as a media failure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ARIES Data Structures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ARIES uses several data structures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 sequence number (LSN) identifies each log record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be sequentially increasing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Typically an offset from beginning of log file to allow fast access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Easily extended to handle multiple log files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Page LSN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 records of several different types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Dirty page table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Page LSN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page contains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PageLSN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which is the LSN of the last log record whose effects are reflected on the page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update a page: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X-latch the page, and write the log record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Update the page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 the LSN of the log record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PageLSN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Unlock page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flush page to disk, must first S-latch page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 page state on disk is operation consistent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Required to support physiological redo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PageLSN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used during recovery to prevent repeated redo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 ensuring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idempotence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Log Record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log record contains LSN of previous log record of the same transaction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LSN in log record may be implicit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Special redo-only log record called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compensation log record (CLR)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log actions taken during recovery that never need to be undone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Serves the role of operation-abort log records used in advanced recovery algorithm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 a field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UndoNextLSN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note next (earlier) record to be undone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Records in between would have already been undone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Required to avoid repeated undo of already undone actions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209800" y="1523999"/>
            <a:ext cx="5475288" cy="1250952"/>
            <a:chOff x="1441" y="589"/>
            <a:chExt cx="3449" cy="78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441" y="589"/>
              <a:ext cx="344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Tahoma" pitchFamily="34" charset="0"/>
                </a:rPr>
                <a:t>LSN  </a:t>
              </a:r>
              <a:r>
                <a:rPr lang="en-US" sz="2000" dirty="0" err="1">
                  <a:solidFill>
                    <a:prstClr val="black"/>
                  </a:solidFill>
                  <a:latin typeface="Tahoma" pitchFamily="34" charset="0"/>
                </a:rPr>
                <a:t>TransID</a:t>
              </a:r>
              <a:r>
                <a:rPr lang="en-US" sz="2000" dirty="0">
                  <a:solidFill>
                    <a:prstClr val="black"/>
                  </a:solidFill>
                  <a:latin typeface="Tahoma" pitchFamily="34" charset="0"/>
                </a:rPr>
                <a:t>   </a:t>
              </a:r>
              <a:r>
                <a:rPr lang="en-US" sz="2000" dirty="0" err="1">
                  <a:solidFill>
                    <a:prstClr val="black"/>
                  </a:solidFill>
                  <a:latin typeface="Tahoma" pitchFamily="34" charset="0"/>
                </a:rPr>
                <a:t>PrevLSN</a:t>
              </a:r>
              <a:r>
                <a:rPr lang="en-US" sz="2000" dirty="0">
                  <a:solidFill>
                    <a:prstClr val="black"/>
                  </a:solidFill>
                  <a:latin typeface="Tahoma" pitchFamily="34" charset="0"/>
                </a:rPr>
                <a:t>   </a:t>
              </a:r>
              <a:r>
                <a:rPr lang="en-US" sz="2000" dirty="0" err="1">
                  <a:solidFill>
                    <a:prstClr val="black"/>
                  </a:solidFill>
                  <a:latin typeface="Tahoma" pitchFamily="34" charset="0"/>
                </a:rPr>
                <a:t>RedoInfo</a:t>
              </a:r>
              <a:r>
                <a:rPr lang="en-US" sz="2000" dirty="0">
                  <a:solidFill>
                    <a:prstClr val="black"/>
                  </a:solidFill>
                  <a:latin typeface="Tahoma" pitchFamily="34" charset="0"/>
                </a:rPr>
                <a:t>    </a:t>
              </a:r>
              <a:r>
                <a:rPr lang="en-US" sz="2000" dirty="0" err="1">
                  <a:solidFill>
                    <a:prstClr val="black"/>
                  </a:solidFill>
                  <a:latin typeface="Tahoma" pitchFamily="34" charset="0"/>
                </a:rPr>
                <a:t>UndoInfo</a:t>
              </a:r>
              <a:endParaRPr lang="en-US" sz="2000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>
              <a:off x="1545" y="113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2208" y="1117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H="1">
              <a:off x="2938" y="112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3751" y="112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00275" y="4845050"/>
            <a:ext cx="474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000" dirty="0">
                <a:solidFill>
                  <a:prstClr val="black"/>
                </a:solidFill>
              </a:rPr>
              <a:t>LSN  </a:t>
            </a:r>
            <a:r>
              <a:rPr kumimoji="1" lang="en-US" sz="2000" dirty="0" err="1">
                <a:solidFill>
                  <a:prstClr val="black"/>
                </a:solidFill>
              </a:rPr>
              <a:t>TransID</a:t>
            </a:r>
            <a:r>
              <a:rPr kumimoji="1" lang="en-US" sz="2000" dirty="0">
                <a:solidFill>
                  <a:prstClr val="black"/>
                </a:solidFill>
              </a:rPr>
              <a:t>  </a:t>
            </a:r>
            <a:r>
              <a:rPr kumimoji="1" lang="en-US" sz="2000" dirty="0" err="1">
                <a:solidFill>
                  <a:prstClr val="black"/>
                </a:solidFill>
              </a:rPr>
              <a:t>UndoNextLSN</a:t>
            </a:r>
            <a:r>
              <a:rPr kumimoji="1" lang="en-US" sz="2000" dirty="0">
                <a:solidFill>
                  <a:prstClr val="black"/>
                </a:solidFill>
              </a:rPr>
              <a:t>   </a:t>
            </a:r>
            <a:r>
              <a:rPr kumimoji="1" lang="en-US" sz="2000" dirty="0" err="1">
                <a:solidFill>
                  <a:prstClr val="black"/>
                </a:solidFill>
              </a:rPr>
              <a:t>RedoInfo</a:t>
            </a:r>
            <a:endParaRPr kumimoji="1" lang="en-US" sz="2000" dirty="0">
              <a:solidFill>
                <a:prstClr val="black"/>
              </a:solidFill>
            </a:endParaRPr>
          </a:p>
        </p:txBody>
      </p: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1817688" y="5437188"/>
            <a:ext cx="5870575" cy="682625"/>
            <a:chOff x="1145" y="3425"/>
            <a:chExt cx="3698" cy="430"/>
          </a:xfrm>
        </p:grpSpPr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147" y="3740"/>
              <a:ext cx="36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1145" y="364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1607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2045" y="364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2553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72" y="3622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3556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49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152" y="3460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579" y="3483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006" y="3483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502" y="3460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4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2921" y="3483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4'</a:t>
              </a: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3441" y="3425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3'</a:t>
              </a: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4092" y="3531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2'</a:t>
              </a:r>
            </a:p>
          </p:txBody>
        </p:sp>
        <p:sp>
          <p:nvSpPr>
            <p:cNvPr id="27" name="Oval 41"/>
            <p:cNvSpPr>
              <a:spLocks noChangeArrowheads="1"/>
            </p:cNvSpPr>
            <p:nvPr/>
          </p:nvSpPr>
          <p:spPr bwMode="auto">
            <a:xfrm>
              <a:off x="4307" y="362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8" name="AutoShape 46"/>
            <p:cNvCxnSpPr>
              <a:cxnSpLocks noChangeShapeType="1"/>
            </p:cNvCxnSpPr>
            <p:nvPr/>
          </p:nvCxnSpPr>
          <p:spPr bwMode="auto">
            <a:xfrm rot="5400000">
              <a:off x="2647" y="2869"/>
              <a:ext cx="1" cy="1949"/>
            </a:xfrm>
            <a:prstGeom prst="curvedConnector3">
              <a:avLst>
                <a:gd name="adj1" fmla="val 21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47"/>
            <p:cNvCxnSpPr>
              <a:cxnSpLocks noChangeShapeType="1"/>
              <a:stCxn id="17" idx="4"/>
              <a:endCxn id="15" idx="4"/>
            </p:cNvCxnSpPr>
            <p:nvPr/>
          </p:nvCxnSpPr>
          <p:spPr bwMode="auto">
            <a:xfrm rot="5400000">
              <a:off x="2622" y="3329"/>
              <a:ext cx="24" cy="1027"/>
            </a:xfrm>
            <a:prstGeom prst="curvedConnector3">
              <a:avLst>
                <a:gd name="adj1" fmla="val 6958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4462" y="3545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1'</a:t>
              </a:r>
            </a:p>
          </p:txBody>
        </p:sp>
        <p:cxnSp>
          <p:nvCxnSpPr>
            <p:cNvPr id="31" name="AutoShape 51"/>
            <p:cNvCxnSpPr>
              <a:cxnSpLocks noChangeShapeType="1"/>
              <a:stCxn id="19" idx="3"/>
              <a:endCxn id="13" idx="5"/>
            </p:cNvCxnSpPr>
            <p:nvPr/>
          </p:nvCxnSpPr>
          <p:spPr bwMode="auto">
            <a:xfrm rot="5400000">
              <a:off x="2616" y="2469"/>
              <a:ext cx="12" cy="2698"/>
            </a:xfrm>
            <a:prstGeom prst="curvedConnector3">
              <a:avLst>
                <a:gd name="adj1" fmla="val 23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Dirty Page Table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Dirty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PageTable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 of pages in the buffer that have been updated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Contains, for each such page</a:t>
            </a:r>
          </a:p>
          <a:p>
            <a:pPr lvl="2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PageLSN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page</a:t>
            </a:r>
          </a:p>
          <a:p>
            <a:pPr lvl="2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RecLSN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an LSN such that log records before this LSN have already been applied to the page version on disk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to current end of log when a page is inserted into dirty page table (just before being updated)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Recorded in checkpoints, helps to minimize redo work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381000" y="4114800"/>
            <a:ext cx="1266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Page LSNs </a:t>
            </a:r>
          </a:p>
          <a:p>
            <a:r>
              <a:rPr lang="en-US" dirty="0">
                <a:solidFill>
                  <a:prstClr val="black"/>
                </a:solidFill>
              </a:rPr>
              <a:t>on disk</a:t>
            </a: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533400" y="5029200"/>
            <a:ext cx="82867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P1   16</a:t>
            </a:r>
          </a:p>
          <a:p>
            <a:r>
              <a:rPr lang="en-US" sz="900" dirty="0">
                <a:solidFill>
                  <a:prstClr val="black"/>
                </a:solidFill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</a:rPr>
              <a:t>P6   12</a:t>
            </a:r>
          </a:p>
          <a:p>
            <a:r>
              <a:rPr lang="en-US" sz="1000" dirty="0">
                <a:solidFill>
                  <a:prstClr val="black"/>
                </a:solidFill>
              </a:rPr>
              <a:t>..</a:t>
            </a:r>
          </a:p>
          <a:p>
            <a:r>
              <a:rPr lang="en-US" dirty="0">
                <a:solidFill>
                  <a:prstClr val="black"/>
                </a:solidFill>
              </a:rPr>
              <a:t>P15   9</a:t>
            </a:r>
          </a:p>
          <a:p>
            <a:r>
              <a:rPr lang="en-US" sz="1000" dirty="0">
                <a:solidFill>
                  <a:prstClr val="black"/>
                </a:solidFill>
              </a:rPr>
              <a:t>..</a:t>
            </a:r>
          </a:p>
          <a:p>
            <a:r>
              <a:rPr lang="en-US" dirty="0">
                <a:solidFill>
                  <a:prstClr val="black"/>
                </a:solidFill>
              </a:rPr>
              <a:t>P23 11</a:t>
            </a:r>
          </a:p>
        </p:txBody>
      </p:sp>
      <p:sp>
        <p:nvSpPr>
          <p:cNvPr id="7" name="Oval 28"/>
          <p:cNvSpPr>
            <a:spLocks noChangeArrowheads="1"/>
          </p:cNvSpPr>
          <p:nvPr/>
        </p:nvSpPr>
        <p:spPr bwMode="auto">
          <a:xfrm>
            <a:off x="381000" y="4800600"/>
            <a:ext cx="1016000" cy="2905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381000" y="4953000"/>
            <a:ext cx="0" cy="171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1371600" y="4953000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81000" y="6567488"/>
            <a:ext cx="1016000" cy="290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057400" y="4681538"/>
            <a:ext cx="3716338" cy="2176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2286001" y="4648200"/>
            <a:ext cx="855663" cy="1016000"/>
            <a:chOff x="1341" y="2874"/>
            <a:chExt cx="539" cy="64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341" y="3066"/>
              <a:ext cx="539" cy="44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354" y="3037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1F497D"/>
                  </a:solidFill>
                </a:rPr>
                <a:t>25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341" y="2874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P1</a:t>
              </a: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505200" y="4953000"/>
            <a:ext cx="855662" cy="71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1F497D"/>
                </a:solidFill>
              </a:rPr>
              <a:t>16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429000" y="46482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P6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724400" y="4953000"/>
            <a:ext cx="855662" cy="71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724400" y="4648200"/>
            <a:ext cx="544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P23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800600" y="51054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F497D"/>
                </a:solidFill>
              </a:rPr>
              <a:t>19</a:t>
            </a: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266950" y="5638800"/>
            <a:ext cx="917575" cy="919163"/>
            <a:chOff x="1341" y="2874"/>
            <a:chExt cx="578" cy="628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380" y="3054"/>
              <a:ext cx="539" cy="44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354" y="3037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1F497D"/>
                  </a:solidFill>
                </a:rPr>
                <a:t>9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341" y="287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P15</a:t>
              </a: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089400" y="5983288"/>
            <a:ext cx="1189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Buffer Pool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777038" y="4673600"/>
            <a:ext cx="1727200" cy="1308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prstClr val="black"/>
                </a:solidFill>
              </a:rPr>
              <a:t>Page PLSN RLSN</a:t>
            </a:r>
          </a:p>
          <a:p>
            <a:r>
              <a:rPr lang="en-US">
                <a:solidFill>
                  <a:prstClr val="black"/>
                </a:solidFill>
              </a:rPr>
              <a:t>P1       25     17</a:t>
            </a:r>
          </a:p>
          <a:p>
            <a:r>
              <a:rPr lang="en-US">
                <a:solidFill>
                  <a:prstClr val="black"/>
                </a:solidFill>
              </a:rPr>
              <a:t>P6       16     15</a:t>
            </a:r>
          </a:p>
          <a:p>
            <a:r>
              <a:rPr lang="en-US">
                <a:solidFill>
                  <a:prstClr val="black"/>
                </a:solidFill>
              </a:rPr>
              <a:t>P23     19     18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829425" y="6056313"/>
            <a:ext cx="1689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Dirty Page </a:t>
            </a:r>
            <a:r>
              <a:rPr lang="en-US" dirty="0">
                <a:solidFill>
                  <a:prstClr val="black"/>
                </a:solidFill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Checkpoint Log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Checkpoint log record contains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Dirty Page Table and list of active transactions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active transaction, Last LSN, the LSN of the last log record written by the transaction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Fixed position on disk notes LSN of last completed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checkpoint log record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Dirty pages are not written out at checkpoint time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Instead, they are flushed out continuously, in the background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Checkpoint is thus very low overhead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done frequently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ARIES Recovery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ARIES recovery involves three passes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Analysis pass: Determines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transactions to undo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pages were dirty (disk version not up to date) at time of crash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Redo LSN: LSN from which redo should start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Redo pass: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Repeats history, redoing all actions from Redo LSN </a:t>
            </a: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PageLSNs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used to avoid redoing actions already reflected on page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Undo pass: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Rolls back all incomplete transactions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Transactions whose abort was complete earlier are not undone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 Passes diagram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Analysis, redo and undo passes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Analysis determines where redo should start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Undo has to go back till start of earliest incomplete transaction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3400" y="3810000"/>
            <a:ext cx="8262938" cy="1933575"/>
            <a:chOff x="430" y="2791"/>
            <a:chExt cx="5205" cy="121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30" y="3355"/>
              <a:ext cx="471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133" y="2836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Last checkpoint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45" y="344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Log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211" y="3273"/>
              <a:ext cx="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235" y="3002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Time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12" y="30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620" y="3592"/>
              <a:ext cx="15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083" y="3054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660" y="2791"/>
              <a:ext cx="7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End of Log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001" y="3403"/>
              <a:ext cx="8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Analysis pass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42" y="3758"/>
              <a:ext cx="2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639" y="3513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Redo pass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999" y="3977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599" y="3797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Undo pass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DDBMS  CONCEPT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638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DDBMS   is a centralized software system that manages a distributed database in a manner as if it were all stored in single location.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database in which storage devices are not all attached to a common processor. It may be stored in multiple computers, located in the same physical location or may be dispersed over a network of interconnected computers.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DDBMS consist of loosely coupled sites that share no physical components.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distributed database can reside on organized network servers or decentralized independent computers on internet or on extranets.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Analysis Pass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Analysis pass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Starts from last complete checkpoint log record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DirtyPageTable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log record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RedoLSN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min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RecLSNs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all pages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DirtyPageTable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case no pages are dirty,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RedoLSN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checkpoint record’s LSN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Sets undo-list = list of transactions in checkpoint log record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Reads LSN of last log record for each transaction in undo-list from checkpoint log record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Scans forward from checkpoint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Scans forward from checkpoint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any log record found for transaction not in undo-list, adds transaction to undo-list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Whenever an update log record is found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page is not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DirtyPageTable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 is added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set to LSN of the update log record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transaction end log record found, delete transaction from undo-list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Keeps track of last log record for each transaction in undo-list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May be needed for later undo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end of analysis pass: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RedoLSN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determines where to start redo pass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each page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DirtyPageTable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used to minimize redo work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transactions in undo-list need to be rolled back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Redo Pass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Redo Pass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Repeats history by replaying every action not already reflected in the page on disk, as follows:</a:t>
            </a:r>
          </a:p>
          <a:p>
            <a:pPr marL="381000" indent="-3810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Scans forward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RedoLSN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Whenever an update log record is found: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page is not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DirtyPageTable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the LSN of the log record is less than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page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DirtyPageTable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then skip the log record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Otherwise fetch the page from disk.  If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PageLSN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page fetched from disk is less than the LSN of the log record, redo the log record</a:t>
            </a:r>
          </a:p>
          <a:p>
            <a:pPr marL="800100" lvl="1" indent="-342900"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NOTE: if either test is negative the effects of the log record have already appeared on the page.  First test avoids even fetching the page from disk!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Undo Pass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Undo pass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Performs backward scan on log undoing all transaction in undo-list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Backward scan optimized by skipping unneeded log records as follows: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LSN to be undone for each transaction set to LSN of last log record for transaction found by analysis pass.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each step pick largest of these LSNs to undo, skip back to it and undo it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undoing a log record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ordinary log records, set next LSN to be undone for transaction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PrevLSN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noted in the log record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compensation log records (CLRs) set next LSN to be undo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UndoNextLSN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noted in the log record</a:t>
            </a:r>
          </a:p>
          <a:p>
            <a:pPr lvl="4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intervening records are skipped since they would have been undone already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Undo Actions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an undo is performed for an update log record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a CLR containing the undo action performed (actions performed during undo are logged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physicaly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physiologically).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CLR for   record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noted as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 in figure below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UndoNextLSN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CLR to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 of the update log record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Arrows indicate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UndoNextLSN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ARIES supports partial rollback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e.g. to handle deadlocks by rolling back just enough to release reqd. locks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indicates forward actions after partial rollbacks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records 3 and 4 initially, later 5 and 6, then full rollback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88963" y="4933950"/>
            <a:ext cx="8555037" cy="685800"/>
            <a:chOff x="182" y="2263"/>
            <a:chExt cx="5389" cy="432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84" y="2580"/>
              <a:ext cx="53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82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644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082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590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109" y="2462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593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986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9" y="2300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16" y="2323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043" y="2323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539" y="2300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4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958" y="2323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4'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478" y="2265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3'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993" y="2300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5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397" y="2323"/>
              <a:ext cx="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6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324" y="2323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5'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89" y="2369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2'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085" y="2334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1'</a:t>
              </a:r>
            </a:p>
          </p:txBody>
        </p:sp>
        <p:sp>
          <p:nvSpPr>
            <p:cNvPr id="24" name="Oval 35"/>
            <p:cNvSpPr>
              <a:spLocks noChangeArrowheads="1"/>
            </p:cNvSpPr>
            <p:nvPr/>
          </p:nvSpPr>
          <p:spPr bwMode="auto">
            <a:xfrm>
              <a:off x="3424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Oval 36"/>
            <p:cNvSpPr>
              <a:spLocks noChangeArrowheads="1"/>
            </p:cNvSpPr>
            <p:nvPr/>
          </p:nvSpPr>
          <p:spPr bwMode="auto">
            <a:xfrm>
              <a:off x="3926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4293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Oval 38"/>
            <p:cNvSpPr>
              <a:spLocks noChangeArrowheads="1"/>
            </p:cNvSpPr>
            <p:nvPr/>
          </p:nvSpPr>
          <p:spPr bwMode="auto">
            <a:xfrm>
              <a:off x="4685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39"/>
            <p:cNvSpPr>
              <a:spLocks noChangeArrowheads="1"/>
            </p:cNvSpPr>
            <p:nvPr/>
          </p:nvSpPr>
          <p:spPr bwMode="auto">
            <a:xfrm>
              <a:off x="5163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3827" y="2263"/>
              <a:ext cx="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>
                <a:lnSpc>
                  <a:spcPct val="85000"/>
                </a:lnSpc>
              </a:pPr>
              <a:r>
                <a:rPr lang="en-GB" sz="2400">
                  <a:solidFill>
                    <a:prstClr val="black"/>
                  </a:solidFill>
                  <a:latin typeface="Times" pitchFamily="18" charset="0"/>
                </a:rPr>
                <a:t>6'</a:t>
              </a:r>
            </a:p>
          </p:txBody>
        </p:sp>
        <p:cxnSp>
          <p:nvCxnSpPr>
            <p:cNvPr id="30" name="AutoShape 42"/>
            <p:cNvCxnSpPr>
              <a:cxnSpLocks noChangeShapeType="1"/>
              <a:stCxn id="27" idx="4"/>
              <a:endCxn id="6" idx="4"/>
            </p:cNvCxnSpPr>
            <p:nvPr/>
          </p:nvCxnSpPr>
          <p:spPr bwMode="auto">
            <a:xfrm rot="5400000">
              <a:off x="2502" y="437"/>
              <a:ext cx="13" cy="4503"/>
            </a:xfrm>
            <a:prstGeom prst="curvedConnector3">
              <a:avLst>
                <a:gd name="adj1" fmla="val 45769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43"/>
            <p:cNvCxnSpPr>
              <a:cxnSpLocks noChangeShapeType="1"/>
              <a:stCxn id="25" idx="4"/>
              <a:endCxn id="12" idx="5"/>
            </p:cNvCxnSpPr>
            <p:nvPr/>
          </p:nvCxnSpPr>
          <p:spPr bwMode="auto">
            <a:xfrm rot="16200000" flipV="1">
              <a:off x="3536" y="2230"/>
              <a:ext cx="43" cy="887"/>
            </a:xfrm>
            <a:prstGeom prst="curvedConnector3">
              <a:avLst>
                <a:gd name="adj1" fmla="val -334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2" name="AutoShape 44"/>
            <p:cNvCxnSpPr>
              <a:cxnSpLocks noChangeShapeType="1"/>
              <a:stCxn id="26" idx="4"/>
              <a:endCxn id="11" idx="5"/>
            </p:cNvCxnSpPr>
            <p:nvPr/>
          </p:nvCxnSpPr>
          <p:spPr bwMode="auto">
            <a:xfrm rot="16200000" flipV="1">
              <a:off x="3530" y="1843"/>
              <a:ext cx="30" cy="1647"/>
            </a:xfrm>
            <a:prstGeom prst="curvedConnector3">
              <a:avLst>
                <a:gd name="adj1" fmla="val -109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45"/>
            <p:cNvCxnSpPr>
              <a:cxnSpLocks noChangeShapeType="1"/>
              <a:stCxn id="11" idx="4"/>
              <a:endCxn id="7" idx="4"/>
            </p:cNvCxnSpPr>
            <p:nvPr/>
          </p:nvCxnSpPr>
          <p:spPr bwMode="auto">
            <a:xfrm rot="5400000">
              <a:off x="1693" y="1709"/>
              <a:ext cx="1" cy="1949"/>
            </a:xfrm>
            <a:prstGeom prst="curvedConnector3">
              <a:avLst>
                <a:gd name="adj1" fmla="val 340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46"/>
            <p:cNvCxnSpPr>
              <a:cxnSpLocks noChangeShapeType="1"/>
              <a:stCxn id="10" idx="4"/>
              <a:endCxn id="8" idx="4"/>
            </p:cNvCxnSpPr>
            <p:nvPr/>
          </p:nvCxnSpPr>
          <p:spPr bwMode="auto">
            <a:xfrm rot="5400000">
              <a:off x="1659" y="2169"/>
              <a:ext cx="24" cy="1027"/>
            </a:xfrm>
            <a:prstGeom prst="curvedConnector3">
              <a:avLst>
                <a:gd name="adj1" fmla="val 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Remote Backup Systems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Remote backup systems provide high availability by allowing transaction processing to continue even if the primary site is destroyed.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1279" t="30113" r="1065" b="29829"/>
          <a:stretch>
            <a:fillRect/>
          </a:stretch>
        </p:blipFill>
        <p:spPr bwMode="auto">
          <a:xfrm>
            <a:off x="990600" y="2895600"/>
            <a:ext cx="7967662" cy="2451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Detection of failure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Backup site must detect when primary site has failed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distinguish primary site failure from link failure maintain several communication links between the primary and the remote backup.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Heart-beat messages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Transfer of control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take over control backup site first perform recovery using its copy of the database and all the long records it has received from the primary.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Thus, completed transactions are redone and incomplete transactions are rolled back.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backup site takes over processing it becomes the new primary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transfer control back to old primary when it recovers, old primary must receive redo logs from the old backup and apply all updates locally.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Continued...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C3300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Time to recover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To reduce delay in takeover, backup site periodically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proceses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redo log records (in effect, performing recovery from previous database state), performs a checkpoint, and can then delete earlier parts of the log. </a:t>
            </a:r>
          </a:p>
          <a:p>
            <a:pPr>
              <a:buClr>
                <a:srgbClr val="CC3300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Hot-Spare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configuration permits very fast takeover:</a:t>
            </a:r>
          </a:p>
          <a:p>
            <a:pPr lvl="1">
              <a:buSzPct val="9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Backup continually processes redo log record as they arrive, applying the updates locally.</a:t>
            </a:r>
          </a:p>
          <a:p>
            <a:pPr lvl="1">
              <a:buSzPct val="9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failure of the primary is detected the backup rolls back incomplete transactions, and is ready to  process new transactions.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Alternative to remote backup: distributed database with replicated data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Remote backup is faster and cheaper, but less tolerant to failure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Ensure durability of updates by delaying transaction commit until update is logged at backup; avoid this delay by permitting lower degrees of durability.</a:t>
            </a:r>
          </a:p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One-safe: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commit as soon as transaction’s commit log record is written at primary</a:t>
            </a:r>
          </a:p>
          <a:p>
            <a:pPr lvl="1">
              <a:lnSpc>
                <a:spcPct val="90000"/>
              </a:lnSpc>
              <a:buClr>
                <a:srgbClr val="CC3300"/>
              </a:buCl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Problem: updates may not arrive at backup before it takes over.</a:t>
            </a:r>
          </a:p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Two-very-safe: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commit when transaction’s commit log record is written at primary and backup</a:t>
            </a:r>
          </a:p>
          <a:p>
            <a:pPr lvl="1">
              <a:lnSpc>
                <a:spcPct val="90000"/>
              </a:lnSpc>
              <a:buClr>
                <a:srgbClr val="CC3300"/>
              </a:buCl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Reduces availability since transactions cannot commit if either site fails.</a:t>
            </a:r>
          </a:p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Two-safe: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proceed as in two-very-safe if both primary and backup are active. If only the primary is active, the transaction commits as soon as is commit log record is written at the primary. </a:t>
            </a:r>
          </a:p>
          <a:p>
            <a:pPr lvl="1">
              <a:lnSpc>
                <a:spcPct val="90000"/>
              </a:lnSpc>
              <a:buClr>
                <a:srgbClr val="CC3300"/>
              </a:buCl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availability than two-very-safe; avoids problem of lost transactions in one-safe.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DDBMS Design strategy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Two processes are responsible for keeping distributed database up to date and current. Such as: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replication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duplication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Replication: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 specialized software that looks for changes in distributed database. Once the change is identified, the replication process make all the database look same.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complex process &amp; time consuming</a:t>
            </a:r>
          </a:p>
          <a:p>
            <a:pPr lvl="2" algn="just">
              <a:buFontTx/>
              <a:buChar char="-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Duplication: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identifies one database as master and then duplicates the database.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- it is less complex</a:t>
            </a:r>
          </a:p>
          <a:p>
            <a:pPr>
              <a:buFontTx/>
              <a:buChar char="-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Distributed database environment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Homogeneous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they share a common global                                                schema.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-they run identical DBMS software.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-each site is autonomous in terms of    right to change the schema or software 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-As same software, no problem in query processing &amp;transaction processing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Heterogeneous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different sites have different schema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-they run different DBMS sw.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-each site maintain their own right to change the schema or sw.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-As same software, major problem in query processing &amp;transaction processing.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DDBMS Architecture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Client-server Architecture for DDBMS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Peer-to-Peer Architecture for DDBMS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Multi-DBMS Architecture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Client-server Architecture for DDBMS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Pragyan\Desktop\1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5532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Peer-to-Peer Architecture for DDBMS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C:\Users\Pragyan\Desktop\1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477000" cy="4495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Multi-DBMS Architecture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Pragyan\Desktop\1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5943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2515</Words>
  <Application>Microsoft Office PowerPoint</Application>
  <PresentationFormat>On-screen Show (4:3)</PresentationFormat>
  <Paragraphs>340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DISTRIBUTED DATABASE MANAGEMENT SYSTEM (DDBMS) </vt:lpstr>
      <vt:lpstr>INTRODUCTION</vt:lpstr>
      <vt:lpstr>DDBMS  CONCEPT </vt:lpstr>
      <vt:lpstr>DDBMS Design strategy </vt:lpstr>
      <vt:lpstr>Distributed database environment </vt:lpstr>
      <vt:lpstr>DDBMS Architecture</vt:lpstr>
      <vt:lpstr>Client-server Architecture for DDBMS </vt:lpstr>
      <vt:lpstr>Peer-to-Peer Architecture for DDBMS </vt:lpstr>
      <vt:lpstr>Multi-DBMS Architecture  </vt:lpstr>
      <vt:lpstr>Contd…</vt:lpstr>
      <vt:lpstr>Applications of DDBMS</vt:lpstr>
      <vt:lpstr>Data storing </vt:lpstr>
      <vt:lpstr> Transparency </vt:lpstr>
      <vt:lpstr>Some terminologies related to DDBMS</vt:lpstr>
      <vt:lpstr>Controlling concurrency</vt:lpstr>
      <vt:lpstr>Controlling concurrency</vt:lpstr>
      <vt:lpstr>Distributed locking</vt:lpstr>
      <vt:lpstr>Distributed Timestamp concurrency control</vt:lpstr>
      <vt:lpstr>Distributed Optimistic concurrency control  algorithm</vt:lpstr>
      <vt:lpstr>Recovery Techniques</vt:lpstr>
      <vt:lpstr>ARIES</vt:lpstr>
      <vt:lpstr>ARIES concepts</vt:lpstr>
      <vt:lpstr>ARIES Data Structures</vt:lpstr>
      <vt:lpstr> Page LSN</vt:lpstr>
      <vt:lpstr>Log Record</vt:lpstr>
      <vt:lpstr>Dirty Page Table</vt:lpstr>
      <vt:lpstr>Checkpoint Log</vt:lpstr>
      <vt:lpstr>ARIES Recovery Algorithm</vt:lpstr>
      <vt:lpstr>3 Passes diagram</vt:lpstr>
      <vt:lpstr> Analysis Pass</vt:lpstr>
      <vt:lpstr>Continued…</vt:lpstr>
      <vt:lpstr> Redo Pass</vt:lpstr>
      <vt:lpstr> Undo Pass</vt:lpstr>
      <vt:lpstr>Undo Actions</vt:lpstr>
      <vt:lpstr>Remote Backup Systems</vt:lpstr>
      <vt:lpstr>Continued…</vt:lpstr>
      <vt:lpstr>Continued...</vt:lpstr>
      <vt:lpstr>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DDBMS</dc:title>
  <dc:creator>Pragyan</dc:creator>
  <cp:lastModifiedBy>Windows User</cp:lastModifiedBy>
  <cp:revision>155</cp:revision>
  <dcterms:created xsi:type="dcterms:W3CDTF">2006-08-16T00:00:00Z</dcterms:created>
  <dcterms:modified xsi:type="dcterms:W3CDTF">2018-04-15T07:45:51Z</dcterms:modified>
</cp:coreProperties>
</file>