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Tahoma" charset="0"/>
        <a:ea typeface="新細明體" pitchFamily="18" charset="-120"/>
        <a:cs typeface="+mn-cs"/>
      </a:defRPr>
    </a:lvl1pPr>
    <a:lvl2pPr marL="457200" algn="l" rtl="0" fontAlgn="base">
      <a:spcBef>
        <a:spcPct val="0"/>
      </a:spcBef>
      <a:spcAft>
        <a:spcPct val="0"/>
      </a:spcAft>
      <a:defRPr kumimoji="1" kern="1200">
        <a:solidFill>
          <a:schemeClr val="tx1"/>
        </a:solidFill>
        <a:latin typeface="Tahoma" charset="0"/>
        <a:ea typeface="新細明體" pitchFamily="18" charset="-120"/>
        <a:cs typeface="+mn-cs"/>
      </a:defRPr>
    </a:lvl2pPr>
    <a:lvl3pPr marL="914400" algn="l" rtl="0" fontAlgn="base">
      <a:spcBef>
        <a:spcPct val="0"/>
      </a:spcBef>
      <a:spcAft>
        <a:spcPct val="0"/>
      </a:spcAft>
      <a:defRPr kumimoji="1" kern="1200">
        <a:solidFill>
          <a:schemeClr val="tx1"/>
        </a:solidFill>
        <a:latin typeface="Tahoma" charset="0"/>
        <a:ea typeface="新細明體" pitchFamily="18" charset="-120"/>
        <a:cs typeface="+mn-cs"/>
      </a:defRPr>
    </a:lvl3pPr>
    <a:lvl4pPr marL="1371600" algn="l" rtl="0" fontAlgn="base">
      <a:spcBef>
        <a:spcPct val="0"/>
      </a:spcBef>
      <a:spcAft>
        <a:spcPct val="0"/>
      </a:spcAft>
      <a:defRPr kumimoji="1" kern="1200">
        <a:solidFill>
          <a:schemeClr val="tx1"/>
        </a:solidFill>
        <a:latin typeface="Tahoma" charset="0"/>
        <a:ea typeface="新細明體" pitchFamily="18" charset="-120"/>
        <a:cs typeface="+mn-cs"/>
      </a:defRPr>
    </a:lvl4pPr>
    <a:lvl5pPr marL="1828800" algn="l" rtl="0" fontAlgn="base">
      <a:spcBef>
        <a:spcPct val="0"/>
      </a:spcBef>
      <a:spcAft>
        <a:spcPct val="0"/>
      </a:spcAft>
      <a:defRPr kumimoji="1" kern="1200">
        <a:solidFill>
          <a:schemeClr val="tx1"/>
        </a:solidFill>
        <a:latin typeface="Tahoma" charset="0"/>
        <a:ea typeface="新細明體" pitchFamily="18" charset="-120"/>
        <a:cs typeface="+mn-cs"/>
      </a:defRPr>
    </a:lvl5pPr>
    <a:lvl6pPr marL="2286000" algn="l" defTabSz="914400" rtl="0" eaLnBrk="1" latinLnBrk="0" hangingPunct="1">
      <a:defRPr kumimoji="1" kern="1200">
        <a:solidFill>
          <a:schemeClr val="tx1"/>
        </a:solidFill>
        <a:latin typeface="Tahoma" charset="0"/>
        <a:ea typeface="新細明體" pitchFamily="18" charset="-120"/>
        <a:cs typeface="+mn-cs"/>
      </a:defRPr>
    </a:lvl6pPr>
    <a:lvl7pPr marL="2743200" algn="l" defTabSz="914400" rtl="0" eaLnBrk="1" latinLnBrk="0" hangingPunct="1">
      <a:defRPr kumimoji="1" kern="1200">
        <a:solidFill>
          <a:schemeClr val="tx1"/>
        </a:solidFill>
        <a:latin typeface="Tahoma" charset="0"/>
        <a:ea typeface="新細明體" pitchFamily="18" charset="-120"/>
        <a:cs typeface="+mn-cs"/>
      </a:defRPr>
    </a:lvl7pPr>
    <a:lvl8pPr marL="3200400" algn="l" defTabSz="914400" rtl="0" eaLnBrk="1" latinLnBrk="0" hangingPunct="1">
      <a:defRPr kumimoji="1" kern="1200">
        <a:solidFill>
          <a:schemeClr val="tx1"/>
        </a:solidFill>
        <a:latin typeface="Tahoma" charset="0"/>
        <a:ea typeface="新細明體" pitchFamily="18" charset="-120"/>
        <a:cs typeface="+mn-cs"/>
      </a:defRPr>
    </a:lvl8pPr>
    <a:lvl9pPr marL="3657600" algn="l" defTabSz="914400" rtl="0" eaLnBrk="1" latinLnBrk="0" hangingPunct="1">
      <a:defRPr kumimoji="1" kern="1200">
        <a:solidFill>
          <a:schemeClr val="tx1"/>
        </a:solidFill>
        <a:latin typeface="Tahoma"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87"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4274" name="Group 2"/>
          <p:cNvGrpSpPr>
            <a:grpSpLocks/>
          </p:cNvGrpSpPr>
          <p:nvPr/>
        </p:nvGrpSpPr>
        <p:grpSpPr bwMode="auto">
          <a:xfrm>
            <a:off x="3800475" y="1789113"/>
            <a:ext cx="5340350" cy="5056187"/>
            <a:chOff x="2394" y="1127"/>
            <a:chExt cx="3364" cy="3185"/>
          </a:xfrm>
        </p:grpSpPr>
        <p:sp>
          <p:nvSpPr>
            <p:cNvPr id="54275" name="Rectangle 3"/>
            <p:cNvSpPr>
              <a:spLocks noChangeArrowheads="1"/>
            </p:cNvSpPr>
            <p:nvPr/>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4276" name="Oval 4"/>
            <p:cNvSpPr>
              <a:spLocks noChangeArrowheads="1"/>
            </p:cNvSpPr>
            <p:nvPr/>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endParaRPr lang="en-IN"/>
            </a:p>
          </p:txBody>
        </p:sp>
        <p:sp>
          <p:nvSpPr>
            <p:cNvPr id="54277" name="Rectangle 5"/>
            <p:cNvSpPr>
              <a:spLocks noChangeArrowheads="1"/>
            </p:cNvSpPr>
            <p:nvPr/>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4278" name="Freeform 6"/>
            <p:cNvSpPr>
              <a:spLocks noEditPoints="1"/>
            </p:cNvSpPr>
            <p:nvPr/>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79" name="Rectangle 7"/>
            <p:cNvSpPr>
              <a:spLocks noChangeArrowheads="1"/>
            </p:cNvSpPr>
            <p:nvPr/>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4280" name="Rectangle 8"/>
            <p:cNvSpPr>
              <a:spLocks noChangeArrowheads="1"/>
            </p:cNvSpPr>
            <p:nvPr/>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4281" name="Rectangle 9"/>
            <p:cNvSpPr>
              <a:spLocks noChangeArrowheads="1"/>
            </p:cNvSpPr>
            <p:nvPr/>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4282" name="Rectangle 10"/>
            <p:cNvSpPr>
              <a:spLocks noChangeArrowheads="1"/>
            </p:cNvSpPr>
            <p:nvPr/>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4283" name="Rectangle 11"/>
            <p:cNvSpPr>
              <a:spLocks noChangeArrowheads="1"/>
            </p:cNvSpPr>
            <p:nvPr/>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4284" name="Freeform 12"/>
            <p:cNvSpPr>
              <a:spLocks/>
            </p:cNvSpPr>
            <p:nvPr/>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85" name="Freeform 13"/>
            <p:cNvSpPr>
              <a:spLocks/>
            </p:cNvSpPr>
            <p:nvPr/>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86" name="Freeform 14"/>
            <p:cNvSpPr>
              <a:spLocks/>
            </p:cNvSpPr>
            <p:nvPr/>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endParaRPr lang="en-IN"/>
            </a:p>
          </p:txBody>
        </p:sp>
        <p:sp>
          <p:nvSpPr>
            <p:cNvPr id="54287" name="Freeform 15"/>
            <p:cNvSpPr>
              <a:spLocks/>
            </p:cNvSpPr>
            <p:nvPr/>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endParaRPr lang="en-IN"/>
            </a:p>
          </p:txBody>
        </p:sp>
        <p:sp>
          <p:nvSpPr>
            <p:cNvPr id="54288" name="Freeform 16"/>
            <p:cNvSpPr>
              <a:spLocks/>
            </p:cNvSpPr>
            <p:nvPr/>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89" name="Freeform 17"/>
            <p:cNvSpPr>
              <a:spLocks noEditPoints="1"/>
            </p:cNvSpPr>
            <p:nvPr/>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90" name="Freeform 18"/>
            <p:cNvSpPr>
              <a:spLocks noEditPoints="1"/>
            </p:cNvSpPr>
            <p:nvPr/>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91" name="Freeform 19"/>
            <p:cNvSpPr>
              <a:spLocks/>
            </p:cNvSpPr>
            <p:nvPr/>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92" name="Freeform 20"/>
            <p:cNvSpPr>
              <a:spLocks noEditPoints="1"/>
            </p:cNvSpPr>
            <p:nvPr/>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93" name="Freeform 21"/>
            <p:cNvSpPr>
              <a:spLocks noEditPoints="1"/>
            </p:cNvSpPr>
            <p:nvPr/>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94" name="Freeform 22"/>
            <p:cNvSpPr>
              <a:spLocks noEditPoints="1"/>
            </p:cNvSpPr>
            <p:nvPr/>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95" name="Freeform 23"/>
            <p:cNvSpPr>
              <a:spLocks/>
            </p:cNvSpPr>
            <p:nvPr/>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endParaRPr lang="en-IN"/>
            </a:p>
          </p:txBody>
        </p:sp>
        <p:sp>
          <p:nvSpPr>
            <p:cNvPr id="54296" name="Freeform 24"/>
            <p:cNvSpPr>
              <a:spLocks noEditPoints="1"/>
            </p:cNvSpPr>
            <p:nvPr/>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97" name="Freeform 25"/>
            <p:cNvSpPr>
              <a:spLocks noEditPoints="1"/>
            </p:cNvSpPr>
            <p:nvPr/>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98" name="Freeform 26"/>
            <p:cNvSpPr>
              <a:spLocks noEditPoints="1"/>
            </p:cNvSpPr>
            <p:nvPr/>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299" name="Oval 27"/>
            <p:cNvSpPr>
              <a:spLocks noChangeArrowheads="1"/>
            </p:cNvSpPr>
            <p:nvPr/>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endParaRPr lang="en-IN"/>
            </a:p>
          </p:txBody>
        </p:sp>
        <p:sp>
          <p:nvSpPr>
            <p:cNvPr id="54300" name="Oval 28"/>
            <p:cNvSpPr>
              <a:spLocks noChangeArrowheads="1"/>
            </p:cNvSpPr>
            <p:nvPr/>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endParaRPr lang="en-IN"/>
            </a:p>
          </p:txBody>
        </p:sp>
        <p:sp>
          <p:nvSpPr>
            <p:cNvPr id="54301" name="Oval 29"/>
            <p:cNvSpPr>
              <a:spLocks noChangeArrowheads="1"/>
            </p:cNvSpPr>
            <p:nvPr/>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endParaRPr lang="en-IN"/>
            </a:p>
          </p:txBody>
        </p:sp>
        <p:sp>
          <p:nvSpPr>
            <p:cNvPr id="54302" name="Freeform 30"/>
            <p:cNvSpPr>
              <a:spLocks noEditPoints="1"/>
            </p:cNvSpPr>
            <p:nvPr/>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303" name="Freeform 31"/>
            <p:cNvSpPr>
              <a:spLocks noEditPoints="1"/>
            </p:cNvSpPr>
            <p:nvPr/>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4304" name="Rectangle 32"/>
            <p:cNvSpPr>
              <a:spLocks noChangeArrowheads="1"/>
            </p:cNvSpPr>
            <p:nvPr/>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endParaRPr lang="en-IN"/>
            </a:p>
          </p:txBody>
        </p:sp>
        <p:sp>
          <p:nvSpPr>
            <p:cNvPr id="54305" name="Rectangle 33"/>
            <p:cNvSpPr>
              <a:spLocks noChangeArrowheads="1"/>
            </p:cNvSpPr>
            <p:nvPr/>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4306" name="AutoShape 34"/>
            <p:cNvSpPr>
              <a:spLocks noChangeArrowheads="1"/>
            </p:cNvSpPr>
            <p:nvPr/>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endParaRPr lang="en-IN"/>
            </a:p>
          </p:txBody>
        </p:sp>
        <p:sp>
          <p:nvSpPr>
            <p:cNvPr id="54307" name="Freeform 35"/>
            <p:cNvSpPr>
              <a:spLocks/>
            </p:cNvSpPr>
            <p:nvPr/>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endParaRPr lang="en-IN"/>
            </a:p>
          </p:txBody>
        </p:sp>
        <p:sp>
          <p:nvSpPr>
            <p:cNvPr id="54308" name="Freeform 36"/>
            <p:cNvSpPr>
              <a:spLocks/>
            </p:cNvSpPr>
            <p:nvPr/>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endParaRPr lang="en-IN"/>
            </a:p>
          </p:txBody>
        </p:sp>
      </p:grpSp>
      <p:sp>
        <p:nvSpPr>
          <p:cNvPr id="54309" name="Rectangle 37"/>
          <p:cNvSpPr>
            <a:spLocks noGrp="1" noChangeArrowheads="1"/>
          </p:cNvSpPr>
          <p:nvPr>
            <p:ph type="dt" sz="half" idx="2"/>
          </p:nvPr>
        </p:nvSpPr>
        <p:spPr/>
        <p:txBody>
          <a:bodyPr/>
          <a:lstStyle>
            <a:lvl1pPr>
              <a:defRPr/>
            </a:lvl1pPr>
          </a:lstStyle>
          <a:p>
            <a:endParaRPr lang="en-US" altLang="zh-TW"/>
          </a:p>
        </p:txBody>
      </p:sp>
      <p:sp>
        <p:nvSpPr>
          <p:cNvPr id="54310" name="Rectangle 38"/>
          <p:cNvSpPr>
            <a:spLocks noGrp="1" noChangeArrowheads="1"/>
          </p:cNvSpPr>
          <p:nvPr>
            <p:ph type="ftr" sz="quarter" idx="3"/>
          </p:nvPr>
        </p:nvSpPr>
        <p:spPr/>
        <p:txBody>
          <a:bodyPr/>
          <a:lstStyle>
            <a:lvl1pPr>
              <a:defRPr/>
            </a:lvl1pPr>
          </a:lstStyle>
          <a:p>
            <a:endParaRPr lang="en-US" altLang="zh-TW"/>
          </a:p>
        </p:txBody>
      </p:sp>
      <p:sp>
        <p:nvSpPr>
          <p:cNvPr id="54311" name="Rectangle 39"/>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TW"/>
              <a:t>Click to edit Master subtitle style</a:t>
            </a:r>
          </a:p>
        </p:txBody>
      </p:sp>
      <p:sp>
        <p:nvSpPr>
          <p:cNvPr id="54312" name="Rectangle 40"/>
          <p:cNvSpPr>
            <a:spLocks noGrp="1" noChangeArrowheads="1"/>
          </p:cNvSpPr>
          <p:nvPr>
            <p:ph type="ctrTitle"/>
          </p:nvPr>
        </p:nvSpPr>
        <p:spPr>
          <a:xfrm>
            <a:off x="685800" y="1768475"/>
            <a:ext cx="7772400" cy="1736725"/>
          </a:xfrm>
        </p:spPr>
        <p:txBody>
          <a:bodyPr anchor="b" anchorCtr="1"/>
          <a:lstStyle>
            <a:lvl1pPr>
              <a:defRPr sz="5400"/>
            </a:lvl1pPr>
          </a:lstStyle>
          <a:p>
            <a:r>
              <a:rPr lang="en-US" altLang="zh-TW"/>
              <a:t>Click to edit Master title style</a:t>
            </a:r>
          </a:p>
        </p:txBody>
      </p:sp>
      <p:sp>
        <p:nvSpPr>
          <p:cNvPr id="54313" name="Rectangle 41"/>
          <p:cNvSpPr>
            <a:spLocks noGrp="1" noChangeArrowheads="1"/>
          </p:cNvSpPr>
          <p:nvPr>
            <p:ph type="sldNum" sz="quarter" idx="4"/>
          </p:nvPr>
        </p:nvSpPr>
        <p:spPr/>
        <p:txBody>
          <a:bodyPr/>
          <a:lstStyle>
            <a:lvl1pPr>
              <a:defRPr/>
            </a:lvl1pPr>
          </a:lstStyle>
          <a:p>
            <a:fld id="{1CDA43D1-C481-4026-BC89-6DBC2774B204}" type="slidenum">
              <a:rPr lang="en-US" altLang="zh-TW"/>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99A390FC-4FA2-443F-9219-499356EB7516}" type="slidenum">
              <a:rPr lang="en-US" altLang="zh-TW"/>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F4515F5E-1424-4187-9A07-E0B51AEE97B7}" type="slidenum">
              <a:rPr lang="en-US" altLang="zh-TW"/>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30725"/>
          </a:xfrm>
        </p:spPr>
        <p:txBody>
          <a:bodyPr/>
          <a:lstStyle/>
          <a:p>
            <a:endParaRPr lang="en-IN"/>
          </a:p>
        </p:txBody>
      </p:sp>
      <p:sp>
        <p:nvSpPr>
          <p:cNvPr id="4" name="Date Placeholder 3"/>
          <p:cNvSpPr>
            <a:spLocks noGrp="1"/>
          </p:cNvSpPr>
          <p:nvPr>
            <p:ph type="dt" sz="half" idx="10"/>
          </p:nvPr>
        </p:nvSpPr>
        <p:spPr>
          <a:xfrm>
            <a:off x="457200" y="6278563"/>
            <a:ext cx="2133600" cy="457200"/>
          </a:xfrm>
        </p:spPr>
        <p:txBody>
          <a:bodyPr/>
          <a:lstStyle>
            <a:lvl1pPr>
              <a:defRPr/>
            </a:lvl1pPr>
          </a:lstStyle>
          <a:p>
            <a:endParaRPr lang="en-US" altLang="zh-TW"/>
          </a:p>
        </p:txBody>
      </p:sp>
      <p:sp>
        <p:nvSpPr>
          <p:cNvPr id="5" name="Footer Placeholder 4"/>
          <p:cNvSpPr>
            <a:spLocks noGrp="1"/>
          </p:cNvSpPr>
          <p:nvPr>
            <p:ph type="ftr" sz="quarter" idx="11"/>
          </p:nvPr>
        </p:nvSpPr>
        <p:spPr>
          <a:xfrm>
            <a:off x="3124200" y="6278563"/>
            <a:ext cx="2895600" cy="457200"/>
          </a:xfrm>
        </p:spPr>
        <p:txBody>
          <a:bodyPr/>
          <a:lstStyle>
            <a:lvl1pPr>
              <a:defRPr/>
            </a:lvl1pPr>
          </a:lstStyle>
          <a:p>
            <a:endParaRPr lang="en-US" altLang="zh-TW"/>
          </a:p>
        </p:txBody>
      </p:sp>
      <p:sp>
        <p:nvSpPr>
          <p:cNvPr id="6" name="Slide Number Placeholder 5"/>
          <p:cNvSpPr>
            <a:spLocks noGrp="1"/>
          </p:cNvSpPr>
          <p:nvPr>
            <p:ph type="sldNum" sz="quarter" idx="12"/>
          </p:nvPr>
        </p:nvSpPr>
        <p:spPr>
          <a:xfrm>
            <a:off x="6553200" y="6278563"/>
            <a:ext cx="2133600" cy="457200"/>
          </a:xfrm>
        </p:spPr>
        <p:txBody>
          <a:bodyPr/>
          <a:lstStyle>
            <a:lvl1pPr>
              <a:defRPr/>
            </a:lvl1pPr>
          </a:lstStyle>
          <a:p>
            <a:fld id="{B5BA983F-B5B9-485C-A111-B5C9C7D9FB5F}"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2294DBB0-4911-4345-BED6-A467BD085771}" type="slidenum">
              <a:rPr lang="en-US" altLang="zh-TW"/>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B1B434CC-B849-4CED-955E-BD73D3CC5CB0}" type="slidenum">
              <a:rPr lang="en-US" altLang="zh-TW"/>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A9C325B4-DB34-49D3-B5DB-7B7A9894E796}" type="slidenum">
              <a:rPr lang="en-US" altLang="zh-TW"/>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TW"/>
          </a:p>
        </p:txBody>
      </p:sp>
      <p:sp>
        <p:nvSpPr>
          <p:cNvPr id="8" name="Footer Placeholder 7"/>
          <p:cNvSpPr>
            <a:spLocks noGrp="1"/>
          </p:cNvSpPr>
          <p:nvPr>
            <p:ph type="ftr" sz="quarter" idx="11"/>
          </p:nvPr>
        </p:nvSpPr>
        <p:spPr/>
        <p:txBody>
          <a:bodyPr/>
          <a:lstStyle>
            <a:lvl1pPr>
              <a:defRPr/>
            </a:lvl1pPr>
          </a:lstStyle>
          <a:p>
            <a:endParaRPr lang="en-US" altLang="zh-TW"/>
          </a:p>
        </p:txBody>
      </p:sp>
      <p:sp>
        <p:nvSpPr>
          <p:cNvPr id="9" name="Slide Number Placeholder 8"/>
          <p:cNvSpPr>
            <a:spLocks noGrp="1"/>
          </p:cNvSpPr>
          <p:nvPr>
            <p:ph type="sldNum" sz="quarter" idx="12"/>
          </p:nvPr>
        </p:nvSpPr>
        <p:spPr/>
        <p:txBody>
          <a:bodyPr/>
          <a:lstStyle>
            <a:lvl1pPr>
              <a:defRPr/>
            </a:lvl1pPr>
          </a:lstStyle>
          <a:p>
            <a:fld id="{7C1E5CCD-ABEF-449F-A8C9-24B73B6B37F5}" type="slidenum">
              <a:rPr lang="en-US" altLang="zh-TW"/>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TW"/>
          </a:p>
        </p:txBody>
      </p:sp>
      <p:sp>
        <p:nvSpPr>
          <p:cNvPr id="4" name="Footer Placeholder 3"/>
          <p:cNvSpPr>
            <a:spLocks noGrp="1"/>
          </p:cNvSpPr>
          <p:nvPr>
            <p:ph type="ftr" sz="quarter" idx="11"/>
          </p:nvPr>
        </p:nvSpPr>
        <p:spPr/>
        <p:txBody>
          <a:bodyPr/>
          <a:lstStyle>
            <a:lvl1pPr>
              <a:defRPr/>
            </a:lvl1pPr>
          </a:lstStyle>
          <a:p>
            <a:endParaRPr lang="en-US" altLang="zh-TW"/>
          </a:p>
        </p:txBody>
      </p:sp>
      <p:sp>
        <p:nvSpPr>
          <p:cNvPr id="5" name="Slide Number Placeholder 4"/>
          <p:cNvSpPr>
            <a:spLocks noGrp="1"/>
          </p:cNvSpPr>
          <p:nvPr>
            <p:ph type="sldNum" sz="quarter" idx="12"/>
          </p:nvPr>
        </p:nvSpPr>
        <p:spPr/>
        <p:txBody>
          <a:bodyPr/>
          <a:lstStyle>
            <a:lvl1pPr>
              <a:defRPr/>
            </a:lvl1pPr>
          </a:lstStyle>
          <a:p>
            <a:fld id="{58B9A08D-1B7A-42C1-BCA2-202BE66BB85B}" type="slidenum">
              <a:rPr lang="en-US" altLang="zh-TW"/>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TW"/>
          </a:p>
        </p:txBody>
      </p:sp>
      <p:sp>
        <p:nvSpPr>
          <p:cNvPr id="3" name="Footer Placeholder 2"/>
          <p:cNvSpPr>
            <a:spLocks noGrp="1"/>
          </p:cNvSpPr>
          <p:nvPr>
            <p:ph type="ftr" sz="quarter" idx="11"/>
          </p:nvPr>
        </p:nvSpPr>
        <p:spPr/>
        <p:txBody>
          <a:bodyPr/>
          <a:lstStyle>
            <a:lvl1pPr>
              <a:defRPr/>
            </a:lvl1pPr>
          </a:lstStyle>
          <a:p>
            <a:endParaRPr lang="en-US" altLang="zh-TW"/>
          </a:p>
        </p:txBody>
      </p:sp>
      <p:sp>
        <p:nvSpPr>
          <p:cNvPr id="4" name="Slide Number Placeholder 3"/>
          <p:cNvSpPr>
            <a:spLocks noGrp="1"/>
          </p:cNvSpPr>
          <p:nvPr>
            <p:ph type="sldNum" sz="quarter" idx="12"/>
          </p:nvPr>
        </p:nvSpPr>
        <p:spPr/>
        <p:txBody>
          <a:bodyPr/>
          <a:lstStyle>
            <a:lvl1pPr>
              <a:defRPr/>
            </a:lvl1pPr>
          </a:lstStyle>
          <a:p>
            <a:fld id="{88C49A59-38AD-42DC-986E-420158116C0A}" type="slidenum">
              <a:rPr lang="en-US" altLang="zh-TW"/>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4228FEA3-A1E2-4864-9BA9-4C148554A2BC}" type="slidenum">
              <a:rPr lang="en-US" altLang="zh-TW"/>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TW"/>
          </a:p>
        </p:txBody>
      </p:sp>
      <p:sp>
        <p:nvSpPr>
          <p:cNvPr id="6" name="Footer Placeholder 5"/>
          <p:cNvSpPr>
            <a:spLocks noGrp="1"/>
          </p:cNvSpPr>
          <p:nvPr>
            <p:ph type="ftr" sz="quarter" idx="11"/>
          </p:nvPr>
        </p:nvSpPr>
        <p:spPr/>
        <p:txBody>
          <a:bodyPr/>
          <a:lstStyle>
            <a:lvl1pPr>
              <a:defRPr/>
            </a:lvl1pPr>
          </a:lstStyle>
          <a:p>
            <a:endParaRPr lang="en-US" altLang="zh-TW"/>
          </a:p>
        </p:txBody>
      </p:sp>
      <p:sp>
        <p:nvSpPr>
          <p:cNvPr id="7" name="Slide Number Placeholder 6"/>
          <p:cNvSpPr>
            <a:spLocks noGrp="1"/>
          </p:cNvSpPr>
          <p:nvPr>
            <p:ph type="sldNum" sz="quarter" idx="12"/>
          </p:nvPr>
        </p:nvSpPr>
        <p:spPr/>
        <p:txBody>
          <a:bodyPr/>
          <a:lstStyle>
            <a:lvl1pPr>
              <a:defRPr/>
            </a:lvl1pPr>
          </a:lstStyle>
          <a:p>
            <a:fld id="{005FBA89-B99F-4EF8-8D31-DEA64019C7CB}" type="slidenum">
              <a:rPr lang="en-US" altLang="zh-TW"/>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3800475" y="1789113"/>
            <a:ext cx="5340350" cy="5056187"/>
            <a:chOff x="2394" y="1127"/>
            <a:chExt cx="3364" cy="3185"/>
          </a:xfrm>
        </p:grpSpPr>
        <p:sp>
          <p:nvSpPr>
            <p:cNvPr id="53251" name="Rectangle 3"/>
            <p:cNvSpPr>
              <a:spLocks noChangeArrowheads="1"/>
            </p:cNvSpPr>
            <p:nvPr userDrawn="1"/>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3252" name="Oval 4"/>
            <p:cNvSpPr>
              <a:spLocks noChangeArrowheads="1"/>
            </p:cNvSpPr>
            <p:nvPr userDrawn="1"/>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endParaRPr lang="en-IN"/>
            </a:p>
          </p:txBody>
        </p:sp>
        <p:sp>
          <p:nvSpPr>
            <p:cNvPr id="53253" name="Rectangle 5"/>
            <p:cNvSpPr>
              <a:spLocks noChangeArrowheads="1"/>
            </p:cNvSpPr>
            <p:nvPr userDrawn="1"/>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3254" name="Freeform 6"/>
            <p:cNvSpPr>
              <a:spLocks noEditPoints="1"/>
            </p:cNvSpPr>
            <p:nvPr userDrawn="1"/>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55" name="Rectangle 7"/>
            <p:cNvSpPr>
              <a:spLocks noChangeArrowheads="1"/>
            </p:cNvSpPr>
            <p:nvPr userDrawn="1"/>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3256" name="Rectangle 8"/>
            <p:cNvSpPr>
              <a:spLocks noChangeArrowheads="1"/>
            </p:cNvSpPr>
            <p:nvPr userDrawn="1"/>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3257" name="Rectangle 9"/>
            <p:cNvSpPr>
              <a:spLocks noChangeArrowheads="1"/>
            </p:cNvSpPr>
            <p:nvPr userDrawn="1"/>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3258" name="Rectangle 10"/>
            <p:cNvSpPr>
              <a:spLocks noChangeArrowheads="1"/>
            </p:cNvSpPr>
            <p:nvPr userDrawn="1"/>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3259" name="Rectangle 11"/>
            <p:cNvSpPr>
              <a:spLocks noChangeArrowheads="1"/>
            </p:cNvSpPr>
            <p:nvPr userDrawn="1"/>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3260" name="Freeform 12"/>
            <p:cNvSpPr>
              <a:spLocks/>
            </p:cNvSpPr>
            <p:nvPr userDrawn="1"/>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61" name="Freeform 13"/>
            <p:cNvSpPr>
              <a:spLocks/>
            </p:cNvSpPr>
            <p:nvPr userDrawn="1"/>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62" name="Freeform 14"/>
            <p:cNvSpPr>
              <a:spLocks/>
            </p:cNvSpPr>
            <p:nvPr userDrawn="1"/>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endParaRPr lang="en-IN"/>
            </a:p>
          </p:txBody>
        </p:sp>
        <p:sp>
          <p:nvSpPr>
            <p:cNvPr id="53263" name="Freeform 15"/>
            <p:cNvSpPr>
              <a:spLocks/>
            </p:cNvSpPr>
            <p:nvPr userDrawn="1"/>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endParaRPr lang="en-IN"/>
            </a:p>
          </p:txBody>
        </p:sp>
        <p:sp>
          <p:nvSpPr>
            <p:cNvPr id="53264" name="Freeform 16"/>
            <p:cNvSpPr>
              <a:spLocks/>
            </p:cNvSpPr>
            <p:nvPr userDrawn="1"/>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65" name="Freeform 17"/>
            <p:cNvSpPr>
              <a:spLocks noEditPoints="1"/>
            </p:cNvSpPr>
            <p:nvPr userDrawn="1"/>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66" name="Freeform 18"/>
            <p:cNvSpPr>
              <a:spLocks noEditPoints="1"/>
            </p:cNvSpPr>
            <p:nvPr userDrawn="1"/>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67" name="Freeform 19"/>
            <p:cNvSpPr>
              <a:spLocks/>
            </p:cNvSpPr>
            <p:nvPr userDrawn="1"/>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68" name="Freeform 20"/>
            <p:cNvSpPr>
              <a:spLocks noEditPoints="1"/>
            </p:cNvSpPr>
            <p:nvPr userDrawn="1"/>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69" name="Freeform 21"/>
            <p:cNvSpPr>
              <a:spLocks noEditPoints="1"/>
            </p:cNvSpPr>
            <p:nvPr userDrawn="1"/>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70" name="Freeform 22"/>
            <p:cNvSpPr>
              <a:spLocks noEditPoints="1"/>
            </p:cNvSpPr>
            <p:nvPr userDrawn="1"/>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71" name="Freeform 23"/>
            <p:cNvSpPr>
              <a:spLocks/>
            </p:cNvSpPr>
            <p:nvPr userDrawn="1"/>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endParaRPr lang="en-IN"/>
            </a:p>
          </p:txBody>
        </p:sp>
        <p:sp>
          <p:nvSpPr>
            <p:cNvPr id="53272" name="Freeform 24"/>
            <p:cNvSpPr>
              <a:spLocks noEditPoints="1"/>
            </p:cNvSpPr>
            <p:nvPr userDrawn="1"/>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73" name="Freeform 25"/>
            <p:cNvSpPr>
              <a:spLocks noEditPoints="1"/>
            </p:cNvSpPr>
            <p:nvPr userDrawn="1"/>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74" name="Freeform 26"/>
            <p:cNvSpPr>
              <a:spLocks noEditPoints="1"/>
            </p:cNvSpPr>
            <p:nvPr userDrawn="1"/>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75" name="Oval 27"/>
            <p:cNvSpPr>
              <a:spLocks noChangeArrowheads="1"/>
            </p:cNvSpPr>
            <p:nvPr userDrawn="1"/>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endParaRPr lang="en-IN"/>
            </a:p>
          </p:txBody>
        </p:sp>
        <p:sp>
          <p:nvSpPr>
            <p:cNvPr id="53276" name="Oval 28"/>
            <p:cNvSpPr>
              <a:spLocks noChangeArrowheads="1"/>
            </p:cNvSpPr>
            <p:nvPr userDrawn="1"/>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endParaRPr lang="en-IN"/>
            </a:p>
          </p:txBody>
        </p:sp>
        <p:sp>
          <p:nvSpPr>
            <p:cNvPr id="53277" name="Oval 29"/>
            <p:cNvSpPr>
              <a:spLocks noChangeArrowheads="1"/>
            </p:cNvSpPr>
            <p:nvPr userDrawn="1"/>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endParaRPr lang="en-IN"/>
            </a:p>
          </p:txBody>
        </p:sp>
        <p:sp>
          <p:nvSpPr>
            <p:cNvPr id="53278" name="Freeform 30"/>
            <p:cNvSpPr>
              <a:spLocks noEditPoints="1"/>
            </p:cNvSpPr>
            <p:nvPr userDrawn="1"/>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79" name="Freeform 31"/>
            <p:cNvSpPr>
              <a:spLocks noEditPoints="1"/>
            </p:cNvSpPr>
            <p:nvPr userDrawn="1"/>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endParaRPr lang="en-IN"/>
            </a:p>
          </p:txBody>
        </p:sp>
        <p:sp>
          <p:nvSpPr>
            <p:cNvPr id="53280" name="Rectangle 32"/>
            <p:cNvSpPr>
              <a:spLocks noChangeArrowheads="1"/>
            </p:cNvSpPr>
            <p:nvPr userDrawn="1"/>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endParaRPr lang="en-IN"/>
            </a:p>
          </p:txBody>
        </p:sp>
        <p:sp>
          <p:nvSpPr>
            <p:cNvPr id="53281" name="Rectangle 33"/>
            <p:cNvSpPr>
              <a:spLocks noChangeArrowheads="1"/>
            </p:cNvSpPr>
            <p:nvPr userDrawn="1"/>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endParaRPr lang="en-IN"/>
            </a:p>
          </p:txBody>
        </p:sp>
        <p:sp>
          <p:nvSpPr>
            <p:cNvPr id="53282" name="AutoShape 34"/>
            <p:cNvSpPr>
              <a:spLocks noChangeArrowheads="1"/>
            </p:cNvSpPr>
            <p:nvPr userDrawn="1"/>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endParaRPr lang="en-IN"/>
            </a:p>
          </p:txBody>
        </p:sp>
        <p:sp>
          <p:nvSpPr>
            <p:cNvPr id="53283" name="Freeform 35"/>
            <p:cNvSpPr>
              <a:spLocks/>
            </p:cNvSpPr>
            <p:nvPr userDrawn="1"/>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endParaRPr lang="en-IN"/>
            </a:p>
          </p:txBody>
        </p:sp>
        <p:sp>
          <p:nvSpPr>
            <p:cNvPr id="53284" name="Freeform 36"/>
            <p:cNvSpPr>
              <a:spLocks/>
            </p:cNvSpPr>
            <p:nvPr userDrawn="1"/>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endParaRPr lang="en-IN"/>
            </a:p>
          </p:txBody>
        </p:sp>
      </p:grpSp>
      <p:sp>
        <p:nvSpPr>
          <p:cNvPr id="53285" name="Rectangle 37"/>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53286" name="Rectangle 3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53287" name="Rectangle 39"/>
          <p:cNvSpPr>
            <a:spLocks noGrp="1" noChangeArrowheads="1"/>
          </p:cNvSpPr>
          <p:nvPr>
            <p:ph type="dt" sz="half" idx="2"/>
          </p:nvPr>
        </p:nvSpPr>
        <p:spPr bwMode="auto">
          <a:xfrm>
            <a:off x="457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lvl1pPr>
          </a:lstStyle>
          <a:p>
            <a:endParaRPr lang="en-US" altLang="zh-TW"/>
          </a:p>
        </p:txBody>
      </p:sp>
      <p:sp>
        <p:nvSpPr>
          <p:cNvPr id="53288" name="Rectangle 40"/>
          <p:cNvSpPr>
            <a:spLocks noGrp="1" noChangeArrowheads="1"/>
          </p:cNvSpPr>
          <p:nvPr>
            <p:ph type="ftr" sz="quarter" idx="3"/>
          </p:nvPr>
        </p:nvSpPr>
        <p:spPr bwMode="auto">
          <a:xfrm>
            <a:off x="3124200" y="62785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lvl1pPr>
          </a:lstStyle>
          <a:p>
            <a:endParaRPr lang="en-US" altLang="zh-TW"/>
          </a:p>
        </p:txBody>
      </p:sp>
      <p:sp>
        <p:nvSpPr>
          <p:cNvPr id="53289" name="Rectangle 41"/>
          <p:cNvSpPr>
            <a:spLocks noGrp="1" noChangeArrowheads="1"/>
          </p:cNvSpPr>
          <p:nvPr>
            <p:ph type="sldNum" sz="quarter" idx="4"/>
          </p:nvPr>
        </p:nvSpPr>
        <p:spPr bwMode="auto">
          <a:xfrm>
            <a:off x="6553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vl1pPr>
          </a:lstStyle>
          <a:p>
            <a:fld id="{643D7487-2986-4E8E-93FC-D6EAE5988821}" type="slidenum">
              <a:rPr lang="en-US" altLang="zh-TW"/>
              <a:pPr/>
              <a:t>‹#›</a:t>
            </a:fld>
            <a:endParaRPr lang="en-US" altLang="zh-TW"/>
          </a:p>
        </p:txBody>
      </p:sp>
    </p:spTree>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pitchFamily="18" charset="-120"/>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pitchFamily="18" charset="-120"/>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pitchFamily="18" charset="-120"/>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pitchFamily="18"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pitchFamily="18"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pitchFamily="18"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pitchFamily="18"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新細明體" pitchFamily="18" charset="-12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SzPct val="65000"/>
        <a:buFont typeface="Wingdings" pitchFamily="2" charset="2"/>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accent2"/>
        </a:buClr>
        <a:buSzPct val="65000"/>
        <a:buFont typeface="Wingdings" pitchFamily="2" charset="2"/>
        <a:buChar char="n"/>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tx1"/>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TW" dirty="0"/>
              <a:t>Object-Relational DBMSs</a:t>
            </a:r>
          </a:p>
        </p:txBody>
      </p:sp>
      <p:sp>
        <p:nvSpPr>
          <p:cNvPr id="2051" name="Rectangle 3"/>
          <p:cNvSpPr>
            <a:spLocks noGrp="1" noChangeArrowheads="1"/>
          </p:cNvSpPr>
          <p:nvPr>
            <p:ph type="subTitle" idx="1"/>
          </p:nvPr>
        </p:nvSpPr>
        <p:spPr/>
        <p:txBody>
          <a:bodyPr/>
          <a:lstStyle/>
          <a:p>
            <a:pPr>
              <a:lnSpc>
                <a:spcPct val="80000"/>
              </a:lnSpc>
            </a:pPr>
            <a:r>
              <a:rPr lang="en-US" altLang="zh-TW" sz="2000"/>
              <a:t>By Yao-Wen Tu</a:t>
            </a:r>
          </a:p>
          <a:p>
            <a:pPr>
              <a:lnSpc>
                <a:spcPct val="80000"/>
              </a:lnSpc>
            </a:pPr>
            <a:endParaRPr lang="en-US" altLang="zh-TW" sz="2000"/>
          </a:p>
          <a:p>
            <a:pPr>
              <a:lnSpc>
                <a:spcPct val="80000"/>
              </a:lnSpc>
            </a:pPr>
            <a:r>
              <a:rPr lang="en-US" altLang="zh-TW" sz="2000"/>
              <a:t>CS157b</a:t>
            </a:r>
          </a:p>
          <a:p>
            <a:pPr>
              <a:lnSpc>
                <a:spcPct val="80000"/>
              </a:lnSpc>
            </a:pPr>
            <a:r>
              <a:rPr lang="en-US" altLang="zh-TW" sz="2000"/>
              <a:t>12/09/2003</a:t>
            </a:r>
          </a:p>
          <a:p>
            <a:pPr>
              <a:lnSpc>
                <a:spcPct val="80000"/>
              </a:lnSpc>
            </a:pPr>
            <a:r>
              <a:rPr lang="en-US" altLang="zh-TW" sz="2000"/>
              <a:t>Prof. Sin-Min Lee</a:t>
            </a:r>
          </a:p>
          <a:p>
            <a:pPr>
              <a:lnSpc>
                <a:spcPct val="80000"/>
              </a:lnSpc>
            </a:pPr>
            <a:endParaRPr lang="en-US" altLang="zh-TW"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TW" b="1"/>
              <a:t>Relational DBMS</a:t>
            </a:r>
          </a:p>
        </p:txBody>
      </p:sp>
      <p:sp>
        <p:nvSpPr>
          <p:cNvPr id="64515" name="Rectangle 3"/>
          <p:cNvSpPr>
            <a:spLocks noGrp="1" noChangeArrowheads="1"/>
          </p:cNvSpPr>
          <p:nvPr>
            <p:ph type="body" idx="1"/>
          </p:nvPr>
        </p:nvSpPr>
        <p:spPr/>
        <p:txBody>
          <a:bodyPr/>
          <a:lstStyle/>
          <a:p>
            <a:pPr>
              <a:lnSpc>
                <a:spcPct val="90000"/>
              </a:lnSpc>
            </a:pPr>
            <a:r>
              <a:rPr lang="en-US" altLang="zh-TW"/>
              <a:t>Each column has a data type (i.e., int, float, date). There are various restrictions on the data that can be stored in a relational database. These are called </a:t>
            </a:r>
            <a:r>
              <a:rPr lang="en-US" altLang="zh-TW" b="1">
                <a:solidFill>
                  <a:srgbClr val="FFFF00"/>
                </a:solidFill>
              </a:rPr>
              <a:t>constraints</a:t>
            </a:r>
            <a:r>
              <a:rPr lang="en-US" altLang="zh-TW"/>
              <a:t>. The constraints are domain constraints, key constraints, entity integrity constraints, and referential integrity constraints. These constraints ensure that there are no ambiguous tuples in the database. </a:t>
            </a:r>
          </a:p>
          <a:p>
            <a:pPr>
              <a:lnSpc>
                <a:spcPct val="90000"/>
              </a:lnSpc>
            </a:pPr>
            <a:endParaRPr lang="en-US" altLang="zh-TW"/>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TW"/>
              <a:t>RDBMSs </a:t>
            </a:r>
          </a:p>
        </p:txBody>
      </p:sp>
      <p:sp>
        <p:nvSpPr>
          <p:cNvPr id="65539" name="Rectangle 3"/>
          <p:cNvSpPr>
            <a:spLocks noGrp="1" noChangeArrowheads="1"/>
          </p:cNvSpPr>
          <p:nvPr>
            <p:ph type="body" idx="1"/>
          </p:nvPr>
        </p:nvSpPr>
        <p:spPr/>
        <p:txBody>
          <a:bodyPr/>
          <a:lstStyle/>
          <a:p>
            <a:r>
              <a:rPr lang="en-US" altLang="zh-TW" sz="2800"/>
              <a:t>RDBMSs use Structured Query Language (SQL, currently SQL2) as the data definition language (DDL) and the data manipulation language (DML). </a:t>
            </a:r>
          </a:p>
          <a:p>
            <a:r>
              <a:rPr lang="en-US" altLang="zh-TW" sz="2800"/>
              <a:t>SQL includes statements for data definition, modification, querying and constraint specification. The types of queries vary from simple single-table queries to complicated multi-table queries involving joins, nesting, set union/differences, and others.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TW" sz="4000" dirty="0"/>
              <a:t>D</a:t>
            </a:r>
            <a:r>
              <a:rPr lang="en-US" altLang="zh-TW" sz="4000" dirty="0" smtClean="0"/>
              <a:t>isadvantages </a:t>
            </a:r>
            <a:r>
              <a:rPr lang="en-US" altLang="zh-TW" sz="4000" dirty="0"/>
              <a:t>of Relational Databases</a:t>
            </a:r>
          </a:p>
        </p:txBody>
      </p:sp>
      <p:sp>
        <p:nvSpPr>
          <p:cNvPr id="66563" name="Rectangle 3"/>
          <p:cNvSpPr>
            <a:spLocks noGrp="1" noChangeArrowheads="1"/>
          </p:cNvSpPr>
          <p:nvPr>
            <p:ph type="body" idx="1"/>
          </p:nvPr>
        </p:nvSpPr>
        <p:spPr/>
        <p:txBody>
          <a:bodyPr/>
          <a:lstStyle/>
          <a:p>
            <a:pPr>
              <a:lnSpc>
                <a:spcPct val="80000"/>
              </a:lnSpc>
            </a:pPr>
            <a:r>
              <a:rPr lang="en-US" altLang="zh-TW" sz="2800" dirty="0"/>
              <a:t>All processing is based on values in fields of records. Examples of RDBMSs include Oracle, developed by Oracle Corporation, and Microsoft Access developed by Microsoft. </a:t>
            </a:r>
          </a:p>
          <a:p>
            <a:pPr>
              <a:lnSpc>
                <a:spcPct val="80000"/>
              </a:lnSpc>
            </a:pPr>
            <a:endParaRPr lang="en-US" altLang="zh-TW" sz="2800" dirty="0"/>
          </a:p>
          <a:p>
            <a:pPr>
              <a:lnSpc>
                <a:spcPct val="80000"/>
              </a:lnSpc>
            </a:pPr>
            <a:r>
              <a:rPr lang="en-US" altLang="zh-TW" sz="2800" dirty="0"/>
              <a:t>The main disadvantages of Relational Databases include their inability to handle application areas like spatial databases (e.g. CAD), applications involving images, special types databases (e.g. complex numbers, arrays, etc.) and other applications that involve complex interrelationships of data.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TW"/>
              <a:t>SQL</a:t>
            </a:r>
          </a:p>
        </p:txBody>
      </p:sp>
      <p:sp>
        <p:nvSpPr>
          <p:cNvPr id="67587" name="Rectangle 3"/>
          <p:cNvSpPr>
            <a:spLocks noGrp="1" noChangeArrowheads="1"/>
          </p:cNvSpPr>
          <p:nvPr>
            <p:ph type="body" idx="1"/>
          </p:nvPr>
        </p:nvSpPr>
        <p:spPr/>
        <p:txBody>
          <a:bodyPr/>
          <a:lstStyle/>
          <a:p>
            <a:endParaRPr lang="en-US" altLang="zh-TW"/>
          </a:p>
          <a:p>
            <a:r>
              <a:rPr lang="en-US" altLang="zh-TW"/>
              <a:t>The SQL standard enables users to easily migrate their database applications between database systems. </a:t>
            </a:r>
          </a:p>
          <a:p>
            <a:endParaRPr lang="en-US" altLang="zh-TW"/>
          </a:p>
          <a:p>
            <a:r>
              <a:rPr lang="en-US" altLang="zh-TW"/>
              <a:t>In addition, users can access data stored in two or more RDBMSs without changing the database sub-language (SQL).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TW" sz="4000" b="1"/>
              <a:t>Object-Oriented DBMS (OODBMS)</a:t>
            </a:r>
          </a:p>
        </p:txBody>
      </p:sp>
      <p:sp>
        <p:nvSpPr>
          <p:cNvPr id="68611" name="Rectangle 3"/>
          <p:cNvSpPr>
            <a:spLocks noGrp="1" noChangeArrowheads="1"/>
          </p:cNvSpPr>
          <p:nvPr>
            <p:ph type="body" idx="1"/>
          </p:nvPr>
        </p:nvSpPr>
        <p:spPr/>
        <p:txBody>
          <a:bodyPr/>
          <a:lstStyle/>
          <a:p>
            <a:pPr>
              <a:lnSpc>
                <a:spcPct val="80000"/>
              </a:lnSpc>
            </a:pPr>
            <a:endParaRPr lang="en-US" altLang="zh-TW" sz="2800"/>
          </a:p>
          <a:p>
            <a:pPr>
              <a:lnSpc>
                <a:spcPct val="80000"/>
              </a:lnSpc>
            </a:pPr>
            <a:r>
              <a:rPr lang="en-US" altLang="zh-TW" sz="2800"/>
              <a:t>The concept of </a:t>
            </a:r>
            <a:r>
              <a:rPr lang="en-US" altLang="zh-TW" sz="2800" b="1"/>
              <a:t>abstract data types (ADTs)</a:t>
            </a:r>
            <a:r>
              <a:rPr lang="en-US" altLang="zh-TW" sz="2800"/>
              <a:t> in which the internal data structure is hidden and the external operations can be applied on the object that is specified led to the concept of encapsulation. </a:t>
            </a:r>
          </a:p>
          <a:p>
            <a:pPr>
              <a:lnSpc>
                <a:spcPct val="80000"/>
              </a:lnSpc>
            </a:pPr>
            <a:endParaRPr lang="en-US" altLang="zh-TW" sz="2800"/>
          </a:p>
          <a:p>
            <a:pPr>
              <a:lnSpc>
                <a:spcPct val="80000"/>
              </a:lnSpc>
            </a:pPr>
            <a:r>
              <a:rPr lang="en-US" altLang="zh-TW" sz="2800"/>
              <a:t>The programming language SMALLTALK, developed by Xerox, was designed to be object-oriented. Other object-oriented programming languages include C++, Java, etc.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TW" sz="4000" b="1"/>
              <a:t>Object-Oriented DBMS (OODBMS)</a:t>
            </a:r>
          </a:p>
        </p:txBody>
      </p:sp>
      <p:sp>
        <p:nvSpPr>
          <p:cNvPr id="69635" name="Rectangle 3"/>
          <p:cNvSpPr>
            <a:spLocks noGrp="1" noChangeArrowheads="1"/>
          </p:cNvSpPr>
          <p:nvPr>
            <p:ph type="body" idx="1"/>
          </p:nvPr>
        </p:nvSpPr>
        <p:spPr/>
        <p:txBody>
          <a:bodyPr/>
          <a:lstStyle/>
          <a:p>
            <a:r>
              <a:rPr lang="en-US" altLang="zh-TW"/>
              <a:t>The main features of OO programming languages are encapsulation, inheritance and polymorphism. </a:t>
            </a:r>
          </a:p>
          <a:p>
            <a:endParaRPr lang="en-US" altLang="zh-TW" b="1"/>
          </a:p>
          <a:p>
            <a:r>
              <a:rPr lang="en-US" altLang="zh-TW" b="1"/>
              <a:t>Encapsulation</a:t>
            </a:r>
            <a:r>
              <a:rPr lang="en-US" altLang="zh-TW"/>
              <a:t> can be thought as a protective layer that prevents the code and the data from being accessed by other code defined outside the layer. </a:t>
            </a:r>
          </a:p>
          <a:p>
            <a:endParaRPr lang="en-US" altLang="zh-TW"/>
          </a:p>
          <a:p>
            <a:endParaRPr lang="en-US" altLang="zh-TW"/>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TW" sz="4000" b="1"/>
              <a:t>Object-Oriented DBMS (OODBMS)</a:t>
            </a:r>
          </a:p>
        </p:txBody>
      </p:sp>
      <p:sp>
        <p:nvSpPr>
          <p:cNvPr id="70659" name="Rectangle 3"/>
          <p:cNvSpPr>
            <a:spLocks noGrp="1" noChangeArrowheads="1"/>
          </p:cNvSpPr>
          <p:nvPr>
            <p:ph type="body" idx="1"/>
          </p:nvPr>
        </p:nvSpPr>
        <p:spPr/>
        <p:txBody>
          <a:bodyPr/>
          <a:lstStyle/>
          <a:p>
            <a:pPr>
              <a:lnSpc>
                <a:spcPct val="90000"/>
              </a:lnSpc>
            </a:pPr>
            <a:endParaRPr lang="en-US" altLang="zh-TW" sz="2800"/>
          </a:p>
          <a:p>
            <a:pPr>
              <a:lnSpc>
                <a:spcPct val="90000"/>
              </a:lnSpc>
            </a:pPr>
            <a:r>
              <a:rPr lang="en-US" altLang="zh-TW" sz="2800"/>
              <a:t>The process in which one object inherits the properties of a previously defined object is called </a:t>
            </a:r>
            <a:r>
              <a:rPr lang="en-US" altLang="zh-TW" sz="2800" b="1"/>
              <a:t>inheritance</a:t>
            </a:r>
            <a:r>
              <a:rPr lang="en-US" altLang="zh-TW" sz="2800"/>
              <a:t>. Inheritance aids in the reuse of existing definitions for creating new objects. </a:t>
            </a:r>
          </a:p>
          <a:p>
            <a:pPr>
              <a:lnSpc>
                <a:spcPct val="90000"/>
              </a:lnSpc>
            </a:pPr>
            <a:endParaRPr lang="en-US" altLang="zh-TW" sz="2800"/>
          </a:p>
          <a:p>
            <a:pPr>
              <a:lnSpc>
                <a:spcPct val="90000"/>
              </a:lnSpc>
            </a:pPr>
            <a:r>
              <a:rPr lang="en-US" altLang="zh-TW" sz="2800" b="1"/>
              <a:t>Polymorphism</a:t>
            </a:r>
            <a:r>
              <a:rPr lang="en-US" altLang="zh-TW" sz="2800"/>
              <a:t> allows the same operator or symbol to have different implementations, depending on the type of objects to which the operator is applied.  </a:t>
            </a:r>
          </a:p>
          <a:p>
            <a:pPr>
              <a:lnSpc>
                <a:spcPct val="90000"/>
              </a:lnSpc>
            </a:pPr>
            <a:endParaRPr lang="en-US" altLang="zh-TW"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TW" sz="4000" dirty="0"/>
              <a:t>O</a:t>
            </a:r>
            <a:r>
              <a:rPr lang="en-US" altLang="zh-TW" sz="4000" dirty="0" smtClean="0"/>
              <a:t>bject-oriented </a:t>
            </a:r>
            <a:r>
              <a:rPr lang="en-US" altLang="zh-TW" sz="4000" dirty="0"/>
              <a:t>database management systems (OODBMSs)</a:t>
            </a:r>
          </a:p>
        </p:txBody>
      </p:sp>
      <p:sp>
        <p:nvSpPr>
          <p:cNvPr id="71683" name="Rectangle 3"/>
          <p:cNvSpPr>
            <a:spLocks noGrp="1" noChangeArrowheads="1"/>
          </p:cNvSpPr>
          <p:nvPr>
            <p:ph type="body" idx="1"/>
          </p:nvPr>
        </p:nvSpPr>
        <p:spPr/>
        <p:txBody>
          <a:bodyPr/>
          <a:lstStyle/>
          <a:p>
            <a:endParaRPr lang="en-US" altLang="zh-TW"/>
          </a:p>
          <a:p>
            <a:endParaRPr lang="en-US" altLang="zh-TW"/>
          </a:p>
          <a:p>
            <a:r>
              <a:rPr lang="en-US" altLang="zh-TW"/>
              <a:t>The data in object-oriented database management systems (OODBMSs) is managed through two sets of relations, one describing the interrelations of data items and another describing the abstract relationships (inheritance).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TW" sz="4000" dirty="0"/>
              <a:t>O</a:t>
            </a:r>
            <a:r>
              <a:rPr lang="en-US" altLang="zh-TW" sz="4000" dirty="0" smtClean="0"/>
              <a:t>bject-oriented </a:t>
            </a:r>
            <a:r>
              <a:rPr lang="en-US" altLang="zh-TW" sz="4000" dirty="0"/>
              <a:t>database management systems (OODBMSs)</a:t>
            </a:r>
          </a:p>
        </p:txBody>
      </p:sp>
      <p:sp>
        <p:nvSpPr>
          <p:cNvPr id="73731" name="Rectangle 3"/>
          <p:cNvSpPr>
            <a:spLocks noGrp="1" noChangeArrowheads="1"/>
          </p:cNvSpPr>
          <p:nvPr>
            <p:ph type="body" idx="1"/>
          </p:nvPr>
        </p:nvSpPr>
        <p:spPr/>
        <p:txBody>
          <a:bodyPr/>
          <a:lstStyle/>
          <a:p>
            <a:r>
              <a:rPr lang="en-US" altLang="zh-TW"/>
              <a:t>The strong connection between application and database results in less code, more natural data structures, and better maintainability and reusability of code. OO languages, such as C++ or Java, are able to reduce code size by not having to translate code into a database sublanguage such as SQL and ODBC or JDBC.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TW"/>
              <a:t>Changing the lack of defining</a:t>
            </a:r>
          </a:p>
        </p:txBody>
      </p:sp>
      <p:sp>
        <p:nvSpPr>
          <p:cNvPr id="74755" name="Rectangle 3"/>
          <p:cNvSpPr>
            <a:spLocks noGrp="1" noChangeArrowheads="1"/>
          </p:cNvSpPr>
          <p:nvPr>
            <p:ph type="body" idx="1"/>
          </p:nvPr>
        </p:nvSpPr>
        <p:spPr/>
        <p:txBody>
          <a:bodyPr/>
          <a:lstStyle/>
          <a:p>
            <a:endParaRPr lang="en-US" altLang="zh-TW" dirty="0"/>
          </a:p>
          <a:p>
            <a:r>
              <a:rPr lang="en-US" altLang="zh-TW" dirty="0"/>
              <a:t>T</a:t>
            </a:r>
            <a:r>
              <a:rPr lang="en-US" altLang="zh-TW" dirty="0" smtClean="0"/>
              <a:t>he </a:t>
            </a:r>
            <a:r>
              <a:rPr lang="en-US" altLang="zh-TW" dirty="0"/>
              <a:t>lack of a defining standard was a drawback for OODBMSs. The Object Data Management Group (ODMG) has proposed a standard known as ODMG-93 or ODMG 1.0 standard , now revised into ODMG 2.0.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TW" sz="4000"/>
              <a:t>Introduction to Object-Relational DBMSs</a:t>
            </a:r>
          </a:p>
        </p:txBody>
      </p:sp>
      <p:sp>
        <p:nvSpPr>
          <p:cNvPr id="56323" name="Rectangle 3"/>
          <p:cNvSpPr>
            <a:spLocks noGrp="1" noChangeArrowheads="1"/>
          </p:cNvSpPr>
          <p:nvPr>
            <p:ph type="body" idx="1"/>
          </p:nvPr>
        </p:nvSpPr>
        <p:spPr/>
        <p:txBody>
          <a:bodyPr/>
          <a:lstStyle/>
          <a:p>
            <a:r>
              <a:rPr lang="en-US" altLang="zh-TW"/>
              <a:t>Several major software companies including </a:t>
            </a:r>
            <a:r>
              <a:rPr lang="en-US" altLang="zh-TW">
                <a:solidFill>
                  <a:srgbClr val="FFFF00"/>
                </a:solidFill>
              </a:rPr>
              <a:t>IBM</a:t>
            </a:r>
            <a:r>
              <a:rPr lang="en-US" altLang="zh-TW"/>
              <a:t>, </a:t>
            </a:r>
            <a:r>
              <a:rPr lang="en-US" altLang="zh-TW">
                <a:solidFill>
                  <a:srgbClr val="FFFF00"/>
                </a:solidFill>
              </a:rPr>
              <a:t>Informix</a:t>
            </a:r>
            <a:r>
              <a:rPr lang="en-US" altLang="zh-TW"/>
              <a:t>, </a:t>
            </a:r>
            <a:r>
              <a:rPr lang="en-US" altLang="zh-TW">
                <a:solidFill>
                  <a:srgbClr val="FFFF00"/>
                </a:solidFill>
              </a:rPr>
              <a:t>Microsoft</a:t>
            </a:r>
            <a:r>
              <a:rPr lang="en-US" altLang="zh-TW"/>
              <a:t>, </a:t>
            </a:r>
            <a:r>
              <a:rPr lang="en-US" altLang="zh-TW">
                <a:solidFill>
                  <a:srgbClr val="FFFF00"/>
                </a:solidFill>
              </a:rPr>
              <a:t>Oracle</a:t>
            </a:r>
            <a:r>
              <a:rPr lang="en-US" altLang="zh-TW"/>
              <a:t>, and </a:t>
            </a:r>
            <a:r>
              <a:rPr lang="en-US" altLang="zh-TW">
                <a:solidFill>
                  <a:srgbClr val="FFFF00"/>
                </a:solidFill>
              </a:rPr>
              <a:t>Sybase</a:t>
            </a:r>
            <a:r>
              <a:rPr lang="en-US" altLang="zh-TW"/>
              <a:t> have all released object-relational versions of their products. These companies are promoting a new, extended version of relational database technology called </a:t>
            </a:r>
            <a:r>
              <a:rPr lang="en-US" altLang="zh-TW" b="1">
                <a:solidFill>
                  <a:srgbClr val="FF00FF"/>
                </a:solidFill>
              </a:rPr>
              <a:t>object-relational database management systems</a:t>
            </a:r>
            <a:r>
              <a:rPr lang="en-US" altLang="zh-TW"/>
              <a:t> also known as </a:t>
            </a:r>
            <a:r>
              <a:rPr lang="en-US" altLang="zh-TW" b="1">
                <a:solidFill>
                  <a:srgbClr val="FF00FF"/>
                </a:solidFill>
              </a:rPr>
              <a:t>ORDBMSs</a:t>
            </a:r>
            <a:r>
              <a:rPr lang="en-US" altLang="zh-TW"/>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TW"/>
              <a:t>Consists</a:t>
            </a:r>
          </a:p>
        </p:txBody>
      </p:sp>
      <p:sp>
        <p:nvSpPr>
          <p:cNvPr id="75779" name="Rectangle 3"/>
          <p:cNvSpPr>
            <a:spLocks noGrp="1" noChangeArrowheads="1"/>
          </p:cNvSpPr>
          <p:nvPr>
            <p:ph type="body" idx="1"/>
          </p:nvPr>
        </p:nvSpPr>
        <p:spPr/>
        <p:txBody>
          <a:bodyPr/>
          <a:lstStyle/>
          <a:p>
            <a:r>
              <a:rPr lang="en-US" altLang="zh-TW"/>
              <a:t>The standard consists of the object model, the object defining language (ODL), the object query language (OQL), and the bindings to OO programming languages. </a:t>
            </a:r>
          </a:p>
          <a:p>
            <a:endParaRPr lang="en-US" altLang="zh-TW"/>
          </a:p>
          <a:p>
            <a:r>
              <a:rPr lang="en-US" altLang="zh-TW"/>
              <a:t>The ODL and OQL are based on the ODMG data model.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TW"/>
              <a:t>Data Model</a:t>
            </a:r>
          </a:p>
        </p:txBody>
      </p:sp>
      <p:sp>
        <p:nvSpPr>
          <p:cNvPr id="76803" name="Rectangle 3"/>
          <p:cNvSpPr>
            <a:spLocks noGrp="1" noChangeArrowheads="1"/>
          </p:cNvSpPr>
          <p:nvPr>
            <p:ph type="body" idx="1"/>
          </p:nvPr>
        </p:nvSpPr>
        <p:spPr/>
        <p:txBody>
          <a:bodyPr/>
          <a:lstStyle/>
          <a:p>
            <a:r>
              <a:rPr lang="en-US" altLang="zh-TW" sz="2800"/>
              <a:t>The data model consists of data types, type constructors, etc., and is similar to the SQL report that describes the standard model for relational databases. </a:t>
            </a:r>
          </a:p>
          <a:p>
            <a:endParaRPr lang="en-US" altLang="zh-TW" sz="2800"/>
          </a:p>
          <a:p>
            <a:r>
              <a:rPr lang="en-US" altLang="zh-TW" sz="2800"/>
              <a:t> The ODL is designed so as to support semantic constructs of ODMG 2.0 object model. It is independent of any programming language. The ODL is used to create object specifications.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TW"/>
              <a:t>Data Model (cont.)</a:t>
            </a:r>
          </a:p>
        </p:txBody>
      </p:sp>
      <p:sp>
        <p:nvSpPr>
          <p:cNvPr id="77827" name="Rectangle 3"/>
          <p:cNvSpPr>
            <a:spLocks noGrp="1" noChangeArrowheads="1"/>
          </p:cNvSpPr>
          <p:nvPr>
            <p:ph type="body" idx="1"/>
          </p:nvPr>
        </p:nvSpPr>
        <p:spPr/>
        <p:txBody>
          <a:bodyPr/>
          <a:lstStyle/>
          <a:p>
            <a:pPr>
              <a:lnSpc>
                <a:spcPct val="90000"/>
              </a:lnSpc>
            </a:pPr>
            <a:r>
              <a:rPr lang="en-US" altLang="zh-TW" sz="2800"/>
              <a:t>The OQL is designed to work closely with the programming languages for which an ODMG binding is defined such as C++, Java and SMALLTALK. </a:t>
            </a:r>
          </a:p>
          <a:p>
            <a:pPr>
              <a:lnSpc>
                <a:spcPct val="90000"/>
              </a:lnSpc>
            </a:pPr>
            <a:endParaRPr lang="en-US" altLang="zh-TW" sz="2800"/>
          </a:p>
          <a:p>
            <a:pPr>
              <a:lnSpc>
                <a:spcPct val="90000"/>
              </a:lnSpc>
            </a:pPr>
            <a:r>
              <a:rPr lang="en-US" altLang="zh-TW" sz="2800"/>
              <a:t> The syntax of the OQL queries is similar to the syntax of SQL (a query language for relational databases) with some additional features such as object identity, complex objects, inheritance, polymorphism and relationships.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TW"/>
              <a:t>OODBMSs</a:t>
            </a:r>
          </a:p>
        </p:txBody>
      </p:sp>
      <p:sp>
        <p:nvSpPr>
          <p:cNvPr id="78851" name="Rectangle 3"/>
          <p:cNvSpPr>
            <a:spLocks noGrp="1" noChangeArrowheads="1"/>
          </p:cNvSpPr>
          <p:nvPr>
            <p:ph type="body" idx="1"/>
          </p:nvPr>
        </p:nvSpPr>
        <p:spPr/>
        <p:txBody>
          <a:bodyPr/>
          <a:lstStyle/>
          <a:p>
            <a:pPr>
              <a:lnSpc>
                <a:spcPct val="90000"/>
              </a:lnSpc>
            </a:pPr>
            <a:r>
              <a:rPr lang="en-US" altLang="zh-TW"/>
              <a:t>An object-oriented language is the language for both the application and the database. OODBMSs have been integrated with C++, C, Java and LISP. </a:t>
            </a:r>
          </a:p>
          <a:p>
            <a:pPr>
              <a:lnSpc>
                <a:spcPct val="90000"/>
              </a:lnSpc>
            </a:pPr>
            <a:endParaRPr lang="en-US" altLang="zh-TW"/>
          </a:p>
          <a:p>
            <a:pPr>
              <a:lnSpc>
                <a:spcPct val="90000"/>
              </a:lnSpc>
            </a:pPr>
            <a:r>
              <a:rPr lang="en-US" altLang="zh-TW"/>
              <a:t>The primary interface in an OODBMS for creating and modifying objects is directly via the object language (C++, Java, etc.) using the native language syntax.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TW" sz="4000"/>
              <a:t>Difference between relational databases and OO databases</a:t>
            </a:r>
          </a:p>
        </p:txBody>
      </p:sp>
      <p:sp>
        <p:nvSpPr>
          <p:cNvPr id="79875" name="Rectangle 3"/>
          <p:cNvSpPr>
            <a:spLocks noGrp="1" noChangeArrowheads="1"/>
          </p:cNvSpPr>
          <p:nvPr>
            <p:ph type="body" idx="1"/>
          </p:nvPr>
        </p:nvSpPr>
        <p:spPr/>
        <p:txBody>
          <a:bodyPr/>
          <a:lstStyle/>
          <a:p>
            <a:pPr>
              <a:lnSpc>
                <a:spcPct val="80000"/>
              </a:lnSpc>
            </a:pPr>
            <a:r>
              <a:rPr lang="en-US" altLang="zh-TW" sz="2800"/>
              <a:t>The difference between relational databases and OO databases is the way in which relationships are handled. </a:t>
            </a:r>
          </a:p>
          <a:p>
            <a:pPr>
              <a:lnSpc>
                <a:spcPct val="80000"/>
              </a:lnSpc>
            </a:pPr>
            <a:endParaRPr lang="en-US" altLang="zh-TW" sz="2800"/>
          </a:p>
          <a:p>
            <a:pPr>
              <a:lnSpc>
                <a:spcPct val="80000"/>
              </a:lnSpc>
            </a:pPr>
            <a:r>
              <a:rPr lang="en-US" altLang="zh-TW" sz="2800"/>
              <a:t>In OO databases, the relationships are represented with OIDs, which improves the data access performance. </a:t>
            </a:r>
          </a:p>
          <a:p>
            <a:pPr>
              <a:lnSpc>
                <a:spcPct val="80000"/>
              </a:lnSpc>
            </a:pPr>
            <a:endParaRPr lang="en-US" altLang="zh-TW" sz="2800"/>
          </a:p>
          <a:p>
            <a:pPr>
              <a:lnSpc>
                <a:spcPct val="80000"/>
              </a:lnSpc>
            </a:pPr>
            <a:r>
              <a:rPr lang="en-US" altLang="zh-TW" sz="2800"/>
              <a:t>In relational databases, relationships among tuples are specified by attributes having the same domain.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TW"/>
              <a:t>OODBMSs Problems</a:t>
            </a:r>
          </a:p>
        </p:txBody>
      </p:sp>
      <p:sp>
        <p:nvSpPr>
          <p:cNvPr id="80899" name="Rectangle 3"/>
          <p:cNvSpPr>
            <a:spLocks noGrp="1" noChangeArrowheads="1"/>
          </p:cNvSpPr>
          <p:nvPr>
            <p:ph type="body" idx="1"/>
          </p:nvPr>
        </p:nvSpPr>
        <p:spPr/>
        <p:txBody>
          <a:bodyPr/>
          <a:lstStyle/>
          <a:p>
            <a:pPr>
              <a:lnSpc>
                <a:spcPct val="90000"/>
              </a:lnSpc>
            </a:pPr>
            <a:r>
              <a:rPr lang="en-US" altLang="zh-TW" sz="2800"/>
              <a:t>The main drawback of OODBMSs has been poor performance. Unlike RDBMSs, query optimization for OODBMs is highly complex. </a:t>
            </a:r>
          </a:p>
          <a:p>
            <a:pPr>
              <a:lnSpc>
                <a:spcPct val="90000"/>
              </a:lnSpc>
            </a:pPr>
            <a:endParaRPr lang="en-US" altLang="zh-TW" sz="2800"/>
          </a:p>
          <a:p>
            <a:pPr>
              <a:lnSpc>
                <a:spcPct val="90000"/>
              </a:lnSpc>
            </a:pPr>
            <a:r>
              <a:rPr lang="en-US" altLang="zh-TW" sz="2800"/>
              <a:t>OODBMSs also suffer from problems of scalability, and are unable to support large-scale systems. Some examples of OODBMSs are O2 (now called Ardent) developed by Ardent Software, and the ObjectStore system produced by Object Design Inc.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TW" sz="4000" b="1"/>
              <a:t>Object-Relational DBMS (ORDBMS)</a:t>
            </a:r>
          </a:p>
        </p:txBody>
      </p:sp>
      <p:sp>
        <p:nvSpPr>
          <p:cNvPr id="81923" name="Rectangle 3"/>
          <p:cNvSpPr>
            <a:spLocks noGrp="1" noChangeArrowheads="1"/>
          </p:cNvSpPr>
          <p:nvPr>
            <p:ph type="body" idx="1"/>
          </p:nvPr>
        </p:nvSpPr>
        <p:spPr/>
        <p:txBody>
          <a:bodyPr/>
          <a:lstStyle/>
          <a:p>
            <a:pPr>
              <a:lnSpc>
                <a:spcPct val="90000"/>
              </a:lnSpc>
            </a:pPr>
            <a:r>
              <a:rPr lang="en-US" altLang="zh-TW" sz="2800"/>
              <a:t>An ORDBMS supports an extended form of SQL called SQL3 that is still in the development stages. The extensions are needed because ORDBMSs have to support ADT's. </a:t>
            </a:r>
          </a:p>
          <a:p>
            <a:pPr>
              <a:lnSpc>
                <a:spcPct val="90000"/>
              </a:lnSpc>
            </a:pPr>
            <a:endParaRPr lang="en-US" altLang="zh-TW" sz="2800"/>
          </a:p>
          <a:p>
            <a:pPr>
              <a:lnSpc>
                <a:spcPct val="90000"/>
              </a:lnSpc>
            </a:pPr>
            <a:r>
              <a:rPr lang="en-US" altLang="zh-TW" sz="2800"/>
              <a:t>The ORDBMS has the relational model in it because the data is stored in the form of tables having rows and columns and SQL is used as the query language and the result of a query is also table or tuples (rows).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TW" dirty="0"/>
              <a:t> </a:t>
            </a:r>
            <a:r>
              <a:rPr lang="en-US" altLang="zh-TW" dirty="0" smtClean="0"/>
              <a:t>Characteristics </a:t>
            </a:r>
            <a:r>
              <a:rPr lang="en-US" altLang="zh-TW" dirty="0"/>
              <a:t>of an ORDBMSs </a:t>
            </a:r>
          </a:p>
        </p:txBody>
      </p:sp>
      <p:sp>
        <p:nvSpPr>
          <p:cNvPr id="82947" name="Rectangle 3"/>
          <p:cNvSpPr>
            <a:spLocks noGrp="1" noChangeArrowheads="1"/>
          </p:cNvSpPr>
          <p:nvPr>
            <p:ph type="body" idx="1"/>
          </p:nvPr>
        </p:nvSpPr>
        <p:spPr/>
        <p:txBody>
          <a:bodyPr/>
          <a:lstStyle/>
          <a:p>
            <a:endParaRPr lang="en-US" altLang="zh-TW" dirty="0"/>
          </a:p>
          <a:p>
            <a:r>
              <a:rPr lang="en-US" altLang="zh-TW" dirty="0"/>
              <a:t>Base </a:t>
            </a:r>
            <a:r>
              <a:rPr lang="en-US" altLang="zh-TW" dirty="0" err="1"/>
              <a:t>datatype</a:t>
            </a:r>
            <a:r>
              <a:rPr lang="en-US" altLang="zh-TW" dirty="0"/>
              <a:t> extension, </a:t>
            </a:r>
          </a:p>
          <a:p>
            <a:r>
              <a:rPr lang="en-US" altLang="zh-TW" dirty="0"/>
              <a:t>Support complex objects, </a:t>
            </a:r>
          </a:p>
          <a:p>
            <a:r>
              <a:rPr lang="en-US" altLang="zh-TW" dirty="0"/>
              <a:t>Inheritance, and </a:t>
            </a:r>
          </a:p>
          <a:p>
            <a:r>
              <a:rPr lang="en-US" altLang="zh-TW" dirty="0"/>
              <a:t>Rule Systems. </a:t>
            </a:r>
          </a:p>
          <a:p>
            <a:endParaRPr lang="en-US" altLang="zh-TW"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TW"/>
              <a:t>Users define datatypes </a:t>
            </a:r>
          </a:p>
        </p:txBody>
      </p:sp>
      <p:sp>
        <p:nvSpPr>
          <p:cNvPr id="83971" name="Rectangle 3"/>
          <p:cNvSpPr>
            <a:spLocks noGrp="1" noChangeArrowheads="1"/>
          </p:cNvSpPr>
          <p:nvPr>
            <p:ph type="body" idx="1"/>
          </p:nvPr>
        </p:nvSpPr>
        <p:spPr/>
        <p:txBody>
          <a:bodyPr/>
          <a:lstStyle/>
          <a:p>
            <a:endParaRPr lang="en-US" altLang="zh-TW"/>
          </a:p>
          <a:p>
            <a:endParaRPr lang="en-US" altLang="zh-TW"/>
          </a:p>
          <a:p>
            <a:r>
              <a:rPr lang="en-US" altLang="zh-TW"/>
              <a:t>Object-Relational Database Managerment Systems (ORDBMSs) allow users to define datatypes, functions and operators. As a result, the functionality of the ORDBMSs increases along with their performance. </a:t>
            </a:r>
          </a:p>
          <a:p>
            <a:endParaRPr lang="en-US" altLang="zh-TW"/>
          </a:p>
          <a:p>
            <a:endParaRPr lang="en-US" altLang="zh-TW"/>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TW" sz="4000"/>
              <a:t>An example schema of a student relation which ORDBMS supports </a:t>
            </a:r>
          </a:p>
        </p:txBody>
      </p:sp>
      <p:sp>
        <p:nvSpPr>
          <p:cNvPr id="84995" name="Rectangle 3"/>
          <p:cNvSpPr>
            <a:spLocks noGrp="1" noChangeArrowheads="1"/>
          </p:cNvSpPr>
          <p:nvPr>
            <p:ph type="body" idx="1"/>
          </p:nvPr>
        </p:nvSpPr>
        <p:spPr/>
        <p:txBody>
          <a:bodyPr/>
          <a:lstStyle/>
          <a:p>
            <a:pPr>
              <a:lnSpc>
                <a:spcPct val="90000"/>
              </a:lnSpc>
            </a:pPr>
            <a:endParaRPr lang="en-US" altLang="zh-TW" sz="2800"/>
          </a:p>
          <a:p>
            <a:pPr>
              <a:lnSpc>
                <a:spcPct val="90000"/>
              </a:lnSpc>
            </a:pPr>
            <a:r>
              <a:rPr lang="en-US" altLang="zh-TW" sz="2800"/>
              <a:t>STUDENT(fname,lname,ID,sex,major,address,dname,location,picture) </a:t>
            </a:r>
            <a:br>
              <a:rPr lang="en-US" altLang="zh-TW" sz="2800"/>
            </a:br>
            <a:endParaRPr lang="en-US" altLang="zh-TW" sz="2800"/>
          </a:p>
          <a:p>
            <a:pPr>
              <a:lnSpc>
                <a:spcPct val="90000"/>
              </a:lnSpc>
            </a:pPr>
            <a:r>
              <a:rPr lang="en-US" altLang="zh-TW" sz="2800"/>
              <a:t>Notice : extra attributes "location" and "picture" which are not present in the traditional EMPLOYEE relation of RDBMS. The datatype of "location" is "geographic point" and "picture" is "image". </a:t>
            </a:r>
            <a:br>
              <a:rPr lang="en-US" altLang="zh-TW" sz="2800"/>
            </a:br>
            <a:endParaRPr lang="en-US" altLang="zh-TW"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TW" sz="4000"/>
              <a:t>Introduction to Object-Relational DBMSs (Cont)</a:t>
            </a:r>
          </a:p>
        </p:txBody>
      </p:sp>
      <p:sp>
        <p:nvSpPr>
          <p:cNvPr id="57347" name="Rectangle 3"/>
          <p:cNvSpPr>
            <a:spLocks noGrp="1" noChangeArrowheads="1"/>
          </p:cNvSpPr>
          <p:nvPr>
            <p:ph type="body" idx="1"/>
          </p:nvPr>
        </p:nvSpPr>
        <p:spPr/>
        <p:txBody>
          <a:bodyPr/>
          <a:lstStyle/>
          <a:p>
            <a:r>
              <a:rPr lang="en-US" altLang="zh-TW"/>
              <a:t>This article compares and contrasts this new class of database with the relational databases, RDBMS from which they are evolving and also with efficient object-oriented databases, OODBMSs, also known as object databases, ODBMSs.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TW" sz="4000" b="1"/>
              <a:t>The differences between the three approaches</a:t>
            </a:r>
          </a:p>
        </p:txBody>
      </p:sp>
      <p:sp>
        <p:nvSpPr>
          <p:cNvPr id="86019" name="Rectangle 3"/>
          <p:cNvSpPr>
            <a:spLocks noGrp="1" noChangeArrowheads="1"/>
          </p:cNvSpPr>
          <p:nvPr>
            <p:ph type="body" sz="half" idx="4294967295"/>
          </p:nvPr>
        </p:nvSpPr>
        <p:spPr>
          <a:xfrm>
            <a:off x="0" y="1600200"/>
            <a:ext cx="4038600" cy="4530725"/>
          </a:xfrm>
        </p:spPr>
        <p:txBody>
          <a:bodyPr/>
          <a:lstStyle/>
          <a:p>
            <a:r>
              <a:rPr lang="en-US" altLang="zh-TW" sz="2800"/>
              <a:t>		</a:t>
            </a:r>
          </a:p>
        </p:txBody>
      </p:sp>
      <p:graphicFrame>
        <p:nvGraphicFramePr>
          <p:cNvPr id="86073" name="Group 57"/>
          <p:cNvGraphicFramePr>
            <a:graphicFrameLocks noGrp="1"/>
          </p:cNvGraphicFramePr>
          <p:nvPr>
            <p:ph sz="half" idx="4294967295"/>
          </p:nvPr>
        </p:nvGraphicFramePr>
        <p:xfrm>
          <a:off x="1006475" y="1628775"/>
          <a:ext cx="8137525" cy="4910011"/>
        </p:xfrm>
        <a:graphic>
          <a:graphicData uri="http://schemas.openxmlformats.org/drawingml/2006/table">
            <a:tbl>
              <a:tblPr/>
              <a:tblGrid>
                <a:gridCol w="2036763"/>
                <a:gridCol w="2033587"/>
                <a:gridCol w="2033588"/>
                <a:gridCol w="2033587"/>
              </a:tblGrid>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b="1"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Criteria</a:t>
                      </a:r>
                      <a:r>
                        <a:rPr kumimoji="1" lang="en-US" altLang="zh-TW" sz="2800" b="0"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b="1"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RDBMS</a:t>
                      </a:r>
                      <a:r>
                        <a:rPr kumimoji="1" lang="en-US" altLang="zh-TW" sz="2800" b="0"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b="1"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ODBMS</a:t>
                      </a:r>
                      <a:r>
                        <a:rPr kumimoji="1" lang="en-US" altLang="zh-TW" sz="2800" b="0"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2800" b="1"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ORDBMS</a:t>
                      </a:r>
                      <a:r>
                        <a:rPr kumimoji="1" lang="en-US" altLang="zh-TW" sz="2800" b="0"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Defining standard</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SQL2</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ODMG-2.0</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SQL3 (in process)</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Support for object-oriented features</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Does not support;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It is difficult to map program object to the database</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Supports extensively</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Limited support; mostly to new data type</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Usage</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Easy to use</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OK for programmers; some SQL access for end users</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Easy to use except for some extensions</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Support for complex relationships</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Does not support abstract datatypes</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Supports a wide variety of datatypes and data with complex inter-relationships</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Supports Abstract datatypes and complex relationships</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Performance</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Very good performance</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Relatively less performanc</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imes New Roman" charset="0"/>
                          <a:ea typeface="新細明體" pitchFamily="18" charset="-120"/>
                          <a:cs typeface="Times New Roman" charset="0"/>
                        </a:rPr>
                        <a:t>Expected to perform very well</a:t>
                      </a:r>
                      <a:r>
                        <a:rPr kumimoji="1" lang="en-US" altLang="zh-TW" sz="16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US" altLang="zh-TW" sz="4000" b="1"/>
              <a:t>The differences between the three approaches</a:t>
            </a:r>
          </a:p>
        </p:txBody>
      </p:sp>
      <p:graphicFrame>
        <p:nvGraphicFramePr>
          <p:cNvPr id="90225" name="Group 113"/>
          <p:cNvGraphicFramePr>
            <a:graphicFrameLocks noGrp="1"/>
          </p:cNvGraphicFramePr>
          <p:nvPr>
            <p:ph idx="1"/>
          </p:nvPr>
        </p:nvGraphicFramePr>
        <p:xfrm>
          <a:off x="457200" y="1600200"/>
          <a:ext cx="8229600" cy="4768533"/>
        </p:xfrm>
        <a:graphic>
          <a:graphicData uri="http://schemas.openxmlformats.org/drawingml/2006/table">
            <a:tbl>
              <a:tblPr/>
              <a:tblGrid>
                <a:gridCol w="2057400"/>
                <a:gridCol w="2057400"/>
                <a:gridCol w="2057400"/>
                <a:gridCol w="2057400"/>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800" b="1"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Criteria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800" b="1"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RDBMS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800" b="1"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ODBMS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800" b="1" i="0" u="none" strike="noStrike" cap="none" normalizeH="0" baseline="0" smtClean="0">
                          <a:ln>
                            <a:noFill/>
                          </a:ln>
                          <a:solidFill>
                            <a:schemeClr val="tx1"/>
                          </a:solidFill>
                          <a:effectLst>
                            <a:outerShdw blurRad="38100" dist="38100" dir="2700000" algn="tl">
                              <a:srgbClr val="000000"/>
                            </a:outerShdw>
                          </a:effectLst>
                          <a:latin typeface="Tahoma" charset="0"/>
                          <a:ea typeface="新細明體" pitchFamily="18" charset="-120"/>
                        </a:rPr>
                        <a:t>ORDBMS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Product maturity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Relatively old and so very mature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This concept is few years old and so relatively matur feature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Still in development stage so immature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The use of SQL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Extensive supports SQL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OQL is similar to SQL, but with additional features like Complex objects and object-oriented features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SQL3 is being developed with OO features incorporated in it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Advantages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Its dependence on SQL, relatively simple query optimization hence good performance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It can handle all types of complex applications, reusability of code, less coding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Ability to query complex applications and ability to handle large and complex applications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Disadvantage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Inability to handle complex applications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Low performance due to complex query optimization, inability to support large-scale systems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Low performance in web application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Support from vendors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It is considered to be highly successful so the market size is very large but many vendors are moving towards ORDBMS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Presently lacking vendor support due to vast size of RDBMS market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1" lang="en-US" altLang="zh-TW" sz="1200" b="0" i="0" u="none" strike="noStrike" cap="none" normalizeH="0" baseline="0" smtClean="0">
                          <a:ln>
                            <a:noFill/>
                          </a:ln>
                          <a:solidFill>
                            <a:srgbClr val="FFFF00"/>
                          </a:solidFill>
                          <a:effectLst>
                            <a:outerShdw blurRad="38100" dist="38100" dir="2700000" algn="tl">
                              <a:srgbClr val="000000"/>
                            </a:outerShdw>
                          </a:effectLst>
                          <a:latin typeface="Tahoma" charset="0"/>
                          <a:ea typeface="新細明體" pitchFamily="18" charset="-120"/>
                        </a:rPr>
                        <a:t>All major RDBMS vendors are after this so has very good future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TW" sz="3200"/>
              <a:t>Does a database supporting complex applications have to be object-oriented?</a:t>
            </a:r>
            <a:r>
              <a:rPr lang="en-US" altLang="zh-TW" sz="4000"/>
              <a:t> </a:t>
            </a:r>
          </a:p>
        </p:txBody>
      </p:sp>
      <p:sp>
        <p:nvSpPr>
          <p:cNvPr id="58371" name="Rectangle 3"/>
          <p:cNvSpPr>
            <a:spLocks noGrp="1" noChangeArrowheads="1"/>
          </p:cNvSpPr>
          <p:nvPr>
            <p:ph type="body" idx="1"/>
          </p:nvPr>
        </p:nvSpPr>
        <p:spPr>
          <a:xfrm>
            <a:off x="468313" y="2327275"/>
            <a:ext cx="8229600" cy="4530725"/>
          </a:xfrm>
        </p:spPr>
        <p:txBody>
          <a:bodyPr/>
          <a:lstStyle/>
          <a:p>
            <a:pPr>
              <a:lnSpc>
                <a:spcPct val="90000"/>
              </a:lnSpc>
            </a:pPr>
            <a:r>
              <a:rPr lang="en-US" altLang="zh-TW" sz="2400"/>
              <a:t>A certain group thinks that future applications can only be implemented with pure object-oriented systems. Initially these systems looked promising. However, they have been unable to live up to the expectations. A new technology has evolved in which relational and object-oriented concepts have been combined or merged. These systems are called </a:t>
            </a:r>
            <a:r>
              <a:rPr lang="en-US" altLang="zh-TW" sz="2400">
                <a:solidFill>
                  <a:srgbClr val="FF00FF"/>
                </a:solidFill>
              </a:rPr>
              <a:t>object-relational database systems</a:t>
            </a:r>
            <a:r>
              <a:rPr lang="en-US" altLang="zh-TW" sz="2400"/>
              <a:t>. The main advantages of ORDBMSs are massive scalability and support for object-oriented features.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TW"/>
              <a:t>Advantages of ORDBMSs</a:t>
            </a:r>
          </a:p>
        </p:txBody>
      </p:sp>
      <p:sp>
        <p:nvSpPr>
          <p:cNvPr id="59395" name="Rectangle 3"/>
          <p:cNvSpPr>
            <a:spLocks noGrp="1" noChangeArrowheads="1"/>
          </p:cNvSpPr>
          <p:nvPr>
            <p:ph type="body" idx="1"/>
          </p:nvPr>
        </p:nvSpPr>
        <p:spPr/>
        <p:txBody>
          <a:bodyPr/>
          <a:lstStyle/>
          <a:p>
            <a:pPr>
              <a:lnSpc>
                <a:spcPct val="90000"/>
              </a:lnSpc>
            </a:pPr>
            <a:r>
              <a:rPr lang="en-US" altLang="zh-TW" sz="2800"/>
              <a:t>The main advantages of extending the relational data model come from </a:t>
            </a:r>
            <a:r>
              <a:rPr lang="en-US" altLang="zh-TW" sz="2800" i="1">
                <a:solidFill>
                  <a:srgbClr val="FF0000"/>
                </a:solidFill>
              </a:rPr>
              <a:t>reuse</a:t>
            </a:r>
            <a:r>
              <a:rPr lang="en-US" altLang="zh-TW" sz="2800"/>
              <a:t> and </a:t>
            </a:r>
            <a:r>
              <a:rPr lang="en-US" altLang="zh-TW" sz="2800" i="1">
                <a:solidFill>
                  <a:srgbClr val="FF0000"/>
                </a:solidFill>
              </a:rPr>
              <a:t>sharing</a:t>
            </a:r>
            <a:r>
              <a:rPr lang="en-US" altLang="zh-TW" sz="2800"/>
              <a:t>.</a:t>
            </a:r>
          </a:p>
          <a:p>
            <a:pPr>
              <a:lnSpc>
                <a:spcPct val="90000"/>
              </a:lnSpc>
            </a:pPr>
            <a:r>
              <a:rPr lang="en-US" altLang="zh-TW" sz="2800"/>
              <a:t>Reuse comes from the ability to extend the DBMS server to perform standard functionality centrally, rather than have it coded in each application.</a:t>
            </a:r>
          </a:p>
          <a:p>
            <a:pPr>
              <a:lnSpc>
                <a:spcPct val="90000"/>
              </a:lnSpc>
            </a:pPr>
            <a:r>
              <a:rPr lang="en-US" altLang="zh-TW" sz="2800"/>
              <a:t>If we can embed the functionality in the server, it saves having to define it in each application that needs it, and consequently allows the functionality to be shared by all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TW"/>
              <a:t>Disadvantages of ORDBMSs</a:t>
            </a:r>
          </a:p>
        </p:txBody>
      </p:sp>
      <p:sp>
        <p:nvSpPr>
          <p:cNvPr id="60419" name="Rectangle 3"/>
          <p:cNvSpPr>
            <a:spLocks noGrp="1" noChangeArrowheads="1"/>
          </p:cNvSpPr>
          <p:nvPr>
            <p:ph type="body" idx="1"/>
          </p:nvPr>
        </p:nvSpPr>
        <p:spPr/>
        <p:txBody>
          <a:bodyPr/>
          <a:lstStyle/>
          <a:p>
            <a:pPr>
              <a:lnSpc>
                <a:spcPct val="90000"/>
              </a:lnSpc>
            </a:pPr>
            <a:r>
              <a:rPr lang="en-US" altLang="zh-TW" sz="2400"/>
              <a:t>The ORDBMSs approach has the obvious disadvantage of complexity and associated increased costs.</a:t>
            </a:r>
          </a:p>
          <a:p>
            <a:pPr>
              <a:lnSpc>
                <a:spcPct val="90000"/>
              </a:lnSpc>
            </a:pPr>
            <a:endParaRPr lang="en-US" altLang="zh-TW" sz="2400"/>
          </a:p>
          <a:p>
            <a:pPr>
              <a:lnSpc>
                <a:spcPct val="90000"/>
              </a:lnSpc>
            </a:pPr>
            <a:r>
              <a:rPr lang="en-US" altLang="zh-TW" sz="2400"/>
              <a:t>There are proponents of the relational approach that believe the essential simplicity and purity of the relational model are lost with these types of extension.</a:t>
            </a:r>
          </a:p>
          <a:p>
            <a:pPr>
              <a:lnSpc>
                <a:spcPct val="90000"/>
              </a:lnSpc>
            </a:pPr>
            <a:endParaRPr lang="en-US" altLang="zh-TW" sz="2400"/>
          </a:p>
          <a:p>
            <a:pPr>
              <a:lnSpc>
                <a:spcPct val="90000"/>
              </a:lnSpc>
            </a:pPr>
            <a:r>
              <a:rPr lang="en-US" altLang="zh-TW" sz="2400"/>
              <a:t>There are  also those that believe that the RDMSs is being extended for what will be a minority of applications that do not achieve optimal performance with current relational technology.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TW" sz="4000"/>
              <a:t>Disadvantages of ORDBMSs (Cont.)</a:t>
            </a:r>
          </a:p>
        </p:txBody>
      </p:sp>
      <p:sp>
        <p:nvSpPr>
          <p:cNvPr id="61443" name="Rectangle 3"/>
          <p:cNvSpPr>
            <a:spLocks noGrp="1" noChangeArrowheads="1"/>
          </p:cNvSpPr>
          <p:nvPr>
            <p:ph type="body" idx="1"/>
          </p:nvPr>
        </p:nvSpPr>
        <p:spPr/>
        <p:txBody>
          <a:bodyPr/>
          <a:lstStyle/>
          <a:p>
            <a:pPr>
              <a:lnSpc>
                <a:spcPct val="80000"/>
              </a:lnSpc>
            </a:pPr>
            <a:r>
              <a:rPr lang="en-US" altLang="zh-TW" sz="2400"/>
              <a:t>Instead of discussing object models, terms like ‘user-defined data types’ are used. The terminology of object-orientation abounds with terms like ‘abstract types’. ‘class hierarchies’, and ‘object models’. However, ORDBMSs vendors are attempting to portray object models as extensions to the relational model with some additional complexities.</a:t>
            </a:r>
          </a:p>
          <a:p>
            <a:pPr>
              <a:lnSpc>
                <a:spcPct val="80000"/>
              </a:lnSpc>
            </a:pPr>
            <a:endParaRPr lang="en-US" altLang="zh-TW" sz="2400"/>
          </a:p>
          <a:p>
            <a:pPr>
              <a:lnSpc>
                <a:spcPct val="80000"/>
              </a:lnSpc>
            </a:pPr>
            <a:r>
              <a:rPr lang="en-US" altLang="zh-TW" sz="2400"/>
              <a:t>This potentially misses the point of object-orientation, highlighting the large semantic gap between these two technologies.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TW" b="1"/>
              <a:t>Relational DBMS</a:t>
            </a:r>
            <a:r>
              <a:rPr lang="en-US" altLang="zh-TW"/>
              <a:t> </a:t>
            </a:r>
          </a:p>
        </p:txBody>
      </p:sp>
      <p:sp>
        <p:nvSpPr>
          <p:cNvPr id="62467" name="Rectangle 3"/>
          <p:cNvSpPr>
            <a:spLocks noGrp="1" noChangeArrowheads="1"/>
          </p:cNvSpPr>
          <p:nvPr>
            <p:ph type="body" idx="1"/>
          </p:nvPr>
        </p:nvSpPr>
        <p:spPr/>
        <p:txBody>
          <a:bodyPr/>
          <a:lstStyle/>
          <a:p>
            <a:r>
              <a:rPr lang="en-US" altLang="zh-TW" sz="2800"/>
              <a:t>The relational model was formally introduced by Dr. E. F. Codd in 1970 and has evolved since then, through a series of writings and later through implementations by IBM and others. The defining standard for relational databases is published by ANSI (the American National Standard Institute) as SQL (ANSI 1986) or SQL1, called SQL-86. A revised standard is called SQL2, also referred to as SQL-92.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TW" b="1"/>
              <a:t>Relational DBMS</a:t>
            </a:r>
            <a:r>
              <a:rPr lang="en-US" altLang="zh-TW"/>
              <a:t> </a:t>
            </a:r>
          </a:p>
        </p:txBody>
      </p:sp>
      <p:sp>
        <p:nvSpPr>
          <p:cNvPr id="63491" name="Rectangle 3"/>
          <p:cNvSpPr>
            <a:spLocks noGrp="1" noChangeArrowheads="1"/>
          </p:cNvSpPr>
          <p:nvPr>
            <p:ph type="body" idx="1"/>
          </p:nvPr>
        </p:nvSpPr>
        <p:spPr/>
        <p:txBody>
          <a:bodyPr/>
          <a:lstStyle/>
          <a:p>
            <a:pPr>
              <a:lnSpc>
                <a:spcPct val="80000"/>
              </a:lnSpc>
            </a:pPr>
            <a:r>
              <a:rPr lang="en-US" altLang="zh-TW" sz="2800"/>
              <a:t>A relational database is composed of many relations in the form of two-dimensional tables of rows and columns containing related tuples. </a:t>
            </a:r>
          </a:p>
          <a:p>
            <a:pPr>
              <a:lnSpc>
                <a:spcPct val="80000"/>
              </a:lnSpc>
            </a:pPr>
            <a:endParaRPr lang="en-US" altLang="zh-TW" sz="2800"/>
          </a:p>
          <a:p>
            <a:pPr>
              <a:lnSpc>
                <a:spcPct val="80000"/>
              </a:lnSpc>
            </a:pPr>
            <a:r>
              <a:rPr lang="en-US" altLang="zh-TW" sz="2800"/>
              <a:t>Organizing data into tables, the form in which data is presented to the user and the programmer, is known as the </a:t>
            </a:r>
            <a:r>
              <a:rPr lang="en-US" altLang="zh-TW" sz="2800" b="1">
                <a:solidFill>
                  <a:srgbClr val="FFFF00"/>
                </a:solidFill>
              </a:rPr>
              <a:t>logical view</a:t>
            </a:r>
            <a:r>
              <a:rPr lang="en-US" altLang="zh-TW" sz="2800"/>
              <a:t> of the database. The stored data on a computer disk system is called the </a:t>
            </a:r>
            <a:r>
              <a:rPr lang="en-US" altLang="zh-TW" sz="2800" b="1">
                <a:solidFill>
                  <a:srgbClr val="FFFF00"/>
                </a:solidFill>
              </a:rPr>
              <a:t>internal view</a:t>
            </a:r>
            <a:r>
              <a:rPr lang="en-US" altLang="zh-TW" sz="2800"/>
              <a:t>. The rows (tuples) are called </a:t>
            </a:r>
            <a:r>
              <a:rPr lang="en-US" altLang="zh-TW" sz="2800" b="1">
                <a:solidFill>
                  <a:srgbClr val="FFFF00"/>
                </a:solidFill>
              </a:rPr>
              <a:t>records</a:t>
            </a:r>
            <a:r>
              <a:rPr lang="en-US" altLang="zh-TW" sz="2800"/>
              <a:t> and the columns (fields in the record) are called </a:t>
            </a:r>
            <a:r>
              <a:rPr lang="en-US" altLang="zh-TW" sz="2800" b="1">
                <a:solidFill>
                  <a:srgbClr val="FFFF00"/>
                </a:solidFill>
              </a:rPr>
              <a:t>attributes</a:t>
            </a:r>
            <a:r>
              <a:rPr lang="en-US" altLang="zh-TW" sz="2800"/>
              <a:t>. </a:t>
            </a:r>
          </a:p>
        </p:txBody>
      </p:sp>
    </p:spTree>
  </p:cSld>
  <p:clrMapOvr>
    <a:masterClrMapping/>
  </p:clrMapOvr>
</p:sld>
</file>

<file path=ppt/theme/theme1.xml><?xml version="1.0" encoding="utf-8"?>
<a:theme xmlns:a="http://schemas.openxmlformats.org/drawingml/2006/main" name="Balance">
  <a:themeElements>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fontScheme name="Balance">
      <a:majorFont>
        <a:latin typeface="Arial"/>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charset="0"/>
            <a:ea typeface="新細明體" pitchFamily="18" charset="-120"/>
          </a:defRPr>
        </a:defPPr>
      </a:lstStyle>
    </a:lnDef>
  </a:objectDefaults>
  <a:extraClrSchemeLst>
    <a:extraClrScheme>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Balanc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Balanc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Balanc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Balanc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Balanc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Balanc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Balanc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Balance</Template>
  <TotalTime>742</TotalTime>
  <Words>1961</Words>
  <Application>Microsoft Office PowerPoint</Application>
  <PresentationFormat>On-screen Show (4:3)</PresentationFormat>
  <Paragraphs>165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Balance</vt:lpstr>
      <vt:lpstr>Object-Relational DBMSs</vt:lpstr>
      <vt:lpstr>Introduction to Object-Relational DBMSs</vt:lpstr>
      <vt:lpstr>Introduction to Object-Relational DBMSs (Cont)</vt:lpstr>
      <vt:lpstr>Does a database supporting complex applications have to be object-oriented? </vt:lpstr>
      <vt:lpstr>Advantages of ORDBMSs</vt:lpstr>
      <vt:lpstr>Disadvantages of ORDBMSs</vt:lpstr>
      <vt:lpstr>Disadvantages of ORDBMSs (Cont.)</vt:lpstr>
      <vt:lpstr>Relational DBMS </vt:lpstr>
      <vt:lpstr>Relational DBMS </vt:lpstr>
      <vt:lpstr>Relational DBMS</vt:lpstr>
      <vt:lpstr>RDBMSs </vt:lpstr>
      <vt:lpstr>Disadvantages of Relational Databases</vt:lpstr>
      <vt:lpstr>SQL</vt:lpstr>
      <vt:lpstr>Object-Oriented DBMS (OODBMS)</vt:lpstr>
      <vt:lpstr>Object-Oriented DBMS (OODBMS)</vt:lpstr>
      <vt:lpstr>Object-Oriented DBMS (OODBMS)</vt:lpstr>
      <vt:lpstr>Object-oriented database management systems (OODBMSs)</vt:lpstr>
      <vt:lpstr>Object-oriented database management systems (OODBMSs)</vt:lpstr>
      <vt:lpstr>Changing the lack of defining</vt:lpstr>
      <vt:lpstr>Consists</vt:lpstr>
      <vt:lpstr>Data Model</vt:lpstr>
      <vt:lpstr>Data Model (cont.)</vt:lpstr>
      <vt:lpstr>OODBMSs</vt:lpstr>
      <vt:lpstr>Difference between relational databases and OO databases</vt:lpstr>
      <vt:lpstr>OODBMSs Problems</vt:lpstr>
      <vt:lpstr>Object-Relational DBMS (ORDBMS)</vt:lpstr>
      <vt:lpstr> Characteristics of an ORDBMSs </vt:lpstr>
      <vt:lpstr>Users define datatypes </vt:lpstr>
      <vt:lpstr>An example schema of a student relation which ORDBMS supports </vt:lpstr>
      <vt:lpstr>The differences between the three approaches</vt:lpstr>
      <vt:lpstr>The differences between the three approaches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Object-Relational DBMSs</dc:title>
  <dc:creator>user</dc:creator>
  <cp:lastModifiedBy>Windows User</cp:lastModifiedBy>
  <cp:revision>8</cp:revision>
  <dcterms:created xsi:type="dcterms:W3CDTF">2003-12-08T22:42:46Z</dcterms:created>
  <dcterms:modified xsi:type="dcterms:W3CDTF">2018-04-14T18:34:02Z</dcterms:modified>
</cp:coreProperties>
</file>