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0" r:id="rId1"/>
  </p:sldMasterIdLst>
  <p:sldIdLst>
    <p:sldId id="256" r:id="rId2"/>
    <p:sldId id="259" r:id="rId3"/>
    <p:sldId id="257" r:id="rId4"/>
    <p:sldId id="260" r:id="rId5"/>
    <p:sldId id="258"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330"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6393B88-7581-43F8-9DC7-CF8969A0D148}"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404684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393B88-7581-43F8-9DC7-CF8969A0D148}"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88648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393B88-7581-43F8-9DC7-CF8969A0D148}"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182820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393B88-7581-43F8-9DC7-CF8969A0D148}"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289164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93B88-7581-43F8-9DC7-CF8969A0D148}"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125287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6393B88-7581-43F8-9DC7-CF8969A0D148}"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136740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6393B88-7581-43F8-9DC7-CF8969A0D148}" type="datetimeFigureOut">
              <a:rPr lang="en-IN" smtClean="0"/>
              <a:t>14-03-2022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384923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6393B88-7581-43F8-9DC7-CF8969A0D148}" type="datetimeFigureOut">
              <a:rPr lang="en-IN" smtClean="0"/>
              <a:t>14-03-2022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266688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93B88-7581-43F8-9DC7-CF8969A0D148}" type="datetimeFigureOut">
              <a:rPr lang="en-IN" smtClean="0"/>
              <a:t>14-03-2022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376563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393B88-7581-43F8-9DC7-CF8969A0D148}"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195430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393B88-7581-43F8-9DC7-CF8969A0D148}"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B89AC-AEC4-4A80-A69B-53679D6D3753}" type="slidenum">
              <a:rPr lang="en-IN" smtClean="0"/>
              <a:t>‹#›</a:t>
            </a:fld>
            <a:endParaRPr lang="en-IN"/>
          </a:p>
        </p:txBody>
      </p:sp>
    </p:spTree>
    <p:extLst>
      <p:ext uri="{BB962C8B-B14F-4D97-AF65-F5344CB8AC3E}">
        <p14:creationId xmlns:p14="http://schemas.microsoft.com/office/powerpoint/2010/main" val="89944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93B88-7581-43F8-9DC7-CF8969A0D148}" type="datetimeFigureOut">
              <a:rPr lang="en-IN" smtClean="0"/>
              <a:t>14-03-2022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B89AC-AEC4-4A80-A69B-53679D6D3753}" type="slidenum">
              <a:rPr lang="en-IN" smtClean="0"/>
              <a:t>‹#›</a:t>
            </a:fld>
            <a:endParaRPr lang="en-IN"/>
          </a:p>
        </p:txBody>
      </p:sp>
    </p:spTree>
    <p:extLst>
      <p:ext uri="{BB962C8B-B14F-4D97-AF65-F5344CB8AC3E}">
        <p14:creationId xmlns:p14="http://schemas.microsoft.com/office/powerpoint/2010/main" val="3184159664"/>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72733"/>
            <a:ext cx="9144000" cy="669702"/>
          </a:xfrm>
        </p:spPr>
        <p:txBody>
          <a:bodyPr>
            <a:normAutofit fontScale="90000"/>
          </a:bodyPr>
          <a:lstStyle/>
          <a:p>
            <a:pPr algn="l"/>
            <a:r>
              <a:rPr lang="en-IN" dirty="0">
                <a:latin typeface="Times New Roman" panose="02020603050405020304" pitchFamily="18" charset="0"/>
                <a:cs typeface="Times New Roman" panose="02020603050405020304" pitchFamily="18" charset="0"/>
              </a:rPr>
              <a:t>Problem Statement </a:t>
            </a:r>
          </a:p>
        </p:txBody>
      </p:sp>
      <p:sp>
        <p:nvSpPr>
          <p:cNvPr id="3" name="Subtitle 2"/>
          <p:cNvSpPr>
            <a:spLocks noGrp="1"/>
          </p:cNvSpPr>
          <p:nvPr>
            <p:ph type="subTitle" idx="1"/>
          </p:nvPr>
        </p:nvSpPr>
        <p:spPr>
          <a:xfrm>
            <a:off x="1524000" y="1996225"/>
            <a:ext cx="9144000" cy="4494727"/>
          </a:xfrm>
        </p:spPr>
        <p:txBody>
          <a:bodyPr>
            <a:normAutofit fontScale="92500" lnSpcReduction="10000"/>
          </a:bodyPr>
          <a:lstStyle/>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It’s a van hire company called </a:t>
            </a:r>
            <a:r>
              <a:rPr lang="en-IN" dirty="0" err="1">
                <a:solidFill>
                  <a:srgbClr val="FF0000"/>
                </a:solidFill>
                <a:latin typeface="Times New Roman" panose="02020603050405020304" pitchFamily="18" charset="0"/>
                <a:cs typeface="Times New Roman" panose="02020603050405020304" pitchFamily="18" charset="0"/>
              </a:rPr>
              <a:t>TopHire</a:t>
            </a:r>
            <a:r>
              <a:rPr lang="en-IN" dirty="0">
                <a:latin typeface="Times New Roman" panose="02020603050405020304" pitchFamily="18" charset="0"/>
                <a:cs typeface="Times New Roman" panose="02020603050405020304" pitchFamily="18" charset="0"/>
              </a:rPr>
              <a:t>. It’s purely fictional of course. Their business system (</a:t>
            </a:r>
            <a:r>
              <a:rPr lang="en-IN" dirty="0" err="1">
                <a:solidFill>
                  <a:srgbClr val="FF0000"/>
                </a:solidFill>
                <a:latin typeface="Times New Roman" panose="02020603050405020304" pitchFamily="18" charset="0"/>
                <a:cs typeface="Times New Roman" panose="02020603050405020304" pitchFamily="18" charset="0"/>
              </a:rPr>
              <a:t>HireBase</a:t>
            </a:r>
            <a:r>
              <a:rPr lang="en-IN" dirty="0">
                <a:latin typeface="Times New Roman" panose="02020603050405020304" pitchFamily="18" charset="0"/>
                <a:cs typeface="Times New Roman" panose="02020603050405020304" pitchFamily="18" charset="0"/>
              </a:rPr>
              <a:t>) captures the rental information, including the customer information. </a:t>
            </a:r>
            <a:r>
              <a:rPr lang="en-IN" dirty="0" err="1">
                <a:latin typeface="Times New Roman" panose="02020603050405020304" pitchFamily="18" charset="0"/>
                <a:cs typeface="Times New Roman" panose="02020603050405020304" pitchFamily="18" charset="0"/>
              </a:rPr>
              <a:t>HireBase</a:t>
            </a:r>
            <a:r>
              <a:rPr lang="en-IN" dirty="0">
                <a:latin typeface="Times New Roman" panose="02020603050405020304" pitchFamily="18" charset="0"/>
                <a:cs typeface="Times New Roman" panose="02020603050405020304" pitchFamily="18" charset="0"/>
              </a:rPr>
              <a:t> has a fleet database where all vans are maintained. </a:t>
            </a:r>
            <a:r>
              <a:rPr lang="en-IN" dirty="0" err="1">
                <a:latin typeface="Times New Roman" panose="02020603050405020304" pitchFamily="18" charset="0"/>
                <a:cs typeface="Times New Roman" panose="02020603050405020304" pitchFamily="18" charset="0"/>
              </a:rPr>
              <a:t>HireBase</a:t>
            </a:r>
            <a:r>
              <a:rPr lang="en-IN" dirty="0">
                <a:latin typeface="Times New Roman" panose="02020603050405020304" pitchFamily="18" charset="0"/>
                <a:cs typeface="Times New Roman" panose="02020603050405020304" pitchFamily="18" charset="0"/>
              </a:rPr>
              <a:t> contains only 3 tables:</a:t>
            </a:r>
          </a:p>
          <a:p>
            <a:pPr marL="457200" indent="-457200" algn="just">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Customer:</a:t>
            </a:r>
            <a:r>
              <a:rPr lang="en-IN" dirty="0">
                <a:latin typeface="Times New Roman" panose="02020603050405020304" pitchFamily="18" charset="0"/>
                <a:cs typeface="Times New Roman" panose="02020603050405020304" pitchFamily="18" charset="0"/>
              </a:rPr>
              <a:t> contains 100 customers, e.g. name, data of birth, telephone number, etc. A column called </a:t>
            </a:r>
            <a:r>
              <a:rPr lang="en-IN" dirty="0" err="1">
                <a:latin typeface="Times New Roman" panose="02020603050405020304" pitchFamily="18" charset="0"/>
                <a:cs typeface="Times New Roman" panose="02020603050405020304" pitchFamily="18" charset="0"/>
              </a:rPr>
              <a:t>CustomerId</a:t>
            </a:r>
            <a:r>
              <a:rPr lang="en-IN" dirty="0">
                <a:latin typeface="Times New Roman" panose="02020603050405020304" pitchFamily="18" charset="0"/>
                <a:cs typeface="Times New Roman" panose="02020603050405020304" pitchFamily="18" charset="0"/>
              </a:rPr>
              <a:t> uniquely identifies a customer.</a:t>
            </a:r>
          </a:p>
          <a:p>
            <a:pPr marL="457200" indent="-457200" algn="just">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Van:</a:t>
            </a:r>
            <a:r>
              <a:rPr lang="en-IN" dirty="0">
                <a:latin typeface="Times New Roman" panose="02020603050405020304" pitchFamily="18" charset="0"/>
                <a:cs typeface="Times New Roman" panose="02020603050405020304" pitchFamily="18" charset="0"/>
              </a:rPr>
              <a:t> contains 20 vans that Top Hire operates. It’s their fleet. Contains the registration number, engine size, van size, colour, year of manufacture. The unique identifier for each van is the registration number.</a:t>
            </a:r>
          </a:p>
          <a:p>
            <a:pPr marL="457200" indent="-457200" algn="just">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Hire:</a:t>
            </a:r>
            <a:r>
              <a:rPr lang="en-IN" dirty="0">
                <a:latin typeface="Times New Roman" panose="02020603050405020304" pitchFamily="18" charset="0"/>
                <a:cs typeface="Times New Roman" panose="02020603050405020304" pitchFamily="18" charset="0"/>
              </a:rPr>
              <a:t> contains 1000 hire transactions since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Jan 2011. Every hire transaction stores: who the customer was, which van was rented out, the date it occurred, number of days and various hire fees/charges (the van, sat </a:t>
            </a:r>
            <a:r>
              <a:rPr lang="en-IN" dirty="0" err="1">
                <a:latin typeface="Times New Roman" panose="02020603050405020304" pitchFamily="18" charset="0"/>
                <a:cs typeface="Times New Roman" panose="02020603050405020304" pitchFamily="18" charset="0"/>
              </a:rPr>
              <a:t>nav</a:t>
            </a:r>
            <a:r>
              <a:rPr lang="en-IN" dirty="0">
                <a:latin typeface="Times New Roman" panose="02020603050405020304" pitchFamily="18" charset="0"/>
                <a:cs typeface="Times New Roman" panose="02020603050405020304" pitchFamily="18" charset="0"/>
              </a:rPr>
              <a:t>, insurance, damage waiver and total bill). For each transaction we have Hire ID, which is a unique identifier in this table.</a:t>
            </a:r>
          </a:p>
          <a:p>
            <a:endParaRPr lang="en-IN" dirty="0"/>
          </a:p>
        </p:txBody>
      </p:sp>
    </p:spTree>
    <p:extLst>
      <p:ext uri="{BB962C8B-B14F-4D97-AF65-F5344CB8AC3E}">
        <p14:creationId xmlns:p14="http://schemas.microsoft.com/office/powerpoint/2010/main" val="211247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100" b="1" dirty="0"/>
              <a:t>(DT_I4)((DT_WSTR,4)YEAR(GETDATE()) + RIGHT("0" + (DT_WSTR,2)MONTH(GETDATE()),2) + RIGHT("0" + (DT_WSTR,2)DAY(GETDATE()),2))</a:t>
            </a:r>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122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26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31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04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65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41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95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27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wbi1.files.wordpress.com/2012/05/hirebase-customer.png?w=576&amp;h=13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380" y="1613415"/>
            <a:ext cx="4918657" cy="20441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wbi1.files.wordpress.com/2012/05/hirebase-van.png?w=367&amp;h=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316" y="1455313"/>
            <a:ext cx="5434884" cy="1997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wbi1.files.wordpress.com/2012/05/hirebase-hire.png?w=625&amp;h=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169" y="4684849"/>
            <a:ext cx="6413679" cy="17030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9713" y="1146220"/>
            <a:ext cx="1983346" cy="369332"/>
          </a:xfrm>
          <a:prstGeom prst="rect">
            <a:avLst/>
          </a:prstGeom>
          <a:noFill/>
        </p:spPr>
        <p:txBody>
          <a:bodyPr wrap="square" rtlCol="0">
            <a:spAutoFit/>
          </a:bodyPr>
          <a:lstStyle/>
          <a:p>
            <a:r>
              <a:rPr lang="en-IN" dirty="0"/>
              <a:t>Customer Table </a:t>
            </a:r>
          </a:p>
        </p:txBody>
      </p:sp>
      <p:sp>
        <p:nvSpPr>
          <p:cNvPr id="8" name="TextBox 7"/>
          <p:cNvSpPr txBox="1"/>
          <p:nvPr/>
        </p:nvSpPr>
        <p:spPr>
          <a:xfrm>
            <a:off x="4878947" y="4315518"/>
            <a:ext cx="1983346" cy="369332"/>
          </a:xfrm>
          <a:prstGeom prst="rect">
            <a:avLst/>
          </a:prstGeom>
          <a:noFill/>
        </p:spPr>
        <p:txBody>
          <a:bodyPr wrap="square" rtlCol="0">
            <a:spAutoFit/>
          </a:bodyPr>
          <a:lstStyle/>
          <a:p>
            <a:r>
              <a:rPr lang="en-IN" dirty="0"/>
              <a:t>Hire Table </a:t>
            </a:r>
          </a:p>
        </p:txBody>
      </p:sp>
      <p:sp>
        <p:nvSpPr>
          <p:cNvPr id="9" name="TextBox 8"/>
          <p:cNvSpPr txBox="1"/>
          <p:nvPr/>
        </p:nvSpPr>
        <p:spPr>
          <a:xfrm>
            <a:off x="8748869" y="899375"/>
            <a:ext cx="1983346" cy="369332"/>
          </a:xfrm>
          <a:prstGeom prst="rect">
            <a:avLst/>
          </a:prstGeom>
          <a:noFill/>
        </p:spPr>
        <p:txBody>
          <a:bodyPr wrap="square" rtlCol="0">
            <a:spAutoFit/>
          </a:bodyPr>
          <a:lstStyle/>
          <a:p>
            <a:r>
              <a:rPr lang="en-IN" dirty="0"/>
              <a:t>VAN Table </a:t>
            </a:r>
          </a:p>
        </p:txBody>
      </p:sp>
    </p:spTree>
    <p:extLst>
      <p:ext uri="{BB962C8B-B14F-4D97-AF65-F5344CB8AC3E}">
        <p14:creationId xmlns:p14="http://schemas.microsoft.com/office/powerpoint/2010/main" val="227205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latin typeface="Times New Roman" panose="02020603050405020304" pitchFamily="18" charset="0"/>
                <a:cs typeface="Times New Roman" panose="02020603050405020304" pitchFamily="18" charset="0"/>
              </a:rPr>
              <a:t>Data Warehouse</a:t>
            </a:r>
          </a:p>
        </p:txBody>
      </p:sp>
      <p:sp>
        <p:nvSpPr>
          <p:cNvPr id="3" name="Content Placeholder 2"/>
          <p:cNvSpPr>
            <a:spLocks noGrp="1"/>
          </p:cNvSpPr>
          <p:nvPr>
            <p:ph idx="1"/>
          </p:nvPr>
        </p:nvSpPr>
        <p:spPr/>
        <p:txBody>
          <a:bodyPr>
            <a:normAutofit/>
          </a:bodyPr>
          <a:lstStyle/>
          <a:p>
            <a:pPr algn="just"/>
            <a:r>
              <a:rPr lang="en-IN" sz="2200" dirty="0">
                <a:latin typeface="Times New Roman" panose="02020603050405020304" pitchFamily="18" charset="0"/>
                <a:cs typeface="Times New Roman" panose="02020603050405020304" pitchFamily="18" charset="0"/>
              </a:rPr>
              <a:t>The data warehouse contains 4 tables:</a:t>
            </a:r>
          </a:p>
          <a:p>
            <a:pPr algn="just"/>
            <a:r>
              <a:rPr lang="en-IN" sz="2200" dirty="0">
                <a:solidFill>
                  <a:srgbClr val="FF0000"/>
                </a:solidFill>
                <a:latin typeface="Times New Roman" panose="02020603050405020304" pitchFamily="18" charset="0"/>
                <a:cs typeface="Times New Roman" panose="02020603050405020304" pitchFamily="18" charset="0"/>
              </a:rPr>
              <a:t>Date dimension: </a:t>
            </a:r>
            <a:r>
              <a:rPr lang="en-IN" sz="2200" dirty="0">
                <a:latin typeface="Times New Roman" panose="02020603050405020304" pitchFamily="18" charset="0"/>
                <a:cs typeface="Times New Roman" panose="02020603050405020304" pitchFamily="18" charset="0"/>
              </a:rPr>
              <a:t>contains every single date from 2006 to 2016.</a:t>
            </a:r>
          </a:p>
          <a:p>
            <a:pPr algn="just"/>
            <a:r>
              <a:rPr lang="en-IN" sz="2200" dirty="0">
                <a:solidFill>
                  <a:srgbClr val="FF0000"/>
                </a:solidFill>
                <a:latin typeface="Times New Roman" panose="02020603050405020304" pitchFamily="18" charset="0"/>
                <a:cs typeface="Times New Roman" panose="02020603050405020304" pitchFamily="18" charset="0"/>
              </a:rPr>
              <a:t>Customer dimension: </a:t>
            </a:r>
            <a:r>
              <a:rPr lang="en-IN" sz="2200" dirty="0">
                <a:latin typeface="Times New Roman" panose="02020603050405020304" pitchFamily="18" charset="0"/>
                <a:cs typeface="Times New Roman" panose="02020603050405020304" pitchFamily="18" charset="0"/>
              </a:rPr>
              <a:t>contains 100 customers. To be simple we’ll make it type 1 so we don’t create a new row for each change.</a:t>
            </a:r>
          </a:p>
          <a:p>
            <a:pPr algn="just"/>
            <a:r>
              <a:rPr lang="en-IN" sz="2200" dirty="0">
                <a:solidFill>
                  <a:srgbClr val="FF0000"/>
                </a:solidFill>
                <a:latin typeface="Times New Roman" panose="02020603050405020304" pitchFamily="18" charset="0"/>
                <a:cs typeface="Times New Roman" panose="02020603050405020304" pitchFamily="18" charset="0"/>
              </a:rPr>
              <a:t>Van dimension: </a:t>
            </a:r>
            <a:r>
              <a:rPr lang="en-IN" sz="2200" dirty="0">
                <a:latin typeface="Times New Roman" panose="02020603050405020304" pitchFamily="18" charset="0"/>
                <a:cs typeface="Times New Roman" panose="02020603050405020304" pitchFamily="18" charset="0"/>
              </a:rPr>
              <a:t>contains 20 vans. To be simple we’ll make it type 1 so we don’t create a new row for each change.</a:t>
            </a:r>
          </a:p>
          <a:p>
            <a:pPr algn="just"/>
            <a:r>
              <a:rPr lang="en-IN" sz="2200" dirty="0">
                <a:solidFill>
                  <a:srgbClr val="FF0000"/>
                </a:solidFill>
                <a:latin typeface="Times New Roman" panose="02020603050405020304" pitchFamily="18" charset="0"/>
                <a:cs typeface="Times New Roman" panose="02020603050405020304" pitchFamily="18" charset="0"/>
              </a:rPr>
              <a:t>Hire fact table: </a:t>
            </a:r>
            <a:r>
              <a:rPr lang="en-IN" sz="2200" dirty="0">
                <a:latin typeface="Times New Roman" panose="02020603050405020304" pitchFamily="18" charset="0"/>
                <a:cs typeface="Times New Roman" panose="02020603050405020304" pitchFamily="18" charset="0"/>
              </a:rPr>
              <a:t>contains 1000 hire transactions since 1st Jan 2011. It is a daily snapshot fact table so that every day we insert 1000 rows into this fact table. So over time we can track the changes of total bill, van charges, satnav income, etc.</a:t>
            </a:r>
          </a:p>
          <a:p>
            <a:endParaRPr lang="en-IN" dirty="0"/>
          </a:p>
        </p:txBody>
      </p:sp>
    </p:spTree>
    <p:extLst>
      <p:ext uri="{BB962C8B-B14F-4D97-AF65-F5344CB8AC3E}">
        <p14:creationId xmlns:p14="http://schemas.microsoft.com/office/powerpoint/2010/main" val="98864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wbi1.files.wordpress.com/2012/05/dw-dimdate.png?w=360&amp;h=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14255"/>
            <a:ext cx="4532290" cy="17547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wbi1.files.wordpress.com/2012/05/dw-dimcustomer.png?w=651&amp;h=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965" y="3535502"/>
            <a:ext cx="6200775" cy="15583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wbi1.files.wordpress.com/2012/05/dw-dimvan.png?w=420&amp;h=11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426558" y="1014254"/>
            <a:ext cx="4657869" cy="17547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60620" y="644922"/>
            <a:ext cx="2137893" cy="369332"/>
          </a:xfrm>
          <a:prstGeom prst="rect">
            <a:avLst/>
          </a:prstGeom>
          <a:noFill/>
        </p:spPr>
        <p:txBody>
          <a:bodyPr wrap="square" rtlCol="0">
            <a:spAutoFit/>
          </a:bodyPr>
          <a:lstStyle/>
          <a:p>
            <a:r>
              <a:rPr lang="en-IN" dirty="0"/>
              <a:t>Date Dimension</a:t>
            </a:r>
          </a:p>
        </p:txBody>
      </p:sp>
      <p:sp>
        <p:nvSpPr>
          <p:cNvPr id="8" name="TextBox 7"/>
          <p:cNvSpPr txBox="1"/>
          <p:nvPr/>
        </p:nvSpPr>
        <p:spPr>
          <a:xfrm>
            <a:off x="4479702" y="3166170"/>
            <a:ext cx="2137893" cy="369332"/>
          </a:xfrm>
          <a:prstGeom prst="rect">
            <a:avLst/>
          </a:prstGeom>
          <a:noFill/>
        </p:spPr>
        <p:txBody>
          <a:bodyPr wrap="square" rtlCol="0">
            <a:spAutoFit/>
          </a:bodyPr>
          <a:lstStyle/>
          <a:p>
            <a:r>
              <a:rPr lang="en-IN" dirty="0"/>
              <a:t>Customer Dimension</a:t>
            </a:r>
          </a:p>
        </p:txBody>
      </p:sp>
      <p:sp>
        <p:nvSpPr>
          <p:cNvPr id="9" name="TextBox 8"/>
          <p:cNvSpPr txBox="1"/>
          <p:nvPr/>
        </p:nvSpPr>
        <p:spPr>
          <a:xfrm>
            <a:off x="8057882" y="612656"/>
            <a:ext cx="2137893" cy="369332"/>
          </a:xfrm>
          <a:prstGeom prst="rect">
            <a:avLst/>
          </a:prstGeom>
          <a:noFill/>
        </p:spPr>
        <p:txBody>
          <a:bodyPr wrap="square" rtlCol="0">
            <a:spAutoFit/>
          </a:bodyPr>
          <a:lstStyle/>
          <a:p>
            <a:r>
              <a:rPr lang="en-IN" dirty="0"/>
              <a:t>Van Dimension</a:t>
            </a:r>
          </a:p>
        </p:txBody>
      </p:sp>
      <p:pic>
        <p:nvPicPr>
          <p:cNvPr id="2056" name="Picture 8" descr="https://dwbi1.files.wordpress.com/2012/05/dw-facthire.png?w=772&amp;h=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894" y="5822458"/>
            <a:ext cx="7353300" cy="771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144851" y="6409317"/>
            <a:ext cx="2137893" cy="369332"/>
          </a:xfrm>
          <a:prstGeom prst="rect">
            <a:avLst/>
          </a:prstGeom>
          <a:noFill/>
        </p:spPr>
        <p:txBody>
          <a:bodyPr wrap="square" rtlCol="0">
            <a:spAutoFit/>
          </a:bodyPr>
          <a:lstStyle/>
          <a:p>
            <a:r>
              <a:rPr lang="en-IN" dirty="0"/>
              <a:t>Fact Table</a:t>
            </a:r>
          </a:p>
        </p:txBody>
      </p:sp>
    </p:spTree>
    <p:extLst>
      <p:ext uri="{BB962C8B-B14F-4D97-AF65-F5344CB8AC3E}">
        <p14:creationId xmlns:p14="http://schemas.microsoft.com/office/powerpoint/2010/main" val="101550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just"/>
            <a:r>
              <a:rPr lang="en-IN" sz="2000" b="1" dirty="0">
                <a:latin typeface="Times New Roman" panose="02020603050405020304" pitchFamily="18" charset="0"/>
                <a:cs typeface="Times New Roman" panose="02020603050405020304" pitchFamily="18" charset="0"/>
              </a:rPr>
              <a:t>Build the SSIS Package to Populate the Fact Table</a:t>
            </a:r>
            <a:endParaRPr lang="en-IN" sz="2000" dirty="0">
              <a:latin typeface="Times New Roman" panose="02020603050405020304" pitchFamily="18" charset="0"/>
              <a:cs typeface="Times New Roman" panose="02020603050405020304" pitchFamily="18" charset="0"/>
            </a:endParaRPr>
          </a:p>
        </p:txBody>
      </p:sp>
      <p:pic>
        <p:nvPicPr>
          <p:cNvPr id="3076" name="Picture 4" descr="https://dwbi1.files.wordpress.com/2012/05/workflow1.png?w=592&amp;h=26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32586"/>
            <a:ext cx="9864143" cy="4636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30311" y="2511381"/>
            <a:ext cx="2434106" cy="646331"/>
          </a:xfrm>
          <a:prstGeom prst="rect">
            <a:avLst/>
          </a:prstGeom>
          <a:noFill/>
        </p:spPr>
        <p:txBody>
          <a:bodyPr wrap="square" rtlCol="0">
            <a:spAutoFit/>
          </a:bodyPr>
          <a:lstStyle/>
          <a:p>
            <a:r>
              <a:rPr lang="en-IN" sz="1200" dirty="0"/>
              <a:t>1.Read Hire table in </a:t>
            </a:r>
            <a:r>
              <a:rPr lang="en-IN" sz="1200" dirty="0" err="1"/>
              <a:t>HireBase</a:t>
            </a:r>
            <a:r>
              <a:rPr lang="en-IN" sz="1200" dirty="0"/>
              <a:t>: First we get the original OLTP records from the hire table in </a:t>
            </a:r>
            <a:r>
              <a:rPr lang="en-IN" sz="1200" dirty="0" err="1"/>
              <a:t>HireBase</a:t>
            </a:r>
            <a:r>
              <a:rPr lang="en-IN" sz="1200" dirty="0"/>
              <a:t>.</a:t>
            </a:r>
          </a:p>
        </p:txBody>
      </p:sp>
      <p:sp>
        <p:nvSpPr>
          <p:cNvPr id="6" name="TextBox 5"/>
          <p:cNvSpPr txBox="1"/>
          <p:nvPr/>
        </p:nvSpPr>
        <p:spPr>
          <a:xfrm>
            <a:off x="7031865" y="193183"/>
            <a:ext cx="5022760" cy="1015663"/>
          </a:xfrm>
          <a:prstGeom prst="rect">
            <a:avLst/>
          </a:prstGeom>
          <a:noFill/>
        </p:spPr>
        <p:txBody>
          <a:bodyPr wrap="square" rtlCol="0">
            <a:spAutoFit/>
          </a:bodyPr>
          <a:lstStyle/>
          <a:p>
            <a:r>
              <a:rPr lang="en-IN" sz="1200" dirty="0"/>
              <a:t>2.Get Snapshot Date Key: we get today’s date and convert it into an integer as Snapshot Date Key. </a:t>
            </a:r>
            <a:r>
              <a:rPr lang="en-IN" sz="1200" dirty="0" err="1"/>
              <a:t>FactHire</a:t>
            </a:r>
            <a:r>
              <a:rPr lang="en-IN" sz="1200" dirty="0"/>
              <a:t> is a snapshot fact table. “Snapshot Date”. Meaning: the date when we captured the source table. Or, the date when these 1000 rows were inserted into this fact table. The value of this snapshot date is today’s date (the date the ETL runs). The date the load happens.</a:t>
            </a:r>
          </a:p>
        </p:txBody>
      </p:sp>
      <p:sp>
        <p:nvSpPr>
          <p:cNvPr id="7" name="Rectangle 6"/>
          <p:cNvSpPr/>
          <p:nvPr/>
        </p:nvSpPr>
        <p:spPr>
          <a:xfrm>
            <a:off x="7031865" y="1697625"/>
            <a:ext cx="5052811" cy="646331"/>
          </a:xfrm>
          <a:prstGeom prst="rect">
            <a:avLst/>
          </a:prstGeom>
        </p:spPr>
        <p:txBody>
          <a:bodyPr wrap="square">
            <a:spAutoFit/>
          </a:bodyPr>
          <a:lstStyle/>
          <a:p>
            <a:r>
              <a:rPr lang="en-IN" sz="1200" dirty="0"/>
              <a:t>3.Get Customer Key: from Hire table we get the Customer ID which was involved in the hire transaction. We then go to the Customer Dimension to get the Customer Key for this Customer ID.</a:t>
            </a:r>
          </a:p>
        </p:txBody>
      </p:sp>
      <p:sp>
        <p:nvSpPr>
          <p:cNvPr id="8" name="TextBox 7"/>
          <p:cNvSpPr txBox="1"/>
          <p:nvPr/>
        </p:nvSpPr>
        <p:spPr>
          <a:xfrm>
            <a:off x="8706118" y="2678806"/>
            <a:ext cx="270457" cy="478906"/>
          </a:xfrm>
          <a:prstGeom prst="rect">
            <a:avLst/>
          </a:prstGeom>
          <a:noFill/>
        </p:spPr>
        <p:txBody>
          <a:bodyPr wrap="square" rtlCol="0">
            <a:spAutoFit/>
          </a:bodyPr>
          <a:lstStyle/>
          <a:p>
            <a:endParaRPr lang="en-IN" dirty="0"/>
          </a:p>
        </p:txBody>
      </p:sp>
      <p:sp>
        <p:nvSpPr>
          <p:cNvPr id="10" name="TextBox 9"/>
          <p:cNvSpPr txBox="1"/>
          <p:nvPr/>
        </p:nvSpPr>
        <p:spPr>
          <a:xfrm>
            <a:off x="6966397" y="2498504"/>
            <a:ext cx="4933681" cy="646331"/>
          </a:xfrm>
          <a:prstGeom prst="rect">
            <a:avLst/>
          </a:prstGeom>
          <a:noFill/>
        </p:spPr>
        <p:txBody>
          <a:bodyPr wrap="square" rtlCol="0">
            <a:spAutoFit/>
          </a:bodyPr>
          <a:lstStyle/>
          <a:p>
            <a:pPr algn="just"/>
            <a:r>
              <a:rPr lang="en-IN" sz="1200" dirty="0"/>
              <a:t>4.Get Van Key: from Hire table we get the Registration Number which was rented out in the transaction. We then go to the Van Dimension to get the Van Key for this Registration Number.</a:t>
            </a:r>
          </a:p>
        </p:txBody>
      </p:sp>
      <p:sp>
        <p:nvSpPr>
          <p:cNvPr id="11" name="TextBox 10"/>
          <p:cNvSpPr txBox="1"/>
          <p:nvPr/>
        </p:nvSpPr>
        <p:spPr>
          <a:xfrm>
            <a:off x="6870878" y="3299383"/>
            <a:ext cx="5029199" cy="738664"/>
          </a:xfrm>
          <a:prstGeom prst="rect">
            <a:avLst/>
          </a:prstGeom>
          <a:noFill/>
        </p:spPr>
        <p:txBody>
          <a:bodyPr wrap="square" rtlCol="0">
            <a:spAutoFit/>
          </a:bodyPr>
          <a:lstStyle/>
          <a:p>
            <a:pPr algn="just"/>
            <a:r>
              <a:rPr lang="en-IN" dirty="0"/>
              <a:t>5</a:t>
            </a:r>
            <a:r>
              <a:rPr lang="en-IN" sz="1200" dirty="0"/>
              <a:t>.Get Hire Date Key: from Hire table we get the Hire Date, which is the date when the hire transaction happened. We then go to the Date Dimension to get the Date Key for this Hire Date.</a:t>
            </a:r>
          </a:p>
        </p:txBody>
      </p:sp>
      <p:sp>
        <p:nvSpPr>
          <p:cNvPr id="12" name="TextBox 11"/>
          <p:cNvSpPr txBox="1"/>
          <p:nvPr/>
        </p:nvSpPr>
        <p:spPr>
          <a:xfrm>
            <a:off x="6918637" y="4192595"/>
            <a:ext cx="4933680" cy="461665"/>
          </a:xfrm>
          <a:prstGeom prst="rect">
            <a:avLst/>
          </a:prstGeom>
          <a:noFill/>
        </p:spPr>
        <p:txBody>
          <a:bodyPr wrap="square" rtlCol="0">
            <a:spAutoFit/>
          </a:bodyPr>
          <a:lstStyle/>
          <a:p>
            <a:pPr algn="just"/>
            <a:r>
              <a:rPr lang="en-IN" sz="1200" dirty="0"/>
              <a:t>6.Populate </a:t>
            </a:r>
            <a:r>
              <a:rPr lang="en-IN" sz="1200" dirty="0" err="1"/>
              <a:t>FactHire</a:t>
            </a:r>
            <a:r>
              <a:rPr lang="en-IN" sz="1200" dirty="0"/>
              <a:t>: After we get all the required dimension keys, we insert the rows into the </a:t>
            </a:r>
            <a:r>
              <a:rPr lang="en-IN" sz="1200" dirty="0" err="1"/>
              <a:t>FactHire</a:t>
            </a:r>
            <a:r>
              <a:rPr lang="en-IN" sz="1200" dirty="0"/>
              <a:t> fact table.</a:t>
            </a:r>
          </a:p>
        </p:txBody>
      </p:sp>
    </p:spTree>
    <p:extLst>
      <p:ext uri="{BB962C8B-B14F-4D97-AF65-F5344CB8AC3E}">
        <p14:creationId xmlns:p14="http://schemas.microsoft.com/office/powerpoint/2010/main" val="165736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1400" b="1" dirty="0">
                <a:latin typeface="Times New Roman" panose="02020603050405020304" pitchFamily="18" charset="0"/>
                <a:cs typeface="Times New Roman" panose="02020603050405020304" pitchFamily="18" charset="0"/>
              </a:rPr>
              <a:t>Read Hire table in </a:t>
            </a:r>
            <a:r>
              <a:rPr lang="en-IN" sz="1400" b="1" dirty="0" err="1">
                <a:latin typeface="Times New Roman" panose="02020603050405020304" pitchFamily="18" charset="0"/>
                <a:cs typeface="Times New Roman" panose="02020603050405020304" pitchFamily="18" charset="0"/>
              </a:rPr>
              <a:t>HireBase</a:t>
            </a:r>
            <a:endParaRPr lang="en-IN" sz="14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400" b="1" dirty="0">
                <a:latin typeface="Times New Roman" panose="02020603050405020304" pitchFamily="18" charset="0"/>
                <a:cs typeface="Times New Roman" panose="02020603050405020304" pitchFamily="18" charset="0"/>
              </a:rPr>
              <a:t>Get Snapshot Date Key-</a:t>
            </a:r>
            <a:r>
              <a:rPr lang="en-IN" sz="1400" dirty="0">
                <a:latin typeface="Times New Roman" panose="02020603050405020304" pitchFamily="18" charset="0"/>
                <a:cs typeface="Times New Roman" panose="02020603050405020304" pitchFamily="18" charset="0"/>
              </a:rPr>
              <a:t>(DT_I4) ((DT_WSTR,4) YEAR(GETDATE()) + RIGHT( "0" + (DT_WSTR,2) MONTH(GETDATE()) , 2 ) + RIGHT( "0" + (DT_WSTR,2) DAY(GETDATE()) , 2 ))</a:t>
            </a:r>
            <a:endParaRPr lang="en-IN" sz="14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400" b="1" dirty="0">
                <a:latin typeface="Times New Roman" panose="02020603050405020304" pitchFamily="18" charset="0"/>
                <a:cs typeface="Times New Roman" panose="02020603050405020304" pitchFamily="18" charset="0"/>
              </a:rPr>
              <a:t>Get Customer Key-O</a:t>
            </a:r>
            <a:r>
              <a:rPr lang="en-IN" sz="1400" dirty="0">
                <a:latin typeface="Times New Roman" panose="02020603050405020304" pitchFamily="18" charset="0"/>
                <a:cs typeface="Times New Roman" panose="02020603050405020304" pitchFamily="18" charset="0"/>
              </a:rPr>
              <a:t>LE DB connection manager: a table in the warehouse </a:t>
            </a:r>
            <a:r>
              <a:rPr lang="en-IN" sz="1400" dirty="0" err="1">
                <a:latin typeface="Times New Roman" panose="02020603050405020304" pitchFamily="18" charset="0"/>
                <a:cs typeface="Times New Roman" panose="02020603050405020304" pitchFamily="18" charset="0"/>
              </a:rPr>
              <a:t>TopHireDW</a:t>
            </a:r>
            <a:r>
              <a:rPr lang="en-IN" sz="1400" dirty="0">
                <a:latin typeface="Times New Roman" panose="02020603050405020304" pitchFamily="18" charset="0"/>
                <a:cs typeface="Times New Roman" panose="02020603050405020304" pitchFamily="18" charset="0"/>
              </a:rPr>
              <a:t> (in this case it’s </a:t>
            </a:r>
            <a:r>
              <a:rPr lang="en-IN" sz="1400" dirty="0" err="1">
                <a:latin typeface="Times New Roman" panose="02020603050405020304" pitchFamily="18" charset="0"/>
                <a:cs typeface="Times New Roman" panose="02020603050405020304" pitchFamily="18" charset="0"/>
              </a:rPr>
              <a:t>DimCustomer</a:t>
            </a:r>
            <a:r>
              <a:rPr lang="en-IN" sz="1400" dirty="0">
                <a:latin typeface="Times New Roman" panose="02020603050405020304" pitchFamily="18" charset="0"/>
                <a:cs typeface="Times New Roman" panose="02020603050405020304" pitchFamily="18" charset="0"/>
              </a:rPr>
              <a:t>), see Connection pane below: I</a:t>
            </a:r>
            <a:r>
              <a:rPr lang="en-IN" sz="1400" dirty="0"/>
              <a:t>n the Columns pane, connect Customer Id from the Hire table to the Customer Id on the </a:t>
            </a:r>
            <a:r>
              <a:rPr lang="en-IN" sz="1400" dirty="0" err="1"/>
              <a:t>DimCustomer</a:t>
            </a:r>
            <a:r>
              <a:rPr lang="en-IN" sz="1400" dirty="0"/>
              <a:t> table, and bring the </a:t>
            </a:r>
            <a:r>
              <a:rPr lang="en-IN" sz="1400" dirty="0" err="1"/>
              <a:t>CustomerKey</a:t>
            </a:r>
            <a:r>
              <a:rPr lang="en-IN" sz="1400" dirty="0"/>
              <a:t> as output</a:t>
            </a:r>
          </a:p>
          <a:p>
            <a:pPr marL="0" indent="0">
              <a:buNone/>
            </a:pPr>
            <a:r>
              <a:rPr lang="en-IN" sz="1400" dirty="0"/>
              <a:t>                   </a:t>
            </a:r>
            <a:r>
              <a:rPr lang="en-IN" sz="1400" dirty="0">
                <a:solidFill>
                  <a:srgbClr val="FF0000"/>
                </a:solidFill>
              </a:rPr>
              <a:t>Select </a:t>
            </a:r>
            <a:r>
              <a:rPr lang="en-IN" sz="1400" dirty="0" err="1">
                <a:solidFill>
                  <a:srgbClr val="FF0000"/>
                </a:solidFill>
              </a:rPr>
              <a:t>dw</a:t>
            </a:r>
            <a:r>
              <a:rPr lang="en-IN" sz="1400" dirty="0">
                <a:solidFill>
                  <a:srgbClr val="FF0000"/>
                </a:solidFill>
              </a:rPr>
              <a:t>-  </a:t>
            </a:r>
            <a:r>
              <a:rPr lang="en-IN" sz="1400" dirty="0" err="1">
                <a:solidFill>
                  <a:srgbClr val="FF0000"/>
                </a:solidFill>
                <a:latin typeface="Times New Roman" panose="02020603050405020304" pitchFamily="18" charset="0"/>
                <a:cs typeface="Times New Roman" panose="02020603050405020304" pitchFamily="18" charset="0"/>
              </a:rPr>
              <a:t>TopHireDW</a:t>
            </a:r>
            <a:r>
              <a:rPr lang="en-IN" sz="1400" dirty="0">
                <a:solidFill>
                  <a:srgbClr val="FF0000"/>
                </a:solidFill>
                <a:latin typeface="Times New Roman" panose="02020603050405020304" pitchFamily="18" charset="0"/>
                <a:cs typeface="Times New Roman" panose="02020603050405020304" pitchFamily="18" charset="0"/>
              </a:rPr>
              <a:t> -select Dim Customer –map customer id and Customer id</a:t>
            </a:r>
            <a:endParaRPr lang="en-IN" sz="1400" dirty="0">
              <a:solidFill>
                <a:srgbClr val="FF0000"/>
              </a:solidFill>
            </a:endParaRPr>
          </a:p>
          <a:p>
            <a:pPr marL="0" indent="0">
              <a:buNone/>
            </a:pPr>
            <a:r>
              <a:rPr lang="en-IN" sz="1400" b="1" dirty="0"/>
              <a:t>4.          Get Van Key-</a:t>
            </a:r>
            <a:r>
              <a:rPr lang="en-IN" sz="1400" dirty="0"/>
              <a:t>When connecting [Get Customer Key] and [Get Van Key]</a:t>
            </a:r>
          </a:p>
          <a:p>
            <a:pPr marL="0" indent="0">
              <a:buNone/>
            </a:pPr>
            <a:r>
              <a:rPr lang="en-IN" sz="1400" dirty="0"/>
              <a:t>                    </a:t>
            </a:r>
            <a:r>
              <a:rPr lang="en-IN" sz="1400" dirty="0">
                <a:solidFill>
                  <a:srgbClr val="FF0000"/>
                </a:solidFill>
              </a:rPr>
              <a:t>Select </a:t>
            </a:r>
            <a:r>
              <a:rPr lang="en-IN" sz="1400" dirty="0" err="1">
                <a:solidFill>
                  <a:srgbClr val="FF0000"/>
                </a:solidFill>
              </a:rPr>
              <a:t>dw</a:t>
            </a:r>
            <a:r>
              <a:rPr lang="en-IN" sz="1400" dirty="0">
                <a:solidFill>
                  <a:srgbClr val="FF0000"/>
                </a:solidFill>
              </a:rPr>
              <a:t>-  </a:t>
            </a:r>
            <a:r>
              <a:rPr lang="en-IN" sz="1400" dirty="0" err="1">
                <a:solidFill>
                  <a:srgbClr val="FF0000"/>
                </a:solidFill>
                <a:latin typeface="Times New Roman" panose="02020603050405020304" pitchFamily="18" charset="0"/>
                <a:cs typeface="Times New Roman" panose="02020603050405020304" pitchFamily="18" charset="0"/>
              </a:rPr>
              <a:t>TopHireDW</a:t>
            </a:r>
            <a:r>
              <a:rPr lang="en-IN" sz="1400" dirty="0">
                <a:solidFill>
                  <a:srgbClr val="FF0000"/>
                </a:solidFill>
                <a:latin typeface="Times New Roman" panose="02020603050405020304" pitchFamily="18" charset="0"/>
                <a:cs typeface="Times New Roman" panose="02020603050405020304" pitchFamily="18" charset="0"/>
              </a:rPr>
              <a:t> -select Dim VAN –map </a:t>
            </a:r>
            <a:r>
              <a:rPr lang="en-IN" sz="1400" dirty="0">
                <a:solidFill>
                  <a:srgbClr val="FF0000"/>
                </a:solidFill>
              </a:rPr>
              <a:t>Customer Key </a:t>
            </a:r>
            <a:r>
              <a:rPr lang="en-IN" sz="1400" dirty="0">
                <a:solidFill>
                  <a:srgbClr val="FF0000"/>
                </a:solidFill>
                <a:latin typeface="Times New Roman" panose="02020603050405020304" pitchFamily="18" charset="0"/>
                <a:cs typeface="Times New Roman" panose="02020603050405020304" pitchFamily="18" charset="0"/>
              </a:rPr>
              <a:t>and VAN KEY</a:t>
            </a:r>
            <a:endParaRPr lang="en-IN" sz="1400" dirty="0">
              <a:solidFill>
                <a:srgbClr val="FF0000"/>
              </a:solidFill>
            </a:endParaRPr>
          </a:p>
          <a:p>
            <a:pPr marL="342900" indent="-342900">
              <a:buAutoNum type="arabicPeriod" startAt="5"/>
            </a:pPr>
            <a:r>
              <a:rPr lang="en-IN" sz="1400" b="1" dirty="0"/>
              <a:t>Get Hire Date Key-</a:t>
            </a:r>
            <a:r>
              <a:rPr lang="en-IN" sz="1400" dirty="0">
                <a:solidFill>
                  <a:srgbClr val="FF0000"/>
                </a:solidFill>
              </a:rPr>
              <a:t> Select </a:t>
            </a:r>
            <a:r>
              <a:rPr lang="en-IN" sz="1400" dirty="0" err="1">
                <a:solidFill>
                  <a:srgbClr val="FF0000"/>
                </a:solidFill>
              </a:rPr>
              <a:t>dw</a:t>
            </a:r>
            <a:r>
              <a:rPr lang="en-IN" sz="1400" dirty="0">
                <a:solidFill>
                  <a:srgbClr val="FF0000"/>
                </a:solidFill>
              </a:rPr>
              <a:t>-  </a:t>
            </a:r>
            <a:r>
              <a:rPr lang="en-IN" sz="1400" dirty="0" err="1">
                <a:solidFill>
                  <a:srgbClr val="FF0000"/>
                </a:solidFill>
                <a:latin typeface="Times New Roman" panose="02020603050405020304" pitchFamily="18" charset="0"/>
                <a:cs typeface="Times New Roman" panose="02020603050405020304" pitchFamily="18" charset="0"/>
              </a:rPr>
              <a:t>TopHireDW</a:t>
            </a:r>
            <a:r>
              <a:rPr lang="en-IN" sz="1400" dirty="0">
                <a:solidFill>
                  <a:srgbClr val="FF0000"/>
                </a:solidFill>
                <a:latin typeface="Times New Roman" panose="02020603050405020304" pitchFamily="18" charset="0"/>
                <a:cs typeface="Times New Roman" panose="02020603050405020304" pitchFamily="18" charset="0"/>
              </a:rPr>
              <a:t>---- select </a:t>
            </a:r>
            <a:r>
              <a:rPr lang="en-IN" sz="1400" dirty="0" err="1">
                <a:solidFill>
                  <a:srgbClr val="FF0000"/>
                </a:solidFill>
                <a:latin typeface="Times New Roman" panose="02020603050405020304" pitchFamily="18" charset="0"/>
                <a:cs typeface="Times New Roman" panose="02020603050405020304" pitchFamily="18" charset="0"/>
              </a:rPr>
              <a:t>DateKey</a:t>
            </a:r>
            <a:r>
              <a:rPr lang="en-IN" sz="1400" dirty="0">
                <a:solidFill>
                  <a:srgbClr val="FF0000"/>
                </a:solidFill>
                <a:latin typeface="Times New Roman" panose="02020603050405020304" pitchFamily="18" charset="0"/>
                <a:cs typeface="Times New Roman" panose="02020603050405020304" pitchFamily="18" charset="0"/>
              </a:rPr>
              <a:t>, Year, Month, convert(date, Date) as Date from </a:t>
            </a:r>
            <a:r>
              <a:rPr lang="en-IN" sz="1400" dirty="0" err="1">
                <a:solidFill>
                  <a:srgbClr val="FF0000"/>
                </a:solidFill>
                <a:latin typeface="Times New Roman" panose="02020603050405020304" pitchFamily="18" charset="0"/>
                <a:cs typeface="Times New Roman" panose="02020603050405020304" pitchFamily="18" charset="0"/>
              </a:rPr>
              <a:t>DimDate</a:t>
            </a:r>
            <a:endParaRPr lang="en-IN" sz="1400" dirty="0">
              <a:solidFill>
                <a:srgbClr val="FF0000"/>
              </a:solidFill>
              <a:latin typeface="Times New Roman" panose="02020603050405020304" pitchFamily="18" charset="0"/>
              <a:cs typeface="Times New Roman" panose="02020603050405020304" pitchFamily="18" charset="0"/>
            </a:endParaRPr>
          </a:p>
          <a:p>
            <a:pPr marL="0" indent="0">
              <a:buNone/>
            </a:pPr>
            <a:r>
              <a:rPr lang="en-IN" sz="1400" b="1" dirty="0">
                <a:solidFill>
                  <a:srgbClr val="FF0000"/>
                </a:solidFill>
                <a:latin typeface="Times New Roman" panose="02020603050405020304" pitchFamily="18" charset="0"/>
                <a:cs typeface="Times New Roman" panose="02020603050405020304" pitchFamily="18" charset="0"/>
              </a:rPr>
              <a:t>                map  Hire date to date</a:t>
            </a:r>
            <a:endParaRPr lang="en-IN" sz="1400" b="1" dirty="0"/>
          </a:p>
          <a:p>
            <a:pPr marL="342900" indent="-342900">
              <a:buAutoNum type="arabicPeriod" startAt="6"/>
            </a:pPr>
            <a:r>
              <a:rPr lang="en-IN" sz="1400" b="1" dirty="0"/>
              <a:t>Populate </a:t>
            </a:r>
            <a:r>
              <a:rPr lang="en-IN" sz="1400" b="1" dirty="0" err="1"/>
              <a:t>FactHire</a:t>
            </a:r>
            <a:r>
              <a:rPr lang="en-IN" sz="1400" b="1" dirty="0"/>
              <a:t>-</a:t>
            </a:r>
            <a:r>
              <a:rPr lang="en-IN" sz="1400" dirty="0"/>
              <a:t>It’s OLE DB destination. On the Connection Manager pane, specify </a:t>
            </a:r>
            <a:r>
              <a:rPr lang="en-IN" sz="1400" dirty="0" err="1"/>
              <a:t>FactHire</a:t>
            </a:r>
            <a:r>
              <a:rPr lang="en-IN" sz="1400" dirty="0"/>
              <a:t> as the target table, and leave everything as IT is.</a:t>
            </a:r>
          </a:p>
          <a:p>
            <a:pPr marL="0" indent="0">
              <a:buNone/>
            </a:pPr>
            <a:r>
              <a:rPr lang="en-IN" sz="1400" dirty="0">
                <a:solidFill>
                  <a:srgbClr val="FF0000"/>
                </a:solidFill>
              </a:rPr>
              <a:t>                Select </a:t>
            </a:r>
            <a:r>
              <a:rPr lang="en-IN" sz="1400" dirty="0" err="1">
                <a:solidFill>
                  <a:srgbClr val="FF0000"/>
                </a:solidFill>
              </a:rPr>
              <a:t>dw</a:t>
            </a:r>
            <a:r>
              <a:rPr lang="en-IN" sz="1400" dirty="0">
                <a:solidFill>
                  <a:srgbClr val="FF0000"/>
                </a:solidFill>
              </a:rPr>
              <a:t>-  </a:t>
            </a:r>
            <a:r>
              <a:rPr lang="en-IN" sz="1400" dirty="0" err="1">
                <a:solidFill>
                  <a:srgbClr val="FF0000"/>
                </a:solidFill>
                <a:latin typeface="Times New Roman" panose="02020603050405020304" pitchFamily="18" charset="0"/>
                <a:cs typeface="Times New Roman" panose="02020603050405020304" pitchFamily="18" charset="0"/>
              </a:rPr>
              <a:t>TopHireDW</a:t>
            </a:r>
            <a:r>
              <a:rPr lang="en-IN" sz="1400" dirty="0">
                <a:solidFill>
                  <a:srgbClr val="FF0000"/>
                </a:solidFill>
                <a:latin typeface="Times New Roman" panose="02020603050405020304" pitchFamily="18" charset="0"/>
                <a:cs typeface="Times New Roman" panose="02020603050405020304" pitchFamily="18" charset="0"/>
              </a:rPr>
              <a:t>-</a:t>
            </a:r>
            <a:r>
              <a:rPr lang="en-IN" sz="1400" dirty="0"/>
              <a:t> </a:t>
            </a:r>
            <a:r>
              <a:rPr lang="en-IN" sz="1400" dirty="0" err="1"/>
              <a:t>FactHire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63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https://dwbi1.files.wordpress.com/2012/05/workflow-target-mapping.png?w=480&amp;h=46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738" y="1365161"/>
            <a:ext cx="9002332" cy="462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98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29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465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874</Words>
  <Application>Microsoft Office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Problem Statement </vt:lpstr>
      <vt:lpstr>PowerPoint Presentation</vt:lpstr>
      <vt:lpstr>Data Warehouse</vt:lpstr>
      <vt:lpstr>PowerPoint Presentation</vt:lpstr>
      <vt:lpstr>Build the SSIS Package to Populate the Fact Table</vt:lpstr>
      <vt:lpstr>PowerPoint Presentation</vt:lpstr>
      <vt:lpstr>PowerPoint Presentation</vt:lpstr>
      <vt:lpstr>PowerPoint Presentation</vt:lpstr>
      <vt:lpstr>PowerPoint Presentation</vt:lpstr>
      <vt:lpstr>(DT_I4)((DT_WSTR,4)YEAR(GETDATE()) + RIGHT("0" + (DT_WSTR,2)MONTH(GETDATE()),2) + RIGHT("0" + (DT_WSTR,2)DAY(GETDATE()),2))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gov. poly. ngp</dc:creator>
  <cp:lastModifiedBy>Pratyay Dhond</cp:lastModifiedBy>
  <cp:revision>31</cp:revision>
  <dcterms:created xsi:type="dcterms:W3CDTF">2020-01-06T10:18:50Z</dcterms:created>
  <dcterms:modified xsi:type="dcterms:W3CDTF">2022-03-14T10:50:17Z</dcterms:modified>
</cp:coreProperties>
</file>