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97" r:id="rId5"/>
    <p:sldId id="298" r:id="rId6"/>
    <p:sldId id="260" r:id="rId7"/>
    <p:sldId id="258" r:id="rId8"/>
    <p:sldId id="261" r:id="rId9"/>
    <p:sldId id="264" r:id="rId10"/>
    <p:sldId id="288" r:id="rId11"/>
    <p:sldId id="286" r:id="rId12"/>
    <p:sldId id="289" r:id="rId13"/>
    <p:sldId id="290" r:id="rId14"/>
    <p:sldId id="291" r:id="rId15"/>
    <p:sldId id="292" r:id="rId16"/>
    <p:sldId id="293" r:id="rId17"/>
    <p:sldId id="294" r:id="rId18"/>
    <p:sldId id="295" r:id="rId19"/>
    <p:sldId id="262" r:id="rId20"/>
    <p:sldId id="267" r:id="rId21"/>
    <p:sldId id="296" r:id="rId22"/>
    <p:sldId id="269"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3d5" qsCatId="3D" csTypeId="urn:microsoft.com/office/officeart/2005/8/colors/accent5_2" csCatId="accent5" phldr="1"/>
      <dgm:spPr/>
      <dgm:t>
        <a:bodyPr/>
        <a:lstStyle/>
        <a:p>
          <a:endParaRPr lang="en-US"/>
        </a:p>
      </dgm:t>
    </dgm:pt>
    <dgm:pt modelId="{79D5E37C-6EE5-46B4-B136-E5E388C14C15}">
      <dgm:prSet/>
      <dgm:spPr/>
      <dgm:t>
        <a:bodyPr/>
        <a:lstStyle/>
        <a:p>
          <a:r>
            <a:rPr lang="en-US" dirty="0"/>
            <a:t>2015</a:t>
          </a:r>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3E75349A-CDC7-4946-94A4-E34887B449BA}">
      <dgm:prSet/>
      <dgm:spPr/>
      <dgm:t>
        <a:bodyPr/>
        <a:lstStyle/>
        <a:p>
          <a:r>
            <a:rPr lang="en-US" dirty="0">
              <a:solidFill>
                <a:schemeClr val="bg1"/>
              </a:solidFill>
            </a:rPr>
            <a:t>Flutter was unveiled by the name ‘sky’ at Dart Developer summit</a:t>
          </a:r>
        </a:p>
        <a:p>
          <a:endParaRPr lang="en-US" dirty="0">
            <a:solidFill>
              <a:schemeClr val="bg1"/>
            </a:solidFill>
          </a:endParaRPr>
        </a:p>
      </dgm:t>
    </dgm:pt>
    <dgm:pt modelId="{6A082C22-5B54-4131-AEF5-F8B4CD621D35}" type="parTrans" cxnId="{87C2CCCD-2503-438C-8922-672436A9A51E}">
      <dgm:prSet/>
      <dgm:spPr/>
      <dgm:t>
        <a:bodyPr/>
        <a:lstStyle/>
        <a:p>
          <a:endParaRPr lang="en-US"/>
        </a:p>
      </dgm:t>
    </dgm:pt>
    <dgm:pt modelId="{18BA5848-4D28-4878-98D0-6627678AB161}" type="sibTrans" cxnId="{87C2CCCD-2503-438C-8922-672436A9A51E}">
      <dgm:prSet/>
      <dgm:spPr/>
      <dgm:t>
        <a:bodyPr/>
        <a:lstStyle/>
        <a:p>
          <a:endParaRPr lang="en-US"/>
        </a:p>
      </dgm:t>
    </dgm:pt>
    <dgm:pt modelId="{5A7CD7F9-CA4B-4E8F-A1BF-F25860D96E9D}">
      <dgm:prSet custT="1"/>
      <dgm:spPr/>
      <dgm:t>
        <a:bodyPr/>
        <a:lstStyle/>
        <a:p>
          <a:r>
            <a:rPr lang="en-US" sz="900" noProof="0" dirty="0"/>
            <a:t>September</a:t>
          </a:r>
          <a:r>
            <a:rPr lang="en-US" sz="1100" noProof="0" dirty="0"/>
            <a:t> 2018</a:t>
          </a:r>
          <a:endParaRPr lang="en-US" sz="1100" dirty="0"/>
        </a:p>
      </dgm:t>
    </dgm:pt>
    <dgm:pt modelId="{D4EECE8E-3013-448B-9DF7-8C096854C02A}" type="parTrans" cxnId="{8668B309-818E-4D64-A43A-A3D51BDFF9E4}">
      <dgm:prSet/>
      <dgm:spPr/>
      <dgm:t>
        <a:bodyPr/>
        <a:lstStyle/>
        <a:p>
          <a:endParaRPr lang="en-US"/>
        </a:p>
      </dgm:t>
    </dgm:pt>
    <dgm:pt modelId="{22778933-56E6-4E89-B68E-F8578CFE0734}" type="sibTrans" cxnId="{8668B309-818E-4D64-A43A-A3D51BDFF9E4}">
      <dgm:prSet/>
      <dgm:spPr/>
      <dgm:t>
        <a:bodyPr/>
        <a:lstStyle/>
        <a:p>
          <a:endParaRPr lang="en-US"/>
        </a:p>
      </dgm:t>
    </dgm:pt>
    <dgm:pt modelId="{721865A7-48DF-48AF-B013-2706AB04AECB}">
      <dgm:prSet/>
      <dgm:spPr/>
      <dgm:t>
        <a:bodyPr/>
        <a:lstStyle/>
        <a:p>
          <a:r>
            <a:rPr lang="en-US" dirty="0">
              <a:solidFill>
                <a:schemeClr val="bg1"/>
              </a:solidFill>
            </a:rPr>
            <a:t>First flutter stable version released.</a:t>
          </a:r>
          <a:endParaRPr lang="en-US" noProof="0" dirty="0"/>
        </a:p>
      </dgm:t>
    </dgm:pt>
    <dgm:pt modelId="{9867F13E-F6DE-45B4-9F66-F9748662E707}" type="parTrans" cxnId="{CD5F7384-F42E-47EB-A5DD-AC4847277DA6}">
      <dgm:prSet/>
      <dgm:spPr/>
      <dgm:t>
        <a:bodyPr/>
        <a:lstStyle/>
        <a:p>
          <a:endParaRPr lang="en-US"/>
        </a:p>
      </dgm:t>
    </dgm:pt>
    <dgm:pt modelId="{C10D6369-C1DA-4ABD-A9C2-1793F41241FC}" type="sibTrans" cxnId="{CD5F7384-F42E-47EB-A5DD-AC4847277DA6}">
      <dgm:prSet/>
      <dgm:spPr/>
      <dgm:t>
        <a:bodyPr/>
        <a:lstStyle/>
        <a:p>
          <a:endParaRPr lang="en-US"/>
        </a:p>
      </dgm:t>
    </dgm:pt>
    <dgm:pt modelId="{FFE567C5-C3A8-4B47-B591-DC085C60DAC7}">
      <dgm:prSet/>
      <dgm:spPr/>
      <dgm:t>
        <a:bodyPr/>
        <a:lstStyle/>
        <a:p>
          <a:r>
            <a:rPr lang="en-US" dirty="0"/>
            <a:t>March 3 2021</a:t>
          </a:r>
        </a:p>
      </dgm:t>
    </dgm:pt>
    <dgm:pt modelId="{20F89FC4-E8A2-4AF8-8A03-9D50B91933B9}" type="parTrans" cxnId="{0AE60A1A-0083-473E-BFEA-17ECD2BAB5B8}">
      <dgm:prSet/>
      <dgm:spPr/>
      <dgm:t>
        <a:bodyPr/>
        <a:lstStyle/>
        <a:p>
          <a:endParaRPr lang="en-US"/>
        </a:p>
      </dgm:t>
    </dgm:pt>
    <dgm:pt modelId="{97E882DF-C545-4550-A9F5-FA0F24A95E5B}" type="sibTrans" cxnId="{0AE60A1A-0083-473E-BFEA-17ECD2BAB5B8}">
      <dgm:prSet/>
      <dgm:spPr/>
      <dgm:t>
        <a:bodyPr/>
        <a:lstStyle/>
        <a:p>
          <a:endParaRPr lang="en-US"/>
        </a:p>
      </dgm:t>
    </dgm:pt>
    <dgm:pt modelId="{BF7B65A0-B8A9-4824-BBB5-B840C16DC4D3}">
      <dgm:prSet/>
      <dgm:spPr/>
      <dgm:t>
        <a:bodyPr/>
        <a:lstStyle/>
        <a:p>
          <a:r>
            <a:rPr lang="en-US" dirty="0"/>
            <a:t>May 6 2020</a:t>
          </a:r>
        </a:p>
      </dgm:t>
    </dgm:pt>
    <dgm:pt modelId="{07C91C22-38DD-4EFC-B7D3-25CE43AB3EAC}" type="parTrans" cxnId="{B66FC421-595C-4F7B-90EF-A74B83304600}">
      <dgm:prSet/>
      <dgm:spPr/>
      <dgm:t>
        <a:bodyPr/>
        <a:lstStyle/>
        <a:p>
          <a:endParaRPr lang="en-US"/>
        </a:p>
      </dgm:t>
    </dgm:pt>
    <dgm:pt modelId="{D553F764-BD29-484A-AE95-30B7367F20E9}" type="sibTrans" cxnId="{B66FC421-595C-4F7B-90EF-A74B83304600}">
      <dgm:prSet/>
      <dgm:spPr/>
      <dgm:t>
        <a:bodyPr/>
        <a:lstStyle/>
        <a:p>
          <a:endParaRPr lang="en-US"/>
        </a:p>
      </dgm:t>
    </dgm:pt>
    <dgm:pt modelId="{47D82ED1-70AE-47B8-B8E4-572459D48835}">
      <dgm:prSet/>
      <dgm:spPr/>
      <dgm:t>
        <a:bodyPr/>
        <a:lstStyle/>
        <a:p>
          <a:r>
            <a:rPr lang="en-US" dirty="0">
              <a:solidFill>
                <a:schemeClr val="bg1"/>
              </a:solidFill>
            </a:rPr>
            <a:t>Dart 2.8 and Flutter 1.17.0 were released</a:t>
          </a:r>
        </a:p>
      </dgm:t>
    </dgm:pt>
    <dgm:pt modelId="{3015880A-9729-41A5-89DB-751DDD682333}" type="parTrans" cxnId="{601E6A07-9361-4AB8-B85A-76362CAA9195}">
      <dgm:prSet/>
      <dgm:spPr/>
      <dgm:t>
        <a:bodyPr/>
        <a:lstStyle/>
        <a:p>
          <a:endParaRPr lang="en-US"/>
        </a:p>
      </dgm:t>
    </dgm:pt>
    <dgm:pt modelId="{9C644BBF-63B0-4953-811B-5AA2FE602A04}" type="sibTrans" cxnId="{601E6A07-9361-4AB8-B85A-76362CAA9195}">
      <dgm:prSet/>
      <dgm:spPr/>
      <dgm:t>
        <a:bodyPr/>
        <a:lstStyle/>
        <a:p>
          <a:endParaRPr lang="en-US"/>
        </a:p>
      </dgm:t>
    </dgm:pt>
    <dgm:pt modelId="{92D678A5-2F71-424A-B0C7-699DEC33CB2A}">
      <dgm:prSet/>
      <dgm:spPr/>
      <dgm:t>
        <a:bodyPr/>
        <a:lstStyle/>
        <a:p>
          <a:r>
            <a:rPr lang="en-US" dirty="0">
              <a:solidFill>
                <a:schemeClr val="bg1"/>
              </a:solidFill>
            </a:rPr>
            <a:t>Flutter version 2 released</a:t>
          </a:r>
        </a:p>
      </dgm:t>
    </dgm:pt>
    <dgm:pt modelId="{6C42A9CD-01A0-47F3-85E4-46AE69F9FC3C}" type="parTrans" cxnId="{0232C4FF-8426-4A03-8233-BC60E35E8C87}">
      <dgm:prSet/>
      <dgm:spPr/>
      <dgm:t>
        <a:bodyPr/>
        <a:lstStyle/>
        <a:p>
          <a:endParaRPr lang="en-US"/>
        </a:p>
      </dgm:t>
    </dgm:pt>
    <dgm:pt modelId="{0E9C4F28-11C3-4EAB-9110-C4B6C835628A}" type="sibTrans" cxnId="{0232C4FF-8426-4A03-8233-BC60E35E8C87}">
      <dgm:prSet/>
      <dgm:spPr/>
      <dgm:t>
        <a:bodyPr/>
        <a:lstStyle/>
        <a:p>
          <a:endParaRPr lang="en-US"/>
        </a:p>
      </dgm:t>
    </dgm:pt>
    <dgm:pt modelId="{DC02E79E-AD7C-4111-B544-570A7C9D01C1}">
      <dgm:prSet/>
      <dgm:spPr/>
      <dgm:t>
        <a:bodyPr/>
        <a:lstStyle/>
        <a:p>
          <a:endParaRPr lang="en-US" dirty="0">
            <a:solidFill>
              <a:schemeClr val="bg1"/>
            </a:solidFill>
          </a:endParaRPr>
        </a:p>
      </dgm:t>
    </dgm:pt>
    <dgm:pt modelId="{D755A940-95F4-42CB-843A-E0C8B28D8CB1}" type="parTrans" cxnId="{0BB15255-C49D-4D8F-9D30-72ECF5634EE4}">
      <dgm:prSet/>
      <dgm:spPr/>
      <dgm:t>
        <a:bodyPr/>
        <a:lstStyle/>
        <a:p>
          <a:endParaRPr lang="en-US"/>
        </a:p>
      </dgm:t>
    </dgm:pt>
    <dgm:pt modelId="{4B14DEE6-3110-4F4E-BBB6-C7F2AEBD4C82}" type="sibTrans" cxnId="{0BB15255-C49D-4D8F-9D30-72ECF5634EE4}">
      <dgm:prSet/>
      <dgm:spPr/>
      <dgm:t>
        <a:bodyPr/>
        <a:lstStyle/>
        <a:p>
          <a:endParaRPr lang="en-US"/>
        </a:p>
      </dgm:t>
    </dgm:pt>
    <dgm:pt modelId="{8DA61C11-7363-4E0F-A9EA-0A3987DA4ED5}">
      <dgm:prSet/>
      <dgm:spPr/>
      <dgm:t>
        <a:bodyPr/>
        <a:lstStyle/>
        <a:p>
          <a:r>
            <a:rPr lang="en-US" dirty="0">
              <a:solidFill>
                <a:schemeClr val="bg1"/>
              </a:solidFill>
            </a:rPr>
            <a:t>added support for metal API, which improved performance on iOS devices (approx. 50%) , new material widgets, etc.</a:t>
          </a:r>
        </a:p>
      </dgm:t>
    </dgm:pt>
    <dgm:pt modelId="{DC79203E-58F4-4DE8-AD97-E62882E0F9D5}" type="parTrans" cxnId="{64E84A28-5FFF-4DDD-BE80-1394C9719578}">
      <dgm:prSet/>
      <dgm:spPr/>
      <dgm:t>
        <a:bodyPr/>
        <a:lstStyle/>
        <a:p>
          <a:endParaRPr lang="en-US"/>
        </a:p>
      </dgm:t>
    </dgm:pt>
    <dgm:pt modelId="{9CB454EC-423D-4E2E-BA85-89697C9358B6}" type="sibTrans" cxnId="{64E84A28-5FFF-4DDD-BE80-1394C9719578}">
      <dgm:prSet/>
      <dgm:spPr/>
      <dgm:t>
        <a:bodyPr/>
        <a:lstStyle/>
        <a:p>
          <a:endParaRPr lang="en-US"/>
        </a:p>
      </dgm:t>
    </dgm:pt>
    <dgm:pt modelId="{AA884D29-253F-4C51-9FE2-E48F9DDFFD1F}">
      <dgm:prSet/>
      <dgm:spPr/>
      <dgm:t>
        <a:bodyPr/>
        <a:lstStyle/>
        <a:p>
          <a:r>
            <a:rPr lang="en-US" dirty="0">
              <a:solidFill>
                <a:schemeClr val="bg1"/>
              </a:solidFill>
            </a:rPr>
            <a:t>Early access desktop application support for windows, </a:t>
          </a:r>
          <a:r>
            <a:rPr lang="en-US" dirty="0" err="1">
              <a:solidFill>
                <a:schemeClr val="bg1"/>
              </a:solidFill>
            </a:rPr>
            <a:t>macOS</a:t>
          </a:r>
          <a:r>
            <a:rPr lang="en-US" dirty="0">
              <a:solidFill>
                <a:schemeClr val="bg1"/>
              </a:solidFill>
            </a:rPr>
            <a:t> and </a:t>
          </a:r>
          <a:r>
            <a:rPr lang="en-US" dirty="0" err="1">
              <a:solidFill>
                <a:schemeClr val="bg1"/>
              </a:solidFill>
            </a:rPr>
            <a:t>linux</a:t>
          </a:r>
          <a:endParaRPr lang="en-US" dirty="0">
            <a:solidFill>
              <a:schemeClr val="bg1"/>
            </a:solidFill>
          </a:endParaRPr>
        </a:p>
      </dgm:t>
    </dgm:pt>
    <dgm:pt modelId="{9D354233-DF4C-4C86-849A-DA642ED6B05B}" type="parTrans" cxnId="{871F3F63-B53F-4AF3-A020-E34A85A1AC22}">
      <dgm:prSet/>
      <dgm:spPr/>
      <dgm:t>
        <a:bodyPr/>
        <a:lstStyle/>
        <a:p>
          <a:endParaRPr lang="en-US"/>
        </a:p>
      </dgm:t>
    </dgm:pt>
    <dgm:pt modelId="{1AE585CF-5FED-4B1F-9916-4D8779F56747}" type="sibTrans" cxnId="{871F3F63-B53F-4AF3-A020-E34A85A1AC22}">
      <dgm:prSet/>
      <dgm:spPr/>
      <dgm:t>
        <a:bodyPr/>
        <a:lstStyle/>
        <a:p>
          <a:endParaRPr lang="en-US"/>
        </a:p>
      </dgm:t>
    </dgm:pt>
    <dgm:pt modelId="{A11BB080-50F1-451A-BE43-CB39B658105C}">
      <dgm:prSet/>
      <dgm:spPr/>
      <dgm:t>
        <a:bodyPr/>
        <a:lstStyle/>
        <a:p>
          <a:r>
            <a:rPr lang="en-US" dirty="0">
              <a:solidFill>
                <a:schemeClr val="bg1"/>
              </a:solidFill>
            </a:rPr>
            <a:t>Sound/concrete Null-safety</a:t>
          </a:r>
        </a:p>
      </dgm:t>
    </dgm:pt>
    <dgm:pt modelId="{A0D98467-45EF-4984-8F07-7DA7C7260BE5}" type="parTrans" cxnId="{43D2459B-6CAD-4AE7-887E-1FDF154B4C04}">
      <dgm:prSet/>
      <dgm:spPr/>
      <dgm:t>
        <a:bodyPr/>
        <a:lstStyle/>
        <a:p>
          <a:endParaRPr lang="en-US"/>
        </a:p>
      </dgm:t>
    </dgm:pt>
    <dgm:pt modelId="{F23B53C3-DF57-4E81-BFC1-3ED976B2144C}" type="sibTrans" cxnId="{43D2459B-6CAD-4AE7-887E-1FDF154B4C04}">
      <dgm:prSet/>
      <dgm:spPr/>
      <dgm:t>
        <a:bodyPr/>
        <a:lstStyle/>
        <a:p>
          <a:endParaRPr lang="en-US"/>
        </a:p>
      </dgm:t>
    </dgm:pt>
    <dgm:pt modelId="{AEA4467F-AC7C-48F7-A764-1C1F672298CB}">
      <dgm:prSet/>
      <dgm:spPr/>
      <dgm:t>
        <a:bodyPr/>
        <a:lstStyle/>
        <a:p>
          <a:r>
            <a:rPr lang="en-US" dirty="0">
              <a:solidFill>
                <a:schemeClr val="bg1"/>
              </a:solidFill>
            </a:rPr>
            <a:t>September 8 2021</a:t>
          </a:r>
        </a:p>
      </dgm:t>
    </dgm:pt>
    <dgm:pt modelId="{8E138E6F-408D-4C81-8A92-77C0664DAD27}" type="parTrans" cxnId="{196C53A8-E88C-4728-A42C-870556E10661}">
      <dgm:prSet/>
      <dgm:spPr/>
      <dgm:t>
        <a:bodyPr/>
        <a:lstStyle/>
        <a:p>
          <a:endParaRPr lang="en-US"/>
        </a:p>
      </dgm:t>
    </dgm:pt>
    <dgm:pt modelId="{CB083EA0-C03B-4899-89DF-D919F1AC639E}" type="sibTrans" cxnId="{196C53A8-E88C-4728-A42C-870556E10661}">
      <dgm:prSet/>
      <dgm:spPr/>
      <dgm:t>
        <a:bodyPr/>
        <a:lstStyle/>
        <a:p>
          <a:endParaRPr lang="en-US"/>
        </a:p>
      </dgm:t>
    </dgm:pt>
    <dgm:pt modelId="{2E931BC0-5439-4A1B-B724-59BE1F60C58B}">
      <dgm:prSet/>
      <dgm:spPr/>
      <dgm:t>
        <a:bodyPr/>
        <a:lstStyle/>
        <a:p>
          <a:r>
            <a:rPr lang="en-US" dirty="0">
              <a:solidFill>
                <a:schemeClr val="bg1"/>
              </a:solidFill>
            </a:rPr>
            <a:t>Latest update</a:t>
          </a:r>
        </a:p>
      </dgm:t>
    </dgm:pt>
    <dgm:pt modelId="{542A635A-17CD-4745-A9BF-13EA1979E468}" type="parTrans" cxnId="{4E4EE307-48A0-4A12-B296-BACE516E295E}">
      <dgm:prSet/>
      <dgm:spPr/>
      <dgm:t>
        <a:bodyPr/>
        <a:lstStyle/>
        <a:p>
          <a:endParaRPr lang="en-US"/>
        </a:p>
      </dgm:t>
    </dgm:pt>
    <dgm:pt modelId="{21483BF3-2A02-4768-A3B6-C89F2BEA7F37}" type="sibTrans" cxnId="{4E4EE307-48A0-4A12-B296-BACE516E295E}">
      <dgm:prSet/>
      <dgm:spPr/>
      <dgm:t>
        <a:bodyPr/>
        <a:lstStyle/>
        <a:p>
          <a:endParaRPr lang="en-US"/>
        </a:p>
      </dgm:t>
    </dgm:pt>
    <dgm:pt modelId="{648C78E5-B029-4C2F-9CAE-E81FC7B82DE8}">
      <dgm:prSet/>
      <dgm:spPr/>
      <dgm:t>
        <a:bodyPr/>
        <a:lstStyle/>
        <a:p>
          <a:r>
            <a:rPr lang="en-US" dirty="0">
              <a:solidFill>
                <a:schemeClr val="bg1"/>
              </a:solidFill>
            </a:rPr>
            <a:t>Added Google’s material Design called Material You</a:t>
          </a:r>
        </a:p>
      </dgm:t>
    </dgm:pt>
    <dgm:pt modelId="{E0FD5FF6-7433-40B4-B2B0-747D1EB03A93}" type="parTrans" cxnId="{9FCCD151-0DDC-471C-BE05-B79ECB0A8108}">
      <dgm:prSet/>
      <dgm:spPr/>
      <dgm:t>
        <a:bodyPr/>
        <a:lstStyle/>
        <a:p>
          <a:endParaRPr lang="en-US"/>
        </a:p>
      </dgm:t>
    </dgm:pt>
    <dgm:pt modelId="{3A81F8BE-8A40-474D-A456-459C047E0412}" type="sibTrans" cxnId="{9FCCD151-0DDC-471C-BE05-B79ECB0A8108}">
      <dgm:prSet/>
      <dgm:spPr/>
      <dgm:t>
        <a:bodyPr/>
        <a:lstStyle/>
        <a:p>
          <a:endParaRPr lang="en-US"/>
        </a:p>
      </dgm:t>
    </dgm:pt>
    <dgm:pt modelId="{DF7302C6-BCB3-4FF8-ACFF-8376C3C7F658}">
      <dgm:prSet/>
      <dgm:spPr/>
      <dgm:t>
        <a:bodyPr/>
        <a:lstStyle/>
        <a:p>
          <a:endParaRPr lang="en-US" dirty="0">
            <a:solidFill>
              <a:schemeClr val="bg1"/>
            </a:solidFill>
          </a:endParaRPr>
        </a:p>
      </dgm:t>
    </dgm:pt>
    <dgm:pt modelId="{7AA39693-EE04-42C5-8D2D-9F768E4C10DC}" type="parTrans" cxnId="{165DF51B-8E25-497D-A988-900451E3253D}">
      <dgm:prSet/>
      <dgm:spPr/>
      <dgm:t>
        <a:bodyPr/>
        <a:lstStyle/>
        <a:p>
          <a:endParaRPr lang="en-US"/>
        </a:p>
      </dgm:t>
    </dgm:pt>
    <dgm:pt modelId="{FC060561-C2A7-45C3-9D9F-00010B59CD2B}" type="sibTrans" cxnId="{165DF51B-8E25-497D-A988-900451E3253D}">
      <dgm:prSet/>
      <dgm:spPr/>
      <dgm:t>
        <a:bodyPr/>
        <a:lstStyle/>
        <a:p>
          <a:endParaRPr lang="en-US"/>
        </a:p>
      </dgm:t>
    </dgm:pt>
    <dgm:pt modelId="{6F38A7FC-4560-4FE1-B0BA-2A5F5100D89D}">
      <dgm:prSet/>
      <dgm:spPr/>
      <dgm:t>
        <a:bodyPr/>
        <a:lstStyle/>
        <a:p>
          <a:r>
            <a:rPr lang="en-US" dirty="0">
              <a:solidFill>
                <a:schemeClr val="bg1"/>
              </a:solidFill>
            </a:rPr>
            <a:t>Dart version 2.14</a:t>
          </a:r>
        </a:p>
      </dgm:t>
    </dgm:pt>
    <dgm:pt modelId="{6EB93051-BA25-4156-A45E-1B9B8E9EA925}" type="parTrans" cxnId="{770268D0-AA2A-4471-A111-344A5E3965BA}">
      <dgm:prSet/>
      <dgm:spPr/>
      <dgm:t>
        <a:bodyPr/>
        <a:lstStyle/>
        <a:p>
          <a:endParaRPr lang="en-US"/>
        </a:p>
      </dgm:t>
    </dgm:pt>
    <dgm:pt modelId="{2219EE7F-0DEA-4A6F-80EC-D8A732BC6DAD}" type="sibTrans" cxnId="{770268D0-AA2A-4471-A111-344A5E3965BA}">
      <dgm:prSet/>
      <dgm:spPr/>
      <dgm:t>
        <a:bodyPr/>
        <a:lstStyle/>
        <a:p>
          <a:endParaRPr lang="en-US"/>
        </a:p>
      </dgm:t>
    </dgm:pt>
    <dgm:pt modelId="{F437B6F7-49FA-4FDD-9211-0F3B65AAF7FF}">
      <dgm:prSet/>
      <dgm:spPr/>
      <dgm:t>
        <a:bodyPr/>
        <a:lstStyle/>
        <a:p>
          <a:r>
            <a:rPr lang="en-US" dirty="0">
              <a:solidFill>
                <a:schemeClr val="bg1"/>
              </a:solidFill>
            </a:rPr>
            <a:t>Flutter version 2.5</a:t>
          </a:r>
        </a:p>
      </dgm:t>
    </dgm:pt>
    <dgm:pt modelId="{48E13A1F-40E9-4145-8A5D-DF31208517FB}" type="parTrans" cxnId="{03120A16-32A3-4731-B0E9-0F5CFF5427F7}">
      <dgm:prSet/>
      <dgm:spPr/>
      <dgm:t>
        <a:bodyPr/>
        <a:lstStyle/>
        <a:p>
          <a:endParaRPr lang="en-US"/>
        </a:p>
      </dgm:t>
    </dgm:pt>
    <dgm:pt modelId="{47A19209-B432-421C-B5A9-28B54BB7191F}" type="sibTrans" cxnId="{03120A16-32A3-4731-B0E9-0F5CFF5427F7}">
      <dgm:prSet/>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 modelId="{DB77968F-28AC-402A-ADE0-64611B01B33F}" type="pres">
      <dgm:prSet presAssocID="{79D5E37C-6EE5-46B4-B136-E5E388C14C15}" presName="composite" presStyleCnt="0"/>
      <dgm:spPr/>
    </dgm:pt>
    <dgm:pt modelId="{87197975-52CC-4703-B090-3C0D7101D171}" type="pres">
      <dgm:prSet presAssocID="{79D5E37C-6EE5-46B4-B136-E5E388C14C15}" presName="Parent1" presStyleLbl="alignNode1" presStyleIdx="0" presStyleCnt="5">
        <dgm:presLayoutVars>
          <dgm:chMax val="1"/>
          <dgm:chPref val="1"/>
          <dgm:bulletEnabled val="1"/>
        </dgm:presLayoutVars>
      </dgm:prSet>
      <dgm:spPr/>
    </dgm:pt>
    <dgm:pt modelId="{95FCF055-303A-4445-9813-7E8E825042F7}" type="pres">
      <dgm:prSet presAssocID="{79D5E37C-6EE5-46B4-B136-E5E388C14C15}" presName="Childtext1" presStyleLbl="revTx" presStyleIdx="0" presStyleCnt="5">
        <dgm:presLayoutVars>
          <dgm:chMax val="0"/>
          <dgm:chPref val="0"/>
          <dgm:bulletEnabled/>
        </dgm:presLayoutVars>
      </dgm:prSet>
      <dgm:spPr/>
    </dgm:pt>
    <dgm:pt modelId="{D01E2BCD-A874-4A1C-89AC-5538E4157620}" type="pres">
      <dgm:prSet presAssocID="{79D5E37C-6EE5-46B4-B136-E5E388C14C15}" presName="ConnectLine" presStyleLbl="sibTrans1D1" presStyleIdx="0" presStyleCnt="5"/>
      <dgm:spPr/>
    </dgm:pt>
    <dgm:pt modelId="{42FDB9A9-E4A8-41C4-8D31-90A173B96E5C}" type="pres">
      <dgm:prSet presAssocID="{79D5E37C-6EE5-46B4-B136-E5E388C14C15}" presName="ConnectLineEnd" presStyleLbl="node1" presStyleIdx="0" presStyleCnt="5"/>
      <dgm:spPr/>
    </dgm:pt>
    <dgm:pt modelId="{3D54F6D0-2057-4B25-8365-ED10A3FE5FAC}" type="pres">
      <dgm:prSet presAssocID="{79D5E37C-6EE5-46B4-B136-E5E388C14C15}" presName="EmptyPane" presStyleCnt="0"/>
      <dgm:spPr/>
    </dgm:pt>
    <dgm:pt modelId="{9B8552CD-49EF-4C0D-A1E0-14E2B93937C6}" type="pres">
      <dgm:prSet presAssocID="{5D7642E4-C295-4232-A0B9-FFB60ECA314A}" presName="spaceBetweenRectangles" presStyleLbl="fgAcc1" presStyleIdx="0" presStyleCnt="4"/>
      <dgm:spPr/>
    </dgm:pt>
    <dgm:pt modelId="{B9613699-D389-47DE-94A2-9874595052A1}" type="pres">
      <dgm:prSet presAssocID="{5A7CD7F9-CA4B-4E8F-A1BF-F25860D96E9D}" presName="composite" presStyleCnt="0"/>
      <dgm:spPr/>
    </dgm:pt>
    <dgm:pt modelId="{26B4BD2F-FDF2-43F2-B16B-BEB2D2725732}" type="pres">
      <dgm:prSet presAssocID="{5A7CD7F9-CA4B-4E8F-A1BF-F25860D96E9D}" presName="Parent1" presStyleLbl="alignNode1" presStyleIdx="1" presStyleCnt="5">
        <dgm:presLayoutVars>
          <dgm:chMax val="1"/>
          <dgm:chPref val="1"/>
          <dgm:bulletEnabled val="1"/>
        </dgm:presLayoutVars>
      </dgm:prSet>
      <dgm:spPr/>
    </dgm:pt>
    <dgm:pt modelId="{6C70F55F-492B-43E5-837C-20655AECEE3D}" type="pres">
      <dgm:prSet presAssocID="{5A7CD7F9-CA4B-4E8F-A1BF-F25860D96E9D}" presName="Childtext1" presStyleLbl="revTx" presStyleIdx="1" presStyleCnt="5">
        <dgm:presLayoutVars>
          <dgm:chMax val="0"/>
          <dgm:chPref val="0"/>
          <dgm:bulletEnabled/>
        </dgm:presLayoutVars>
      </dgm:prSet>
      <dgm:spPr/>
    </dgm:pt>
    <dgm:pt modelId="{EFE2D3E2-1871-4306-945A-082E4C6DFF62}" type="pres">
      <dgm:prSet presAssocID="{5A7CD7F9-CA4B-4E8F-A1BF-F25860D96E9D}" presName="ConnectLine" presStyleLbl="sibTrans1D1" presStyleIdx="1" presStyleCnt="5"/>
      <dgm:spPr/>
    </dgm:pt>
    <dgm:pt modelId="{1FA22CC1-F421-42D7-B327-A0748A5CA8CA}" type="pres">
      <dgm:prSet presAssocID="{5A7CD7F9-CA4B-4E8F-A1BF-F25860D96E9D}" presName="ConnectLineEnd" presStyleLbl="node1" presStyleIdx="1" presStyleCnt="5"/>
      <dgm:spPr/>
    </dgm:pt>
    <dgm:pt modelId="{B9AAF34C-316B-4600-BE86-CE8E2DB2A167}" type="pres">
      <dgm:prSet presAssocID="{5A7CD7F9-CA4B-4E8F-A1BF-F25860D96E9D}" presName="EmptyPane" presStyleCnt="0"/>
      <dgm:spPr/>
    </dgm:pt>
    <dgm:pt modelId="{237EB574-03EA-4B5E-A071-20BFF7A94025}" type="pres">
      <dgm:prSet presAssocID="{22778933-56E6-4E89-B68E-F8578CFE0734}" presName="spaceBetweenRectangles" presStyleLbl="fgAcc1" presStyleIdx="1" presStyleCnt="4"/>
      <dgm:spPr/>
    </dgm:pt>
    <dgm:pt modelId="{EAA504A5-1C00-47D1-90A8-1584C66F8D07}" type="pres">
      <dgm:prSet presAssocID="{BF7B65A0-B8A9-4824-BBB5-B840C16DC4D3}" presName="composite" presStyleCnt="0"/>
      <dgm:spPr/>
    </dgm:pt>
    <dgm:pt modelId="{EDDEEEA7-0EBE-4309-92B6-CBFCB63E298E}" type="pres">
      <dgm:prSet presAssocID="{BF7B65A0-B8A9-4824-BBB5-B840C16DC4D3}" presName="Parent1" presStyleLbl="alignNode1" presStyleIdx="2" presStyleCnt="5">
        <dgm:presLayoutVars>
          <dgm:chMax val="1"/>
          <dgm:chPref val="1"/>
          <dgm:bulletEnabled val="1"/>
        </dgm:presLayoutVars>
      </dgm:prSet>
      <dgm:spPr/>
    </dgm:pt>
    <dgm:pt modelId="{3FF769B3-EBB3-46FA-AC04-7A2FFA9A03FD}" type="pres">
      <dgm:prSet presAssocID="{BF7B65A0-B8A9-4824-BBB5-B840C16DC4D3}" presName="Childtext1" presStyleLbl="revTx" presStyleIdx="2" presStyleCnt="5">
        <dgm:presLayoutVars>
          <dgm:chMax val="0"/>
          <dgm:chPref val="0"/>
          <dgm:bulletEnabled/>
        </dgm:presLayoutVars>
      </dgm:prSet>
      <dgm:spPr/>
    </dgm:pt>
    <dgm:pt modelId="{80E1D005-1308-4325-A0AB-6379393309F1}" type="pres">
      <dgm:prSet presAssocID="{BF7B65A0-B8A9-4824-BBB5-B840C16DC4D3}" presName="ConnectLine" presStyleLbl="sibTrans1D1" presStyleIdx="2" presStyleCnt="5"/>
      <dgm:spPr/>
    </dgm:pt>
    <dgm:pt modelId="{9FAFC1ED-AD9C-40FB-B5F1-78ADEF2DA146}" type="pres">
      <dgm:prSet presAssocID="{BF7B65A0-B8A9-4824-BBB5-B840C16DC4D3}" presName="ConnectLineEnd" presStyleLbl="node1" presStyleIdx="2" presStyleCnt="5"/>
      <dgm:spPr/>
    </dgm:pt>
    <dgm:pt modelId="{16401244-E64B-4D38-82A6-B4998883E778}" type="pres">
      <dgm:prSet presAssocID="{BF7B65A0-B8A9-4824-BBB5-B840C16DC4D3}" presName="EmptyPane" presStyleCnt="0"/>
      <dgm:spPr/>
    </dgm:pt>
    <dgm:pt modelId="{637AC142-F56B-4B60-9F6F-D18D8FF387A2}" type="pres">
      <dgm:prSet presAssocID="{D553F764-BD29-484A-AE95-30B7367F20E9}" presName="spaceBetweenRectangles" presStyleLbl="fgAcc1" presStyleIdx="2" presStyleCnt="4"/>
      <dgm:spPr/>
    </dgm:pt>
    <dgm:pt modelId="{6DBE62FA-794C-4105-8EB6-A1280C03A090}" type="pres">
      <dgm:prSet presAssocID="{FFE567C5-C3A8-4B47-B591-DC085C60DAC7}" presName="composite" presStyleCnt="0"/>
      <dgm:spPr/>
    </dgm:pt>
    <dgm:pt modelId="{09D5C208-0E39-443A-A61D-064E98ACAF95}" type="pres">
      <dgm:prSet presAssocID="{FFE567C5-C3A8-4B47-B591-DC085C60DAC7}" presName="Parent1" presStyleLbl="alignNode1" presStyleIdx="3" presStyleCnt="5">
        <dgm:presLayoutVars>
          <dgm:chMax val="1"/>
          <dgm:chPref val="1"/>
          <dgm:bulletEnabled val="1"/>
        </dgm:presLayoutVars>
      </dgm:prSet>
      <dgm:spPr/>
    </dgm:pt>
    <dgm:pt modelId="{762FD493-4EA0-44DA-B9A9-5048AC5F6B29}" type="pres">
      <dgm:prSet presAssocID="{FFE567C5-C3A8-4B47-B591-DC085C60DAC7}" presName="Childtext1" presStyleLbl="revTx" presStyleIdx="3" presStyleCnt="5">
        <dgm:presLayoutVars>
          <dgm:chMax val="0"/>
          <dgm:chPref val="0"/>
          <dgm:bulletEnabled/>
        </dgm:presLayoutVars>
      </dgm:prSet>
      <dgm:spPr/>
    </dgm:pt>
    <dgm:pt modelId="{48079405-CC48-4C93-A273-947A34AF6229}" type="pres">
      <dgm:prSet presAssocID="{FFE567C5-C3A8-4B47-B591-DC085C60DAC7}" presName="ConnectLine" presStyleLbl="sibTrans1D1" presStyleIdx="3" presStyleCnt="5"/>
      <dgm:spPr/>
    </dgm:pt>
    <dgm:pt modelId="{762B6ABF-F558-4F90-BDB7-29DF6C1C378B}" type="pres">
      <dgm:prSet presAssocID="{FFE567C5-C3A8-4B47-B591-DC085C60DAC7}" presName="ConnectLineEnd" presStyleLbl="node1" presStyleIdx="3" presStyleCnt="5"/>
      <dgm:spPr/>
    </dgm:pt>
    <dgm:pt modelId="{6A64F6AE-8171-4F7A-9799-44B15CAC0519}" type="pres">
      <dgm:prSet presAssocID="{FFE567C5-C3A8-4B47-B591-DC085C60DAC7}" presName="EmptyPane" presStyleCnt="0"/>
      <dgm:spPr/>
    </dgm:pt>
    <dgm:pt modelId="{9713A1CC-0FB8-4C6E-918F-01FC945A87E0}" type="pres">
      <dgm:prSet presAssocID="{97E882DF-C545-4550-A9F5-FA0F24A95E5B}" presName="spaceBetweenRectangles" presStyleLbl="fgAcc1" presStyleIdx="3" presStyleCnt="4"/>
      <dgm:spPr/>
    </dgm:pt>
    <dgm:pt modelId="{52274A3B-E715-4DB9-8AD4-98B9E83CC43A}" type="pres">
      <dgm:prSet presAssocID="{AEA4467F-AC7C-48F7-A764-1C1F672298CB}" presName="composite" presStyleCnt="0"/>
      <dgm:spPr/>
    </dgm:pt>
    <dgm:pt modelId="{88D785B7-C863-44BE-BCCB-CA8158724232}" type="pres">
      <dgm:prSet presAssocID="{AEA4467F-AC7C-48F7-A764-1C1F672298CB}" presName="Parent1" presStyleLbl="alignNode1" presStyleIdx="4" presStyleCnt="5">
        <dgm:presLayoutVars>
          <dgm:chMax val="1"/>
          <dgm:chPref val="1"/>
          <dgm:bulletEnabled val="1"/>
        </dgm:presLayoutVars>
      </dgm:prSet>
      <dgm:spPr/>
    </dgm:pt>
    <dgm:pt modelId="{5FFA6619-C842-481A-9C1C-A25C4E89333D}" type="pres">
      <dgm:prSet presAssocID="{AEA4467F-AC7C-48F7-A764-1C1F672298CB}" presName="Childtext1" presStyleLbl="revTx" presStyleIdx="4" presStyleCnt="5">
        <dgm:presLayoutVars>
          <dgm:chMax val="0"/>
          <dgm:chPref val="0"/>
          <dgm:bulletEnabled/>
        </dgm:presLayoutVars>
      </dgm:prSet>
      <dgm:spPr/>
    </dgm:pt>
    <dgm:pt modelId="{68CCBDC1-1647-49FF-BDB7-F1273123287B}" type="pres">
      <dgm:prSet presAssocID="{AEA4467F-AC7C-48F7-A764-1C1F672298CB}" presName="ConnectLine" presStyleLbl="sibTrans1D1" presStyleIdx="4" presStyleCnt="5"/>
      <dgm:spPr/>
    </dgm:pt>
    <dgm:pt modelId="{95150B38-C7DB-438A-808C-EE0BBD48A392}" type="pres">
      <dgm:prSet presAssocID="{AEA4467F-AC7C-48F7-A764-1C1F672298CB}" presName="ConnectLineEnd" presStyleLbl="node1" presStyleIdx="4" presStyleCnt="5"/>
      <dgm:spPr/>
    </dgm:pt>
    <dgm:pt modelId="{9EF483BF-C595-44A8-80E5-FD14B656D6B3}" type="pres">
      <dgm:prSet presAssocID="{AEA4467F-AC7C-48F7-A764-1C1F672298CB}" presName="EmptyPane" presStyleCnt="0"/>
      <dgm:spPr/>
    </dgm:pt>
  </dgm:ptLst>
  <dgm:cxnLst>
    <dgm:cxn modelId="{601E6A07-9361-4AB8-B85A-76362CAA9195}" srcId="{BF7B65A0-B8A9-4824-BBB5-B840C16DC4D3}" destId="{47D82ED1-70AE-47B8-B8E4-572459D48835}" srcOrd="0" destOrd="0" parTransId="{3015880A-9729-41A5-89DB-751DDD682333}" sibTransId="{9C644BBF-63B0-4953-811B-5AA2FE602A04}"/>
    <dgm:cxn modelId="{4E4EE307-48A0-4A12-B296-BACE516E295E}" srcId="{AEA4467F-AC7C-48F7-A764-1C1F672298CB}" destId="{2E931BC0-5439-4A1B-B724-59BE1F60C58B}" srcOrd="2" destOrd="0" parTransId="{542A635A-17CD-4745-A9BF-13EA1979E468}" sibTransId="{21483BF3-2A02-4768-A3B6-C89F2BEA7F37}"/>
    <dgm:cxn modelId="{8668B309-818E-4D64-A43A-A3D51BDFF9E4}" srcId="{AB08BA36-A16A-4C16-8F63-9AEE3FB76278}" destId="{5A7CD7F9-CA4B-4E8F-A1BF-F25860D96E9D}" srcOrd="1" destOrd="0" parTransId="{D4EECE8E-3013-448B-9DF7-8C096854C02A}" sibTransId="{22778933-56E6-4E89-B68E-F8578CFE0734}"/>
    <dgm:cxn modelId="{EC91810C-6320-4831-BD73-7CC4C1F72B9A}" type="presOf" srcId="{8DA61C11-7363-4E0F-A9EA-0A3987DA4ED5}" destId="{3FF769B3-EBB3-46FA-AC04-7A2FFA9A03FD}" srcOrd="0" destOrd="1" presId="urn:microsoft.com/office/officeart/2016/7/layout/HexagonTimeline"/>
    <dgm:cxn modelId="{B745CB0E-4420-42CE-BF18-F86315D692F3}" type="presOf" srcId="{6F38A7FC-4560-4FE1-B0BA-2A5F5100D89D}" destId="{5FFA6619-C842-481A-9C1C-A25C4E89333D}" srcOrd="0" destOrd="0" presId="urn:microsoft.com/office/officeart/2016/7/layout/HexagonTimeline"/>
    <dgm:cxn modelId="{03120A16-32A3-4731-B0E9-0F5CFF5427F7}" srcId="{AEA4467F-AC7C-48F7-A764-1C1F672298CB}" destId="{F437B6F7-49FA-4FDD-9211-0F3B65AAF7FF}" srcOrd="1" destOrd="0" parTransId="{48E13A1F-40E9-4145-8A5D-DF31208517FB}" sibTransId="{47A19209-B432-421C-B5A9-28B54BB7191F}"/>
    <dgm:cxn modelId="{0AE60A1A-0083-473E-BFEA-17ECD2BAB5B8}" srcId="{AB08BA36-A16A-4C16-8F63-9AEE3FB76278}" destId="{FFE567C5-C3A8-4B47-B591-DC085C60DAC7}" srcOrd="3" destOrd="0" parTransId="{20F89FC4-E8A2-4AF8-8A03-9D50B91933B9}" sibTransId="{97E882DF-C545-4550-A9F5-FA0F24A95E5B}"/>
    <dgm:cxn modelId="{165DF51B-8E25-497D-A988-900451E3253D}" srcId="{AEA4467F-AC7C-48F7-A764-1C1F672298CB}" destId="{DF7302C6-BCB3-4FF8-ACFF-8376C3C7F658}" srcOrd="4" destOrd="0" parTransId="{7AA39693-EE04-42C5-8D2D-9F768E4C10DC}" sibTransId="{FC060561-C2A7-45C3-9D9F-00010B59CD2B}"/>
    <dgm:cxn modelId="{B66FC421-595C-4F7B-90EF-A74B83304600}" srcId="{AB08BA36-A16A-4C16-8F63-9AEE3FB76278}" destId="{BF7B65A0-B8A9-4824-BBB5-B840C16DC4D3}" srcOrd="2" destOrd="0" parTransId="{07C91C22-38DD-4EFC-B7D3-25CE43AB3EAC}" sibTransId="{D553F764-BD29-484A-AE95-30B7367F20E9}"/>
    <dgm:cxn modelId="{3DA71425-3D79-4A5A-BC45-DF68DAC60E3D}" type="presOf" srcId="{BF7B65A0-B8A9-4824-BBB5-B840C16DC4D3}" destId="{EDDEEEA7-0EBE-4309-92B6-CBFCB63E298E}" srcOrd="0" destOrd="0" presId="urn:microsoft.com/office/officeart/2016/7/layout/HexagonTimeline"/>
    <dgm:cxn modelId="{64E84A28-5FFF-4DDD-BE80-1394C9719578}" srcId="{BF7B65A0-B8A9-4824-BBB5-B840C16DC4D3}" destId="{8DA61C11-7363-4E0F-A9EA-0A3987DA4ED5}" srcOrd="1" destOrd="0" parTransId="{DC79203E-58F4-4DE8-AD97-E62882E0F9D5}" sibTransId="{9CB454EC-423D-4E2E-BA85-89697C9358B6}"/>
    <dgm:cxn modelId="{56BFC82A-B3C7-4D8B-B364-019866A43DF2}" type="presOf" srcId="{79D5E37C-6EE5-46B4-B136-E5E388C14C15}" destId="{87197975-52CC-4703-B090-3C0D7101D171}" srcOrd="0" destOrd="0" presId="urn:microsoft.com/office/officeart/2016/7/layout/HexagonTimeline"/>
    <dgm:cxn modelId="{67A01B2D-2B8A-45A9-80B5-3F679581A74F}" type="presOf" srcId="{92D678A5-2F71-424A-B0C7-699DEC33CB2A}" destId="{762FD493-4EA0-44DA-B9A9-5048AC5F6B29}" srcOrd="0" destOrd="0" presId="urn:microsoft.com/office/officeart/2016/7/layout/HexagonTimeline"/>
    <dgm:cxn modelId="{92591740-EB15-48C1-BB18-BE890A1844A4}" type="presOf" srcId="{DC02E79E-AD7C-4111-B544-570A7C9D01C1}" destId="{3FF769B3-EBB3-46FA-AC04-7A2FFA9A03FD}" srcOrd="0" destOrd="2" presId="urn:microsoft.com/office/officeart/2016/7/layout/HexagonTimeline"/>
    <dgm:cxn modelId="{871F3F63-B53F-4AF3-A020-E34A85A1AC22}" srcId="{FFE567C5-C3A8-4B47-B591-DC085C60DAC7}" destId="{AA884D29-253F-4C51-9FE2-E48F9DDFFD1F}" srcOrd="1" destOrd="0" parTransId="{9D354233-DF4C-4C86-849A-DA642ED6B05B}" sibTransId="{1AE585CF-5FED-4B1F-9916-4D8779F56747}"/>
    <dgm:cxn modelId="{6FBD116B-21DE-4432-9CE0-1E006F7FB2D7}" type="presOf" srcId="{648C78E5-B029-4C2F-9CAE-E81FC7B82DE8}" destId="{5FFA6619-C842-481A-9C1C-A25C4E89333D}" srcOrd="0" destOrd="3" presId="urn:microsoft.com/office/officeart/2016/7/layout/HexagonTimeline"/>
    <dgm:cxn modelId="{F8DCE64F-0CDA-4F47-A51D-A37BFD6B9D59}" type="presOf" srcId="{AB08BA36-A16A-4C16-8F63-9AEE3FB76278}" destId="{BA270F43-0C36-4246-8BB8-6065D927DFD3}" srcOrd="0" destOrd="0" presId="urn:microsoft.com/office/officeart/2016/7/layout/HexagonTimeline"/>
    <dgm:cxn modelId="{9FCCD151-0DDC-471C-BE05-B79ECB0A8108}" srcId="{AEA4467F-AC7C-48F7-A764-1C1F672298CB}" destId="{648C78E5-B029-4C2F-9CAE-E81FC7B82DE8}" srcOrd="3" destOrd="0" parTransId="{E0FD5FF6-7433-40B4-B2B0-747D1EB03A93}" sibTransId="{3A81F8BE-8A40-474D-A456-459C047E0412}"/>
    <dgm:cxn modelId="{E6376A75-296B-46C4-9642-89B492D053AE}" type="presOf" srcId="{A11BB080-50F1-451A-BE43-CB39B658105C}" destId="{762FD493-4EA0-44DA-B9A9-5048AC5F6B29}" srcOrd="0" destOrd="2" presId="urn:microsoft.com/office/officeart/2016/7/layout/HexagonTimeline"/>
    <dgm:cxn modelId="{0BB15255-C49D-4D8F-9D30-72ECF5634EE4}" srcId="{BF7B65A0-B8A9-4824-BBB5-B840C16DC4D3}" destId="{DC02E79E-AD7C-4111-B544-570A7C9D01C1}" srcOrd="2" destOrd="0" parTransId="{D755A940-95F4-42CB-843A-E0C8B28D8CB1}" sibTransId="{4B14DEE6-3110-4F4E-BBB6-C7F2AEBD4C82}"/>
    <dgm:cxn modelId="{14C6117C-EF13-4301-AFE8-8C7824C7F2FB}" type="presOf" srcId="{2E931BC0-5439-4A1B-B724-59BE1F60C58B}" destId="{5FFA6619-C842-481A-9C1C-A25C4E89333D}" srcOrd="0" destOrd="2" presId="urn:microsoft.com/office/officeart/2016/7/layout/HexagonTimeline"/>
    <dgm:cxn modelId="{CD5F7384-F42E-47EB-A5DD-AC4847277DA6}" srcId="{5A7CD7F9-CA4B-4E8F-A1BF-F25860D96E9D}" destId="{721865A7-48DF-48AF-B013-2706AB04AECB}" srcOrd="0" destOrd="0" parTransId="{9867F13E-F6DE-45B4-9F66-F9748662E707}" sibTransId="{C10D6369-C1DA-4ABD-A9C2-1793F41241FC}"/>
    <dgm:cxn modelId="{0329FC8D-FDC9-4D59-A541-62A856B83364}" type="presOf" srcId="{F437B6F7-49FA-4FDD-9211-0F3B65AAF7FF}" destId="{5FFA6619-C842-481A-9C1C-A25C4E89333D}" srcOrd="0" destOrd="1" presId="urn:microsoft.com/office/officeart/2016/7/layout/HexagonTimeline"/>
    <dgm:cxn modelId="{3DB4E192-66E7-4949-8096-6EF28E879908}" type="presOf" srcId="{47D82ED1-70AE-47B8-B8E4-572459D48835}" destId="{3FF769B3-EBB3-46FA-AC04-7A2FFA9A03FD}" srcOrd="0" destOrd="0" presId="urn:microsoft.com/office/officeart/2016/7/layout/HexagonTimeline"/>
    <dgm:cxn modelId="{43D2459B-6CAD-4AE7-887E-1FDF154B4C04}" srcId="{FFE567C5-C3A8-4B47-B591-DC085C60DAC7}" destId="{A11BB080-50F1-451A-BE43-CB39B658105C}" srcOrd="2" destOrd="0" parTransId="{A0D98467-45EF-4984-8F07-7DA7C7260BE5}" sibTransId="{F23B53C3-DF57-4E81-BFC1-3ED976B2144C}"/>
    <dgm:cxn modelId="{196C53A8-E88C-4728-A42C-870556E10661}" srcId="{AB08BA36-A16A-4C16-8F63-9AEE3FB76278}" destId="{AEA4467F-AC7C-48F7-A764-1C1F672298CB}" srcOrd="4" destOrd="0" parTransId="{8E138E6F-408D-4C81-8A92-77C0664DAD27}" sibTransId="{CB083EA0-C03B-4899-89DF-D919F1AC639E}"/>
    <dgm:cxn modelId="{BBC024AB-6643-4926-91A5-93900D44CDD9}" type="presOf" srcId="{721865A7-48DF-48AF-B013-2706AB04AECB}" destId="{6C70F55F-492B-43E5-837C-20655AECEE3D}" srcOrd="0" destOrd="0" presId="urn:microsoft.com/office/officeart/2016/7/layout/HexagonTimeline"/>
    <dgm:cxn modelId="{B42B8BB0-3A87-4D71-93BE-214D88A3BCF1}" type="presOf" srcId="{3E75349A-CDC7-4946-94A4-E34887B449BA}" destId="{95FCF055-303A-4445-9813-7E8E825042F7}" srcOrd="0" destOrd="0" presId="urn:microsoft.com/office/officeart/2016/7/layout/HexagonTimeline"/>
    <dgm:cxn modelId="{BCE39BB1-C22E-497B-987C-BCBDA5A4375D}" srcId="{AB08BA36-A16A-4C16-8F63-9AEE3FB76278}" destId="{79D5E37C-6EE5-46B4-B136-E5E388C14C15}" srcOrd="0" destOrd="0" parTransId="{BE57F84A-B207-4C0D-8E09-A4D38A4F8E76}" sibTransId="{5D7642E4-C295-4232-A0B9-FFB60ECA314A}"/>
    <dgm:cxn modelId="{A14198BF-4E91-4763-B84A-3DEBB183F34A}" type="presOf" srcId="{FFE567C5-C3A8-4B47-B591-DC085C60DAC7}" destId="{09D5C208-0E39-443A-A61D-064E98ACAF95}" srcOrd="0" destOrd="0" presId="urn:microsoft.com/office/officeart/2016/7/layout/HexagonTimeline"/>
    <dgm:cxn modelId="{A0D1E8C0-080F-4E37-B3D9-2FEDB1A592A0}" type="presOf" srcId="{AEA4467F-AC7C-48F7-A764-1C1F672298CB}" destId="{88D785B7-C863-44BE-BCCB-CA8158724232}" srcOrd="0" destOrd="0" presId="urn:microsoft.com/office/officeart/2016/7/layout/HexagonTimeline"/>
    <dgm:cxn modelId="{87C2CCCD-2503-438C-8922-672436A9A51E}" srcId="{79D5E37C-6EE5-46B4-B136-E5E388C14C15}" destId="{3E75349A-CDC7-4946-94A4-E34887B449BA}" srcOrd="0" destOrd="0" parTransId="{6A082C22-5B54-4131-AEF5-F8B4CD621D35}" sibTransId="{18BA5848-4D28-4878-98D0-6627678AB161}"/>
    <dgm:cxn modelId="{770268D0-AA2A-4471-A111-344A5E3965BA}" srcId="{AEA4467F-AC7C-48F7-A764-1C1F672298CB}" destId="{6F38A7FC-4560-4FE1-B0BA-2A5F5100D89D}" srcOrd="0" destOrd="0" parTransId="{6EB93051-BA25-4156-A45E-1B9B8E9EA925}" sibTransId="{2219EE7F-0DEA-4A6F-80EC-D8A732BC6DAD}"/>
    <dgm:cxn modelId="{A8FDB2DF-2F41-45AB-9752-2BE8F36B7C5A}" type="presOf" srcId="{DF7302C6-BCB3-4FF8-ACFF-8376C3C7F658}" destId="{5FFA6619-C842-481A-9C1C-A25C4E89333D}" srcOrd="0" destOrd="4" presId="urn:microsoft.com/office/officeart/2016/7/layout/HexagonTimeline"/>
    <dgm:cxn modelId="{5F68CEE0-D8AC-420D-A3D8-E0DBA8791EB8}" type="presOf" srcId="{5A7CD7F9-CA4B-4E8F-A1BF-F25860D96E9D}" destId="{26B4BD2F-FDF2-43F2-B16B-BEB2D2725732}" srcOrd="0" destOrd="0" presId="urn:microsoft.com/office/officeart/2016/7/layout/HexagonTimeline"/>
    <dgm:cxn modelId="{0EF178EE-B576-488E-ABC8-73C0DD101782}" type="presOf" srcId="{AA884D29-253F-4C51-9FE2-E48F9DDFFD1F}" destId="{762FD493-4EA0-44DA-B9A9-5048AC5F6B29}" srcOrd="0" destOrd="1" presId="urn:microsoft.com/office/officeart/2016/7/layout/HexagonTimeline"/>
    <dgm:cxn modelId="{0232C4FF-8426-4A03-8233-BC60E35E8C87}" srcId="{FFE567C5-C3A8-4B47-B591-DC085C60DAC7}" destId="{92D678A5-2F71-424A-B0C7-699DEC33CB2A}" srcOrd="0" destOrd="0" parTransId="{6C42A9CD-01A0-47F3-85E4-46AE69F9FC3C}" sibTransId="{0E9C4F28-11C3-4EAB-9110-C4B6C835628A}"/>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49F734AF-39AD-4CCA-B2FA-9633454D1D8D}" type="presParOf" srcId="{BA270F43-0C36-4246-8BB8-6065D927DFD3}" destId="{9B8552CD-49EF-4C0D-A1E0-14E2B93937C6}" srcOrd="1" destOrd="0" presId="urn:microsoft.com/office/officeart/2016/7/layout/HexagonTimeline"/>
    <dgm:cxn modelId="{E0AE7E7D-B690-4553-A347-052F2D67E1C7}" type="presParOf" srcId="{BA270F43-0C36-4246-8BB8-6065D927DFD3}" destId="{B9613699-D389-47DE-94A2-9874595052A1}" srcOrd="2" destOrd="0" presId="urn:microsoft.com/office/officeart/2016/7/layout/HexagonTimeline"/>
    <dgm:cxn modelId="{549A0D3D-F32A-4EB0-B8A9-B6A9E9177C3A}" type="presParOf" srcId="{B9613699-D389-47DE-94A2-9874595052A1}" destId="{26B4BD2F-FDF2-43F2-B16B-BEB2D2725732}" srcOrd="0" destOrd="0" presId="urn:microsoft.com/office/officeart/2016/7/layout/HexagonTimeline"/>
    <dgm:cxn modelId="{2BF5E4F5-C1B7-457A-AAE7-8385CAD99FC1}" type="presParOf" srcId="{B9613699-D389-47DE-94A2-9874595052A1}" destId="{6C70F55F-492B-43E5-837C-20655AECEE3D}" srcOrd="1" destOrd="0" presId="urn:microsoft.com/office/officeart/2016/7/layout/HexagonTimeline"/>
    <dgm:cxn modelId="{63C06404-3690-4964-B886-10BBA95BCCEC}" type="presParOf" srcId="{B9613699-D389-47DE-94A2-9874595052A1}" destId="{EFE2D3E2-1871-4306-945A-082E4C6DFF62}" srcOrd="2" destOrd="0" presId="urn:microsoft.com/office/officeart/2016/7/layout/HexagonTimeline"/>
    <dgm:cxn modelId="{2F2DDBDE-F1FC-41A5-905E-531E19AA631B}" type="presParOf" srcId="{B9613699-D389-47DE-94A2-9874595052A1}" destId="{1FA22CC1-F421-42D7-B327-A0748A5CA8CA}" srcOrd="3" destOrd="0" presId="urn:microsoft.com/office/officeart/2016/7/layout/HexagonTimeline"/>
    <dgm:cxn modelId="{D20EFF5F-B5DA-452C-A36F-6CA0A783032E}" type="presParOf" srcId="{B9613699-D389-47DE-94A2-9874595052A1}" destId="{B9AAF34C-316B-4600-BE86-CE8E2DB2A167}" srcOrd="4" destOrd="0" presId="urn:microsoft.com/office/officeart/2016/7/layout/HexagonTimeline"/>
    <dgm:cxn modelId="{58A13DBD-6EE7-46A3-93A2-57A7073EC670}" type="presParOf" srcId="{BA270F43-0C36-4246-8BB8-6065D927DFD3}" destId="{237EB574-03EA-4B5E-A071-20BFF7A94025}" srcOrd="3" destOrd="0" presId="urn:microsoft.com/office/officeart/2016/7/layout/HexagonTimeline"/>
    <dgm:cxn modelId="{30AA3B1D-8D04-4F7E-8E23-06DC8535D68B}" type="presParOf" srcId="{BA270F43-0C36-4246-8BB8-6065D927DFD3}" destId="{EAA504A5-1C00-47D1-90A8-1584C66F8D07}" srcOrd="4" destOrd="0" presId="urn:microsoft.com/office/officeart/2016/7/layout/HexagonTimeline"/>
    <dgm:cxn modelId="{2C443513-677D-4EE9-8FF1-8DA487A52AC3}" type="presParOf" srcId="{EAA504A5-1C00-47D1-90A8-1584C66F8D07}" destId="{EDDEEEA7-0EBE-4309-92B6-CBFCB63E298E}" srcOrd="0" destOrd="0" presId="urn:microsoft.com/office/officeart/2016/7/layout/HexagonTimeline"/>
    <dgm:cxn modelId="{86A3EFFD-7A81-4E2E-98ED-386FCED3B39D}" type="presParOf" srcId="{EAA504A5-1C00-47D1-90A8-1584C66F8D07}" destId="{3FF769B3-EBB3-46FA-AC04-7A2FFA9A03FD}" srcOrd="1" destOrd="0" presId="urn:microsoft.com/office/officeart/2016/7/layout/HexagonTimeline"/>
    <dgm:cxn modelId="{E262128B-1480-4359-A1B8-445472DF389C}" type="presParOf" srcId="{EAA504A5-1C00-47D1-90A8-1584C66F8D07}" destId="{80E1D005-1308-4325-A0AB-6379393309F1}" srcOrd="2" destOrd="0" presId="urn:microsoft.com/office/officeart/2016/7/layout/HexagonTimeline"/>
    <dgm:cxn modelId="{315D8221-9E54-4AE4-BD97-AEE335A9928F}" type="presParOf" srcId="{EAA504A5-1C00-47D1-90A8-1584C66F8D07}" destId="{9FAFC1ED-AD9C-40FB-B5F1-78ADEF2DA146}" srcOrd="3" destOrd="0" presId="urn:microsoft.com/office/officeart/2016/7/layout/HexagonTimeline"/>
    <dgm:cxn modelId="{94726255-FCBA-4835-B83F-BC5BC180BA9A}" type="presParOf" srcId="{EAA504A5-1C00-47D1-90A8-1584C66F8D07}" destId="{16401244-E64B-4D38-82A6-B4998883E778}" srcOrd="4" destOrd="0" presId="urn:microsoft.com/office/officeart/2016/7/layout/HexagonTimeline"/>
    <dgm:cxn modelId="{000AADE9-B325-46FC-89E4-226BEEE1E4F3}" type="presParOf" srcId="{BA270F43-0C36-4246-8BB8-6065D927DFD3}" destId="{637AC142-F56B-4B60-9F6F-D18D8FF387A2}" srcOrd="5" destOrd="0" presId="urn:microsoft.com/office/officeart/2016/7/layout/HexagonTimeline"/>
    <dgm:cxn modelId="{4D34A83E-0AB2-4F80-8D40-47DE31E715BA}" type="presParOf" srcId="{BA270F43-0C36-4246-8BB8-6065D927DFD3}" destId="{6DBE62FA-794C-4105-8EB6-A1280C03A090}" srcOrd="6" destOrd="0" presId="urn:microsoft.com/office/officeart/2016/7/layout/HexagonTimeline"/>
    <dgm:cxn modelId="{EB17BFA7-FEDC-40D1-9260-9E5B2775DAFC}" type="presParOf" srcId="{6DBE62FA-794C-4105-8EB6-A1280C03A090}" destId="{09D5C208-0E39-443A-A61D-064E98ACAF95}" srcOrd="0" destOrd="0" presId="urn:microsoft.com/office/officeart/2016/7/layout/HexagonTimeline"/>
    <dgm:cxn modelId="{3E3512D4-5586-46F0-AF99-BFAC9E7ECB2C}" type="presParOf" srcId="{6DBE62FA-794C-4105-8EB6-A1280C03A090}" destId="{762FD493-4EA0-44DA-B9A9-5048AC5F6B29}" srcOrd="1" destOrd="0" presId="urn:microsoft.com/office/officeart/2016/7/layout/HexagonTimeline"/>
    <dgm:cxn modelId="{03EB7CFE-8584-4ED8-9947-A0344C618129}" type="presParOf" srcId="{6DBE62FA-794C-4105-8EB6-A1280C03A090}" destId="{48079405-CC48-4C93-A273-947A34AF6229}" srcOrd="2" destOrd="0" presId="urn:microsoft.com/office/officeart/2016/7/layout/HexagonTimeline"/>
    <dgm:cxn modelId="{6246CDF3-8BC5-4979-86EF-0C942531A305}" type="presParOf" srcId="{6DBE62FA-794C-4105-8EB6-A1280C03A090}" destId="{762B6ABF-F558-4F90-BDB7-29DF6C1C378B}" srcOrd="3" destOrd="0" presId="urn:microsoft.com/office/officeart/2016/7/layout/HexagonTimeline"/>
    <dgm:cxn modelId="{D3EB5EF7-9A5F-4E5D-A908-7D1CB80FD6F1}" type="presParOf" srcId="{6DBE62FA-794C-4105-8EB6-A1280C03A090}" destId="{6A64F6AE-8171-4F7A-9799-44B15CAC0519}" srcOrd="4" destOrd="0" presId="urn:microsoft.com/office/officeart/2016/7/layout/HexagonTimeline"/>
    <dgm:cxn modelId="{F2EDFE6F-9136-4BC5-A2B4-4ED3EE98EDC2}" type="presParOf" srcId="{BA270F43-0C36-4246-8BB8-6065D927DFD3}" destId="{9713A1CC-0FB8-4C6E-918F-01FC945A87E0}" srcOrd="7" destOrd="0" presId="urn:microsoft.com/office/officeart/2016/7/layout/HexagonTimeline"/>
    <dgm:cxn modelId="{2B8099FB-D2DC-408B-82A4-D27D05277A2A}" type="presParOf" srcId="{BA270F43-0C36-4246-8BB8-6065D927DFD3}" destId="{52274A3B-E715-4DB9-8AD4-98B9E83CC43A}" srcOrd="8" destOrd="0" presId="urn:microsoft.com/office/officeart/2016/7/layout/HexagonTimeline"/>
    <dgm:cxn modelId="{5B82222B-EC8E-49B4-86F2-997C3E2E508E}" type="presParOf" srcId="{52274A3B-E715-4DB9-8AD4-98B9E83CC43A}" destId="{88D785B7-C863-44BE-BCCB-CA8158724232}" srcOrd="0" destOrd="0" presId="urn:microsoft.com/office/officeart/2016/7/layout/HexagonTimeline"/>
    <dgm:cxn modelId="{80994148-F4FF-435E-B244-A45C9E4D3FD8}" type="presParOf" srcId="{52274A3B-E715-4DB9-8AD4-98B9E83CC43A}" destId="{5FFA6619-C842-481A-9C1C-A25C4E89333D}" srcOrd="1" destOrd="0" presId="urn:microsoft.com/office/officeart/2016/7/layout/HexagonTimeline"/>
    <dgm:cxn modelId="{91270693-40A1-47B0-9411-A6A0F7E36EA4}" type="presParOf" srcId="{52274A3B-E715-4DB9-8AD4-98B9E83CC43A}" destId="{68CCBDC1-1647-49FF-BDB7-F1273123287B}" srcOrd="2" destOrd="0" presId="urn:microsoft.com/office/officeart/2016/7/layout/HexagonTimeline"/>
    <dgm:cxn modelId="{E7CF3542-4785-4C5B-A69B-04B63279B9B2}" type="presParOf" srcId="{52274A3B-E715-4DB9-8AD4-98B9E83CC43A}" destId="{95150B38-C7DB-438A-808C-EE0BBD48A392}" srcOrd="3" destOrd="0" presId="urn:microsoft.com/office/officeart/2016/7/layout/HexagonTimeline"/>
    <dgm:cxn modelId="{E4327963-1086-4667-8E8A-5F1CC0EC3CDB}" type="presParOf" srcId="{52274A3B-E715-4DB9-8AD4-98B9E83CC43A}" destId="{9EF483BF-C595-44A8-80E5-FD14B656D6B3}"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282693" y="2652784"/>
          <a:ext cx="1447539" cy="723486"/>
        </a:xfrm>
        <a:prstGeom prst="homePlate">
          <a:avLst>
            <a:gd name="adj" fmla="val 4000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2015</a:t>
          </a:r>
        </a:p>
      </dsp:txBody>
      <dsp:txXfrm>
        <a:off x="282693" y="2652784"/>
        <a:ext cx="1302842" cy="723486"/>
      </dsp:txXfrm>
    </dsp:sp>
    <dsp:sp modelId="{95FCF055-303A-4445-9813-7E8E825042F7}">
      <dsp:nvSpPr>
        <dsp:cNvPr id="0" name=""/>
        <dsp:cNvSpPr/>
      </dsp:nvSpPr>
      <dsp:spPr>
        <a:xfrm>
          <a:off x="1227" y="0"/>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solidFill>
                <a:schemeClr val="bg1"/>
              </a:solidFill>
            </a:rPr>
            <a:t>Flutter was unveiled by the name ‘sky’ at Dart Developer summit</a:t>
          </a:r>
        </a:p>
        <a:p>
          <a:pPr marL="0" lvl="0" indent="0" algn="ctr" defTabSz="533400">
            <a:lnSpc>
              <a:spcPct val="90000"/>
            </a:lnSpc>
            <a:spcBef>
              <a:spcPct val="0"/>
            </a:spcBef>
            <a:spcAft>
              <a:spcPct val="35000"/>
            </a:spcAft>
            <a:buNone/>
          </a:pPr>
          <a:endParaRPr lang="en-US" sz="1200" kern="1200" dirty="0">
            <a:solidFill>
              <a:schemeClr val="bg1"/>
            </a:solidFill>
          </a:endParaRPr>
        </a:p>
      </dsp:txBody>
      <dsp:txXfrm>
        <a:off x="1227" y="0"/>
        <a:ext cx="2010471" cy="1929297"/>
      </dsp:txXfrm>
    </dsp:sp>
    <dsp:sp modelId="{9B8552CD-49EF-4C0D-A1E0-14E2B93937C6}">
      <dsp:nvSpPr>
        <dsp:cNvPr id="0" name=""/>
        <dsp:cNvSpPr/>
      </dsp:nvSpPr>
      <dsp:spPr>
        <a:xfrm>
          <a:off x="1730233"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D01E2BCD-A874-4A1C-89AC-5538E4157620}">
      <dsp:nvSpPr>
        <dsp:cNvPr id="0" name=""/>
        <dsp:cNvSpPr/>
      </dsp:nvSpPr>
      <dsp:spPr>
        <a:xfrm>
          <a:off x="1006463" y="2049878"/>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946172" y="1929297"/>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26B4BD2F-FDF2-43F2-B16B-BEB2D2725732}">
      <dsp:nvSpPr>
        <dsp:cNvPr id="0" name=""/>
        <dsp:cNvSpPr/>
      </dsp:nvSpPr>
      <dsp:spPr>
        <a:xfrm>
          <a:off x="2293165" y="2652784"/>
          <a:ext cx="1447539" cy="723486"/>
        </a:xfrm>
        <a:prstGeom prst="hexagon">
          <a:avLst>
            <a:gd name="adj" fmla="val 40000"/>
            <a:gd name="vf" fmla="val 11547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400050">
            <a:lnSpc>
              <a:spcPct val="90000"/>
            </a:lnSpc>
            <a:spcBef>
              <a:spcPct val="0"/>
            </a:spcBef>
            <a:spcAft>
              <a:spcPct val="35000"/>
            </a:spcAft>
            <a:buNone/>
          </a:pPr>
          <a:r>
            <a:rPr lang="en-US" sz="900" kern="1200" noProof="0" dirty="0"/>
            <a:t>September</a:t>
          </a:r>
          <a:r>
            <a:rPr lang="en-US" sz="1100" kern="1200" noProof="0" dirty="0"/>
            <a:t> 2018</a:t>
          </a:r>
          <a:endParaRPr lang="en-US" sz="1100" kern="1200" dirty="0"/>
        </a:p>
      </dsp:txBody>
      <dsp:txXfrm>
        <a:off x="2510258" y="2761288"/>
        <a:ext cx="1013353" cy="506478"/>
      </dsp:txXfrm>
    </dsp:sp>
    <dsp:sp modelId="{6C70F55F-492B-43E5-837C-20655AECEE3D}">
      <dsp:nvSpPr>
        <dsp:cNvPr id="0" name=""/>
        <dsp:cNvSpPr/>
      </dsp:nvSpPr>
      <dsp:spPr>
        <a:xfrm>
          <a:off x="2011699" y="4099757"/>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solidFill>
                <a:schemeClr val="bg1"/>
              </a:solidFill>
            </a:rPr>
            <a:t>First flutter stable version released.</a:t>
          </a:r>
          <a:endParaRPr lang="en-US" sz="1200" kern="1200" noProof="0" dirty="0"/>
        </a:p>
      </dsp:txBody>
      <dsp:txXfrm>
        <a:off x="2011699" y="4099757"/>
        <a:ext cx="2010471" cy="1929297"/>
      </dsp:txXfrm>
    </dsp:sp>
    <dsp:sp modelId="{237EB574-03EA-4B5E-A071-20BFF7A94025}">
      <dsp:nvSpPr>
        <dsp:cNvPr id="0" name=""/>
        <dsp:cNvSpPr/>
      </dsp:nvSpPr>
      <dsp:spPr>
        <a:xfrm>
          <a:off x="3740704"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EFE2D3E2-1871-4306-945A-082E4C6DFF62}">
      <dsp:nvSpPr>
        <dsp:cNvPr id="0" name=""/>
        <dsp:cNvSpPr/>
      </dsp:nvSpPr>
      <dsp:spPr>
        <a:xfrm>
          <a:off x="3016934" y="3376270"/>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1FA22CC1-F421-42D7-B327-A0748A5CA8CA}">
      <dsp:nvSpPr>
        <dsp:cNvPr id="0" name=""/>
        <dsp:cNvSpPr/>
      </dsp:nvSpPr>
      <dsp:spPr>
        <a:xfrm>
          <a:off x="2956644" y="3979176"/>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DDEEEA7-0EBE-4309-92B6-CBFCB63E298E}">
      <dsp:nvSpPr>
        <dsp:cNvPr id="0" name=""/>
        <dsp:cNvSpPr/>
      </dsp:nvSpPr>
      <dsp:spPr>
        <a:xfrm>
          <a:off x="4303636" y="2652784"/>
          <a:ext cx="1447539" cy="723486"/>
        </a:xfrm>
        <a:prstGeom prst="hexagon">
          <a:avLst>
            <a:gd name="adj" fmla="val 40000"/>
            <a:gd name="vf" fmla="val 11547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May 6 2020</a:t>
          </a:r>
        </a:p>
      </dsp:txBody>
      <dsp:txXfrm>
        <a:off x="4520729" y="2761288"/>
        <a:ext cx="1013353" cy="506478"/>
      </dsp:txXfrm>
    </dsp:sp>
    <dsp:sp modelId="{3FF769B3-EBB3-46FA-AC04-7A2FFA9A03FD}">
      <dsp:nvSpPr>
        <dsp:cNvPr id="0" name=""/>
        <dsp:cNvSpPr/>
      </dsp:nvSpPr>
      <dsp:spPr>
        <a:xfrm>
          <a:off x="4022170" y="0"/>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solidFill>
                <a:schemeClr val="bg1"/>
              </a:solidFill>
            </a:rPr>
            <a:t>Dart 2.8 and Flutter 1.17.0 were released</a:t>
          </a:r>
        </a:p>
        <a:p>
          <a:pPr marL="0" lvl="0" indent="0" algn="ctr" defTabSz="533400">
            <a:lnSpc>
              <a:spcPct val="90000"/>
            </a:lnSpc>
            <a:spcBef>
              <a:spcPct val="0"/>
            </a:spcBef>
            <a:spcAft>
              <a:spcPct val="35000"/>
            </a:spcAft>
            <a:buNone/>
          </a:pPr>
          <a:r>
            <a:rPr lang="en-US" sz="1200" kern="1200" dirty="0">
              <a:solidFill>
                <a:schemeClr val="bg1"/>
              </a:solidFill>
            </a:rPr>
            <a:t>added support for metal API, which improved performance on iOS devices (approx. 50%) , new material widgets, etc.</a:t>
          </a:r>
        </a:p>
        <a:p>
          <a:pPr marL="0" lvl="0" indent="0" algn="ctr" defTabSz="533400">
            <a:lnSpc>
              <a:spcPct val="90000"/>
            </a:lnSpc>
            <a:spcBef>
              <a:spcPct val="0"/>
            </a:spcBef>
            <a:spcAft>
              <a:spcPct val="35000"/>
            </a:spcAft>
            <a:buNone/>
          </a:pPr>
          <a:endParaRPr lang="en-US" sz="1200" kern="1200" dirty="0">
            <a:solidFill>
              <a:schemeClr val="bg1"/>
            </a:solidFill>
          </a:endParaRPr>
        </a:p>
      </dsp:txBody>
      <dsp:txXfrm>
        <a:off x="4022170" y="0"/>
        <a:ext cx="2010471" cy="1929297"/>
      </dsp:txXfrm>
    </dsp:sp>
    <dsp:sp modelId="{637AC142-F56B-4B60-9F6F-D18D8FF387A2}">
      <dsp:nvSpPr>
        <dsp:cNvPr id="0" name=""/>
        <dsp:cNvSpPr/>
      </dsp:nvSpPr>
      <dsp:spPr>
        <a:xfrm>
          <a:off x="5751176"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80E1D005-1308-4325-A0AB-6379393309F1}">
      <dsp:nvSpPr>
        <dsp:cNvPr id="0" name=""/>
        <dsp:cNvSpPr/>
      </dsp:nvSpPr>
      <dsp:spPr>
        <a:xfrm>
          <a:off x="5027406" y="2049878"/>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9FAFC1ED-AD9C-40FB-B5F1-78ADEF2DA146}">
      <dsp:nvSpPr>
        <dsp:cNvPr id="0" name=""/>
        <dsp:cNvSpPr/>
      </dsp:nvSpPr>
      <dsp:spPr>
        <a:xfrm>
          <a:off x="4967115" y="1929297"/>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09D5C208-0E39-443A-A61D-064E98ACAF95}">
      <dsp:nvSpPr>
        <dsp:cNvPr id="0" name=""/>
        <dsp:cNvSpPr/>
      </dsp:nvSpPr>
      <dsp:spPr>
        <a:xfrm>
          <a:off x="6314108" y="2652784"/>
          <a:ext cx="1447539" cy="723486"/>
        </a:xfrm>
        <a:prstGeom prst="hexagon">
          <a:avLst>
            <a:gd name="adj" fmla="val 40000"/>
            <a:gd name="vf" fmla="val 11547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March 3 2021</a:t>
          </a:r>
        </a:p>
      </dsp:txBody>
      <dsp:txXfrm>
        <a:off x="6531201" y="2761288"/>
        <a:ext cx="1013353" cy="506478"/>
      </dsp:txXfrm>
    </dsp:sp>
    <dsp:sp modelId="{762FD493-4EA0-44DA-B9A9-5048AC5F6B29}">
      <dsp:nvSpPr>
        <dsp:cNvPr id="0" name=""/>
        <dsp:cNvSpPr/>
      </dsp:nvSpPr>
      <dsp:spPr>
        <a:xfrm>
          <a:off x="6032642" y="4099757"/>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solidFill>
                <a:schemeClr val="bg1"/>
              </a:solidFill>
            </a:rPr>
            <a:t>Flutter version 2 released</a:t>
          </a:r>
        </a:p>
        <a:p>
          <a:pPr marL="0" lvl="0" indent="0" algn="ctr" defTabSz="533400">
            <a:lnSpc>
              <a:spcPct val="90000"/>
            </a:lnSpc>
            <a:spcBef>
              <a:spcPct val="0"/>
            </a:spcBef>
            <a:spcAft>
              <a:spcPct val="35000"/>
            </a:spcAft>
            <a:buNone/>
          </a:pPr>
          <a:r>
            <a:rPr lang="en-US" sz="1200" kern="1200" dirty="0">
              <a:solidFill>
                <a:schemeClr val="bg1"/>
              </a:solidFill>
            </a:rPr>
            <a:t>Early access desktop application support for windows, </a:t>
          </a:r>
          <a:r>
            <a:rPr lang="en-US" sz="1200" kern="1200" dirty="0" err="1">
              <a:solidFill>
                <a:schemeClr val="bg1"/>
              </a:solidFill>
            </a:rPr>
            <a:t>macOS</a:t>
          </a:r>
          <a:r>
            <a:rPr lang="en-US" sz="1200" kern="1200" dirty="0">
              <a:solidFill>
                <a:schemeClr val="bg1"/>
              </a:solidFill>
            </a:rPr>
            <a:t> and </a:t>
          </a:r>
          <a:r>
            <a:rPr lang="en-US" sz="1200" kern="1200" dirty="0" err="1">
              <a:solidFill>
                <a:schemeClr val="bg1"/>
              </a:solidFill>
            </a:rPr>
            <a:t>linux</a:t>
          </a:r>
          <a:endParaRPr lang="en-US" sz="1200" kern="1200" dirty="0">
            <a:solidFill>
              <a:schemeClr val="bg1"/>
            </a:solidFill>
          </a:endParaRPr>
        </a:p>
        <a:p>
          <a:pPr marL="0" lvl="0" indent="0" algn="ctr" defTabSz="533400">
            <a:lnSpc>
              <a:spcPct val="90000"/>
            </a:lnSpc>
            <a:spcBef>
              <a:spcPct val="0"/>
            </a:spcBef>
            <a:spcAft>
              <a:spcPct val="35000"/>
            </a:spcAft>
            <a:buNone/>
          </a:pPr>
          <a:r>
            <a:rPr lang="en-US" sz="1200" kern="1200" dirty="0">
              <a:solidFill>
                <a:schemeClr val="bg1"/>
              </a:solidFill>
            </a:rPr>
            <a:t>Sound/concrete Null-safety</a:t>
          </a:r>
        </a:p>
      </dsp:txBody>
      <dsp:txXfrm>
        <a:off x="6032642" y="4099757"/>
        <a:ext cx="2010471" cy="1929297"/>
      </dsp:txXfrm>
    </dsp:sp>
    <dsp:sp modelId="{9713A1CC-0FB8-4C6E-918F-01FC945A87E0}">
      <dsp:nvSpPr>
        <dsp:cNvPr id="0" name=""/>
        <dsp:cNvSpPr/>
      </dsp:nvSpPr>
      <dsp:spPr>
        <a:xfrm>
          <a:off x="7761647"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48079405-CC48-4C93-A273-947A34AF6229}">
      <dsp:nvSpPr>
        <dsp:cNvPr id="0" name=""/>
        <dsp:cNvSpPr/>
      </dsp:nvSpPr>
      <dsp:spPr>
        <a:xfrm>
          <a:off x="7037878" y="3376270"/>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762B6ABF-F558-4F90-BDB7-29DF6C1C378B}">
      <dsp:nvSpPr>
        <dsp:cNvPr id="0" name=""/>
        <dsp:cNvSpPr/>
      </dsp:nvSpPr>
      <dsp:spPr>
        <a:xfrm>
          <a:off x="6977587" y="3979176"/>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88D785B7-C863-44BE-BCCB-CA8158724232}">
      <dsp:nvSpPr>
        <dsp:cNvPr id="0" name=""/>
        <dsp:cNvSpPr/>
      </dsp:nvSpPr>
      <dsp:spPr>
        <a:xfrm rot="10800000">
          <a:off x="8324579" y="2652784"/>
          <a:ext cx="1447539" cy="723486"/>
        </a:xfrm>
        <a:prstGeom prst="homePlate">
          <a:avLst>
            <a:gd name="adj" fmla="val 4000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September 8 2021</a:t>
          </a:r>
        </a:p>
      </dsp:txBody>
      <dsp:txXfrm rot="10800000">
        <a:off x="8469276" y="2652784"/>
        <a:ext cx="1302842" cy="723486"/>
      </dsp:txXfrm>
    </dsp:sp>
    <dsp:sp modelId="{5FFA6619-C842-481A-9C1C-A25C4E89333D}">
      <dsp:nvSpPr>
        <dsp:cNvPr id="0" name=""/>
        <dsp:cNvSpPr/>
      </dsp:nvSpPr>
      <dsp:spPr>
        <a:xfrm>
          <a:off x="8043113" y="0"/>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solidFill>
                <a:schemeClr val="bg1"/>
              </a:solidFill>
            </a:rPr>
            <a:t>Dart version 2.14</a:t>
          </a:r>
        </a:p>
        <a:p>
          <a:pPr marL="0" lvl="0" indent="0" algn="ctr" defTabSz="533400">
            <a:lnSpc>
              <a:spcPct val="90000"/>
            </a:lnSpc>
            <a:spcBef>
              <a:spcPct val="0"/>
            </a:spcBef>
            <a:spcAft>
              <a:spcPct val="35000"/>
            </a:spcAft>
            <a:buNone/>
          </a:pPr>
          <a:r>
            <a:rPr lang="en-US" sz="1200" kern="1200" dirty="0">
              <a:solidFill>
                <a:schemeClr val="bg1"/>
              </a:solidFill>
            </a:rPr>
            <a:t>Flutter version 2.5</a:t>
          </a:r>
        </a:p>
        <a:p>
          <a:pPr marL="0" lvl="0" indent="0" algn="ctr" defTabSz="533400">
            <a:lnSpc>
              <a:spcPct val="90000"/>
            </a:lnSpc>
            <a:spcBef>
              <a:spcPct val="0"/>
            </a:spcBef>
            <a:spcAft>
              <a:spcPct val="35000"/>
            </a:spcAft>
            <a:buNone/>
          </a:pPr>
          <a:r>
            <a:rPr lang="en-US" sz="1200" kern="1200" dirty="0">
              <a:solidFill>
                <a:schemeClr val="bg1"/>
              </a:solidFill>
            </a:rPr>
            <a:t>Latest update</a:t>
          </a:r>
        </a:p>
        <a:p>
          <a:pPr marL="0" lvl="0" indent="0" algn="ctr" defTabSz="533400">
            <a:lnSpc>
              <a:spcPct val="90000"/>
            </a:lnSpc>
            <a:spcBef>
              <a:spcPct val="0"/>
            </a:spcBef>
            <a:spcAft>
              <a:spcPct val="35000"/>
            </a:spcAft>
            <a:buNone/>
          </a:pPr>
          <a:r>
            <a:rPr lang="en-US" sz="1200" kern="1200" dirty="0">
              <a:solidFill>
                <a:schemeClr val="bg1"/>
              </a:solidFill>
            </a:rPr>
            <a:t>Added Google’s material Design called Material You</a:t>
          </a:r>
        </a:p>
        <a:p>
          <a:pPr marL="0" lvl="0" indent="0" algn="ctr" defTabSz="533400">
            <a:lnSpc>
              <a:spcPct val="90000"/>
            </a:lnSpc>
            <a:spcBef>
              <a:spcPct val="0"/>
            </a:spcBef>
            <a:spcAft>
              <a:spcPct val="35000"/>
            </a:spcAft>
            <a:buNone/>
          </a:pPr>
          <a:endParaRPr lang="en-US" sz="1200" kern="1200" dirty="0">
            <a:solidFill>
              <a:schemeClr val="bg1"/>
            </a:solidFill>
          </a:endParaRPr>
        </a:p>
      </dsp:txBody>
      <dsp:txXfrm>
        <a:off x="8043113" y="0"/>
        <a:ext cx="2010471" cy="1929297"/>
      </dsp:txXfrm>
    </dsp:sp>
    <dsp:sp modelId="{68CCBDC1-1647-49FF-BDB7-F1273123287B}">
      <dsp:nvSpPr>
        <dsp:cNvPr id="0" name=""/>
        <dsp:cNvSpPr/>
      </dsp:nvSpPr>
      <dsp:spPr>
        <a:xfrm>
          <a:off x="9048349" y="2049878"/>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95150B38-C7DB-438A-808C-EE0BBD48A392}">
      <dsp:nvSpPr>
        <dsp:cNvPr id="0" name=""/>
        <dsp:cNvSpPr/>
      </dsp:nvSpPr>
      <dsp:spPr>
        <a:xfrm>
          <a:off x="8988059" y="1929297"/>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12/15/2021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384566" y="2395728"/>
            <a:ext cx="7077456" cy="1243584"/>
          </a:xfrm>
        </p:spPr>
        <p:txBody>
          <a:bodyPr/>
          <a:lstStyle/>
          <a:p>
            <a:r>
              <a:rPr lang="en-US" dirty="0"/>
              <a:t>Flutter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384566" y="3721608"/>
            <a:ext cx="7077456" cy="868680"/>
          </a:xfrm>
        </p:spPr>
        <p:txBody>
          <a:bodyPr/>
          <a:lstStyle/>
          <a:p>
            <a:pPr marL="0" indent="0">
              <a:buNone/>
            </a:pPr>
            <a:r>
              <a:rPr lang="en-US" dirty="0"/>
              <a:t>Native Application Development</a:t>
            </a:r>
          </a:p>
        </p:txBody>
      </p:sp>
    </p:spTree>
    <p:extLst>
      <p:ext uri="{BB962C8B-B14F-4D97-AF65-F5344CB8AC3E}">
        <p14:creationId xmlns:p14="http://schemas.microsoft.com/office/powerpoint/2010/main" val="891972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750" fill="hold"/>
                                        <p:tgtEl>
                                          <p:spTgt spid="2"/>
                                        </p:tgtEl>
                                        <p:attrNameLst>
                                          <p:attrName>ppt_x</p:attrName>
                                        </p:attrNameLst>
                                      </p:cBhvr>
                                      <p:tavLst>
                                        <p:tav tm="0">
                                          <p:val>
                                            <p:strVal val="0-#ppt_w/2"/>
                                          </p:val>
                                        </p:tav>
                                        <p:tav tm="100000">
                                          <p:val>
                                            <p:strVal val="#ppt_x"/>
                                          </p:val>
                                        </p:tav>
                                      </p:tavLst>
                                    </p:anim>
                                    <p:anim calcmode="lin" valueType="num">
                                      <p:cBhvr additive="base">
                                        <p:cTn id="8" dur="1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75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7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1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90931"/>
          </a:xfrm>
        </p:spPr>
        <p:txBody>
          <a:bodyPr/>
          <a:lstStyle/>
          <a:p>
            <a:r>
              <a:rPr lang="en-US" sz="3600" dirty="0"/>
              <a:t>Hot Reload</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9"/>
            <a:ext cx="9402006" cy="1463040"/>
          </a:xfrm>
        </p:spPr>
        <p:txBody>
          <a:bodyPr/>
          <a:lstStyle/>
          <a:p>
            <a:r>
              <a:rPr lang="en-US" dirty="0"/>
              <a:t> </a:t>
            </a:r>
          </a:p>
          <a:p>
            <a:pPr marL="285750" indent="-285750">
              <a:buFont typeface="Arial" panose="020B0604020202020204" pitchFamily="34" charset="0"/>
              <a:buChar char="•"/>
            </a:pPr>
            <a:r>
              <a:rPr lang="en-GB" dirty="0"/>
              <a:t>Flutter’s hot reload feature helps you quickly and easily experiment, build UIs, add features, and fix bugs.</a:t>
            </a:r>
          </a:p>
          <a:p>
            <a:pPr marL="285750" indent="-285750">
              <a:buFont typeface="Arial" panose="020B0604020202020204" pitchFamily="34" charset="0"/>
              <a:buChar char="•"/>
            </a:pPr>
            <a:r>
              <a:rPr lang="en-GB" dirty="0"/>
              <a:t>Hot reload works by injecting updated source code files into the running Dart’s Virtual Machine</a:t>
            </a:r>
          </a:p>
          <a:p>
            <a:pPr marL="285750" indent="-285750">
              <a:buFont typeface="Arial" panose="020B0604020202020204" pitchFamily="34" charset="0"/>
              <a:buChar char="•"/>
            </a:pPr>
            <a:r>
              <a:rPr lang="en-GB" dirty="0"/>
              <a:t>After the VM updates classes with the new versions of fields and functions, the flutter framework automatically rebuilds the widget tree, enabling you to quickly view the effects of your changes</a:t>
            </a:r>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453470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35531"/>
          </a:xfrm>
        </p:spPr>
        <p:txBody>
          <a:bodyPr/>
          <a:lstStyle/>
          <a:p>
            <a:r>
              <a:rPr lang="en-US" dirty="0"/>
              <a:t>What are Widgets?</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5998748" cy="2111281"/>
          </a:xfrm>
        </p:spPr>
        <p:txBody>
          <a:bodyPr/>
          <a:lstStyle/>
          <a:p>
            <a:r>
              <a:rPr lang="en-US" dirty="0"/>
              <a:t> </a:t>
            </a:r>
          </a:p>
          <a:p>
            <a:pPr marL="285750" indent="-285750">
              <a:buFont typeface="Arial" panose="020B0604020202020204" pitchFamily="34" charset="0"/>
              <a:buChar char="•"/>
            </a:pPr>
            <a:r>
              <a:rPr lang="en-GB" dirty="0"/>
              <a:t>Pre-build customisable templates for direct use.</a:t>
            </a:r>
          </a:p>
          <a:p>
            <a:pPr marL="285750" indent="-285750">
              <a:buFont typeface="Arial" panose="020B0604020202020204" pitchFamily="34" charset="0"/>
              <a:buChar char="•"/>
            </a:pPr>
            <a:r>
              <a:rPr lang="en-GB" dirty="0"/>
              <a:t>Inspired from React, built using a modern framework. </a:t>
            </a:r>
          </a:p>
          <a:p>
            <a:pPr marL="285750" indent="-285750">
              <a:buFont typeface="Arial" panose="020B0604020202020204" pitchFamily="34" charset="0"/>
              <a:buChar char="•"/>
            </a:pPr>
            <a:r>
              <a:rPr lang="en-GB" dirty="0"/>
              <a:t>UI built using widgets</a:t>
            </a:r>
          </a:p>
          <a:p>
            <a:pPr marL="285750" indent="-285750">
              <a:buFont typeface="Arial" panose="020B0604020202020204" pitchFamily="34" charset="0"/>
              <a:buChar char="•"/>
            </a:pPr>
            <a:r>
              <a:rPr lang="en-GB" dirty="0"/>
              <a:t>When widget’s state changes, it rebuilds it’s description, which is checked with the previous description and the new changes are made.</a:t>
            </a:r>
          </a:p>
          <a:p>
            <a:pPr marL="285750" indent="-285750">
              <a:buFont typeface="Arial" panose="020B0604020202020204" pitchFamily="34" charset="0"/>
              <a:buChar char="•"/>
            </a:pPr>
            <a:r>
              <a:rPr lang="en-GB" dirty="0"/>
              <a:t>Examples : Row, Container, etc.</a:t>
            </a:r>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8826" y="1605606"/>
            <a:ext cx="4523860" cy="4523860"/>
          </a:xfrm>
          <a:prstGeom prst="rect">
            <a:avLst/>
          </a:prstGeom>
        </p:spPr>
      </p:pic>
    </p:spTree>
    <p:extLst>
      <p:ext uri="{BB962C8B-B14F-4D97-AF65-F5344CB8AC3E}">
        <p14:creationId xmlns:p14="http://schemas.microsoft.com/office/powerpoint/2010/main" val="211082731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90931"/>
          </a:xfrm>
        </p:spPr>
        <p:txBody>
          <a:bodyPr/>
          <a:lstStyle/>
          <a:p>
            <a:r>
              <a:rPr lang="en-US" sz="3600" dirty="0"/>
              <a:t>Expressive and Flexible UI</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9"/>
            <a:ext cx="9402006" cy="1463040"/>
          </a:xfrm>
        </p:spPr>
        <p:txBody>
          <a:bodyPr/>
          <a:lstStyle/>
          <a:p>
            <a:pPr marL="971550" lvl="1" indent="-285750"/>
            <a:r>
              <a:rPr lang="en-US" dirty="0"/>
              <a:t>Easy to implement and Customize</a:t>
            </a:r>
          </a:p>
          <a:p>
            <a:pPr marL="971550" lvl="1" indent="-285750"/>
            <a:r>
              <a:rPr lang="en-US" dirty="0"/>
              <a:t>Lot’s of documentation and examples</a:t>
            </a:r>
          </a:p>
          <a:p>
            <a:pPr marL="971550" lvl="1" indent="-285750"/>
            <a:r>
              <a:rPr lang="en-US" dirty="0"/>
              <a:t>Open Source and frequent updates.</a:t>
            </a:r>
          </a:p>
          <a:p>
            <a:endParaRPr lang="en-US" dirty="0"/>
          </a:p>
          <a:p>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Untitled desig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194170" y="1712865"/>
            <a:ext cx="3758880" cy="3758880"/>
          </a:xfrm>
          <a:prstGeom prst="rect">
            <a:avLst/>
          </a:prstGeom>
        </p:spPr>
      </p:pic>
    </p:spTree>
    <p:extLst>
      <p:ext uri="{BB962C8B-B14F-4D97-AF65-F5344CB8AC3E}">
        <p14:creationId xmlns:p14="http://schemas.microsoft.com/office/powerpoint/2010/main" val="645306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634"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7975" y="1569108"/>
            <a:ext cx="11214100" cy="590931"/>
          </a:xfrm>
        </p:spPr>
        <p:txBody>
          <a:bodyPr/>
          <a:lstStyle/>
          <a:p>
            <a:r>
              <a:rPr lang="en-US" sz="3600" dirty="0"/>
              <a:t>Native Performance</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6171743" cy="2589075"/>
          </a:xfrm>
        </p:spPr>
        <p:txBody>
          <a:bodyPr/>
          <a:lstStyle/>
          <a:p>
            <a:pPr marL="971550" lvl="1" indent="-285750"/>
            <a:r>
              <a:rPr lang="en-US" dirty="0"/>
              <a:t>Widgets incorporate all critical platform differences such as scrolling, navigation, icons, etc.</a:t>
            </a:r>
          </a:p>
          <a:p>
            <a:pPr marL="971550" lvl="1" indent="-285750"/>
            <a:r>
              <a:rPr lang="en-US" dirty="0"/>
              <a:t>This is important so that all the apps developed from the flutter codebase share a similar user interface and user experience.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894" y="1944130"/>
            <a:ext cx="1930550" cy="382662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8999" y="1992455"/>
            <a:ext cx="1944521" cy="3870869"/>
          </a:xfrm>
          <a:prstGeom prst="rect">
            <a:avLst/>
          </a:prstGeom>
        </p:spPr>
      </p:pic>
    </p:spTree>
    <p:extLst>
      <p:ext uri="{BB962C8B-B14F-4D97-AF65-F5344CB8AC3E}">
        <p14:creationId xmlns:p14="http://schemas.microsoft.com/office/powerpoint/2010/main" val="25602398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7975" y="1569108"/>
            <a:ext cx="11214100" cy="590931"/>
          </a:xfrm>
        </p:spPr>
        <p:txBody>
          <a:bodyPr/>
          <a:lstStyle/>
          <a:p>
            <a:r>
              <a:rPr lang="en-US" sz="3600" dirty="0"/>
              <a:t>Why Native App Development?</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6171743" cy="2589075"/>
          </a:xfrm>
        </p:spPr>
        <p:txBody>
          <a:bodyPr/>
          <a:lstStyle/>
          <a:p>
            <a:pPr marL="971550" lvl="1" indent="-285750"/>
            <a:r>
              <a:rPr lang="en-US" dirty="0"/>
              <a:t>Lots of Packages and Dependencies</a:t>
            </a:r>
          </a:p>
          <a:p>
            <a:pPr marL="971550" lvl="1" indent="-285750"/>
            <a:r>
              <a:rPr lang="en-US" dirty="0"/>
              <a:t>Massive amount of libraries</a:t>
            </a:r>
          </a:p>
          <a:p>
            <a:pPr marL="971550" lvl="1" indent="-285750"/>
            <a:r>
              <a:rPr lang="en-US" dirty="0"/>
              <a:t>Easier to code and maintain</a:t>
            </a:r>
          </a:p>
          <a:p>
            <a:pPr marL="971550" lvl="1" indent="-285750"/>
            <a:r>
              <a:rPr lang="en-US" dirty="0"/>
              <a:t>Comparatively Less code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699" y="387178"/>
            <a:ext cx="4848967" cy="6858000"/>
          </a:xfrm>
          <a:prstGeom prst="rect">
            <a:avLst/>
          </a:prstGeom>
        </p:spPr>
      </p:pic>
    </p:spTree>
    <p:extLst>
      <p:ext uri="{BB962C8B-B14F-4D97-AF65-F5344CB8AC3E}">
        <p14:creationId xmlns:p14="http://schemas.microsoft.com/office/powerpoint/2010/main" val="266597847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7975" y="1569108"/>
            <a:ext cx="11214100" cy="590931"/>
          </a:xfrm>
        </p:spPr>
        <p:txBody>
          <a:bodyPr/>
          <a:lstStyle/>
          <a:p>
            <a:r>
              <a:rPr lang="en-US" sz="3600" dirty="0"/>
              <a:t>Lots of Packages and Dependencies</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6171743" cy="2589075"/>
          </a:xfrm>
        </p:spPr>
        <p:txBody>
          <a:bodyPr/>
          <a:lstStyle/>
          <a:p>
            <a:pPr marL="971550" lvl="1" indent="-285750"/>
            <a:r>
              <a:rPr lang="en-US" dirty="0"/>
              <a:t>Packages can be obtained from </a:t>
            </a:r>
            <a:r>
              <a:rPr lang="en-US" dirty="0" err="1"/>
              <a:t>pub.dev</a:t>
            </a:r>
            <a:endParaRPr lang="en-US" dirty="0"/>
          </a:p>
          <a:p>
            <a:pPr marL="971550" lvl="1" indent="-285750"/>
            <a:r>
              <a:rPr lang="en-US" dirty="0" err="1"/>
              <a:t>Pub.dev</a:t>
            </a:r>
            <a:r>
              <a:rPr lang="en-US" dirty="0"/>
              <a:t> is the official package repository for Dart and Flutter Apps.</a:t>
            </a:r>
          </a:p>
          <a:p>
            <a:pPr marL="971550" lvl="1" indent="-285750"/>
            <a:r>
              <a:rPr lang="en-US" dirty="0"/>
              <a:t>Packages can be easily imported into the code by either using command prompt or entering the dependency in the </a:t>
            </a:r>
            <a:r>
              <a:rPr lang="en-US" dirty="0" err="1"/>
              <a:t>pubspec.yaml</a:t>
            </a:r>
            <a:r>
              <a:rPr lang="en-US" dirty="0"/>
              <a:t> file.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699" y="387178"/>
            <a:ext cx="4848967" cy="6858000"/>
          </a:xfrm>
          <a:prstGeom prst="rect">
            <a:avLst/>
          </a:prstGeom>
        </p:spPr>
      </p:pic>
    </p:spTree>
    <p:extLst>
      <p:ext uri="{BB962C8B-B14F-4D97-AF65-F5344CB8AC3E}">
        <p14:creationId xmlns:p14="http://schemas.microsoft.com/office/powerpoint/2010/main" val="206696729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dirty="0"/>
              <a:t>Cons… are they?</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Comparatively less people with expertise in flutter for your project</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Has a larger size of the built applications. </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a:xfrm>
            <a:off x="5466248" y="2096716"/>
            <a:ext cx="1259505" cy="1259505"/>
          </a:xfrm>
        </p:spPr>
      </p:pic>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Needs its own Engine with the app, adds memory and startup overhead</a:t>
            </a:r>
          </a:p>
          <a:p>
            <a:endParaRPr lang="en-US"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389213141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30% smaller codebase, 1.1 million lines instead of 1.7million lines. 50% more engineering efficiency” </a:t>
            </a:r>
            <a:br>
              <a:rPr lang="en-US" dirty="0"/>
            </a:br>
            <a:r>
              <a:rPr lang="en-US" sz="2400" dirty="0"/>
              <a:t>-</a:t>
            </a:r>
            <a:r>
              <a:rPr lang="en-US" sz="2400" dirty="0" err="1"/>
              <a:t>Peeyush</a:t>
            </a:r>
            <a:r>
              <a:rPr lang="en-US" sz="2400" dirty="0"/>
              <a:t> </a:t>
            </a:r>
            <a:r>
              <a:rPr lang="en-US" sz="2400" dirty="0" err="1"/>
              <a:t>Ranjan</a:t>
            </a:r>
            <a:br>
              <a:rPr lang="en-US" sz="2400" dirty="0"/>
            </a:br>
            <a:r>
              <a:rPr lang="en-US" sz="2400" dirty="0"/>
              <a:t>VP Engineering, Google Pay,</a:t>
            </a:r>
            <a:br>
              <a:rPr lang="en-US" sz="2400" dirty="0"/>
            </a:br>
            <a:r>
              <a:rPr lang="en-US" sz="2400" dirty="0"/>
              <a:t>Google.</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err="1"/>
              <a:t>Toyata</a:t>
            </a:r>
            <a:r>
              <a:rPr lang="en-US" dirty="0"/>
              <a:t> is partnering with flutter to bring a best in market digital experiences to vehicles.” </a:t>
            </a:r>
            <a:br>
              <a:rPr lang="en-US" dirty="0"/>
            </a:br>
            <a:r>
              <a:rPr lang="en-US" sz="2400" dirty="0"/>
              <a:t>-Daniel Hall</a:t>
            </a:r>
            <a:br>
              <a:rPr lang="en-US" sz="2400" dirty="0"/>
            </a:br>
            <a:r>
              <a:rPr lang="en-US" sz="2400" dirty="0"/>
              <a:t>Chief Engineer, Toyota Motor North America</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1811042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1" y="2807208"/>
            <a:ext cx="5821461" cy="1243584"/>
          </a:xfrm>
        </p:spPr>
        <p:txBody>
          <a:bodyPr/>
          <a:lstStyle/>
          <a:p>
            <a:r>
              <a:rPr lang="en-GB" dirty="0"/>
              <a:t>Future of Flutter</a:t>
            </a:r>
          </a:p>
        </p:txBody>
      </p:sp>
      <p:sp>
        <p:nvSpPr>
          <p:cNvPr id="4" name="Text Placeholder 18">
            <a:extLst>
              <a:ext uri="{FF2B5EF4-FFF2-40B4-BE49-F238E27FC236}">
                <a16:creationId xmlns:a16="http://schemas.microsoft.com/office/drawing/2014/main" id="{782206B1-586F-4254-9B36-D06C4E294ACF}"/>
              </a:ext>
            </a:extLst>
          </p:cNvPr>
          <p:cNvSpPr txBox="1">
            <a:spLocks/>
          </p:cNvSpPr>
          <p:nvPr/>
        </p:nvSpPr>
        <p:spPr>
          <a:xfrm>
            <a:off x="4866959" y="4050792"/>
            <a:ext cx="6171743" cy="2589075"/>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buNone/>
            </a:pPr>
            <a:endParaRPr lang="en-US" dirty="0">
              <a:solidFill>
                <a:schemeClr val="bg1"/>
              </a:solidFill>
            </a:endParaRPr>
          </a:p>
        </p:txBody>
      </p:sp>
    </p:spTree>
    <p:extLst>
      <p:ext uri="{BB962C8B-B14F-4D97-AF65-F5344CB8AC3E}">
        <p14:creationId xmlns:p14="http://schemas.microsoft.com/office/powerpoint/2010/main" val="429771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Software Development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4754880"/>
            <a:ext cx="6803136" cy="1925320"/>
          </a:xfrm>
        </p:spPr>
        <p:txBody>
          <a:bodyPr>
            <a:normAutofit/>
          </a:bodyPr>
          <a:lstStyle/>
          <a:p>
            <a:r>
              <a:rPr lang="en-US" dirty="0"/>
              <a:t>   developing, deploying, maintaining.</a:t>
            </a:r>
          </a:p>
          <a:p>
            <a:pPr marL="285750" indent="-28575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4208799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ppt_x"/>
                                          </p:val>
                                        </p:tav>
                                        <p:tav tm="100000">
                                          <p:val>
                                            <p:strVal val="#ppt_x"/>
                                          </p:val>
                                        </p:tav>
                                      </p:tavLst>
                                    </p:anim>
                                    <p:anim calcmode="lin" valueType="num">
                                      <p:cBhvr additive="base">
                                        <p:cTn id="16"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7129" y="5298213"/>
            <a:ext cx="2883243" cy="1559787"/>
          </a:xfrm>
          <a:prstGeom prst="rect">
            <a:avLst/>
          </a:prstGeom>
        </p:spPr>
      </p:pic>
    </p:spTree>
    <p:extLst>
      <p:ext uri="{BB962C8B-B14F-4D97-AF65-F5344CB8AC3E}">
        <p14:creationId xmlns:p14="http://schemas.microsoft.com/office/powerpoint/2010/main" val="44069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The Problem</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The Problem with traditional software development!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25849" y="991335"/>
            <a:ext cx="11214100" cy="535531"/>
          </a:xfrm>
        </p:spPr>
        <p:txBody>
          <a:bodyPr/>
          <a:lstStyle/>
          <a:p>
            <a:r>
              <a:rPr lang="en-US" dirty="0"/>
              <a:t>The Problem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25849" y="2073795"/>
            <a:ext cx="6718300" cy="4093243"/>
          </a:xfrm>
        </p:spPr>
        <p:txBody>
          <a:bodyPr/>
          <a:lstStyle/>
          <a:p>
            <a:r>
              <a:rPr lang="en-US" dirty="0"/>
              <a:t>Not cost-effective</a:t>
            </a:r>
          </a:p>
          <a:p>
            <a:pPr lvl="1"/>
            <a:r>
              <a:rPr lang="en-US" dirty="0"/>
              <a:t>Testing cost for software for different devices</a:t>
            </a:r>
          </a:p>
          <a:p>
            <a:pPr lvl="1"/>
            <a:r>
              <a:rPr lang="en-US" dirty="0"/>
              <a:t>Development cost for teams developing for separate OS</a:t>
            </a:r>
          </a:p>
          <a:p>
            <a:r>
              <a:rPr lang="en-US" dirty="0"/>
              <a:t>Slow Development</a:t>
            </a:r>
          </a:p>
          <a:p>
            <a:pPr lvl="1"/>
            <a:r>
              <a:rPr lang="en-US" dirty="0"/>
              <a:t>Every team developing software has own setbacks</a:t>
            </a:r>
          </a:p>
          <a:p>
            <a:pPr lvl="1"/>
            <a:r>
              <a:rPr lang="en-US" dirty="0"/>
              <a:t>Slower compilation speed </a:t>
            </a:r>
          </a:p>
          <a:p>
            <a:r>
              <a:rPr lang="en-US" dirty="0"/>
              <a:t>Hard to maintain</a:t>
            </a:r>
          </a:p>
          <a:p>
            <a:pPr lvl="1"/>
            <a:r>
              <a:rPr lang="en-US" dirty="0"/>
              <a:t>Multiple source codes, change has to be made everywhere</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750"/>
                                        <p:tgtEl>
                                          <p:spTgt spid="10">
                                            <p:txEl>
                                              <p:pRg st="0" end="0"/>
                                            </p:txEl>
                                          </p:spTgt>
                                        </p:tgtEl>
                                      </p:cBhvr>
                                    </p:animEffect>
                                    <p:anim calcmode="lin" valueType="num">
                                      <p:cBhvr>
                                        <p:cTn id="14"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5" dur="750" fill="hold"/>
                                        <p:tgtEl>
                                          <p:spTgt spid="10">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750"/>
                                        <p:tgtEl>
                                          <p:spTgt spid="10">
                                            <p:txEl>
                                              <p:pRg st="1" end="1"/>
                                            </p:txEl>
                                          </p:spTgt>
                                        </p:tgtEl>
                                      </p:cBhvr>
                                    </p:animEffect>
                                    <p:anim calcmode="lin" valueType="num">
                                      <p:cBhvr>
                                        <p:cTn id="19" dur="75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0" dur="750" fill="hold"/>
                                        <p:tgtEl>
                                          <p:spTgt spid="10">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fade">
                                      <p:cBhvr>
                                        <p:cTn id="23" dur="750"/>
                                        <p:tgtEl>
                                          <p:spTgt spid="10">
                                            <p:txEl>
                                              <p:pRg st="2" end="2"/>
                                            </p:txEl>
                                          </p:spTgt>
                                        </p:tgtEl>
                                      </p:cBhvr>
                                    </p:animEffect>
                                    <p:anim calcmode="lin" valueType="num">
                                      <p:cBhvr>
                                        <p:cTn id="24" dur="7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5" dur="75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Effect transition="in" filter="fade">
                                      <p:cBhvr>
                                        <p:cTn id="30" dur="750"/>
                                        <p:tgtEl>
                                          <p:spTgt spid="10">
                                            <p:txEl>
                                              <p:pRg st="3" end="3"/>
                                            </p:txEl>
                                          </p:spTgt>
                                        </p:tgtEl>
                                      </p:cBhvr>
                                    </p:animEffect>
                                    <p:anim calcmode="lin" valueType="num">
                                      <p:cBhvr>
                                        <p:cTn id="31" dur="75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2" dur="750" fill="hold"/>
                                        <p:tgtEl>
                                          <p:spTgt spid="10">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750"/>
                                        <p:tgtEl>
                                          <p:spTgt spid="10">
                                            <p:txEl>
                                              <p:pRg st="4" end="4"/>
                                            </p:txEl>
                                          </p:spTgt>
                                        </p:tgtEl>
                                      </p:cBhvr>
                                    </p:animEffect>
                                    <p:anim calcmode="lin" valueType="num">
                                      <p:cBhvr>
                                        <p:cTn id="36" dur="75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750" fill="hold"/>
                                        <p:tgtEl>
                                          <p:spTgt spid="10">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0">
                                            <p:txEl>
                                              <p:pRg st="5" end="5"/>
                                            </p:txEl>
                                          </p:spTgt>
                                        </p:tgtEl>
                                        <p:attrNameLst>
                                          <p:attrName>style.visibility</p:attrName>
                                        </p:attrNameLst>
                                      </p:cBhvr>
                                      <p:to>
                                        <p:strVal val="visible"/>
                                      </p:to>
                                    </p:set>
                                    <p:animEffect transition="in" filter="fade">
                                      <p:cBhvr>
                                        <p:cTn id="40" dur="750"/>
                                        <p:tgtEl>
                                          <p:spTgt spid="10">
                                            <p:txEl>
                                              <p:pRg st="5" end="5"/>
                                            </p:txEl>
                                          </p:spTgt>
                                        </p:tgtEl>
                                      </p:cBhvr>
                                    </p:animEffect>
                                    <p:anim calcmode="lin" valueType="num">
                                      <p:cBhvr>
                                        <p:cTn id="41" dur="75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2" dur="75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0">
                                            <p:txEl>
                                              <p:pRg st="6" end="6"/>
                                            </p:txEl>
                                          </p:spTgt>
                                        </p:tgtEl>
                                        <p:attrNameLst>
                                          <p:attrName>style.visibility</p:attrName>
                                        </p:attrNameLst>
                                      </p:cBhvr>
                                      <p:to>
                                        <p:strVal val="visible"/>
                                      </p:to>
                                    </p:set>
                                    <p:animEffect transition="in" filter="fade">
                                      <p:cBhvr>
                                        <p:cTn id="47" dur="750"/>
                                        <p:tgtEl>
                                          <p:spTgt spid="10">
                                            <p:txEl>
                                              <p:pRg st="6" end="6"/>
                                            </p:txEl>
                                          </p:spTgt>
                                        </p:tgtEl>
                                      </p:cBhvr>
                                    </p:animEffect>
                                    <p:anim calcmode="lin" valueType="num">
                                      <p:cBhvr>
                                        <p:cTn id="48" dur="75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9" dur="750" fill="hold"/>
                                        <p:tgtEl>
                                          <p:spTgt spid="10">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0">
                                            <p:txEl>
                                              <p:pRg st="7" end="7"/>
                                            </p:txEl>
                                          </p:spTgt>
                                        </p:tgtEl>
                                        <p:attrNameLst>
                                          <p:attrName>style.visibility</p:attrName>
                                        </p:attrNameLst>
                                      </p:cBhvr>
                                      <p:to>
                                        <p:strVal val="visible"/>
                                      </p:to>
                                    </p:set>
                                    <p:animEffect transition="in" filter="fade">
                                      <p:cBhvr>
                                        <p:cTn id="52" dur="750"/>
                                        <p:tgtEl>
                                          <p:spTgt spid="10">
                                            <p:txEl>
                                              <p:pRg st="7" end="7"/>
                                            </p:txEl>
                                          </p:spTgt>
                                        </p:tgtEl>
                                      </p:cBhvr>
                                    </p:animEffect>
                                    <p:anim calcmode="lin" valueType="num">
                                      <p:cBhvr>
                                        <p:cTn id="53" dur="75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54" dur="75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Current Development Scenario</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Android </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IOS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Java</a:t>
            </a:r>
          </a:p>
          <a:p>
            <a:pPr lvl="1"/>
            <a:r>
              <a:rPr lang="en-US" dirty="0"/>
              <a:t>Previous Official Language </a:t>
            </a:r>
          </a:p>
          <a:p>
            <a:pPr lvl="1"/>
            <a:r>
              <a:rPr lang="en-US" dirty="0"/>
              <a:t>The most used language</a:t>
            </a:r>
          </a:p>
          <a:p>
            <a:pPr lvl="1"/>
            <a:r>
              <a:rPr lang="en-US" dirty="0"/>
              <a:t>The most supported language by google</a:t>
            </a:r>
          </a:p>
          <a:p>
            <a:r>
              <a:rPr lang="en-US" dirty="0" err="1"/>
              <a:t>Kotlin</a:t>
            </a:r>
            <a:endParaRPr lang="en-US" dirty="0"/>
          </a:p>
          <a:p>
            <a:pPr lvl="1"/>
            <a:r>
              <a:rPr lang="en-US" dirty="0"/>
              <a:t>Official Language for Android Development</a:t>
            </a:r>
          </a:p>
          <a:p>
            <a:pPr lvl="1"/>
            <a:r>
              <a:rPr lang="en-US" dirty="0"/>
              <a:t>Developed by Google</a:t>
            </a:r>
          </a:p>
          <a:p>
            <a:pPr lvl="1"/>
            <a:r>
              <a:rPr lang="en-US" dirty="0"/>
              <a:t>Ideal for beginners</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Objective-C</a:t>
            </a:r>
          </a:p>
          <a:p>
            <a:pPr lvl="1"/>
            <a:r>
              <a:rPr lang="en-US" dirty="0"/>
              <a:t>Developed in 1980’s</a:t>
            </a:r>
          </a:p>
          <a:p>
            <a:pPr lvl="1"/>
            <a:r>
              <a:rPr lang="en-US" dirty="0"/>
              <a:t>Derived from C language</a:t>
            </a:r>
          </a:p>
          <a:p>
            <a:pPr lvl="1"/>
            <a:r>
              <a:rPr lang="en-US" dirty="0"/>
              <a:t>Was Primary programming language for all apple products for decades</a:t>
            </a:r>
          </a:p>
          <a:p>
            <a:pPr lvl="1"/>
            <a:endParaRPr lang="en-US" dirty="0"/>
          </a:p>
          <a:p>
            <a:r>
              <a:rPr lang="en-US" dirty="0"/>
              <a:t>Swift</a:t>
            </a:r>
          </a:p>
          <a:p>
            <a:pPr lvl="1"/>
            <a:r>
              <a:rPr lang="en-US" dirty="0"/>
              <a:t>New Official Language of iOS</a:t>
            </a:r>
          </a:p>
          <a:p>
            <a:pPr lvl="1"/>
            <a:r>
              <a:rPr lang="en-US" dirty="0"/>
              <a:t>Simpler Syntax</a:t>
            </a:r>
          </a:p>
          <a:p>
            <a:pPr lvl="1"/>
            <a:r>
              <a:rPr lang="en-US" dirty="0"/>
              <a:t>More focused on security</a:t>
            </a:r>
          </a:p>
        </p:txBody>
      </p:sp>
    </p:spTree>
    <p:extLst>
      <p:ext uri="{BB962C8B-B14F-4D97-AF65-F5344CB8AC3E}">
        <p14:creationId xmlns:p14="http://schemas.microsoft.com/office/powerpoint/2010/main" val="36072704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What is Flutter?</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 </a:t>
            </a:r>
          </a:p>
          <a:p>
            <a:pPr marL="285750" indent="-285750">
              <a:buFont typeface="Arial" panose="020B0604020202020204" pitchFamily="34" charset="0"/>
              <a:buChar char="•"/>
            </a:pPr>
            <a:r>
              <a:rPr lang="en-GB" dirty="0"/>
              <a:t>Framework for developing cross-platform applications using Widgets and Dart Language.</a:t>
            </a:r>
          </a:p>
          <a:p>
            <a:pPr marL="285750" indent="-285750">
              <a:buFont typeface="Arial" panose="020B0604020202020204" pitchFamily="34" charset="0"/>
              <a:buChar char="•"/>
            </a:pPr>
            <a:r>
              <a:rPr lang="en-GB" dirty="0"/>
              <a:t>Developed By Google for cross platform development and native compilation.</a:t>
            </a:r>
          </a:p>
          <a:p>
            <a:pPr marL="285750" indent="-285750">
              <a:buFont typeface="Arial" panose="020B0604020202020204" pitchFamily="34" charset="0"/>
              <a:buChar char="•"/>
            </a:pPr>
            <a:r>
              <a:rPr lang="en-GB" dirty="0"/>
              <a:t>One codebase for all platforms</a:t>
            </a:r>
          </a:p>
          <a:p>
            <a:pPr marL="285750" indent="-285750">
              <a:buFont typeface="Arial" panose="020B0604020202020204" pitchFamily="34" charset="0"/>
              <a:buChar char="•"/>
            </a:pPr>
            <a:r>
              <a:rPr lang="en-GB" dirty="0"/>
              <a:t>Free and Open Source</a:t>
            </a:r>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7" name="Flutter">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419557"/>
            <a:ext cx="12192000" cy="2286000"/>
          </a:xfrm>
          <a:prstGeom prst="rect">
            <a:avLst/>
          </a:prstGeom>
        </p:spPr>
      </p:pic>
    </p:spTree>
    <p:extLst>
      <p:ext uri="{BB962C8B-B14F-4D97-AF65-F5344CB8AC3E}">
        <p14:creationId xmlns:p14="http://schemas.microsoft.com/office/powerpoint/2010/main" val="6631033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76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mute="1">
                <p:cTn id="7" repeatCount="indefinite"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What is Dart?</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 </a:t>
            </a:r>
          </a:p>
          <a:p>
            <a:pPr marL="285750" indent="-285750">
              <a:buFont typeface="Arial" panose="020B0604020202020204" pitchFamily="34" charset="0"/>
              <a:buChar char="•"/>
            </a:pPr>
            <a:r>
              <a:rPr lang="en-GB" dirty="0"/>
              <a:t>Developed by Google</a:t>
            </a:r>
          </a:p>
          <a:p>
            <a:pPr marL="285750" indent="-285750">
              <a:buFont typeface="Arial" panose="020B0604020202020204" pitchFamily="34" charset="0"/>
              <a:buChar char="•"/>
            </a:pPr>
            <a:r>
              <a:rPr lang="en-GB" dirty="0"/>
              <a:t>Launched on November 14, 2013</a:t>
            </a:r>
          </a:p>
          <a:p>
            <a:pPr marL="285750" indent="-285750">
              <a:buFont typeface="Arial" panose="020B0604020202020204" pitchFamily="34" charset="0"/>
              <a:buChar char="•"/>
            </a:pPr>
            <a:r>
              <a:rPr lang="en-US" dirty="0"/>
              <a:t>Syntax inspired from C  Language</a:t>
            </a:r>
          </a:p>
          <a:p>
            <a:pPr marL="285750" indent="-285750">
              <a:buFont typeface="Arial" panose="020B0604020202020204" pitchFamily="34" charset="0"/>
              <a:buChar char="•"/>
            </a:pPr>
            <a:r>
              <a:rPr lang="en-US" dirty="0"/>
              <a:t>Null Safety</a:t>
            </a:r>
          </a:p>
          <a:p>
            <a:pPr marL="285750" indent="-28575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3" name="dar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410765"/>
            <a:ext cx="12147550" cy="2286000"/>
          </a:xfrm>
          <a:prstGeom prst="rect">
            <a:avLst/>
          </a:prstGeom>
        </p:spPr>
      </p:pic>
    </p:spTree>
    <p:extLst>
      <p:ext uri="{BB962C8B-B14F-4D97-AF65-F5344CB8AC3E}">
        <p14:creationId xmlns:p14="http://schemas.microsoft.com/office/powerpoint/2010/main" val="3746239513"/>
      </p:ext>
    </p:extLst>
  </p:cSld>
  <p:clrMapOvr>
    <a:masterClrMapping/>
  </p:clrMapOvr>
  <p:transition spd="slow">
    <p:push dir="u"/>
  </p:transition>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repeatCount="indefinite" fill="hold" display="0">
                  <p:stCondLst>
                    <p:cond delay="indefinite"/>
                  </p:stCondLst>
                </p:cTn>
                <p:tgtEl>
                  <p:spTgt spid="3"/>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History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graphicFrame>
        <p:nvGraphicFramePr>
          <p:cNvPr id="1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2768953104"/>
              </p:ext>
            </p:extLst>
          </p:nvPr>
        </p:nvGraphicFramePr>
        <p:xfrm>
          <a:off x="885036" y="828945"/>
          <a:ext cx="10054813" cy="6029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p:cNvSpPr txBox="1"/>
          <p:nvPr/>
        </p:nvSpPr>
        <p:spPr>
          <a:xfrm>
            <a:off x="3987114" y="4810897"/>
            <a:ext cx="1285102" cy="369332"/>
          </a:xfrm>
          <a:prstGeom prst="rect">
            <a:avLst/>
          </a:prstGeom>
          <a:noFill/>
        </p:spPr>
        <p:txBody>
          <a:bodyPr wrap="square" rtlCol="0">
            <a:spAutoFit/>
          </a:bodyPr>
          <a:lstStyle/>
          <a:p>
            <a:endParaRPr lang="en-IN" dirty="0">
              <a:solidFill>
                <a:schemeClr val="bg1"/>
              </a:solidFill>
            </a:endParaRPr>
          </a:p>
        </p:txBody>
      </p:sp>
    </p:spTree>
    <p:extLst>
      <p:ext uri="{BB962C8B-B14F-4D97-AF65-F5344CB8AC3E}">
        <p14:creationId xmlns:p14="http://schemas.microsoft.com/office/powerpoint/2010/main" val="53917675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35531"/>
          </a:xfrm>
        </p:spPr>
        <p:txBody>
          <a:bodyPr/>
          <a:lstStyle/>
          <a:p>
            <a:r>
              <a:rPr lang="en-US" dirty="0"/>
              <a:t>Why Flutter?</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9"/>
            <a:ext cx="9402006" cy="1463040"/>
          </a:xfrm>
        </p:spPr>
        <p:txBody>
          <a:bodyPr/>
          <a:lstStyle/>
          <a:p>
            <a:r>
              <a:rPr lang="en-US" dirty="0"/>
              <a:t> </a:t>
            </a:r>
          </a:p>
          <a:p>
            <a:pPr marL="285750" indent="-285750">
              <a:buFont typeface="Arial" panose="020B0604020202020204" pitchFamily="34" charset="0"/>
              <a:buChar char="•"/>
            </a:pPr>
            <a:r>
              <a:rPr lang="en-GB" dirty="0"/>
              <a:t>Fast Development Using hot reload and </a:t>
            </a:r>
            <a:r>
              <a:rPr lang="en-GB" dirty="0" err="1"/>
              <a:t>Stateful</a:t>
            </a:r>
            <a:r>
              <a:rPr lang="en-GB" dirty="0"/>
              <a:t> Widget</a:t>
            </a:r>
          </a:p>
          <a:p>
            <a:pPr marL="285750" indent="-285750">
              <a:buFont typeface="Arial" panose="020B0604020202020204" pitchFamily="34" charset="0"/>
              <a:buChar char="•"/>
            </a:pPr>
            <a:r>
              <a:rPr lang="en-GB" dirty="0"/>
              <a:t>Expressive and Flexible UI</a:t>
            </a:r>
          </a:p>
          <a:p>
            <a:pPr marL="285750" indent="-285750">
              <a:buFont typeface="Arial" panose="020B0604020202020204" pitchFamily="34" charset="0"/>
              <a:buChar char="•"/>
            </a:pPr>
            <a:r>
              <a:rPr lang="en-GB" dirty="0"/>
              <a:t>Native Performance</a:t>
            </a:r>
          </a:p>
          <a:p>
            <a:pPr marL="285750" indent="-28575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589603521"/>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documentManagement/types"/>
    <ds:schemaRef ds:uri="http://purl.org/dc/terms/"/>
    <ds:schemaRef ds:uri="http://www.w3.org/XML/1998/namespace"/>
    <ds:schemaRef ds:uri="16c05727-aa75-4e4a-9b5f-8a80a1165891"/>
    <ds:schemaRef ds:uri="http://purl.org/dc/elements/1.1/"/>
    <ds:schemaRef ds:uri="71af3243-3dd4-4a8d-8c0d-dd76da1f02a5"/>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684</Words>
  <Application>Microsoft Office PowerPoint</Application>
  <PresentationFormat>Widescreen</PresentationFormat>
  <Paragraphs>124</Paragraphs>
  <Slides>20</Slides>
  <Notes>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Tahoma</vt:lpstr>
      <vt:lpstr>Trade Gothic LT Pro</vt:lpstr>
      <vt:lpstr>Trebuchet MS</vt:lpstr>
      <vt:lpstr>Office Theme</vt:lpstr>
      <vt:lpstr>Flutter</vt:lpstr>
      <vt:lpstr>Software Development</vt:lpstr>
      <vt:lpstr>The Problem</vt:lpstr>
      <vt:lpstr>The Problem</vt:lpstr>
      <vt:lpstr>Current Development Scenario</vt:lpstr>
      <vt:lpstr>What is Flutter?</vt:lpstr>
      <vt:lpstr>What is Dart?</vt:lpstr>
      <vt:lpstr>History</vt:lpstr>
      <vt:lpstr>Why Flutter?</vt:lpstr>
      <vt:lpstr>Hot Reload</vt:lpstr>
      <vt:lpstr>What are Widgets?</vt:lpstr>
      <vt:lpstr>Expressive and Flexible UI</vt:lpstr>
      <vt:lpstr>Native Performance</vt:lpstr>
      <vt:lpstr>Why Native App Development?</vt:lpstr>
      <vt:lpstr>Lots of Packages and Dependencies</vt:lpstr>
      <vt:lpstr>Cons… are they?</vt:lpstr>
      <vt:lpstr>30% smaller codebase, 1.1 million lines instead of 1.7million lines. 50% more engineering efficiency”  -Peeyush Ranjan VP Engineering, Google Pay, Google.</vt:lpstr>
      <vt:lpstr>Toyata is partnering with flutter to bring a best in market digital experiences to vehicles.”  -Daniel Hall Chief Engineer, Toyota Motor North America</vt:lpstr>
      <vt:lpstr>Future of Flutter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2021-11-08T14:33:10Z</dcterms:created>
  <dcterms:modified xsi:type="dcterms:W3CDTF">2021-12-15T07:48:17Z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